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66FF"/>
    <a:srgbClr val="3366CC"/>
    <a:srgbClr val="339966"/>
    <a:srgbClr val="0099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224" autoAdjust="0"/>
    <p:restoredTop sz="67398" autoAdjust="0"/>
  </p:normalViewPr>
  <p:slideViewPr>
    <p:cSldViewPr snapToGrid="0" snapToObjects="1">
      <p:cViewPr varScale="1">
        <p:scale>
          <a:sx n="61" d="100"/>
          <a:sy n="61" d="100"/>
        </p:scale>
        <p:origin x="19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1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27E0F1-44E2-D449-9AD8-F3917428C06D}" type="datetimeFigureOut">
              <a:rPr lang="en-US" smtClean="0"/>
              <a:t>9/14/2016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1E9726-5711-AA41-9B86-43014A506B68}" type="slidenum">
              <a:rPr lang="en-US" smtClean="0"/>
              <a:t>‹#›</a:t>
            </a:fld>
            <a:endParaRPr lang="en-US"/>
          </a:p>
        </p:txBody>
      </p:sp>
    </p:spTree>
    <p:extLst>
      <p:ext uri="{BB962C8B-B14F-4D97-AF65-F5344CB8AC3E}">
        <p14:creationId xmlns:p14="http://schemas.microsoft.com/office/powerpoint/2010/main" val="18103695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commons.wikimedia.org/wiki/User:Mikael_H%C3%A4ggstr%C3%B6m"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commons.wikimedia.org/wiki/File:Notable_mutations.sv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Mutations Presentation,</a:t>
            </a:r>
            <a:r>
              <a:rPr lang="en-US" baseline="0" dirty="0" smtClean="0"/>
              <a:t> Mutations lesson, TeachEngineering.org</a:t>
            </a:r>
          </a:p>
        </p:txBody>
      </p:sp>
      <p:sp>
        <p:nvSpPr>
          <p:cNvPr id="4" name="Slide Number Placeholder 3"/>
          <p:cNvSpPr>
            <a:spLocks noGrp="1"/>
          </p:cNvSpPr>
          <p:nvPr>
            <p:ph type="sldNum" sz="quarter" idx="10"/>
          </p:nvPr>
        </p:nvSpPr>
        <p:spPr/>
        <p:txBody>
          <a:bodyPr/>
          <a:lstStyle/>
          <a:p>
            <a:fld id="{B21E9726-5711-AA41-9B86-43014A506B68}" type="slidenum">
              <a:rPr lang="en-US" smtClean="0"/>
              <a:t>1</a:t>
            </a:fld>
            <a:endParaRPr lang="en-US"/>
          </a:p>
        </p:txBody>
      </p:sp>
    </p:spTree>
    <p:extLst>
      <p:ext uri="{BB962C8B-B14F-4D97-AF65-F5344CB8AC3E}">
        <p14:creationId xmlns:p14="http://schemas.microsoft.com/office/powerpoint/2010/main" val="3204541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t>Image source: 2006 National Human Genome Research Institute, Wikimedia Commons (public domain) https://commons.wikimedia.org/w/index.php?curid=552474</a:t>
            </a:r>
          </a:p>
        </p:txBody>
      </p:sp>
      <p:sp>
        <p:nvSpPr>
          <p:cNvPr id="4" name="Slide Number Placeholder 3"/>
          <p:cNvSpPr>
            <a:spLocks noGrp="1"/>
          </p:cNvSpPr>
          <p:nvPr>
            <p:ph type="sldNum" sz="quarter" idx="10"/>
          </p:nvPr>
        </p:nvSpPr>
        <p:spPr/>
        <p:txBody>
          <a:bodyPr/>
          <a:lstStyle/>
          <a:p>
            <a:fld id="{B21E9726-5711-AA41-9B86-43014A506B68}" type="slidenum">
              <a:rPr lang="en-US" smtClean="0"/>
              <a:t>10</a:t>
            </a:fld>
            <a:endParaRPr lang="en-US"/>
          </a:p>
        </p:txBody>
      </p:sp>
    </p:spTree>
    <p:extLst>
      <p:ext uri="{BB962C8B-B14F-4D97-AF65-F5344CB8AC3E}">
        <p14:creationId xmlns:p14="http://schemas.microsoft.com/office/powerpoint/2010/main" val="18878158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t>Image source: 2014 Richard Wheeler (</a:t>
            </a:r>
            <a:r>
              <a:rPr lang="en-US" sz="800" dirty="0" err="1" smtClean="0"/>
              <a:t>Zephyris</a:t>
            </a:r>
            <a:r>
              <a:rPr lang="en-US" sz="800" dirty="0" smtClean="0"/>
              <a:t>)</a:t>
            </a:r>
            <a:r>
              <a:rPr lang="en-US" sz="800" baseline="0" dirty="0" smtClean="0"/>
              <a:t> and </a:t>
            </a:r>
            <a:r>
              <a:rPr lang="en-US" sz="800" baseline="0" dirty="0" err="1" smtClean="0"/>
              <a:t>NikNaks</a:t>
            </a:r>
            <a:r>
              <a:rPr lang="en-US" sz="800" baseline="0" dirty="0" smtClean="0"/>
              <a:t> (vector version), Wikimedia Commons (Creative Commons Attribution-Share Alike 3.0 </a:t>
            </a:r>
            <a:r>
              <a:rPr lang="en-US" sz="800" baseline="0" dirty="0" err="1" smtClean="0"/>
              <a:t>Unported</a:t>
            </a:r>
            <a:r>
              <a:rPr lang="en-US" sz="800" baseline="0" dirty="0" smtClean="0"/>
              <a:t> license) https://commons.wikimedia.org/wiki/File:Single_Chromosome_Mutations.svg https://creativecommons.org/licenses/by-sa/3.0/deed.en </a:t>
            </a:r>
            <a:endParaRPr lang="en-US" sz="800" dirty="0"/>
          </a:p>
        </p:txBody>
      </p:sp>
      <p:sp>
        <p:nvSpPr>
          <p:cNvPr id="4" name="Slide Number Placeholder 3"/>
          <p:cNvSpPr>
            <a:spLocks noGrp="1"/>
          </p:cNvSpPr>
          <p:nvPr>
            <p:ph type="sldNum" sz="quarter" idx="10"/>
          </p:nvPr>
        </p:nvSpPr>
        <p:spPr/>
        <p:txBody>
          <a:bodyPr/>
          <a:lstStyle/>
          <a:p>
            <a:fld id="{B21E9726-5711-AA41-9B86-43014A506B68}" type="slidenum">
              <a:rPr lang="en-US" smtClean="0"/>
              <a:t>11</a:t>
            </a:fld>
            <a:endParaRPr lang="en-US"/>
          </a:p>
        </p:txBody>
      </p:sp>
    </p:spTree>
    <p:extLst>
      <p:ext uri="{BB962C8B-B14F-4D97-AF65-F5344CB8AC3E}">
        <p14:creationId xmlns:p14="http://schemas.microsoft.com/office/powerpoint/2010/main" val="3031850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t>Image source: 2005 National Human Genome Research Institute (U.S. government;</a:t>
            </a:r>
            <a:r>
              <a:rPr lang="en-US" sz="800" baseline="0" dirty="0" smtClean="0"/>
              <a:t> public domain), Wikimedia Commons </a:t>
            </a:r>
            <a:r>
              <a:rPr lang="en-US" sz="800" dirty="0" smtClean="0"/>
              <a:t>https://commons.wikimedia.org/wiki/File:Insertion-genetics.png</a:t>
            </a:r>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12</a:t>
            </a:fld>
            <a:endParaRPr lang="en-US"/>
          </a:p>
        </p:txBody>
      </p:sp>
    </p:spTree>
    <p:extLst>
      <p:ext uri="{BB962C8B-B14F-4D97-AF65-F5344CB8AC3E}">
        <p14:creationId xmlns:p14="http://schemas.microsoft.com/office/powerpoint/2010/main" val="4152034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t>Image source: 2006 National Human Genome Research Institute</a:t>
            </a:r>
            <a:r>
              <a:rPr lang="en-US" sz="800" baseline="0" dirty="0" smtClean="0"/>
              <a:t>, Wikimedia Commons (public domain) </a:t>
            </a:r>
            <a:r>
              <a:rPr lang="en-US" sz="800" dirty="0" smtClean="0"/>
              <a:t>https://commons.wikimedia.org/w/index.php?curid=935175</a:t>
            </a: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13</a:t>
            </a:fld>
            <a:endParaRPr lang="en-US"/>
          </a:p>
        </p:txBody>
      </p:sp>
    </p:spTree>
    <p:extLst>
      <p:ext uri="{BB962C8B-B14F-4D97-AF65-F5344CB8AC3E}">
        <p14:creationId xmlns:p14="http://schemas.microsoft.com/office/powerpoint/2010/main" val="13256028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gametes with </a:t>
            </a:r>
            <a:r>
              <a:rPr lang="en-US" sz="1200" kern="1200" dirty="0" err="1" smtClean="0">
                <a:solidFill>
                  <a:schemeClr val="tx1"/>
                </a:solidFill>
                <a:effectLst/>
                <a:latin typeface="+mn-lt"/>
                <a:ea typeface="+mn-ea"/>
                <a:cs typeface="+mn-cs"/>
              </a:rPr>
              <a:t>nondisjunctions</a:t>
            </a:r>
            <a:r>
              <a:rPr lang="en-US" sz="1200" kern="1200" dirty="0" smtClean="0">
                <a:solidFill>
                  <a:schemeClr val="tx1"/>
                </a:solidFill>
                <a:effectLst/>
                <a:latin typeface="+mn-lt"/>
                <a:ea typeface="+mn-ea"/>
                <a:cs typeface="+mn-cs"/>
              </a:rPr>
              <a:t> are produced during meiosis, it can result in an offspring with a </a:t>
            </a:r>
            <a:r>
              <a:rPr lang="en-US" sz="1200" kern="1200" dirty="0" err="1" smtClean="0">
                <a:solidFill>
                  <a:schemeClr val="tx1"/>
                </a:solidFill>
                <a:effectLst/>
                <a:latin typeface="+mn-lt"/>
                <a:ea typeface="+mn-ea"/>
                <a:cs typeface="+mn-cs"/>
              </a:rPr>
              <a:t>monosomy</a:t>
            </a:r>
            <a:r>
              <a:rPr lang="en-US" sz="1200" kern="1200" dirty="0" smtClean="0">
                <a:solidFill>
                  <a:schemeClr val="tx1"/>
                </a:solidFill>
                <a:effectLst/>
                <a:latin typeface="+mn-lt"/>
                <a:ea typeface="+mn-ea"/>
                <a:cs typeface="+mn-cs"/>
              </a:rPr>
              <a:t> or trisomy (a missing or extra homologous chromosome).</a:t>
            </a: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14</a:t>
            </a:fld>
            <a:endParaRPr lang="en-US"/>
          </a:p>
        </p:txBody>
      </p:sp>
    </p:spTree>
    <p:extLst>
      <p:ext uri="{BB962C8B-B14F-4D97-AF65-F5344CB8AC3E}">
        <p14:creationId xmlns:p14="http://schemas.microsoft.com/office/powerpoint/2010/main" val="934452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The effects can also be looked at differently between the small-scale and large-scale mutations.</a:t>
            </a: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15</a:t>
            </a:fld>
            <a:endParaRPr lang="en-US"/>
          </a:p>
        </p:txBody>
      </p:sp>
    </p:spTree>
    <p:extLst>
      <p:ext uri="{BB962C8B-B14F-4D97-AF65-F5344CB8AC3E}">
        <p14:creationId xmlns:p14="http://schemas.microsoft.com/office/powerpoint/2010/main" val="710765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Frameshift mutations, insertions and </a:t>
            </a:r>
            <a:r>
              <a:rPr lang="en-US" sz="1200" kern="1200" dirty="0" smtClean="0">
                <a:solidFill>
                  <a:schemeClr val="tx1"/>
                </a:solidFill>
                <a:effectLst/>
                <a:latin typeface="+mn-lt"/>
                <a:ea typeface="+mn-ea"/>
                <a:cs typeface="+mn-cs"/>
              </a:rPr>
              <a:t>deletions </a:t>
            </a:r>
            <a:r>
              <a:rPr lang="en-US" sz="1200" kern="1200" dirty="0" smtClean="0">
                <a:solidFill>
                  <a:schemeClr val="tx1"/>
                </a:solidFill>
                <a:effectLst/>
                <a:latin typeface="+mn-lt"/>
                <a:ea typeface="+mn-ea"/>
                <a:cs typeface="+mn-cs"/>
              </a:rPr>
              <a:t>on genes </a:t>
            </a:r>
            <a:r>
              <a:rPr lang="en-US" sz="1200" kern="1200" dirty="0" smtClean="0">
                <a:solidFill>
                  <a:schemeClr val="tx1"/>
                </a:solidFill>
                <a:effectLst/>
                <a:latin typeface="+mn-lt"/>
                <a:ea typeface="+mn-ea"/>
                <a:cs typeface="+mn-cs"/>
              </a:rPr>
              <a:t>have </a:t>
            </a:r>
            <a:r>
              <a:rPr lang="en-US" sz="1200" kern="1200" dirty="0" smtClean="0">
                <a:solidFill>
                  <a:schemeClr val="tx1"/>
                </a:solidFill>
                <a:effectLst/>
                <a:latin typeface="+mn-lt"/>
                <a:ea typeface="+mn-ea"/>
                <a:cs typeface="+mn-cs"/>
              </a:rPr>
              <a:t>similar effects.  </a:t>
            </a:r>
            <a:r>
              <a:rPr lang="en-US" sz="1200" kern="1200" dirty="0" smtClean="0">
                <a:solidFill>
                  <a:schemeClr val="tx1"/>
                </a:solidFill>
                <a:effectLst/>
                <a:latin typeface="+mn-lt"/>
                <a:ea typeface="+mn-ea"/>
                <a:cs typeface="+mn-cs"/>
              </a:rPr>
              <a:t>When </a:t>
            </a:r>
            <a:r>
              <a:rPr lang="en-US" sz="1200" kern="1200" dirty="0" smtClean="0">
                <a:solidFill>
                  <a:schemeClr val="tx1"/>
                </a:solidFill>
                <a:effectLst/>
                <a:latin typeface="+mn-lt"/>
                <a:ea typeface="+mn-ea"/>
                <a:cs typeface="+mn-cs"/>
              </a:rPr>
              <a:t>a nucleotide is added or removed from the DNA sequence, the sequence is shifted and every codon after the mutation is changed. </a:t>
            </a:r>
            <a:r>
              <a:rPr lang="en-US" sz="1200" kern="1200" dirty="0" smtClean="0">
                <a:solidFill>
                  <a:schemeClr val="tx1"/>
                </a:solidFill>
                <a:effectLst/>
                <a:latin typeface="+mn-lt"/>
                <a:ea typeface="+mn-ea"/>
                <a:cs typeface="+mn-cs"/>
              </a:rPr>
              <a:t>This </a:t>
            </a:r>
            <a:r>
              <a:rPr lang="en-US" sz="1200" kern="1200" dirty="0" smtClean="0">
                <a:solidFill>
                  <a:schemeClr val="tx1"/>
                </a:solidFill>
                <a:effectLst/>
                <a:latin typeface="+mn-lt"/>
                <a:ea typeface="+mn-ea"/>
                <a:cs typeface="+mn-cs"/>
              </a:rPr>
              <a:t>results in severe alterations to the proteins that are encoded by the </a:t>
            </a:r>
            <a:r>
              <a:rPr lang="en-US" sz="1200" kern="1200" dirty="0" smtClean="0">
                <a:solidFill>
                  <a:schemeClr val="tx1"/>
                </a:solidFill>
                <a:effectLst/>
                <a:latin typeface="+mn-lt"/>
                <a:ea typeface="+mn-ea"/>
                <a:cs typeface="+mn-cs"/>
              </a:rPr>
              <a:t>DNA, which </a:t>
            </a:r>
            <a:r>
              <a:rPr lang="en-US" sz="1200" kern="1200" dirty="0" smtClean="0">
                <a:solidFill>
                  <a:schemeClr val="tx1"/>
                </a:solidFill>
                <a:effectLst/>
                <a:latin typeface="+mn-lt"/>
                <a:ea typeface="+mn-ea"/>
                <a:cs typeface="+mn-cs"/>
              </a:rPr>
              <a:t>can lead to a loss of functionality for those proteins. </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Substitutions, or point mutations, are much more subtle and have three possible effects:</a:t>
            </a:r>
            <a:r>
              <a:rPr lang="en-US" sz="1200" kern="1200" baseline="0" dirty="0" smtClean="0">
                <a:solidFill>
                  <a:schemeClr val="tx1"/>
                </a:solidFill>
                <a:effectLst/>
                <a:latin typeface="+mn-lt"/>
                <a:ea typeface="+mn-ea"/>
                <a:cs typeface="+mn-cs"/>
              </a:rPr>
              <a:t> Silent, missense, nonsense.</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These </a:t>
            </a:r>
            <a:r>
              <a:rPr lang="en-US" sz="1200" kern="1200" dirty="0" smtClean="0">
                <a:solidFill>
                  <a:schemeClr val="tx1"/>
                </a:solidFill>
                <a:effectLst/>
                <a:latin typeface="+mn-lt"/>
                <a:ea typeface="+mn-ea"/>
                <a:cs typeface="+mn-cs"/>
              </a:rPr>
              <a:t>mutations may occur anywhere in the DNA.  So the effect of the mutation really depends on its location.  If the mutation occurs in a gene, the result </a:t>
            </a:r>
            <a:r>
              <a:rPr lang="en-US" sz="1200" kern="1200" dirty="0" smtClean="0">
                <a:solidFill>
                  <a:schemeClr val="tx1"/>
                </a:solidFill>
                <a:effectLst/>
                <a:latin typeface="+mn-lt"/>
                <a:ea typeface="+mn-ea"/>
                <a:cs typeface="+mn-cs"/>
              </a:rPr>
              <a:t>is an </a:t>
            </a:r>
            <a:r>
              <a:rPr lang="en-US" sz="1200" kern="1200" dirty="0" smtClean="0">
                <a:solidFill>
                  <a:schemeClr val="tx1"/>
                </a:solidFill>
                <a:effectLst/>
                <a:latin typeface="+mn-lt"/>
                <a:ea typeface="+mn-ea"/>
                <a:cs typeface="+mn-cs"/>
              </a:rPr>
              <a:t>altered protein, but the mutation can also occur in a </a:t>
            </a:r>
            <a:r>
              <a:rPr lang="en-US" sz="1200" kern="1200" dirty="0" err="1" smtClean="0">
                <a:solidFill>
                  <a:schemeClr val="tx1"/>
                </a:solidFill>
                <a:effectLst/>
                <a:latin typeface="+mn-lt"/>
                <a:ea typeface="+mn-ea"/>
                <a:cs typeface="+mn-cs"/>
              </a:rPr>
              <a:t>nongenic</a:t>
            </a:r>
            <a:r>
              <a:rPr lang="en-US" sz="1200" kern="1200" dirty="0" smtClean="0">
                <a:solidFill>
                  <a:schemeClr val="tx1"/>
                </a:solidFill>
                <a:effectLst/>
                <a:latin typeface="+mn-lt"/>
                <a:ea typeface="+mn-ea"/>
                <a:cs typeface="+mn-cs"/>
              </a:rPr>
              <a:t> region of the DNA. In the latter case, the mutation </a:t>
            </a:r>
            <a:r>
              <a:rPr lang="en-US" sz="1200" kern="1200" dirty="0" smtClean="0">
                <a:solidFill>
                  <a:schemeClr val="tx1"/>
                </a:solidFill>
                <a:effectLst/>
                <a:latin typeface="+mn-lt"/>
                <a:ea typeface="+mn-ea"/>
                <a:cs typeface="+mn-cs"/>
              </a:rPr>
              <a:t>has no </a:t>
            </a:r>
            <a:r>
              <a:rPr lang="en-US" sz="1200" kern="1200" dirty="0" smtClean="0">
                <a:solidFill>
                  <a:schemeClr val="tx1"/>
                </a:solidFill>
                <a:effectLst/>
                <a:latin typeface="+mn-lt"/>
                <a:ea typeface="+mn-ea"/>
                <a:cs typeface="+mn-cs"/>
              </a:rPr>
              <a:t>effect on the organism.</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16</a:t>
            </a:fld>
            <a:endParaRPr lang="en-US"/>
          </a:p>
        </p:txBody>
      </p:sp>
    </p:spTree>
    <p:extLst>
      <p:ext uri="{BB962C8B-B14F-4D97-AF65-F5344CB8AC3E}">
        <p14:creationId xmlns:p14="http://schemas.microsoft.com/office/powerpoint/2010/main" val="538811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17</a:t>
            </a:fld>
            <a:endParaRPr lang="en-US"/>
          </a:p>
        </p:txBody>
      </p:sp>
    </p:spTree>
    <p:extLst>
      <p:ext uri="{BB962C8B-B14F-4D97-AF65-F5344CB8AC3E}">
        <p14:creationId xmlns:p14="http://schemas.microsoft.com/office/powerpoint/2010/main" val="2099104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Astrocytoma, a type of brain tumor, is the result of a deletion </a:t>
            </a:r>
            <a:r>
              <a:rPr lang="en-US" dirty="0" smtClean="0"/>
              <a:t>that creates </a:t>
            </a:r>
            <a:r>
              <a:rPr lang="en-US" dirty="0" smtClean="0"/>
              <a:t>a new fusion gene that </a:t>
            </a:r>
            <a:r>
              <a:rPr lang="en-US" dirty="0" smtClean="0"/>
              <a:t>permits the </a:t>
            </a:r>
            <a:r>
              <a:rPr lang="en-US" dirty="0" smtClean="0"/>
              <a:t>cells to become cancerous.</a:t>
            </a: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18</a:t>
            </a:fld>
            <a:endParaRPr lang="en-US"/>
          </a:p>
        </p:txBody>
      </p:sp>
    </p:spTree>
    <p:extLst>
      <p:ext uri="{BB962C8B-B14F-4D97-AF65-F5344CB8AC3E}">
        <p14:creationId xmlns:p14="http://schemas.microsoft.com/office/powerpoint/2010/main" val="18397155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This is especially true with nondisjunction mutations in gametes </a:t>
            </a:r>
            <a:r>
              <a:rPr lang="en-US" sz="1200" kern="1200" dirty="0" smtClean="0">
                <a:solidFill>
                  <a:schemeClr val="tx1"/>
                </a:solidFill>
                <a:effectLst/>
                <a:latin typeface="+mn-lt"/>
                <a:ea typeface="+mn-ea"/>
                <a:cs typeface="+mn-cs"/>
              </a:rPr>
              <a:t>in which entire </a:t>
            </a:r>
            <a:r>
              <a:rPr lang="en-US" sz="1200" kern="1200" dirty="0" smtClean="0">
                <a:solidFill>
                  <a:schemeClr val="tx1"/>
                </a:solidFill>
                <a:effectLst/>
                <a:latin typeface="+mn-lt"/>
                <a:ea typeface="+mn-ea"/>
                <a:cs typeface="+mn-cs"/>
              </a:rPr>
              <a:t>chromosomes are missing or extra.  In </a:t>
            </a:r>
            <a:r>
              <a:rPr lang="en-US" sz="1200" kern="1200" dirty="0" smtClean="0">
                <a:solidFill>
                  <a:schemeClr val="tx1"/>
                </a:solidFill>
                <a:effectLst/>
                <a:latin typeface="+mn-lt"/>
                <a:ea typeface="+mn-ea"/>
                <a:cs typeface="+mn-cs"/>
              </a:rPr>
              <a:t>humans</a:t>
            </a:r>
            <a:r>
              <a:rPr lang="en-US" sz="1200" kern="1200" dirty="0" smtClean="0">
                <a:solidFill>
                  <a:schemeClr val="tx1"/>
                </a:solidFill>
                <a:effectLst/>
                <a:latin typeface="+mn-lt"/>
                <a:ea typeface="+mn-ea"/>
                <a:cs typeface="+mn-cs"/>
              </a:rPr>
              <a:t>, when the gamete from a male (sperm) merges its chromosomes with the gamete from a female (egg), the offspring </a:t>
            </a:r>
            <a:r>
              <a:rPr lang="en-US" sz="1200" kern="1200" dirty="0" smtClean="0">
                <a:solidFill>
                  <a:schemeClr val="tx1"/>
                </a:solidFill>
                <a:effectLst/>
                <a:latin typeface="+mn-lt"/>
                <a:ea typeface="+mn-ea"/>
                <a:cs typeface="+mn-cs"/>
              </a:rPr>
              <a:t>receives </a:t>
            </a:r>
            <a:r>
              <a:rPr lang="en-US" sz="1200" kern="1200" dirty="0" smtClean="0">
                <a:solidFill>
                  <a:schemeClr val="tx1"/>
                </a:solidFill>
                <a:effectLst/>
                <a:latin typeface="+mn-lt"/>
                <a:ea typeface="+mn-ea"/>
                <a:cs typeface="+mn-cs"/>
              </a:rPr>
              <a:t>23 chromosomes from each parent to form 23 homologous pairs. However, when one of the gametes has a nondisjunction </a:t>
            </a:r>
            <a:r>
              <a:rPr lang="en-US" sz="1200" kern="1200" dirty="0" smtClean="0">
                <a:solidFill>
                  <a:schemeClr val="tx1"/>
                </a:solidFill>
                <a:effectLst/>
                <a:latin typeface="+mn-lt"/>
                <a:ea typeface="+mn-ea"/>
                <a:cs typeface="+mn-cs"/>
              </a:rPr>
              <a:t>mutation, </a:t>
            </a:r>
            <a:r>
              <a:rPr lang="en-US" sz="1200" kern="1200" dirty="0" smtClean="0">
                <a:solidFill>
                  <a:schemeClr val="tx1"/>
                </a:solidFill>
                <a:effectLst/>
                <a:latin typeface="+mn-lt"/>
                <a:ea typeface="+mn-ea"/>
                <a:cs typeface="+mn-cs"/>
              </a:rPr>
              <a:t>the resulting offspring </a:t>
            </a:r>
            <a:r>
              <a:rPr lang="en-US" sz="1200" kern="1200" dirty="0" smtClean="0">
                <a:solidFill>
                  <a:schemeClr val="tx1"/>
                </a:solidFill>
                <a:effectLst/>
                <a:latin typeface="+mn-lt"/>
                <a:ea typeface="+mn-ea"/>
                <a:cs typeface="+mn-cs"/>
              </a:rPr>
              <a:t>end </a:t>
            </a:r>
            <a:r>
              <a:rPr lang="en-US" sz="1200" kern="1200" dirty="0" smtClean="0">
                <a:solidFill>
                  <a:schemeClr val="tx1"/>
                </a:solidFill>
                <a:effectLst/>
                <a:latin typeface="+mn-lt"/>
                <a:ea typeface="+mn-ea"/>
                <a:cs typeface="+mn-cs"/>
              </a:rPr>
              <a:t>up with only </a:t>
            </a:r>
            <a:r>
              <a:rPr lang="en-US" sz="1200" kern="1200" dirty="0" smtClean="0">
                <a:solidFill>
                  <a:schemeClr val="tx1"/>
                </a:solidFill>
                <a:effectLst/>
                <a:latin typeface="+mn-lt"/>
                <a:ea typeface="+mn-ea"/>
                <a:cs typeface="+mn-cs"/>
              </a:rPr>
              <a:t>one </a:t>
            </a:r>
            <a:r>
              <a:rPr lang="en-US" sz="1200" kern="1200" dirty="0" smtClean="0">
                <a:solidFill>
                  <a:schemeClr val="tx1"/>
                </a:solidFill>
                <a:effectLst/>
                <a:latin typeface="+mn-lt"/>
                <a:ea typeface="+mn-ea"/>
                <a:cs typeface="+mn-cs"/>
              </a:rPr>
              <a:t>homolog in a pair (monosomy) or with </a:t>
            </a:r>
            <a:r>
              <a:rPr lang="en-US" sz="1200" kern="1200" dirty="0" smtClean="0">
                <a:solidFill>
                  <a:schemeClr val="tx1"/>
                </a:solidFill>
                <a:effectLst/>
                <a:latin typeface="+mn-lt"/>
                <a:ea typeface="+mn-ea"/>
                <a:cs typeface="+mn-cs"/>
              </a:rPr>
              <a:t>three </a:t>
            </a:r>
            <a:r>
              <a:rPr lang="en-US" sz="1200" kern="1200" dirty="0" smtClean="0">
                <a:solidFill>
                  <a:schemeClr val="tx1"/>
                </a:solidFill>
                <a:effectLst/>
                <a:latin typeface="+mn-lt"/>
                <a:ea typeface="+mn-ea"/>
                <a:cs typeface="+mn-cs"/>
              </a:rPr>
              <a:t>homologs in a pair (trisomy). </a:t>
            </a:r>
            <a:r>
              <a:rPr lang="en-US" sz="1200" kern="1200" dirty="0" smtClean="0">
                <a:solidFill>
                  <a:schemeClr val="tx1"/>
                </a:solidFill>
                <a:effectLst/>
                <a:latin typeface="+mn-lt"/>
                <a:ea typeface="+mn-ea"/>
                <a:cs typeface="+mn-cs"/>
              </a:rPr>
              <a:t>Most </a:t>
            </a:r>
            <a:r>
              <a:rPr lang="en-US" sz="1200" kern="1200" dirty="0" smtClean="0">
                <a:solidFill>
                  <a:schemeClr val="tx1"/>
                </a:solidFill>
                <a:effectLst/>
                <a:latin typeface="+mn-lt"/>
                <a:ea typeface="+mn-ea"/>
                <a:cs typeface="+mn-cs"/>
              </a:rPr>
              <a:t>of the </a:t>
            </a:r>
            <a:r>
              <a:rPr lang="en-US" sz="1200" kern="1200" dirty="0" smtClean="0">
                <a:solidFill>
                  <a:schemeClr val="tx1"/>
                </a:solidFill>
                <a:effectLst/>
                <a:latin typeface="+mn-lt"/>
                <a:ea typeface="+mn-ea"/>
                <a:cs typeface="+mn-cs"/>
              </a:rPr>
              <a:t>time, </a:t>
            </a:r>
            <a:r>
              <a:rPr lang="en-US" sz="1200" kern="1200" dirty="0" smtClean="0">
                <a:solidFill>
                  <a:schemeClr val="tx1"/>
                </a:solidFill>
                <a:effectLst/>
                <a:latin typeface="+mn-lt"/>
                <a:ea typeface="+mn-ea"/>
                <a:cs typeface="+mn-cs"/>
              </a:rPr>
              <a:t>these offspring </a:t>
            </a:r>
            <a:r>
              <a:rPr lang="en-US" sz="1200" kern="1200" dirty="0" smtClean="0">
                <a:solidFill>
                  <a:schemeClr val="tx1"/>
                </a:solidFill>
                <a:effectLst/>
                <a:latin typeface="+mn-lt"/>
                <a:ea typeface="+mn-ea"/>
                <a:cs typeface="+mn-cs"/>
              </a:rPr>
              <a:t>are not viable</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ones that do result in viable offspring will possess some noticeable differences due to the extra or missing chromosome; this alteration </a:t>
            </a:r>
            <a:r>
              <a:rPr lang="en-US" sz="1200" kern="1200" dirty="0" smtClean="0">
                <a:solidFill>
                  <a:schemeClr val="tx1"/>
                </a:solidFill>
                <a:effectLst/>
                <a:latin typeface="+mn-lt"/>
                <a:ea typeface="+mn-ea"/>
                <a:cs typeface="+mn-cs"/>
              </a:rPr>
              <a:t>leads </a:t>
            </a:r>
            <a:r>
              <a:rPr lang="en-US" sz="1200" kern="1200" dirty="0" smtClean="0">
                <a:solidFill>
                  <a:schemeClr val="tx1"/>
                </a:solidFill>
                <a:effectLst/>
                <a:latin typeface="+mn-lt"/>
                <a:ea typeface="+mn-ea"/>
                <a:cs typeface="+mn-cs"/>
              </a:rPr>
              <a:t>to a permanent syndrome in the offspring</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most well-known syndrome is trisomy 21, an extra 21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chromosome; </a:t>
            </a:r>
            <a:r>
              <a:rPr lang="en-US" sz="1200" kern="1200" dirty="0" smtClean="0">
                <a:solidFill>
                  <a:schemeClr val="tx1"/>
                </a:solidFill>
                <a:effectLst/>
                <a:latin typeface="+mn-lt"/>
                <a:ea typeface="+mn-ea"/>
                <a:cs typeface="+mn-cs"/>
              </a:rPr>
              <a:t>this particular nondisjunction mutation </a:t>
            </a:r>
            <a:r>
              <a:rPr lang="en-US" sz="1200" kern="1200" dirty="0" smtClean="0">
                <a:solidFill>
                  <a:schemeClr val="tx1"/>
                </a:solidFill>
                <a:effectLst/>
                <a:latin typeface="+mn-lt"/>
                <a:ea typeface="+mn-ea"/>
                <a:cs typeface="+mn-cs"/>
              </a:rPr>
              <a:t>leads </a:t>
            </a:r>
            <a:r>
              <a:rPr lang="en-US" sz="1200" kern="1200" dirty="0" smtClean="0">
                <a:solidFill>
                  <a:schemeClr val="tx1"/>
                </a:solidFill>
                <a:effectLst/>
                <a:latin typeface="+mn-lt"/>
                <a:ea typeface="+mn-ea"/>
                <a:cs typeface="+mn-cs"/>
              </a:rPr>
              <a:t>to Down </a:t>
            </a:r>
            <a:r>
              <a:rPr lang="en-US" sz="1200" kern="1200" dirty="0" smtClean="0">
                <a:solidFill>
                  <a:schemeClr val="tx1"/>
                </a:solidFill>
                <a:effectLst/>
                <a:latin typeface="+mn-lt"/>
                <a:ea typeface="+mn-ea"/>
                <a:cs typeface="+mn-cs"/>
              </a:rPr>
              <a:t>syndrome</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Several </a:t>
            </a:r>
            <a:r>
              <a:rPr lang="en-US" sz="1200" kern="1200" dirty="0" smtClean="0">
                <a:solidFill>
                  <a:schemeClr val="tx1"/>
                </a:solidFill>
                <a:effectLst/>
                <a:latin typeface="+mn-lt"/>
                <a:ea typeface="+mn-ea"/>
                <a:cs typeface="+mn-cs"/>
              </a:rPr>
              <a:t>other syndromes </a:t>
            </a:r>
            <a:r>
              <a:rPr lang="en-US" sz="1200" kern="1200" dirty="0" smtClean="0">
                <a:solidFill>
                  <a:schemeClr val="tx1"/>
                </a:solidFill>
                <a:effectLst/>
                <a:latin typeface="+mn-lt"/>
                <a:ea typeface="+mn-ea"/>
                <a:cs typeface="+mn-cs"/>
              </a:rPr>
              <a:t>are</a:t>
            </a:r>
            <a:r>
              <a:rPr lang="en-US" sz="1200" kern="1200" baseline="0" dirty="0" smtClean="0">
                <a:solidFill>
                  <a:schemeClr val="tx1"/>
                </a:solidFill>
                <a:effectLst/>
                <a:latin typeface="+mn-lt"/>
                <a:ea typeface="+mn-ea"/>
                <a:cs typeface="+mn-cs"/>
              </a:rPr>
              <a:t> c</a:t>
            </a:r>
            <a:r>
              <a:rPr lang="en-US" sz="1200" kern="1200" dirty="0" smtClean="0">
                <a:solidFill>
                  <a:schemeClr val="tx1"/>
                </a:solidFill>
                <a:effectLst/>
                <a:latin typeface="+mn-lt"/>
                <a:ea typeface="+mn-ea"/>
                <a:cs typeface="+mn-cs"/>
              </a:rPr>
              <a:t>aused </a:t>
            </a:r>
            <a:r>
              <a:rPr lang="en-US" sz="1200" kern="1200" dirty="0" smtClean="0">
                <a:solidFill>
                  <a:schemeClr val="tx1"/>
                </a:solidFill>
                <a:effectLst/>
                <a:latin typeface="+mn-lt"/>
                <a:ea typeface="+mn-ea"/>
                <a:cs typeface="+mn-cs"/>
              </a:rPr>
              <a:t>by these </a:t>
            </a:r>
            <a:r>
              <a:rPr lang="en-US" sz="1200" kern="1200" dirty="0" smtClean="0">
                <a:solidFill>
                  <a:schemeClr val="tx1"/>
                </a:solidFill>
                <a:effectLst/>
                <a:latin typeface="+mn-lt"/>
                <a:ea typeface="+mn-ea"/>
                <a:cs typeface="+mn-cs"/>
              </a:rPr>
              <a:t>mutations.</a:t>
            </a:r>
            <a:r>
              <a:rPr lang="en-US" sz="1200" kern="1200" baseline="0" dirty="0" smtClean="0">
                <a:solidFill>
                  <a:schemeClr val="tx1"/>
                </a:solidFill>
                <a:effectLst/>
                <a:latin typeface="+mn-lt"/>
                <a:ea typeface="+mn-ea"/>
                <a:cs typeface="+mn-cs"/>
              </a:rPr>
              <a:t> T</a:t>
            </a:r>
            <a:r>
              <a:rPr lang="en-US" sz="1200" kern="1200" dirty="0" smtClean="0">
                <a:solidFill>
                  <a:schemeClr val="tx1"/>
                </a:solidFill>
                <a:effectLst/>
                <a:latin typeface="+mn-lt"/>
                <a:ea typeface="+mn-ea"/>
                <a:cs typeface="+mn-cs"/>
              </a:rPr>
              <a:t>he suggested homework assignment </a:t>
            </a:r>
            <a:r>
              <a:rPr lang="en-US" sz="1200" kern="1200" dirty="0" smtClean="0">
                <a:solidFill>
                  <a:schemeClr val="tx1"/>
                </a:solidFill>
                <a:effectLst/>
                <a:latin typeface="+mn-lt"/>
                <a:ea typeface="+mn-ea"/>
                <a:cs typeface="+mn-cs"/>
              </a:rPr>
              <a:t>is for the students to research some syndrome caused by extra or missing chromosomes and write a short paragraph detailing which chromosome is altered and what </a:t>
            </a:r>
            <a:r>
              <a:rPr lang="en-US" sz="1200" kern="1200" dirty="0" smtClean="0">
                <a:solidFill>
                  <a:schemeClr val="tx1"/>
                </a:solidFill>
                <a:effectLst/>
                <a:latin typeface="+mn-lt"/>
                <a:ea typeface="+mn-ea"/>
                <a:cs typeface="+mn-cs"/>
              </a:rPr>
              <a:t>effects that mutation causes.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19</a:t>
            </a:fld>
            <a:endParaRPr lang="en-US"/>
          </a:p>
        </p:txBody>
      </p:sp>
    </p:spTree>
    <p:extLst>
      <p:ext uri="{BB962C8B-B14F-4D97-AF65-F5344CB8AC3E}">
        <p14:creationId xmlns:p14="http://schemas.microsoft.com/office/powerpoint/2010/main" val="408406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Today we will discuss some of the science behind how these mutations could happen.  While the superpowers and abilities may be </a:t>
            </a:r>
            <a:r>
              <a:rPr lang="en-US" sz="1200" kern="1200" dirty="0" smtClean="0">
                <a:solidFill>
                  <a:schemeClr val="tx1"/>
                </a:solidFill>
                <a:effectLst/>
                <a:latin typeface="+mn-lt"/>
                <a:ea typeface="+mn-ea"/>
                <a:cs typeface="+mn-cs"/>
              </a:rPr>
              <a:t>fictional,</a:t>
            </a:r>
            <a:r>
              <a:rPr lang="en-US" sz="1200" kern="1200" baseline="0" dirty="0" smtClean="0">
                <a:solidFill>
                  <a:schemeClr val="tx1"/>
                </a:solidFill>
                <a:effectLst/>
                <a:latin typeface="+mn-lt"/>
                <a:ea typeface="+mn-ea"/>
                <a:cs typeface="+mn-cs"/>
              </a:rPr>
              <a:t> it is true that </a:t>
            </a:r>
            <a:r>
              <a:rPr lang="en-US" sz="1200" kern="1200" dirty="0" smtClean="0">
                <a:solidFill>
                  <a:schemeClr val="tx1"/>
                </a:solidFill>
                <a:effectLst/>
                <a:latin typeface="+mn-lt"/>
                <a:ea typeface="+mn-ea"/>
                <a:cs typeface="+mn-cs"/>
              </a:rPr>
              <a:t>mutations can have significant impacts </a:t>
            </a:r>
            <a:r>
              <a:rPr lang="en-US" sz="1200" kern="1200" dirty="0" smtClean="0">
                <a:solidFill>
                  <a:schemeClr val="tx1"/>
                </a:solidFill>
                <a:effectLst/>
                <a:latin typeface="+mn-lt"/>
                <a:ea typeface="+mn-ea"/>
                <a:cs typeface="+mn-cs"/>
              </a:rPr>
              <a:t>on </a:t>
            </a:r>
            <a:r>
              <a:rPr lang="en-US" sz="1200" kern="1200" dirty="0" smtClean="0">
                <a:solidFill>
                  <a:schemeClr val="tx1"/>
                </a:solidFill>
                <a:effectLst/>
                <a:latin typeface="+mn-lt"/>
                <a:ea typeface="+mn-ea"/>
                <a:cs typeface="+mn-cs"/>
              </a:rPr>
              <a:t>people </a:t>
            </a:r>
            <a:r>
              <a:rPr lang="en-US" sz="1200" kern="1200" dirty="0" smtClean="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evidence exists </a:t>
            </a:r>
            <a:r>
              <a:rPr lang="en-US" sz="1200" kern="1200" dirty="0" smtClean="0">
                <a:solidFill>
                  <a:schemeClr val="tx1"/>
                </a:solidFill>
                <a:effectLst/>
                <a:latin typeface="+mn-lt"/>
                <a:ea typeface="+mn-ea"/>
                <a:cs typeface="+mn-cs"/>
              </a:rPr>
              <a:t>that radiation exposure can lead to an increased rate of mutations.  </a:t>
            </a:r>
            <a:r>
              <a:rPr lang="en-US" sz="1200" kern="1200" dirty="0" smtClean="0">
                <a:solidFill>
                  <a:schemeClr val="tx1"/>
                </a:solidFill>
                <a:effectLst/>
                <a:latin typeface="+mn-lt"/>
                <a:ea typeface="+mn-ea"/>
                <a:cs typeface="+mn-cs"/>
              </a:rPr>
              <a:t>First, let’s discuss </a:t>
            </a:r>
            <a:r>
              <a:rPr lang="en-US" sz="1200" kern="1200" dirty="0" smtClean="0">
                <a:solidFill>
                  <a:schemeClr val="tx1"/>
                </a:solidFill>
                <a:effectLst/>
                <a:latin typeface="+mn-lt"/>
                <a:ea typeface="+mn-ea"/>
                <a:cs typeface="+mn-cs"/>
              </a:rPr>
              <a:t>the different types of mutations, then where or how they can occur.  We will also talk about some environmental </a:t>
            </a:r>
            <a:r>
              <a:rPr lang="en-US" sz="1200" kern="1200" dirty="0" smtClean="0">
                <a:solidFill>
                  <a:schemeClr val="tx1"/>
                </a:solidFill>
                <a:effectLst/>
                <a:latin typeface="+mn-lt"/>
                <a:ea typeface="+mn-ea"/>
                <a:cs typeface="+mn-cs"/>
              </a:rPr>
              <a:t>factors that can </a:t>
            </a:r>
            <a:r>
              <a:rPr lang="en-US" sz="1200" kern="1200" dirty="0" smtClean="0">
                <a:solidFill>
                  <a:schemeClr val="tx1"/>
                </a:solidFill>
                <a:effectLst/>
                <a:latin typeface="+mn-lt"/>
                <a:ea typeface="+mn-ea"/>
                <a:cs typeface="+mn-cs"/>
              </a:rPr>
              <a:t>influence the rate of mutations, and </a:t>
            </a:r>
            <a:r>
              <a:rPr lang="en-US" sz="1200" kern="1200" dirty="0" smtClean="0">
                <a:solidFill>
                  <a:schemeClr val="tx1"/>
                </a:solidFill>
                <a:effectLst/>
                <a:latin typeface="+mn-lt"/>
                <a:ea typeface="+mn-ea"/>
                <a:cs typeface="+mn-cs"/>
              </a:rPr>
              <a:t>finish </a:t>
            </a:r>
            <a:r>
              <a:rPr lang="en-US" sz="1200" kern="1200" dirty="0" smtClean="0">
                <a:solidFill>
                  <a:schemeClr val="tx1"/>
                </a:solidFill>
                <a:effectLst/>
                <a:latin typeface="+mn-lt"/>
                <a:ea typeface="+mn-ea"/>
                <a:cs typeface="+mn-cs"/>
              </a:rPr>
              <a:t>by looking at some possible effects of mutations</a:t>
            </a:r>
            <a:r>
              <a:rPr lang="en-US"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a:r>
          </a:p>
          <a:p>
            <a:r>
              <a:rPr lang="en-US" baseline="0" dirty="0" smtClean="0"/>
              <a:t>Image source: Artwork of Cyclops from Marvel Comics. Art by Jack Kirby, pencils, and Paul </a:t>
            </a:r>
            <a:r>
              <a:rPr lang="en-US" baseline="0" dirty="0" err="1" smtClean="0"/>
              <a:t>Reinman</a:t>
            </a:r>
            <a:r>
              <a:rPr lang="en-US" baseline="0" dirty="0" smtClean="0"/>
              <a:t>, inks. 2008 Wikipedia https://en.wikipedia.org/wiki/File:Cyclopsclassic.png</a:t>
            </a:r>
          </a:p>
          <a:p>
            <a:r>
              <a:rPr lang="en-US" baseline="0" dirty="0" smtClean="0"/>
              <a:t>Fair use rationale: use of low-resolution image to illustrate a copyright character where no free alternative exists or can be created</a:t>
            </a:r>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2</a:t>
            </a:fld>
            <a:endParaRPr lang="en-US"/>
          </a:p>
        </p:txBody>
      </p:sp>
    </p:spTree>
    <p:extLst>
      <p:ext uri="{BB962C8B-B14F-4D97-AF65-F5344CB8AC3E}">
        <p14:creationId xmlns:p14="http://schemas.microsoft.com/office/powerpoint/2010/main" val="40229229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Mutations naturally occur over </a:t>
            </a:r>
            <a:r>
              <a:rPr lang="en-US" sz="1200" kern="1200" dirty="0" smtClean="0">
                <a:solidFill>
                  <a:schemeClr val="tx1"/>
                </a:solidFill>
                <a:effectLst/>
                <a:latin typeface="+mn-lt"/>
                <a:ea typeface="+mn-ea"/>
                <a:cs typeface="+mn-cs"/>
              </a:rPr>
              <a:t>time, which is </a:t>
            </a:r>
            <a:r>
              <a:rPr lang="en-US" sz="1200" kern="1200" dirty="0" smtClean="0">
                <a:solidFill>
                  <a:schemeClr val="tx1"/>
                </a:solidFill>
                <a:effectLst/>
                <a:latin typeface="+mn-lt"/>
                <a:ea typeface="+mn-ea"/>
                <a:cs typeface="+mn-cs"/>
              </a:rPr>
              <a:t>the underlying cause of evolution. </a:t>
            </a:r>
            <a:r>
              <a:rPr lang="en-US" sz="1200" kern="1200" dirty="0" smtClean="0">
                <a:solidFill>
                  <a:schemeClr val="tx1"/>
                </a:solidFill>
                <a:effectLst/>
                <a:latin typeface="+mn-lt"/>
                <a:ea typeface="+mn-ea"/>
                <a:cs typeface="+mn-cs"/>
              </a:rPr>
              <a:t>As </a:t>
            </a:r>
            <a:r>
              <a:rPr lang="en-US" sz="1200" kern="1200" dirty="0" smtClean="0">
                <a:solidFill>
                  <a:schemeClr val="tx1"/>
                </a:solidFill>
                <a:effectLst/>
                <a:latin typeface="+mn-lt"/>
                <a:ea typeface="+mn-ea"/>
                <a:cs typeface="+mn-cs"/>
              </a:rPr>
              <a:t>we can see, evolution is a very slow process with a net benefit to an organism, but </a:t>
            </a:r>
            <a:r>
              <a:rPr lang="en-US" sz="1200" kern="1200" dirty="0" smtClean="0">
                <a:solidFill>
                  <a:schemeClr val="tx1"/>
                </a:solidFill>
                <a:effectLst/>
                <a:latin typeface="+mn-lt"/>
                <a:ea typeface="+mn-ea"/>
                <a:cs typeface="+mn-cs"/>
              </a:rPr>
              <a:t>some </a:t>
            </a:r>
            <a:r>
              <a:rPr lang="en-US" sz="1200" kern="1200" dirty="0" smtClean="0">
                <a:solidFill>
                  <a:schemeClr val="tx1"/>
                </a:solidFill>
                <a:effectLst/>
                <a:latin typeface="+mn-lt"/>
                <a:ea typeface="+mn-ea"/>
                <a:cs typeface="+mn-cs"/>
              </a:rPr>
              <a:t>environmental factors </a:t>
            </a:r>
            <a:r>
              <a:rPr lang="en-US" sz="1200" kern="1200" dirty="0" smtClean="0">
                <a:solidFill>
                  <a:schemeClr val="tx1"/>
                </a:solidFill>
                <a:effectLst/>
                <a:latin typeface="+mn-lt"/>
                <a:ea typeface="+mn-ea"/>
                <a:cs typeface="+mn-cs"/>
              </a:rPr>
              <a:t>may </a:t>
            </a:r>
            <a:r>
              <a:rPr lang="en-US" sz="1200" kern="1200" dirty="0" smtClean="0">
                <a:solidFill>
                  <a:schemeClr val="tx1"/>
                </a:solidFill>
                <a:effectLst/>
                <a:latin typeface="+mn-lt"/>
                <a:ea typeface="+mn-ea"/>
                <a:cs typeface="+mn-cs"/>
              </a:rPr>
              <a:t>influence or induce additional mutations. </a:t>
            </a:r>
            <a:r>
              <a:rPr lang="en-US" sz="1200" kern="1200" dirty="0" smtClean="0">
                <a:solidFill>
                  <a:schemeClr val="tx1"/>
                </a:solidFill>
                <a:effectLst/>
                <a:latin typeface="+mn-lt"/>
                <a:ea typeface="+mn-ea"/>
                <a:cs typeface="+mn-cs"/>
              </a:rPr>
              <a:t>These </a:t>
            </a:r>
            <a:r>
              <a:rPr lang="en-US" sz="1200" kern="1200" dirty="0" smtClean="0">
                <a:solidFill>
                  <a:schemeClr val="tx1"/>
                </a:solidFill>
                <a:effectLst/>
                <a:latin typeface="+mn-lt"/>
                <a:ea typeface="+mn-ea"/>
                <a:cs typeface="+mn-cs"/>
              </a:rPr>
              <a:t>induced mutations often lead to harmful diseases such as cancer. </a:t>
            </a:r>
          </a:p>
          <a:p>
            <a:r>
              <a:rPr lang="en-US" sz="1200" kern="1200" dirty="0" smtClean="0">
                <a:solidFill>
                  <a:schemeClr val="tx1"/>
                </a:solidFill>
                <a:effectLst/>
                <a:latin typeface="+mn-lt"/>
                <a:ea typeface="+mn-ea"/>
                <a:cs typeface="+mn-cs"/>
              </a:rPr>
              <a:t>Exposure to certain chemicals is one environmental factor that may induce </a:t>
            </a:r>
            <a:r>
              <a:rPr lang="en-US" sz="1200" kern="1200" dirty="0" smtClean="0">
                <a:solidFill>
                  <a:schemeClr val="tx1"/>
                </a:solidFill>
                <a:effectLst/>
                <a:latin typeface="+mn-lt"/>
                <a:ea typeface="+mn-ea"/>
                <a:cs typeface="+mn-cs"/>
              </a:rPr>
              <a:t>DNA mutations.  Typically, </a:t>
            </a:r>
            <a:r>
              <a:rPr lang="en-US" sz="1200" kern="1200" dirty="0" smtClean="0">
                <a:solidFill>
                  <a:schemeClr val="tx1"/>
                </a:solidFill>
                <a:effectLst/>
                <a:latin typeface="+mn-lt"/>
                <a:ea typeface="+mn-ea"/>
                <a:cs typeface="+mn-cs"/>
              </a:rPr>
              <a:t>anything </a:t>
            </a:r>
            <a:r>
              <a:rPr lang="en-US" sz="1200" kern="1200" dirty="0" smtClean="0">
                <a:solidFill>
                  <a:schemeClr val="tx1"/>
                </a:solidFill>
                <a:effectLst/>
                <a:latin typeface="+mn-lt"/>
                <a:ea typeface="+mn-ea"/>
                <a:cs typeface="+mn-cs"/>
              </a:rPr>
              <a:t>that we identify as carcinogenic </a:t>
            </a:r>
            <a:r>
              <a:rPr lang="en-US" sz="1200" kern="1200" dirty="0" smtClean="0">
                <a:solidFill>
                  <a:schemeClr val="tx1"/>
                </a:solidFill>
                <a:effectLst/>
                <a:latin typeface="+mn-lt"/>
                <a:ea typeface="+mn-ea"/>
                <a:cs typeface="+mn-cs"/>
              </a:rPr>
              <a:t>(may cause cancer), has negative side effects on </a:t>
            </a:r>
            <a:r>
              <a:rPr lang="en-US" sz="1200" kern="1200" dirty="0" smtClean="0">
                <a:solidFill>
                  <a:schemeClr val="tx1"/>
                </a:solidFill>
                <a:effectLst/>
                <a:latin typeface="+mn-lt"/>
                <a:ea typeface="+mn-ea"/>
                <a:cs typeface="+mn-cs"/>
              </a:rPr>
              <a:t>DNA,</a:t>
            </a:r>
            <a:r>
              <a:rPr lang="en-US" sz="1200" kern="1200" baseline="0" dirty="0" smtClean="0">
                <a:solidFill>
                  <a:schemeClr val="tx1"/>
                </a:solidFill>
                <a:effectLst/>
                <a:latin typeface="+mn-lt"/>
                <a:ea typeface="+mn-ea"/>
                <a:cs typeface="+mn-cs"/>
              </a:rPr>
              <a:t> and may </a:t>
            </a:r>
            <a:r>
              <a:rPr lang="en-US" sz="1200" kern="1200" dirty="0" smtClean="0">
                <a:solidFill>
                  <a:schemeClr val="tx1"/>
                </a:solidFill>
                <a:effectLst/>
                <a:latin typeface="+mn-lt"/>
                <a:ea typeface="+mn-ea"/>
                <a:cs typeface="+mn-cs"/>
              </a:rPr>
              <a:t>lead </a:t>
            </a:r>
            <a:r>
              <a:rPr lang="en-US" sz="1200" kern="1200" dirty="0" smtClean="0">
                <a:solidFill>
                  <a:schemeClr val="tx1"/>
                </a:solidFill>
                <a:effectLst/>
                <a:latin typeface="+mn-lt"/>
                <a:ea typeface="+mn-ea"/>
                <a:cs typeface="+mn-cs"/>
              </a:rPr>
              <a:t>to cancer. </a:t>
            </a:r>
            <a:r>
              <a:rPr lang="en-US" sz="1200" kern="1200" dirty="0" smtClean="0">
                <a:solidFill>
                  <a:schemeClr val="tx1"/>
                </a:solidFill>
                <a:effectLst/>
                <a:latin typeface="+mn-lt"/>
                <a:ea typeface="+mn-ea"/>
                <a:cs typeface="+mn-cs"/>
              </a:rPr>
              <a:t>This includes the </a:t>
            </a:r>
            <a:r>
              <a:rPr lang="en-US" sz="1200" kern="1200" dirty="0" smtClean="0">
                <a:solidFill>
                  <a:schemeClr val="tx1"/>
                </a:solidFill>
                <a:effectLst/>
                <a:latin typeface="+mn-lt"/>
                <a:ea typeface="+mn-ea"/>
                <a:cs typeface="+mn-cs"/>
              </a:rPr>
              <a:t>chemicals found in cigarette smoke </a:t>
            </a:r>
            <a:r>
              <a:rPr lang="en-US" sz="1200" kern="1200" dirty="0" smtClean="0">
                <a:solidFill>
                  <a:schemeClr val="tx1"/>
                </a:solidFill>
                <a:effectLst/>
                <a:latin typeface="+mn-lt"/>
                <a:ea typeface="+mn-ea"/>
                <a:cs typeface="+mn-cs"/>
              </a:rPr>
              <a:t>as well as those </a:t>
            </a:r>
            <a:r>
              <a:rPr lang="en-US" sz="1200" kern="1200" dirty="0" smtClean="0">
                <a:solidFill>
                  <a:schemeClr val="tx1"/>
                </a:solidFill>
                <a:effectLst/>
                <a:latin typeface="+mn-lt"/>
                <a:ea typeface="+mn-ea"/>
                <a:cs typeface="+mn-cs"/>
              </a:rPr>
              <a:t>found in meats cooked on the grill. </a:t>
            </a:r>
            <a:r>
              <a:rPr lang="en-US" sz="1200" kern="1200" dirty="0" smtClean="0">
                <a:solidFill>
                  <a:schemeClr val="tx1"/>
                </a:solidFill>
                <a:effectLst/>
                <a:latin typeface="+mn-lt"/>
                <a:ea typeface="+mn-ea"/>
                <a:cs typeface="+mn-cs"/>
              </a:rPr>
              <a:t>These </a:t>
            </a:r>
            <a:r>
              <a:rPr lang="en-US" sz="1200" kern="1200" dirty="0" smtClean="0">
                <a:solidFill>
                  <a:schemeClr val="tx1"/>
                </a:solidFill>
                <a:effectLst/>
                <a:latin typeface="+mn-lt"/>
                <a:ea typeface="+mn-ea"/>
                <a:cs typeface="+mn-cs"/>
              </a:rPr>
              <a:t>chemicals belong to a larger class called mutagens, meaning they can lead to changes in genetic material.  </a:t>
            </a:r>
          </a:p>
          <a:p>
            <a:r>
              <a:rPr lang="en-US" sz="1200" kern="1200" dirty="0" smtClean="0">
                <a:solidFill>
                  <a:schemeClr val="tx1"/>
                </a:solidFill>
                <a:effectLst/>
                <a:latin typeface="+mn-lt"/>
                <a:ea typeface="+mn-ea"/>
                <a:cs typeface="+mn-cs"/>
              </a:rPr>
              <a:t>Chemicals are not the only types of mutagens that we </a:t>
            </a:r>
            <a:r>
              <a:rPr lang="en-US" sz="1200" kern="1200" dirty="0" smtClean="0">
                <a:solidFill>
                  <a:schemeClr val="tx1"/>
                </a:solidFill>
                <a:effectLst/>
                <a:latin typeface="+mn-lt"/>
                <a:ea typeface="+mn-ea"/>
                <a:cs typeface="+mn-cs"/>
              </a:rPr>
              <a:t>encounter;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physical mutagens</a:t>
            </a:r>
            <a:r>
              <a:rPr lang="en-US" sz="1200" kern="1200" baseline="0" dirty="0" smtClean="0">
                <a:solidFill>
                  <a:schemeClr val="tx1"/>
                </a:solidFill>
                <a:effectLst/>
                <a:latin typeface="+mn-lt"/>
                <a:ea typeface="+mn-ea"/>
                <a:cs typeface="+mn-cs"/>
              </a:rPr>
              <a:t> also exist in the environment, </a:t>
            </a:r>
            <a:r>
              <a:rPr lang="en-US" sz="1200" kern="1200" dirty="0" smtClean="0">
                <a:solidFill>
                  <a:schemeClr val="tx1"/>
                </a:solidFill>
                <a:effectLst/>
                <a:latin typeface="+mn-lt"/>
                <a:ea typeface="+mn-ea"/>
                <a:cs typeface="+mn-cs"/>
              </a:rPr>
              <a:t>namely </a:t>
            </a:r>
            <a:r>
              <a:rPr lang="en-US" sz="1200" kern="1200" dirty="0" smtClean="0">
                <a:solidFill>
                  <a:schemeClr val="tx1"/>
                </a:solidFill>
                <a:effectLst/>
                <a:latin typeface="+mn-lt"/>
                <a:ea typeface="+mn-ea"/>
                <a:cs typeface="+mn-cs"/>
              </a:rPr>
              <a:t>radiation. </a:t>
            </a:r>
            <a:r>
              <a:rPr lang="en-US" sz="1200" kern="1200" dirty="0" smtClean="0">
                <a:solidFill>
                  <a:schemeClr val="tx1"/>
                </a:solidFill>
                <a:effectLst/>
                <a:latin typeface="+mn-lt"/>
                <a:ea typeface="+mn-ea"/>
                <a:cs typeface="+mn-cs"/>
              </a:rPr>
              <a:t>Ultraviolet </a:t>
            </a:r>
            <a:r>
              <a:rPr lang="en-US" sz="1200" kern="1200" dirty="0" smtClean="0">
                <a:solidFill>
                  <a:schemeClr val="tx1"/>
                </a:solidFill>
                <a:effectLst/>
                <a:latin typeface="+mn-lt"/>
                <a:ea typeface="+mn-ea"/>
                <a:cs typeface="+mn-cs"/>
              </a:rPr>
              <a:t>radiation from the sun can damage genetic material by changing the properties of nucleotides in the DNA. </a:t>
            </a:r>
            <a:r>
              <a:rPr lang="en-US" sz="1200" kern="1200" dirty="0" smtClean="0">
                <a:solidFill>
                  <a:schemeClr val="tx1"/>
                </a:solidFill>
                <a:effectLst/>
                <a:latin typeface="+mn-lt"/>
                <a:ea typeface="+mn-ea"/>
                <a:cs typeface="+mn-cs"/>
              </a:rPr>
              <a:t>Overexposure </a:t>
            </a:r>
            <a:r>
              <a:rPr lang="en-US" sz="1200" kern="1200" dirty="0" smtClean="0">
                <a:solidFill>
                  <a:schemeClr val="tx1"/>
                </a:solidFill>
                <a:effectLst/>
                <a:latin typeface="+mn-lt"/>
                <a:ea typeface="+mn-ea"/>
                <a:cs typeface="+mn-cs"/>
              </a:rPr>
              <a:t>to ultraviolet radiation is known to lead to skin cancer. </a:t>
            </a:r>
            <a:r>
              <a:rPr lang="en-US" sz="1200" kern="1200" dirty="0" smtClean="0">
                <a:solidFill>
                  <a:schemeClr val="tx1"/>
                </a:solidFill>
                <a:effectLst/>
                <a:latin typeface="+mn-lt"/>
                <a:ea typeface="+mn-ea"/>
                <a:cs typeface="+mn-cs"/>
              </a:rPr>
              <a:t>X-rays </a:t>
            </a:r>
            <a:r>
              <a:rPr lang="en-US" sz="1200" kern="1200" dirty="0" smtClean="0">
                <a:solidFill>
                  <a:schemeClr val="tx1"/>
                </a:solidFill>
                <a:effectLst/>
                <a:latin typeface="+mn-lt"/>
                <a:ea typeface="+mn-ea"/>
                <a:cs typeface="+mn-cs"/>
              </a:rPr>
              <a:t>and gamma radiation are also physical mutagens and forms of ionizing radiation; this means that these types of radiation possess enough energy to remove electrons from atoms, thus forming ions and </a:t>
            </a:r>
            <a:r>
              <a:rPr lang="en-US" sz="1200" kern="1200" dirty="0" smtClean="0">
                <a:solidFill>
                  <a:schemeClr val="tx1"/>
                </a:solidFill>
                <a:effectLst/>
                <a:latin typeface="+mn-lt"/>
                <a:ea typeface="+mn-ea"/>
                <a:cs typeface="+mn-cs"/>
              </a:rPr>
              <a:t>affecting </a:t>
            </a:r>
            <a:r>
              <a:rPr lang="en-US" sz="1200" kern="1200" dirty="0" smtClean="0">
                <a:solidFill>
                  <a:schemeClr val="tx1"/>
                </a:solidFill>
                <a:effectLst/>
                <a:latin typeface="+mn-lt"/>
                <a:ea typeface="+mn-ea"/>
                <a:cs typeface="+mn-cs"/>
              </a:rPr>
              <a:t>how different biomolecules </a:t>
            </a:r>
            <a:r>
              <a:rPr lang="en-US" sz="1200" kern="1200" dirty="0" smtClean="0">
                <a:solidFill>
                  <a:schemeClr val="tx1"/>
                </a:solidFill>
                <a:effectLst/>
                <a:latin typeface="+mn-lt"/>
                <a:ea typeface="+mn-ea"/>
                <a:cs typeface="+mn-cs"/>
              </a:rPr>
              <a:t>interact</a:t>
            </a:r>
            <a:r>
              <a:rPr lang="en-US" sz="1200" kern="1200" dirty="0" smtClean="0">
                <a:solidFill>
                  <a:schemeClr val="tx1"/>
                </a:solidFill>
                <a:effectLst/>
                <a:latin typeface="+mn-lt"/>
                <a:ea typeface="+mn-ea"/>
                <a:cs typeface="+mn-cs"/>
              </a:rPr>
              <a:t>. While </a:t>
            </a:r>
            <a:r>
              <a:rPr lang="en-US" sz="1200" kern="1200" dirty="0" smtClean="0">
                <a:solidFill>
                  <a:schemeClr val="tx1"/>
                </a:solidFill>
                <a:effectLst/>
                <a:latin typeface="+mn-lt"/>
                <a:ea typeface="+mn-ea"/>
                <a:cs typeface="+mn-cs"/>
              </a:rPr>
              <a:t>a typical </a:t>
            </a:r>
            <a:r>
              <a:rPr lang="en-US" sz="1200" kern="1200" dirty="0" smtClean="0">
                <a:solidFill>
                  <a:schemeClr val="tx1"/>
                </a:solidFill>
                <a:effectLst/>
                <a:latin typeface="+mn-lt"/>
                <a:ea typeface="+mn-ea"/>
                <a:cs typeface="+mn-cs"/>
              </a:rPr>
              <a:t>dose of </a:t>
            </a:r>
            <a:r>
              <a:rPr lang="en-US" sz="1200" kern="1200" dirty="0" smtClean="0">
                <a:solidFill>
                  <a:schemeClr val="tx1"/>
                </a:solidFill>
                <a:effectLst/>
                <a:latin typeface="+mn-lt"/>
                <a:ea typeface="+mn-ea"/>
                <a:cs typeface="+mn-cs"/>
              </a:rPr>
              <a:t>x-rays received during </a:t>
            </a:r>
            <a:r>
              <a:rPr lang="en-US" sz="1200" kern="1200" dirty="0" smtClean="0">
                <a:solidFill>
                  <a:schemeClr val="tx1"/>
                </a:solidFill>
                <a:effectLst/>
                <a:latin typeface="+mn-lt"/>
                <a:ea typeface="+mn-ea"/>
                <a:cs typeface="+mn-cs"/>
              </a:rPr>
              <a:t>a medical procedure is low, it does marginally increase </a:t>
            </a:r>
            <a:r>
              <a:rPr lang="en-US" sz="1200" kern="1200" dirty="0" smtClean="0">
                <a:solidFill>
                  <a:schemeClr val="tx1"/>
                </a:solidFill>
                <a:effectLst/>
                <a:latin typeface="+mn-lt"/>
                <a:ea typeface="+mn-ea"/>
                <a:cs typeface="+mn-cs"/>
              </a:rPr>
              <a:t>a person’s cancer risk.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Alternatively, </a:t>
            </a:r>
            <a:r>
              <a:rPr lang="en-US" sz="1200" kern="1200" dirty="0" smtClean="0">
                <a:solidFill>
                  <a:schemeClr val="tx1"/>
                </a:solidFill>
                <a:effectLst/>
                <a:latin typeface="+mn-lt"/>
                <a:ea typeface="+mn-ea"/>
                <a:cs typeface="+mn-cs"/>
              </a:rPr>
              <a:t>retroviruses </a:t>
            </a:r>
            <a:r>
              <a:rPr lang="en-US" sz="1200" kern="1200" dirty="0" smtClean="0">
                <a:solidFill>
                  <a:schemeClr val="tx1"/>
                </a:solidFill>
                <a:effectLst/>
                <a:latin typeface="+mn-lt"/>
                <a:ea typeface="+mn-ea"/>
                <a:cs typeface="+mn-cs"/>
              </a:rPr>
              <a:t>such as </a:t>
            </a:r>
            <a:r>
              <a:rPr lang="en-US" sz="1200" kern="1200" dirty="0" smtClean="0">
                <a:solidFill>
                  <a:schemeClr val="tx1"/>
                </a:solidFill>
                <a:effectLst/>
                <a:latin typeface="+mn-lt"/>
                <a:ea typeface="+mn-ea"/>
                <a:cs typeface="+mn-cs"/>
              </a:rPr>
              <a:t>HIV </a:t>
            </a:r>
            <a:r>
              <a:rPr lang="en-US" sz="1200" kern="1200" dirty="0" smtClean="0">
                <a:solidFill>
                  <a:schemeClr val="tx1"/>
                </a:solidFill>
                <a:effectLst/>
                <a:latin typeface="+mn-lt"/>
                <a:ea typeface="+mn-ea"/>
                <a:cs typeface="+mn-cs"/>
              </a:rPr>
              <a:t>naturally experience mutations at a much higher rate than other organisms. </a:t>
            </a:r>
            <a:r>
              <a:rPr lang="en-US" sz="1200" kern="1200" dirty="0" smtClean="0">
                <a:solidFill>
                  <a:schemeClr val="tx1"/>
                </a:solidFill>
                <a:effectLst/>
                <a:latin typeface="+mn-lt"/>
                <a:ea typeface="+mn-ea"/>
                <a:cs typeface="+mn-cs"/>
              </a:rPr>
              <a:t>This </a:t>
            </a:r>
            <a:r>
              <a:rPr lang="en-US" sz="1200" kern="1200" dirty="0" smtClean="0">
                <a:solidFill>
                  <a:schemeClr val="tx1"/>
                </a:solidFill>
                <a:effectLst/>
                <a:latin typeface="+mn-lt"/>
                <a:ea typeface="+mn-ea"/>
                <a:cs typeface="+mn-cs"/>
              </a:rPr>
              <a:t>can be attributed to the fact that they possess RNA instead of DNA. </a:t>
            </a: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process by which RNA is copied and replicated is not </a:t>
            </a:r>
            <a:r>
              <a:rPr lang="en-US" sz="1200" kern="1200" dirty="0" smtClean="0">
                <a:solidFill>
                  <a:schemeClr val="tx1"/>
                </a:solidFill>
                <a:effectLst/>
                <a:latin typeface="+mn-lt"/>
                <a:ea typeface="+mn-ea"/>
                <a:cs typeface="+mn-cs"/>
              </a:rPr>
              <a:t>as </a:t>
            </a:r>
            <a:r>
              <a:rPr lang="en-US" sz="1200" kern="1200" dirty="0" smtClean="0">
                <a:solidFill>
                  <a:schemeClr val="tx1"/>
                </a:solidFill>
                <a:effectLst/>
                <a:latin typeface="+mn-lt"/>
                <a:ea typeface="+mn-ea"/>
                <a:cs typeface="+mn-cs"/>
              </a:rPr>
              <a:t>precise as that of DNA. </a:t>
            </a:r>
            <a:r>
              <a:rPr lang="en-US" sz="1200" kern="1200" dirty="0" smtClean="0">
                <a:solidFill>
                  <a:schemeClr val="tx1"/>
                </a:solidFill>
                <a:effectLst/>
                <a:latin typeface="+mn-lt"/>
                <a:ea typeface="+mn-ea"/>
                <a:cs typeface="+mn-cs"/>
              </a:rPr>
              <a:t>Therefore, </a:t>
            </a:r>
            <a:r>
              <a:rPr lang="en-US" sz="1200" kern="1200" dirty="0" smtClean="0">
                <a:solidFill>
                  <a:schemeClr val="tx1"/>
                </a:solidFill>
                <a:effectLst/>
                <a:latin typeface="+mn-lt"/>
                <a:ea typeface="+mn-ea"/>
                <a:cs typeface="+mn-cs"/>
              </a:rPr>
              <a:t>by the time our immune system has adjusted to fight a virus like HIV, </a:t>
            </a:r>
            <a:r>
              <a:rPr lang="en-US" sz="1200" kern="1200" dirty="0" smtClean="0">
                <a:solidFill>
                  <a:schemeClr val="tx1"/>
                </a:solidFill>
                <a:effectLst/>
                <a:latin typeface="+mn-lt"/>
                <a:ea typeface="+mn-ea"/>
                <a:cs typeface="+mn-cs"/>
              </a:rPr>
              <a:t>the HIV virus has </a:t>
            </a:r>
            <a:r>
              <a:rPr lang="en-US" sz="1200" kern="1200" dirty="0" smtClean="0">
                <a:solidFill>
                  <a:schemeClr val="tx1"/>
                </a:solidFill>
                <a:effectLst/>
                <a:latin typeface="+mn-lt"/>
                <a:ea typeface="+mn-ea"/>
                <a:cs typeface="+mn-cs"/>
              </a:rPr>
              <a:t>already mutated again and the immune system must start over. The mutations in the HIV’s RNA lead to alterations in the protein markers on the virus that the immune system targets, and if the target is always </a:t>
            </a:r>
            <a:r>
              <a:rPr lang="en-US" sz="1200" kern="1200" dirty="0" smtClean="0">
                <a:solidFill>
                  <a:schemeClr val="tx1"/>
                </a:solidFill>
                <a:effectLst/>
                <a:latin typeface="+mn-lt"/>
                <a:ea typeface="+mn-ea"/>
                <a:cs typeface="+mn-cs"/>
              </a:rPr>
              <a:t>changing, </a:t>
            </a:r>
            <a:r>
              <a:rPr lang="en-US" sz="1200" kern="1200" dirty="0" smtClean="0">
                <a:solidFill>
                  <a:schemeClr val="tx1"/>
                </a:solidFill>
                <a:effectLst/>
                <a:latin typeface="+mn-lt"/>
                <a:ea typeface="+mn-ea"/>
                <a:cs typeface="+mn-cs"/>
              </a:rPr>
              <a:t>it is almost impossible for the immune system to remove the virus</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20</a:t>
            </a:fld>
            <a:endParaRPr lang="en-US"/>
          </a:p>
        </p:txBody>
      </p:sp>
    </p:spTree>
    <p:extLst>
      <p:ext uri="{BB962C8B-B14F-4D97-AF65-F5344CB8AC3E}">
        <p14:creationId xmlns:p14="http://schemas.microsoft.com/office/powerpoint/2010/main" val="14603200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While mutations occur naturally over time, biological engineers are able to genetically modify various organisms. </a:t>
            </a:r>
          </a:p>
          <a:p>
            <a:r>
              <a:rPr lang="en-US" sz="1200" kern="1200" dirty="0" smtClean="0">
                <a:solidFill>
                  <a:schemeClr val="tx1"/>
                </a:solidFill>
                <a:effectLst/>
                <a:latin typeface="+mn-lt"/>
                <a:ea typeface="+mn-ea"/>
                <a:cs typeface="+mn-cs"/>
              </a:rPr>
              <a:t>Humans have been genetically modifying plants and animals for thousands of years. Humans have accomplished this by selectively breeding or inbreeding in order to produce and “improve” specific traits, such as breeding watermelons to be larger and have fewer seeds or breeding chickens to have more white meat and more breast meat.</a:t>
            </a:r>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21</a:t>
            </a:fld>
            <a:endParaRPr lang="en-US"/>
          </a:p>
        </p:txBody>
      </p:sp>
    </p:spTree>
    <p:extLst>
      <p:ext uri="{BB962C8B-B14F-4D97-AF65-F5344CB8AC3E}">
        <p14:creationId xmlns:p14="http://schemas.microsoft.com/office/powerpoint/2010/main" val="2554851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With the advancement of technology, engineers can directly manipulate the genetic code of plants and animals. Some examples of genetically modified (and controversial) organisms include disease-resistant papaya, vitamin A-rich rice and drought-tolerant corn.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Currently, researchers are studying gene editing in the womb. If it is determined that an unborn child has a disease or disability, then we may one day be able to edit the genes of the unborn child and prevent the issue from appearing in the child.</a:t>
            </a:r>
          </a:p>
        </p:txBody>
      </p:sp>
      <p:sp>
        <p:nvSpPr>
          <p:cNvPr id="4" name="Slide Number Placeholder 3"/>
          <p:cNvSpPr>
            <a:spLocks noGrp="1"/>
          </p:cNvSpPr>
          <p:nvPr>
            <p:ph type="sldNum" sz="quarter" idx="10"/>
          </p:nvPr>
        </p:nvSpPr>
        <p:spPr/>
        <p:txBody>
          <a:bodyPr/>
          <a:lstStyle/>
          <a:p>
            <a:fld id="{B21E9726-5711-AA41-9B86-43014A506B68}" type="slidenum">
              <a:rPr lang="en-US" smtClean="0"/>
              <a:t>22</a:t>
            </a:fld>
            <a:endParaRPr lang="en-US"/>
          </a:p>
        </p:txBody>
      </p:sp>
    </p:spTree>
    <p:extLst>
      <p:ext uri="{BB962C8B-B14F-4D97-AF65-F5344CB8AC3E}">
        <p14:creationId xmlns:p14="http://schemas.microsoft.com/office/powerpoint/2010/main" val="39828465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Optional slide</a:t>
            </a:r>
            <a:r>
              <a:rPr lang="en-US" baseline="0" dirty="0" smtClean="0"/>
              <a:t> to insert after slide 16, if desired by the teacher.</a:t>
            </a:r>
          </a:p>
          <a:p>
            <a:r>
              <a:rPr lang="en-US" baseline="0" dirty="0" smtClean="0"/>
              <a:t>Shows how some point mutations may lead to common disorders.</a:t>
            </a:r>
          </a:p>
          <a:p>
            <a:r>
              <a:rPr lang="en-US" baseline="0" dirty="0" smtClean="0"/>
              <a:t>///</a:t>
            </a:r>
          </a:p>
          <a:p>
            <a:r>
              <a:rPr lang="en-US" dirty="0" smtClean="0"/>
              <a:t>Image</a:t>
            </a:r>
            <a:r>
              <a:rPr lang="en-US" baseline="0" dirty="0" smtClean="0"/>
              <a:t> source: </a:t>
            </a:r>
            <a:r>
              <a:rPr lang="en-US" sz="1200" kern="1200" dirty="0" smtClean="0">
                <a:solidFill>
                  <a:schemeClr val="tx1"/>
                </a:solidFill>
                <a:effectLst/>
                <a:latin typeface="+mn-lt"/>
                <a:ea typeface="+mn-ea"/>
                <a:cs typeface="+mn-cs"/>
              </a:rPr>
              <a:t>2009 </a:t>
            </a:r>
            <a:r>
              <a:rPr lang="en-US" sz="1200" u="sng" kern="1200" dirty="0" smtClean="0">
                <a:solidFill>
                  <a:schemeClr val="tx1"/>
                </a:solidFill>
                <a:effectLst/>
                <a:latin typeface="+mn-lt"/>
                <a:ea typeface="+mn-ea"/>
                <a:cs typeface="+mn-cs"/>
                <a:hlinkClick r:id="rId3" tooltip="User:Mikael Häggström"/>
              </a:rPr>
              <a:t>Mikael </a:t>
            </a:r>
            <a:r>
              <a:rPr lang="en-US" sz="1200" u="sng" kern="1200" dirty="0" err="1" smtClean="0">
                <a:solidFill>
                  <a:schemeClr val="tx1"/>
                </a:solidFill>
                <a:effectLst/>
                <a:latin typeface="+mn-lt"/>
                <a:ea typeface="+mn-ea"/>
                <a:cs typeface="+mn-cs"/>
                <a:hlinkClick r:id="rId3" tooltip="User:Mikael Häggström"/>
              </a:rPr>
              <a:t>Häggström</a:t>
            </a:r>
            <a:r>
              <a:rPr lang="en-US" sz="1200" kern="1200" dirty="0" smtClean="0">
                <a:solidFill>
                  <a:schemeClr val="tx1"/>
                </a:solidFill>
                <a:effectLst/>
                <a:latin typeface="+mn-lt"/>
                <a:ea typeface="+mn-ea"/>
                <a:cs typeface="+mn-cs"/>
              </a:rPr>
              <a:t>, Wikimedia Commons {PD} </a:t>
            </a:r>
            <a:r>
              <a:rPr lang="en-US" sz="1200" u="sng" kern="1200" dirty="0" smtClean="0">
                <a:solidFill>
                  <a:schemeClr val="tx1"/>
                </a:solidFill>
                <a:effectLst/>
                <a:latin typeface="+mn-lt"/>
                <a:ea typeface="+mn-ea"/>
                <a:cs typeface="+mn-cs"/>
                <a:hlinkClick r:id="rId4"/>
              </a:rPr>
              <a:t>http://commons.wikimedia.org/wiki/File:Notable_mutations.svg</a:t>
            </a:r>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23</a:t>
            </a:fld>
            <a:endParaRPr lang="en-US"/>
          </a:p>
        </p:txBody>
      </p:sp>
    </p:spTree>
    <p:extLst>
      <p:ext uri="{BB962C8B-B14F-4D97-AF65-F5344CB8AC3E}">
        <p14:creationId xmlns:p14="http://schemas.microsoft.com/office/powerpoint/2010/main" val="1313514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Types of Mutations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Mutations can be classified several different ways. </a:t>
            </a:r>
            <a:r>
              <a:rPr lang="en-US" sz="1200" kern="1200" dirty="0" smtClean="0">
                <a:solidFill>
                  <a:schemeClr val="tx1"/>
                </a:solidFill>
                <a:effectLst/>
                <a:latin typeface="+mn-lt"/>
                <a:ea typeface="+mn-ea"/>
                <a:cs typeface="+mn-cs"/>
              </a:rPr>
              <a:t>In this lesson, we will focus </a:t>
            </a:r>
            <a:r>
              <a:rPr lang="en-US" sz="1200" kern="1200" dirty="0" smtClean="0">
                <a:solidFill>
                  <a:schemeClr val="tx1"/>
                </a:solidFill>
                <a:effectLst/>
                <a:latin typeface="+mn-lt"/>
                <a:ea typeface="+mn-ea"/>
                <a:cs typeface="+mn-cs"/>
              </a:rPr>
              <a:t>on sorting mutations by their </a:t>
            </a:r>
            <a:r>
              <a:rPr lang="en-US" sz="1200" kern="1200" dirty="0" smtClean="0">
                <a:solidFill>
                  <a:schemeClr val="tx1"/>
                </a:solidFill>
                <a:effectLst/>
                <a:latin typeface="+mn-lt"/>
                <a:ea typeface="+mn-ea"/>
                <a:cs typeface="+mn-cs"/>
              </a:rPr>
              <a:t>effects </a:t>
            </a:r>
            <a:r>
              <a:rPr lang="en-US" sz="1200" kern="1200" dirty="0" smtClean="0">
                <a:solidFill>
                  <a:schemeClr val="tx1"/>
                </a:solidFill>
                <a:effectLst/>
                <a:latin typeface="+mn-lt"/>
                <a:ea typeface="+mn-ea"/>
                <a:cs typeface="+mn-cs"/>
              </a:rPr>
              <a:t>on the structure of DNA or a chromosome. </a:t>
            </a:r>
            <a:r>
              <a:rPr lang="en-US" sz="1200" kern="1200" dirty="0" smtClean="0">
                <a:solidFill>
                  <a:schemeClr val="tx1"/>
                </a:solidFill>
                <a:effectLst/>
                <a:latin typeface="+mn-lt"/>
                <a:ea typeface="+mn-ea"/>
                <a:cs typeface="+mn-cs"/>
              </a:rPr>
              <a:t>For </a:t>
            </a:r>
            <a:r>
              <a:rPr lang="en-US" sz="1200" kern="1200" dirty="0" smtClean="0">
                <a:solidFill>
                  <a:schemeClr val="tx1"/>
                </a:solidFill>
                <a:effectLst/>
                <a:latin typeface="+mn-lt"/>
                <a:ea typeface="+mn-ea"/>
                <a:cs typeface="+mn-cs"/>
              </a:rPr>
              <a:t>this categorization, mutations can be </a:t>
            </a:r>
            <a:r>
              <a:rPr lang="en-US" sz="1200" kern="1200" dirty="0" smtClean="0">
                <a:solidFill>
                  <a:schemeClr val="tx1"/>
                </a:solidFill>
                <a:effectLst/>
                <a:latin typeface="+mn-lt"/>
                <a:ea typeface="+mn-ea"/>
                <a:cs typeface="+mn-cs"/>
              </a:rPr>
              <a:t>organized into </a:t>
            </a:r>
            <a:r>
              <a:rPr lang="en-US" sz="1200" kern="1200" dirty="0" smtClean="0">
                <a:solidFill>
                  <a:schemeClr val="tx1"/>
                </a:solidFill>
                <a:effectLst/>
                <a:latin typeface="+mn-lt"/>
                <a:ea typeface="+mn-ea"/>
                <a:cs typeface="+mn-cs"/>
              </a:rPr>
              <a:t>two main groups, each with multiple specific types. The two general categories are </a:t>
            </a:r>
            <a:r>
              <a:rPr lang="en-US" sz="1200" i="1" kern="1200" dirty="0" smtClean="0">
                <a:solidFill>
                  <a:schemeClr val="tx1"/>
                </a:solidFill>
                <a:effectLst/>
                <a:latin typeface="+mn-lt"/>
                <a:ea typeface="+mn-ea"/>
                <a:cs typeface="+mn-cs"/>
              </a:rPr>
              <a:t>small-scale </a:t>
            </a:r>
            <a:r>
              <a:rPr lang="en-US" sz="1200" kern="1200" dirty="0" smtClean="0">
                <a:solidFill>
                  <a:schemeClr val="tx1"/>
                </a:solidFill>
                <a:effectLst/>
                <a:latin typeface="+mn-lt"/>
                <a:ea typeface="+mn-ea"/>
                <a:cs typeface="+mn-cs"/>
              </a:rPr>
              <a:t>and </a:t>
            </a:r>
            <a:r>
              <a:rPr lang="en-US" sz="1200" i="1" kern="1200" dirty="0" smtClean="0">
                <a:solidFill>
                  <a:schemeClr val="tx1"/>
                </a:solidFill>
                <a:effectLst/>
                <a:latin typeface="+mn-lt"/>
                <a:ea typeface="+mn-ea"/>
                <a:cs typeface="+mn-cs"/>
              </a:rPr>
              <a:t>large-scale </a:t>
            </a:r>
            <a:r>
              <a:rPr lang="en-US" sz="1200" kern="1200" dirty="0" smtClean="0">
                <a:solidFill>
                  <a:schemeClr val="tx1"/>
                </a:solidFill>
                <a:effectLst/>
                <a:latin typeface="+mn-lt"/>
                <a:ea typeface="+mn-ea"/>
                <a:cs typeface="+mn-cs"/>
              </a:rPr>
              <a:t>mutations.</a:t>
            </a: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3</a:t>
            </a:fld>
            <a:endParaRPr lang="en-US"/>
          </a:p>
        </p:txBody>
      </p:sp>
    </p:spTree>
    <p:extLst>
      <p:ext uri="{BB962C8B-B14F-4D97-AF65-F5344CB8AC3E}">
        <p14:creationId xmlns:p14="http://schemas.microsoft.com/office/powerpoint/2010/main" val="644300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Small-Scale Mutations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Small-scale mutations are those </a:t>
            </a:r>
            <a:r>
              <a:rPr lang="en-US" sz="1200" kern="1200" dirty="0" smtClean="0">
                <a:solidFill>
                  <a:schemeClr val="tx1"/>
                </a:solidFill>
                <a:effectLst/>
                <a:latin typeface="+mn-lt"/>
                <a:ea typeface="+mn-ea"/>
                <a:cs typeface="+mn-cs"/>
              </a:rPr>
              <a:t>that affect </a:t>
            </a:r>
            <a:r>
              <a:rPr lang="en-US" sz="1200" kern="1200" dirty="0" smtClean="0">
                <a:solidFill>
                  <a:schemeClr val="tx1"/>
                </a:solidFill>
                <a:effectLst/>
                <a:latin typeface="+mn-lt"/>
                <a:ea typeface="+mn-ea"/>
                <a:cs typeface="+mn-cs"/>
              </a:rPr>
              <a:t>the DNA at the molecular level by changing the normal sequence of nucleotide base pairs. These types of mutations may occur during the process of DNA replication during either meiosis or mitosis. </a:t>
            </a:r>
            <a:r>
              <a:rPr lang="en-US" sz="1200" kern="1200" dirty="0" smtClean="0">
                <a:solidFill>
                  <a:schemeClr val="tx1"/>
                </a:solidFill>
                <a:effectLst/>
                <a:latin typeface="+mn-lt"/>
                <a:ea typeface="+mn-ea"/>
                <a:cs typeface="+mn-cs"/>
              </a:rPr>
              <a:t>Three </a:t>
            </a:r>
            <a:r>
              <a:rPr lang="en-US" sz="1200" kern="1200" dirty="0" smtClean="0">
                <a:solidFill>
                  <a:schemeClr val="tx1"/>
                </a:solidFill>
                <a:effectLst/>
                <a:latin typeface="+mn-lt"/>
                <a:ea typeface="+mn-ea"/>
                <a:cs typeface="+mn-cs"/>
              </a:rPr>
              <a:t>possible </a:t>
            </a:r>
            <a:r>
              <a:rPr lang="en-US" sz="1200" kern="1200" dirty="0" smtClean="0">
                <a:solidFill>
                  <a:schemeClr val="tx1"/>
                </a:solidFill>
                <a:effectLst/>
                <a:latin typeface="+mn-lt"/>
                <a:ea typeface="+mn-ea"/>
                <a:cs typeface="+mn-cs"/>
              </a:rPr>
              <a:t>types of small-scale </a:t>
            </a:r>
            <a:r>
              <a:rPr lang="en-US" sz="1200" kern="1200" dirty="0" smtClean="0">
                <a:solidFill>
                  <a:schemeClr val="tx1"/>
                </a:solidFill>
                <a:effectLst/>
                <a:latin typeface="+mn-lt"/>
                <a:ea typeface="+mn-ea"/>
                <a:cs typeface="+mn-cs"/>
              </a:rPr>
              <a:t>mutations </a:t>
            </a:r>
            <a:r>
              <a:rPr lang="en-US" sz="1200" kern="1200" dirty="0" smtClean="0">
                <a:solidFill>
                  <a:schemeClr val="tx1"/>
                </a:solidFill>
                <a:effectLst/>
                <a:latin typeface="+mn-lt"/>
                <a:ea typeface="+mn-ea"/>
                <a:cs typeface="+mn-cs"/>
              </a:rPr>
              <a:t>may </a:t>
            </a:r>
            <a:r>
              <a:rPr lang="en-US" sz="1200" kern="1200" dirty="0" smtClean="0">
                <a:solidFill>
                  <a:schemeClr val="tx1"/>
                </a:solidFill>
                <a:effectLst/>
                <a:latin typeface="+mn-lt"/>
                <a:ea typeface="+mn-ea"/>
                <a:cs typeface="+mn-cs"/>
              </a:rPr>
              <a:t>occur</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4</a:t>
            </a:fld>
            <a:endParaRPr lang="en-US"/>
          </a:p>
        </p:txBody>
      </p:sp>
    </p:spTree>
    <p:extLst>
      <p:ext uri="{BB962C8B-B14F-4D97-AF65-F5344CB8AC3E}">
        <p14:creationId xmlns:p14="http://schemas.microsoft.com/office/powerpoint/2010/main" val="1810987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Substitution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Also referred to as a “point” mutation, substitutions occur when a nucleotide is replaced with a different nucleotide in the DNA sequence. </a:t>
            </a: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most common substitutions involve the switching of </a:t>
            </a:r>
            <a:r>
              <a:rPr lang="en-US" sz="1200" kern="1200" dirty="0" smtClean="0">
                <a:solidFill>
                  <a:schemeClr val="tx1"/>
                </a:solidFill>
                <a:effectLst/>
                <a:latin typeface="+mn-lt"/>
                <a:ea typeface="+mn-ea"/>
                <a:cs typeface="+mn-cs"/>
              </a:rPr>
              <a:t>adenine </a:t>
            </a:r>
            <a:r>
              <a:rPr lang="en-US" sz="1200" kern="1200" dirty="0" smtClean="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guanine </a:t>
            </a:r>
            <a:r>
              <a:rPr lang="en-US" sz="1200" kern="1200" dirty="0" smtClean="0">
                <a:solidFill>
                  <a:schemeClr val="tx1"/>
                </a:solidFill>
                <a:effectLst/>
                <a:latin typeface="+mn-lt"/>
                <a:ea typeface="+mn-ea"/>
                <a:cs typeface="+mn-cs"/>
              </a:rPr>
              <a:t>(A ↔ G) or </a:t>
            </a:r>
            <a:r>
              <a:rPr lang="en-US" sz="1200" kern="1200" dirty="0" smtClean="0">
                <a:solidFill>
                  <a:schemeClr val="tx1"/>
                </a:solidFill>
                <a:effectLst/>
                <a:latin typeface="+mn-lt"/>
                <a:ea typeface="+mn-ea"/>
                <a:cs typeface="+mn-cs"/>
              </a:rPr>
              <a:t>cytosine </a:t>
            </a:r>
            <a:r>
              <a:rPr lang="en-US" sz="1200" kern="1200" dirty="0" smtClean="0">
                <a:solidFill>
                  <a:schemeClr val="tx1"/>
                </a:solidFill>
                <a:effectLst/>
                <a:latin typeface="+mn-lt"/>
                <a:ea typeface="+mn-ea"/>
                <a:cs typeface="+mn-cs"/>
              </a:rPr>
              <a:t>and </a:t>
            </a:r>
            <a:r>
              <a:rPr lang="en-US" sz="1200" kern="1200" dirty="0" smtClean="0">
                <a:solidFill>
                  <a:schemeClr val="tx1"/>
                </a:solidFill>
                <a:effectLst/>
                <a:latin typeface="+mn-lt"/>
                <a:ea typeface="+mn-ea"/>
                <a:cs typeface="+mn-cs"/>
              </a:rPr>
              <a:t>thymine </a:t>
            </a:r>
            <a:r>
              <a:rPr lang="en-US" sz="1200" kern="1200" dirty="0" smtClean="0">
                <a:solidFill>
                  <a:schemeClr val="tx1"/>
                </a:solidFill>
                <a:effectLst/>
                <a:latin typeface="+mn-lt"/>
                <a:ea typeface="+mn-ea"/>
                <a:cs typeface="+mn-cs"/>
              </a:rPr>
              <a:t>(C ↔ T).  Since the total number of nucleotides is conserved, this type of mutation </a:t>
            </a:r>
            <a:r>
              <a:rPr lang="en-US" sz="1200" kern="1200" dirty="0" smtClean="0">
                <a:solidFill>
                  <a:schemeClr val="tx1"/>
                </a:solidFill>
                <a:effectLst/>
                <a:latin typeface="+mn-lt"/>
                <a:ea typeface="+mn-ea"/>
                <a:cs typeface="+mn-cs"/>
              </a:rPr>
              <a:t>only affects </a:t>
            </a:r>
            <a:r>
              <a:rPr lang="en-US" sz="1200" kern="1200" dirty="0" smtClean="0">
                <a:solidFill>
                  <a:schemeClr val="tx1"/>
                </a:solidFill>
                <a:effectLst/>
                <a:latin typeface="+mn-lt"/>
                <a:ea typeface="+mn-ea"/>
                <a:cs typeface="+mn-cs"/>
              </a:rPr>
              <a:t>the codon for a single amino acid.</a:t>
            </a: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5</a:t>
            </a:fld>
            <a:endParaRPr lang="en-US"/>
          </a:p>
        </p:txBody>
      </p:sp>
    </p:spTree>
    <p:extLst>
      <p:ext uri="{BB962C8B-B14F-4D97-AF65-F5344CB8AC3E}">
        <p14:creationId xmlns:p14="http://schemas.microsoft.com/office/powerpoint/2010/main" val="2273274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Deletion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deletion is the removal of a nucleotide from the DNA sequence. </a:t>
            </a:r>
            <a:r>
              <a:rPr lang="en-US" sz="1200" kern="1200" dirty="0" smtClean="0">
                <a:solidFill>
                  <a:schemeClr val="tx1"/>
                </a:solidFill>
                <a:effectLst/>
                <a:latin typeface="+mn-lt"/>
                <a:ea typeface="+mn-ea"/>
                <a:cs typeface="+mn-cs"/>
              </a:rPr>
              <a:t>Deletions </a:t>
            </a:r>
            <a:r>
              <a:rPr lang="en-US" sz="1200" kern="1200" dirty="0" smtClean="0">
                <a:solidFill>
                  <a:schemeClr val="tx1"/>
                </a:solidFill>
                <a:effectLst/>
                <a:latin typeface="+mn-lt"/>
                <a:ea typeface="+mn-ea"/>
                <a:cs typeface="+mn-cs"/>
              </a:rPr>
              <a:t>are referred to as “frameshift” </a:t>
            </a:r>
            <a:r>
              <a:rPr lang="en-US" sz="1200" kern="1200" dirty="0" smtClean="0">
                <a:solidFill>
                  <a:schemeClr val="tx1"/>
                </a:solidFill>
                <a:effectLst/>
                <a:latin typeface="+mn-lt"/>
                <a:ea typeface="+mn-ea"/>
                <a:cs typeface="+mn-cs"/>
              </a:rPr>
              <a:t>mutations </a:t>
            </a:r>
            <a:r>
              <a:rPr lang="en-US" sz="1200" kern="1200" dirty="0" smtClean="0">
                <a:solidFill>
                  <a:schemeClr val="tx1"/>
                </a:solidFill>
                <a:effectLst/>
                <a:latin typeface="+mn-lt"/>
                <a:ea typeface="+mn-ea"/>
                <a:cs typeface="+mn-cs"/>
              </a:rPr>
              <a:t>because the removal of even a single nucleotide from a gene </a:t>
            </a:r>
            <a:r>
              <a:rPr lang="en-US" sz="1200" kern="1200" dirty="0" smtClean="0">
                <a:solidFill>
                  <a:schemeClr val="tx1"/>
                </a:solidFill>
                <a:effectLst/>
                <a:latin typeface="+mn-lt"/>
                <a:ea typeface="+mn-ea"/>
                <a:cs typeface="+mn-cs"/>
              </a:rPr>
              <a:t>subsequently alters </a:t>
            </a:r>
            <a:r>
              <a:rPr lang="en-US" sz="1200" kern="1200" dirty="0" smtClean="0">
                <a:solidFill>
                  <a:schemeClr val="tx1"/>
                </a:solidFill>
                <a:effectLst/>
                <a:latin typeface="+mn-lt"/>
                <a:ea typeface="+mn-ea"/>
                <a:cs typeface="+mn-cs"/>
              </a:rPr>
              <a:t>every codon after the mutation; it is said that the reading frame is </a:t>
            </a:r>
            <a:r>
              <a:rPr lang="en-US" sz="1200" kern="1200" dirty="0" smtClean="0">
                <a:solidFill>
                  <a:schemeClr val="tx1"/>
                </a:solidFill>
                <a:effectLst/>
                <a:latin typeface="+mn-lt"/>
                <a:ea typeface="+mn-ea"/>
                <a:cs typeface="+mn-cs"/>
              </a:rPr>
              <a:t>“shifted.” (This </a:t>
            </a:r>
            <a:r>
              <a:rPr lang="en-US" sz="1200" kern="1200" dirty="0" smtClean="0">
                <a:solidFill>
                  <a:schemeClr val="tx1"/>
                </a:solidFill>
                <a:effectLst/>
                <a:latin typeface="+mn-lt"/>
                <a:ea typeface="+mn-ea"/>
                <a:cs typeface="+mn-cs"/>
              </a:rPr>
              <a:t>is illustrated in Figure 1 for both deletions and insertions</a:t>
            </a:r>
            <a:r>
              <a:rPr lang="en-US"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change in the number of nucleotides </a:t>
            </a:r>
            <a:r>
              <a:rPr lang="en-US" sz="1200" kern="1200" dirty="0" smtClean="0">
                <a:solidFill>
                  <a:schemeClr val="tx1"/>
                </a:solidFill>
                <a:effectLst/>
                <a:latin typeface="+mn-lt"/>
                <a:ea typeface="+mn-ea"/>
                <a:cs typeface="+mn-cs"/>
              </a:rPr>
              <a:t>changes </a:t>
            </a:r>
            <a:r>
              <a:rPr lang="en-US" sz="1200" kern="1200" dirty="0" smtClean="0">
                <a:solidFill>
                  <a:schemeClr val="tx1"/>
                </a:solidFill>
                <a:effectLst/>
                <a:latin typeface="+mn-lt"/>
                <a:ea typeface="+mn-ea"/>
                <a:cs typeface="+mn-cs"/>
              </a:rPr>
              <a:t>which ones should normally be read together. </a:t>
            </a: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6</a:t>
            </a:fld>
            <a:endParaRPr lang="en-US"/>
          </a:p>
        </p:txBody>
      </p:sp>
    </p:spTree>
    <p:extLst>
      <p:ext uri="{BB962C8B-B14F-4D97-AF65-F5344CB8AC3E}">
        <p14:creationId xmlns:p14="http://schemas.microsoft.com/office/powerpoint/2010/main" val="4189900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Insertion</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An insertion in the addition of a nucleotide to the DNA sequence.  Similar to a deletion, insertions are also considered “frameshift” mutations and </a:t>
            </a:r>
            <a:r>
              <a:rPr lang="en-US" sz="1200" kern="1200" dirty="0" smtClean="0">
                <a:solidFill>
                  <a:schemeClr val="tx1"/>
                </a:solidFill>
                <a:effectLst/>
                <a:latin typeface="+mn-lt"/>
                <a:ea typeface="+mn-ea"/>
                <a:cs typeface="+mn-cs"/>
              </a:rPr>
              <a:t>alter </a:t>
            </a:r>
            <a:r>
              <a:rPr lang="en-US" sz="1200" kern="1200" dirty="0" smtClean="0">
                <a:solidFill>
                  <a:schemeClr val="tx1"/>
                </a:solidFill>
                <a:effectLst/>
                <a:latin typeface="+mn-lt"/>
                <a:ea typeface="+mn-ea"/>
                <a:cs typeface="+mn-cs"/>
              </a:rPr>
              <a:t>every codon that is read after the mutation.</a:t>
            </a:r>
          </a:p>
          <a:p>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7</a:t>
            </a:fld>
            <a:endParaRPr lang="en-US"/>
          </a:p>
        </p:txBody>
      </p:sp>
    </p:spTree>
    <p:extLst>
      <p:ext uri="{BB962C8B-B14F-4D97-AF65-F5344CB8AC3E}">
        <p14:creationId xmlns:p14="http://schemas.microsoft.com/office/powerpoint/2010/main" val="150257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Large-scale mutations are those which effect entire portions of the chromosome.  Some large-scale mutations </a:t>
            </a:r>
            <a:r>
              <a:rPr lang="en-US" sz="1200" kern="1200" dirty="0" smtClean="0">
                <a:solidFill>
                  <a:schemeClr val="tx1"/>
                </a:solidFill>
                <a:effectLst/>
                <a:latin typeface="+mn-lt"/>
                <a:ea typeface="+mn-ea"/>
                <a:cs typeface="+mn-cs"/>
              </a:rPr>
              <a:t>affect </a:t>
            </a:r>
            <a:r>
              <a:rPr lang="en-US" sz="1200" kern="1200" dirty="0" smtClean="0">
                <a:solidFill>
                  <a:schemeClr val="tx1"/>
                </a:solidFill>
                <a:effectLst/>
                <a:latin typeface="+mn-lt"/>
                <a:ea typeface="+mn-ea"/>
                <a:cs typeface="+mn-cs"/>
              </a:rPr>
              <a:t>only single chromosomes, others occur across </a:t>
            </a:r>
            <a:r>
              <a:rPr lang="en-US" sz="1200" kern="1200" dirty="0" err="1" smtClean="0">
                <a:solidFill>
                  <a:schemeClr val="tx1"/>
                </a:solidFill>
                <a:effectLst/>
                <a:latin typeface="+mn-lt"/>
                <a:ea typeface="+mn-ea"/>
                <a:cs typeface="+mn-cs"/>
              </a:rPr>
              <a:t>nonhomologous</a:t>
            </a:r>
            <a:r>
              <a:rPr lang="en-US" sz="1200" kern="1200" dirty="0" smtClean="0">
                <a:solidFill>
                  <a:schemeClr val="tx1"/>
                </a:solidFill>
                <a:effectLst/>
                <a:latin typeface="+mn-lt"/>
                <a:ea typeface="+mn-ea"/>
                <a:cs typeface="+mn-cs"/>
              </a:rPr>
              <a:t> pairs.  Some large-scale mutations in the chromosome are analogous to the small-scale mutations in DNA; the difference is that for large-scale </a:t>
            </a:r>
            <a:r>
              <a:rPr lang="en-US" sz="1200" kern="1200" dirty="0" smtClean="0">
                <a:solidFill>
                  <a:schemeClr val="tx1"/>
                </a:solidFill>
                <a:effectLst/>
                <a:latin typeface="+mn-lt"/>
                <a:ea typeface="+mn-ea"/>
                <a:cs typeface="+mn-cs"/>
              </a:rPr>
              <a:t>mutations, </a:t>
            </a:r>
            <a:r>
              <a:rPr lang="en-US" sz="1200" kern="1200" dirty="0" smtClean="0">
                <a:solidFill>
                  <a:schemeClr val="tx1"/>
                </a:solidFill>
                <a:effectLst/>
                <a:latin typeface="+mn-lt"/>
                <a:ea typeface="+mn-ea"/>
                <a:cs typeface="+mn-cs"/>
              </a:rPr>
              <a:t>entire genes or sets of genes are altered rather </a:t>
            </a:r>
            <a:r>
              <a:rPr lang="en-US" sz="1200" kern="1200" dirty="0" smtClean="0">
                <a:solidFill>
                  <a:schemeClr val="tx1"/>
                </a:solidFill>
                <a:effectLst/>
                <a:latin typeface="+mn-lt"/>
                <a:ea typeface="+mn-ea"/>
                <a:cs typeface="+mn-cs"/>
              </a:rPr>
              <a:t>than </a:t>
            </a:r>
            <a:r>
              <a:rPr lang="en-US" sz="1200" kern="1200" dirty="0" smtClean="0">
                <a:solidFill>
                  <a:schemeClr val="tx1"/>
                </a:solidFill>
                <a:effectLst/>
                <a:latin typeface="+mn-lt"/>
                <a:ea typeface="+mn-ea"/>
                <a:cs typeface="+mn-cs"/>
              </a:rPr>
              <a:t>only </a:t>
            </a:r>
            <a:r>
              <a:rPr lang="en-US" sz="1200" kern="1200" dirty="0" smtClean="0">
                <a:solidFill>
                  <a:schemeClr val="tx1"/>
                </a:solidFill>
                <a:effectLst/>
                <a:latin typeface="+mn-lt"/>
                <a:ea typeface="+mn-ea"/>
                <a:cs typeface="+mn-cs"/>
              </a:rPr>
              <a:t>single nucleotides </a:t>
            </a:r>
            <a:r>
              <a:rPr lang="en-US" sz="1200" kern="1200" dirty="0" smtClean="0">
                <a:solidFill>
                  <a:schemeClr val="tx1"/>
                </a:solidFill>
                <a:effectLst/>
                <a:latin typeface="+mn-lt"/>
                <a:ea typeface="+mn-ea"/>
                <a:cs typeface="+mn-cs"/>
              </a:rPr>
              <a:t>of the DNA.  Single chromosome mutations are most likely to occur by some error in the DNA replication stage of cell growth, and therefore could occur during meiosis or mitosis.  Mutations involving multiple chromosomes is more likely to occur in meiosis during the crossing-over that occurs during the prophase I. </a:t>
            </a:r>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8</a:t>
            </a:fld>
            <a:endParaRPr lang="en-US"/>
          </a:p>
        </p:txBody>
      </p:sp>
    </p:spTree>
    <p:extLst>
      <p:ext uri="{BB962C8B-B14F-4D97-AF65-F5344CB8AC3E}">
        <p14:creationId xmlns:p14="http://schemas.microsoft.com/office/powerpoint/2010/main" val="3861031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800" dirty="0" smtClean="0"/>
              <a:t>Image </a:t>
            </a:r>
            <a:r>
              <a:rPr lang="en-US" sz="800" dirty="0" smtClean="0"/>
              <a:t>source: 2013 </a:t>
            </a:r>
            <a:r>
              <a:rPr lang="en-US" sz="800" dirty="0" err="1" smtClean="0"/>
              <a:t>Mirmillon</a:t>
            </a:r>
            <a:r>
              <a:rPr lang="en-US" sz="800" dirty="0" smtClean="0"/>
              <a:t> at French Wikipedia, </a:t>
            </a:r>
            <a:r>
              <a:rPr lang="en-US" sz="800" dirty="0" err="1" smtClean="0"/>
              <a:t>vectorized</a:t>
            </a:r>
            <a:r>
              <a:rPr lang="en-US" sz="800" dirty="0" smtClean="0"/>
              <a:t> from File:Deletion.gifNational Human Genome Research (USA);</a:t>
            </a:r>
            <a:r>
              <a:rPr lang="en-US" sz="800" baseline="0" dirty="0" smtClean="0"/>
              <a:t> o</a:t>
            </a:r>
            <a:r>
              <a:rPr lang="en-US" sz="800" dirty="0" smtClean="0"/>
              <a:t>riginally from </a:t>
            </a:r>
            <a:r>
              <a:rPr lang="en-US" sz="800" dirty="0" err="1" smtClean="0"/>
              <a:t>fr.wikipedia</a:t>
            </a:r>
            <a:r>
              <a:rPr lang="en-US" sz="800" dirty="0" smtClean="0"/>
              <a:t>; the image is a work of the National Institutes of Health, U.S. Department of Health and Human Services (public domain) https://commons.wikimedia.org/w/index.php?curid=28205173</a:t>
            </a:r>
            <a:endParaRPr lang="en-US" dirty="0"/>
          </a:p>
        </p:txBody>
      </p:sp>
      <p:sp>
        <p:nvSpPr>
          <p:cNvPr id="4" name="Slide Number Placeholder 3"/>
          <p:cNvSpPr>
            <a:spLocks noGrp="1"/>
          </p:cNvSpPr>
          <p:nvPr>
            <p:ph type="sldNum" sz="quarter" idx="10"/>
          </p:nvPr>
        </p:nvSpPr>
        <p:spPr/>
        <p:txBody>
          <a:bodyPr/>
          <a:lstStyle/>
          <a:p>
            <a:fld id="{B21E9726-5711-AA41-9B86-43014A506B68}" type="slidenum">
              <a:rPr lang="en-US" smtClean="0"/>
              <a:t>9</a:t>
            </a:fld>
            <a:endParaRPr lang="en-US"/>
          </a:p>
        </p:txBody>
      </p:sp>
    </p:spTree>
    <p:extLst>
      <p:ext uri="{BB962C8B-B14F-4D97-AF65-F5344CB8AC3E}">
        <p14:creationId xmlns:p14="http://schemas.microsoft.com/office/powerpoint/2010/main" val="386108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F479A4-133F-2E4E-BED2-1DE58907254A}"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661248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479A4-133F-2E4E-BED2-1DE58907254A}" type="datetimeFigureOut">
              <a:rPr lang="en-US" smtClean="0"/>
              <a:t>9/14/2016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129463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D0F479A4-133F-2E4E-BED2-1DE58907254A}"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1115805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D0F479A4-133F-2E4E-BED2-1DE58907254A}" type="datetimeFigureOut">
              <a:rPr lang="en-US" smtClean="0"/>
              <a:t>9/14/2016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2391678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F479A4-133F-2E4E-BED2-1DE58907254A}"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2445352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F479A4-133F-2E4E-BED2-1DE58907254A}"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428520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F479A4-133F-2E4E-BED2-1DE58907254A}"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564021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F479A4-133F-2E4E-BED2-1DE58907254A}" type="datetimeFigureOut">
              <a:rPr lang="en-US" smtClean="0"/>
              <a:t>9/14/2016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4072145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F479A4-133F-2E4E-BED2-1DE58907254A}" type="datetimeFigureOut">
              <a:rPr lang="en-US" smtClean="0"/>
              <a:t>9/14/2016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1645477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F479A4-133F-2E4E-BED2-1DE58907254A}" type="datetimeFigureOut">
              <a:rPr lang="en-US" smtClean="0"/>
              <a:t>9/14/2016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1940174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F479A4-133F-2E4E-BED2-1DE58907254A}" type="datetimeFigureOut">
              <a:rPr lang="en-US" smtClean="0"/>
              <a:t>9/14/2016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2986470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479A4-133F-2E4E-BED2-1DE58907254A}" type="datetimeFigureOut">
              <a:rPr lang="en-US" smtClean="0"/>
              <a:t>9/14/2016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260914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479A4-133F-2E4E-BED2-1DE58907254A}" type="datetimeFigureOut">
              <a:rPr lang="en-US" smtClean="0"/>
              <a:t>9/14/2016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37710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fld id="{D0F479A4-133F-2E4E-BED2-1DE58907254A}" type="datetimeFigureOut">
              <a:rPr lang="en-US" smtClean="0"/>
              <a:t>9/14/2016</a:t>
            </a:fld>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95300F48-3133-0248-B855-98D124597D75}" type="slidenum">
              <a:rPr lang="en-US" smtClean="0"/>
              <a:t>‹#›</a:t>
            </a:fld>
            <a:endParaRPr lang="en-US"/>
          </a:p>
        </p:txBody>
      </p:sp>
    </p:spTree>
    <p:extLst>
      <p:ext uri="{BB962C8B-B14F-4D97-AF65-F5344CB8AC3E}">
        <p14:creationId xmlns:p14="http://schemas.microsoft.com/office/powerpoint/2010/main" val="128023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D0F479A4-133F-2E4E-BED2-1DE58907254A}" type="datetimeFigureOut">
              <a:rPr lang="en-US" smtClean="0"/>
              <a:t>9/14/2016</a:t>
            </a:fld>
            <a:endParaRPr lang="en-US"/>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95300F48-3133-0248-B855-98D124597D75}" type="slidenum">
              <a:rPr lang="en-US" smtClean="0"/>
              <a:t>‹#›</a:t>
            </a:fld>
            <a:endParaRPr lang="en-US"/>
          </a:p>
        </p:txBody>
      </p:sp>
    </p:spTree>
    <p:extLst>
      <p:ext uri="{BB962C8B-B14F-4D97-AF65-F5344CB8AC3E}">
        <p14:creationId xmlns:p14="http://schemas.microsoft.com/office/powerpoint/2010/main" val="306328457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0447" y="1449146"/>
            <a:ext cx="7854722" cy="2971051"/>
          </a:xfrm>
        </p:spPr>
        <p:txBody>
          <a:bodyPr/>
          <a:lstStyle/>
          <a:p>
            <a:r>
              <a:rPr lang="en-US" sz="6600" dirty="0" smtClean="0"/>
              <a:t>Mutations</a:t>
            </a:r>
            <a:endParaRPr lang="en-US" sz="6600" dirty="0"/>
          </a:p>
        </p:txBody>
      </p:sp>
    </p:spTree>
    <p:extLst>
      <p:ext uri="{BB962C8B-B14F-4D97-AF65-F5344CB8AC3E}">
        <p14:creationId xmlns:p14="http://schemas.microsoft.com/office/powerpoint/2010/main" val="2905102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Large</a:t>
            </a:r>
            <a:r>
              <a:rPr lang="en-US" sz="4400" dirty="0" smtClean="0"/>
              <a:t>-Scale Mutations</a:t>
            </a:r>
            <a:endParaRPr lang="en-US" sz="4400" dirty="0"/>
          </a:p>
        </p:txBody>
      </p:sp>
      <p:sp>
        <p:nvSpPr>
          <p:cNvPr id="3" name="Content Placeholder 2"/>
          <p:cNvSpPr>
            <a:spLocks noGrp="1"/>
          </p:cNvSpPr>
          <p:nvPr>
            <p:ph idx="1"/>
          </p:nvPr>
        </p:nvSpPr>
        <p:spPr>
          <a:xfrm>
            <a:off x="254000" y="2895600"/>
            <a:ext cx="5003800" cy="3693678"/>
          </a:xfrm>
        </p:spPr>
        <p:txBody>
          <a:bodyPr anchor="t">
            <a:noAutofit/>
          </a:bodyPr>
          <a:lstStyle/>
          <a:p>
            <a:r>
              <a:rPr lang="en-US" sz="2800" dirty="0" smtClean="0"/>
              <a:t>Duplication </a:t>
            </a:r>
          </a:p>
          <a:p>
            <a:pPr lvl="1"/>
            <a:r>
              <a:rPr lang="en-US" sz="2400" dirty="0" smtClean="0"/>
              <a:t>Single chromosome mutation</a:t>
            </a:r>
          </a:p>
          <a:p>
            <a:pPr lvl="1"/>
            <a:r>
              <a:rPr lang="en-US" sz="2400" dirty="0"/>
              <a:t>T</a:t>
            </a:r>
            <a:r>
              <a:rPr lang="en-US" sz="2400" dirty="0" smtClean="0"/>
              <a:t>he </a:t>
            </a:r>
            <a:r>
              <a:rPr lang="en-US" sz="2400" dirty="0"/>
              <a:t>addition of one or more </a:t>
            </a:r>
            <a:r>
              <a:rPr lang="en-US" sz="2400" dirty="0" smtClean="0"/>
              <a:t>gene(s) </a:t>
            </a:r>
            <a:r>
              <a:rPr lang="en-US" sz="2400" dirty="0"/>
              <a:t>that are already present in the chromosome</a:t>
            </a:r>
            <a:r>
              <a:rPr lang="en-US" sz="2400" dirty="0" smtClean="0">
                <a:effectLst/>
              </a:rPr>
              <a:t> </a:t>
            </a:r>
            <a:endParaRPr lang="en-US" sz="2400" dirty="0"/>
          </a:p>
        </p:txBody>
      </p:sp>
      <p:sp>
        <p:nvSpPr>
          <p:cNvPr id="6" name="Content Placeholder 2"/>
          <p:cNvSpPr txBox="1">
            <a:spLocks/>
          </p:cNvSpPr>
          <p:nvPr/>
        </p:nvSpPr>
        <p:spPr>
          <a:xfrm>
            <a:off x="5562600" y="1905000"/>
            <a:ext cx="3581400" cy="4956048"/>
          </a:xfrm>
          <a:prstGeom prst="rect">
            <a:avLst/>
          </a:prstGeom>
          <a:solidFill>
            <a:schemeClr val="tx1"/>
          </a:solidFill>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endParaRPr lang="en-US" sz="2000" dirty="0"/>
          </a:p>
        </p:txBody>
      </p:sp>
      <p:pic>
        <p:nvPicPr>
          <p:cNvPr id="5" name="Picture 4" descr="Gene-duplicati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1993749"/>
            <a:ext cx="3124200" cy="4778550"/>
          </a:xfrm>
          <a:prstGeom prst="rect">
            <a:avLst/>
          </a:prstGeom>
        </p:spPr>
      </p:pic>
    </p:spTree>
    <p:extLst>
      <p:ext uri="{BB962C8B-B14F-4D97-AF65-F5344CB8AC3E}">
        <p14:creationId xmlns:p14="http://schemas.microsoft.com/office/powerpoint/2010/main" val="248103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841"/>
            <a:ext cx="8229600" cy="1143000"/>
          </a:xfrm>
        </p:spPr>
        <p:txBody>
          <a:bodyPr/>
          <a:lstStyle/>
          <a:p>
            <a:r>
              <a:rPr lang="en-US" sz="6000" dirty="0" smtClean="0"/>
              <a:t>Large</a:t>
            </a:r>
            <a:r>
              <a:rPr lang="en-US" sz="4400" dirty="0" smtClean="0"/>
              <a:t>-Scale Mutations</a:t>
            </a:r>
            <a:endParaRPr lang="en-US" sz="4400" dirty="0"/>
          </a:p>
        </p:txBody>
      </p:sp>
      <p:sp>
        <p:nvSpPr>
          <p:cNvPr id="3" name="Content Placeholder 2"/>
          <p:cNvSpPr>
            <a:spLocks noGrp="1"/>
          </p:cNvSpPr>
          <p:nvPr>
            <p:ph idx="1"/>
          </p:nvPr>
        </p:nvSpPr>
        <p:spPr>
          <a:xfrm>
            <a:off x="254000" y="2489200"/>
            <a:ext cx="5080000" cy="4013200"/>
          </a:xfrm>
        </p:spPr>
        <p:txBody>
          <a:bodyPr anchor="t">
            <a:noAutofit/>
          </a:bodyPr>
          <a:lstStyle/>
          <a:p>
            <a:r>
              <a:rPr lang="en-US" sz="2800" dirty="0" smtClean="0"/>
              <a:t>Inversion </a:t>
            </a:r>
          </a:p>
          <a:p>
            <a:pPr lvl="1"/>
            <a:r>
              <a:rPr lang="en-US" sz="2400" dirty="0" smtClean="0"/>
              <a:t>Single chromosome mutation</a:t>
            </a:r>
          </a:p>
          <a:p>
            <a:pPr lvl="1"/>
            <a:r>
              <a:rPr lang="en-US" sz="2400" dirty="0" smtClean="0"/>
              <a:t>The </a:t>
            </a:r>
            <a:r>
              <a:rPr lang="en-US" sz="2400" dirty="0"/>
              <a:t>complete reversal of one or more </a:t>
            </a:r>
            <a:r>
              <a:rPr lang="en-US" sz="2400" dirty="0" smtClean="0"/>
              <a:t>gene(s) </a:t>
            </a:r>
            <a:r>
              <a:rPr lang="en-US" sz="2400" dirty="0"/>
              <a:t>within a </a:t>
            </a:r>
            <a:r>
              <a:rPr lang="en-US" sz="2400" dirty="0" smtClean="0"/>
              <a:t>chromosome;  the </a:t>
            </a:r>
            <a:r>
              <a:rPr lang="en-US" sz="2400" dirty="0"/>
              <a:t>genes are present, but the order is backwards from the parent chromosome</a:t>
            </a:r>
            <a:r>
              <a:rPr lang="en-US" sz="2400" dirty="0" smtClean="0">
                <a:effectLst/>
              </a:rPr>
              <a:t> </a:t>
            </a:r>
            <a:endParaRPr lang="en-US" sz="2400" dirty="0"/>
          </a:p>
        </p:txBody>
      </p:sp>
      <p:sp>
        <p:nvSpPr>
          <p:cNvPr id="8" name="Content Placeholder 2"/>
          <p:cNvSpPr txBox="1">
            <a:spLocks/>
          </p:cNvSpPr>
          <p:nvPr/>
        </p:nvSpPr>
        <p:spPr>
          <a:xfrm>
            <a:off x="5562600" y="1905000"/>
            <a:ext cx="3581400" cy="4956048"/>
          </a:xfrm>
          <a:prstGeom prst="rect">
            <a:avLst/>
          </a:prstGeom>
          <a:solidFill>
            <a:schemeClr val="tx1"/>
          </a:solidFill>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endParaRPr lang="en-US" sz="2000" dirty="0"/>
          </a:p>
        </p:txBody>
      </p:sp>
      <p:sp>
        <p:nvSpPr>
          <p:cNvPr id="7" name="TextBox 6"/>
          <p:cNvSpPr txBox="1"/>
          <p:nvPr/>
        </p:nvSpPr>
        <p:spPr>
          <a:xfrm>
            <a:off x="5708120" y="2017095"/>
            <a:ext cx="1327680" cy="369332"/>
          </a:xfrm>
          <a:prstGeom prst="rect">
            <a:avLst/>
          </a:prstGeom>
          <a:noFill/>
        </p:spPr>
        <p:txBody>
          <a:bodyPr wrap="square" rtlCol="0">
            <a:spAutoFit/>
          </a:bodyPr>
          <a:lstStyle/>
          <a:p>
            <a:r>
              <a:rPr lang="en-US" b="1" dirty="0" smtClean="0">
                <a:solidFill>
                  <a:schemeClr val="bg1"/>
                </a:solidFill>
              </a:rPr>
              <a:t>Inversion</a:t>
            </a:r>
            <a:endParaRPr lang="en-US" b="1" dirty="0">
              <a:solidFill>
                <a:schemeClr val="bg1"/>
              </a:solidFill>
            </a:endParaRPr>
          </a:p>
        </p:txBody>
      </p:sp>
      <p:pic>
        <p:nvPicPr>
          <p:cNvPr id="2050" name="Picture 2" descr="File:Single Chromosome Mutations.svg"/>
          <p:cNvPicPr>
            <a:picLocks noChangeAspect="1" noChangeArrowheads="1"/>
          </p:cNvPicPr>
          <p:nvPr/>
        </p:nvPicPr>
        <p:blipFill rotWithShape="1">
          <a:blip r:embed="rId3">
            <a:extLst>
              <a:ext uri="{28A0092B-C50C-407E-A947-70E740481C1C}">
                <a14:useLocalDpi xmlns:a14="http://schemas.microsoft.com/office/drawing/2010/main" val="0"/>
              </a:ext>
            </a:extLst>
          </a:blip>
          <a:srcRect l="72044" b="26073"/>
          <a:stretch/>
        </p:blipFill>
        <p:spPr bwMode="auto">
          <a:xfrm>
            <a:off x="6021812" y="2473702"/>
            <a:ext cx="2268803" cy="43401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0151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171786" y="1890794"/>
            <a:ext cx="4972213" cy="4967544"/>
          </a:xfrm>
          <a:prstGeom prst="rect">
            <a:avLst/>
          </a:prstGeom>
          <a:solidFill>
            <a:schemeClr val="tx1"/>
          </a:solidFill>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endParaRPr lang="en-US" sz="2000" dirty="0"/>
          </a:p>
        </p:txBody>
      </p:sp>
      <p:sp>
        <p:nvSpPr>
          <p:cNvPr id="2" name="Title 1"/>
          <p:cNvSpPr>
            <a:spLocks noGrp="1"/>
          </p:cNvSpPr>
          <p:nvPr>
            <p:ph type="title"/>
          </p:nvPr>
        </p:nvSpPr>
        <p:spPr>
          <a:xfrm>
            <a:off x="457200" y="393569"/>
            <a:ext cx="8229600" cy="1028831"/>
          </a:xfrm>
        </p:spPr>
        <p:txBody>
          <a:bodyPr/>
          <a:lstStyle/>
          <a:p>
            <a:r>
              <a:rPr lang="en-US" sz="6000" dirty="0" smtClean="0"/>
              <a:t>Large</a:t>
            </a:r>
            <a:r>
              <a:rPr lang="en-US" sz="4400" dirty="0" smtClean="0"/>
              <a:t>-Scale Mutations</a:t>
            </a:r>
            <a:endParaRPr lang="en-US" sz="4400" dirty="0"/>
          </a:p>
        </p:txBody>
      </p:sp>
      <p:sp>
        <p:nvSpPr>
          <p:cNvPr id="3" name="Content Placeholder 2"/>
          <p:cNvSpPr>
            <a:spLocks noGrp="1"/>
          </p:cNvSpPr>
          <p:nvPr>
            <p:ph idx="1"/>
          </p:nvPr>
        </p:nvSpPr>
        <p:spPr>
          <a:xfrm>
            <a:off x="0" y="2032000"/>
            <a:ext cx="4014061" cy="4694264"/>
          </a:xfrm>
        </p:spPr>
        <p:txBody>
          <a:bodyPr anchor="t">
            <a:noAutofit/>
          </a:bodyPr>
          <a:lstStyle/>
          <a:p>
            <a:r>
              <a:rPr lang="en-US" sz="2600" dirty="0" smtClean="0"/>
              <a:t>Insertion</a:t>
            </a:r>
            <a:r>
              <a:rPr lang="en-US" dirty="0" smtClean="0"/>
              <a:t> </a:t>
            </a:r>
          </a:p>
          <a:p>
            <a:pPr lvl="1"/>
            <a:r>
              <a:rPr lang="en-US" sz="1800" dirty="0"/>
              <a:t>M</a:t>
            </a:r>
            <a:r>
              <a:rPr lang="en-US" sz="1800" dirty="0" smtClean="0"/>
              <a:t>ultiple chromosome mutation</a:t>
            </a:r>
          </a:p>
          <a:p>
            <a:pPr lvl="1"/>
            <a:r>
              <a:rPr lang="en-US" sz="1800" dirty="0" smtClean="0"/>
              <a:t>One </a:t>
            </a:r>
            <a:r>
              <a:rPr lang="en-US" sz="1800" dirty="0"/>
              <a:t>or more </a:t>
            </a:r>
            <a:r>
              <a:rPr lang="en-US" sz="1800" dirty="0" smtClean="0"/>
              <a:t>gene(s) </a:t>
            </a:r>
            <a:r>
              <a:rPr lang="en-US" sz="1800" dirty="0"/>
              <a:t>are removed from one chromosome and inserted into another </a:t>
            </a:r>
            <a:r>
              <a:rPr lang="en-US" sz="1800" dirty="0" err="1"/>
              <a:t>nonhomologous</a:t>
            </a:r>
            <a:r>
              <a:rPr lang="en-US" sz="1800" dirty="0"/>
              <a:t> chromosome</a:t>
            </a:r>
            <a:r>
              <a:rPr lang="en-US" sz="1800" dirty="0" smtClean="0">
                <a:effectLst/>
              </a:rPr>
              <a:t> </a:t>
            </a:r>
          </a:p>
          <a:p>
            <a:pPr lvl="1"/>
            <a:r>
              <a:rPr lang="en-US" sz="1800" dirty="0" smtClean="0"/>
              <a:t>Can </a:t>
            </a:r>
            <a:r>
              <a:rPr lang="en-US" sz="1800" dirty="0"/>
              <a:t>occur by an error during the prophase I of meiosis when the chromosomes are swapping genes to increase diversity</a:t>
            </a:r>
            <a:r>
              <a:rPr lang="en-US" sz="1800" dirty="0" smtClean="0">
                <a:effectLst/>
              </a:rPr>
              <a:t> </a:t>
            </a:r>
            <a:endParaRPr lang="en-US" sz="1800" dirty="0"/>
          </a:p>
        </p:txBody>
      </p:sp>
      <p:pic>
        <p:nvPicPr>
          <p:cNvPr id="4098" name="Picture 2" descr="File:Insertion-genetic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1699" y="2762592"/>
            <a:ext cx="4672386" cy="3223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575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216400" y="1905000"/>
            <a:ext cx="4927600" cy="4956048"/>
          </a:xfrm>
          <a:prstGeom prst="rect">
            <a:avLst/>
          </a:prstGeom>
          <a:solidFill>
            <a:schemeClr val="tx1"/>
          </a:solidFill>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endParaRPr lang="en-US" sz="2000" dirty="0"/>
          </a:p>
        </p:txBody>
      </p:sp>
      <p:sp>
        <p:nvSpPr>
          <p:cNvPr id="2" name="Title 1"/>
          <p:cNvSpPr>
            <a:spLocks noGrp="1"/>
          </p:cNvSpPr>
          <p:nvPr>
            <p:ph type="title"/>
          </p:nvPr>
        </p:nvSpPr>
        <p:spPr/>
        <p:txBody>
          <a:bodyPr/>
          <a:lstStyle/>
          <a:p>
            <a:r>
              <a:rPr lang="en-US" sz="6000" dirty="0" smtClean="0"/>
              <a:t>Large</a:t>
            </a:r>
            <a:r>
              <a:rPr lang="en-US" sz="4400" dirty="0" smtClean="0"/>
              <a:t>-Scale Mutations</a:t>
            </a:r>
            <a:endParaRPr lang="en-US" sz="4400" dirty="0"/>
          </a:p>
        </p:txBody>
      </p:sp>
      <p:sp>
        <p:nvSpPr>
          <p:cNvPr id="3" name="Content Placeholder 2"/>
          <p:cNvSpPr>
            <a:spLocks noGrp="1"/>
          </p:cNvSpPr>
          <p:nvPr>
            <p:ph idx="1"/>
          </p:nvPr>
        </p:nvSpPr>
        <p:spPr>
          <a:xfrm>
            <a:off x="254000" y="2794000"/>
            <a:ext cx="3810000" cy="3784599"/>
          </a:xfrm>
        </p:spPr>
        <p:txBody>
          <a:bodyPr anchor="t">
            <a:noAutofit/>
          </a:bodyPr>
          <a:lstStyle/>
          <a:p>
            <a:r>
              <a:rPr lang="en-US" sz="2400" dirty="0" smtClean="0"/>
              <a:t>Translocation</a:t>
            </a:r>
          </a:p>
          <a:p>
            <a:pPr lvl="1"/>
            <a:r>
              <a:rPr lang="en-US" sz="2000" dirty="0"/>
              <a:t>M</a:t>
            </a:r>
            <a:r>
              <a:rPr lang="en-US" sz="2000" dirty="0" smtClean="0"/>
              <a:t>ultiple </a:t>
            </a:r>
            <a:r>
              <a:rPr lang="en-US" sz="2000" dirty="0" err="1" smtClean="0"/>
              <a:t>nonhomologous</a:t>
            </a:r>
            <a:r>
              <a:rPr lang="en-US" sz="2000" dirty="0" smtClean="0">
                <a:effectLst/>
              </a:rPr>
              <a:t> </a:t>
            </a:r>
            <a:r>
              <a:rPr lang="en-US" sz="2000" dirty="0" smtClean="0"/>
              <a:t> chromosome mutation </a:t>
            </a:r>
          </a:p>
          <a:p>
            <a:pPr lvl="1"/>
            <a:r>
              <a:rPr lang="en-US" sz="2000" dirty="0" smtClean="0"/>
              <a:t>Chromosomes </a:t>
            </a:r>
            <a:r>
              <a:rPr lang="en-US" sz="2000" dirty="0"/>
              <a:t>swap one or more </a:t>
            </a:r>
            <a:r>
              <a:rPr lang="en-US" sz="2000" dirty="0" smtClean="0"/>
              <a:t>gene(s) </a:t>
            </a:r>
            <a:r>
              <a:rPr lang="en-US" sz="2000" dirty="0"/>
              <a:t>with another chromosome</a:t>
            </a:r>
            <a:r>
              <a:rPr lang="en-US" sz="2000" dirty="0" smtClean="0">
                <a:effectLst/>
              </a:rPr>
              <a:t> </a:t>
            </a:r>
            <a:endParaRPr lang="en-US" sz="2000" dirty="0" smtClean="0"/>
          </a:p>
          <a:p>
            <a:pPr marL="0" indent="0">
              <a:buNone/>
            </a:pPr>
            <a:endParaRPr lang="en-US" dirty="0"/>
          </a:p>
        </p:txBody>
      </p:sp>
      <p:pic>
        <p:nvPicPr>
          <p:cNvPr id="5" name="Picture 4" descr="Translocation-4-2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9600" y="2614705"/>
            <a:ext cx="4502099" cy="3503851"/>
          </a:xfrm>
          <a:prstGeom prst="rect">
            <a:avLst/>
          </a:prstGeom>
        </p:spPr>
      </p:pic>
    </p:spTree>
    <p:extLst>
      <p:ext uri="{BB962C8B-B14F-4D97-AF65-F5344CB8AC3E}">
        <p14:creationId xmlns:p14="http://schemas.microsoft.com/office/powerpoint/2010/main" val="273743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Large</a:t>
            </a:r>
            <a:r>
              <a:rPr lang="en-US" sz="4400" dirty="0" smtClean="0"/>
              <a:t>-Scale Mutations</a:t>
            </a:r>
            <a:endParaRPr lang="en-US" sz="4400" dirty="0"/>
          </a:p>
        </p:txBody>
      </p:sp>
      <p:sp>
        <p:nvSpPr>
          <p:cNvPr id="3" name="Content Placeholder 2"/>
          <p:cNvSpPr>
            <a:spLocks noGrp="1"/>
          </p:cNvSpPr>
          <p:nvPr>
            <p:ph idx="1"/>
          </p:nvPr>
        </p:nvSpPr>
        <p:spPr>
          <a:xfrm>
            <a:off x="330200" y="2768599"/>
            <a:ext cx="8534399" cy="3860801"/>
          </a:xfrm>
        </p:spPr>
        <p:txBody>
          <a:bodyPr anchor="t">
            <a:noAutofit/>
          </a:bodyPr>
          <a:lstStyle/>
          <a:p>
            <a:r>
              <a:rPr lang="en-US" sz="2800" dirty="0" smtClean="0"/>
              <a:t>Nondisjunction</a:t>
            </a:r>
          </a:p>
          <a:p>
            <a:pPr lvl="1"/>
            <a:r>
              <a:rPr lang="en-US" sz="2400" dirty="0" smtClean="0"/>
              <a:t>Does </a:t>
            </a:r>
            <a:r>
              <a:rPr lang="en-US" sz="2400" dirty="0"/>
              <a:t>not involve any errors in DNA replication or crossing-over</a:t>
            </a:r>
            <a:r>
              <a:rPr lang="en-US" sz="2400" dirty="0" smtClean="0">
                <a:effectLst/>
              </a:rPr>
              <a:t> </a:t>
            </a:r>
          </a:p>
          <a:p>
            <a:pPr lvl="1"/>
            <a:r>
              <a:rPr lang="en-US" sz="2400" dirty="0" smtClean="0"/>
              <a:t>Mutations </a:t>
            </a:r>
            <a:r>
              <a:rPr lang="en-US" sz="2400" dirty="0"/>
              <a:t>occur during the anaphase and telophase when the chromosomes are not separated </a:t>
            </a:r>
            <a:r>
              <a:rPr lang="en-US" sz="2400" dirty="0" smtClean="0"/>
              <a:t>correctly into </a:t>
            </a:r>
            <a:r>
              <a:rPr lang="en-US" sz="2400" dirty="0"/>
              <a:t>the new cells</a:t>
            </a:r>
            <a:r>
              <a:rPr lang="en-US" sz="2400" dirty="0" smtClean="0">
                <a:effectLst/>
              </a:rPr>
              <a:t> </a:t>
            </a:r>
          </a:p>
          <a:p>
            <a:pPr lvl="1"/>
            <a:r>
              <a:rPr lang="en-US" sz="2400" dirty="0"/>
              <a:t>Common </a:t>
            </a:r>
            <a:r>
              <a:rPr lang="en-US" sz="2400" dirty="0" err="1"/>
              <a:t>nondisjunctions</a:t>
            </a:r>
            <a:r>
              <a:rPr lang="en-US" sz="2400" dirty="0"/>
              <a:t> are missing or extra chromosomes</a:t>
            </a:r>
            <a:r>
              <a:rPr lang="en-US" sz="2400" dirty="0" smtClean="0">
                <a:effectLst/>
              </a:rPr>
              <a:t> </a:t>
            </a:r>
            <a:endParaRPr lang="en-US" sz="2400" dirty="0"/>
          </a:p>
        </p:txBody>
      </p:sp>
    </p:spTree>
    <p:extLst>
      <p:ext uri="{BB962C8B-B14F-4D97-AF65-F5344CB8AC3E}">
        <p14:creationId xmlns:p14="http://schemas.microsoft.com/office/powerpoint/2010/main" val="63369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Effects of Mutations</a:t>
            </a:r>
            <a:endParaRPr lang="en-US" sz="4400" dirty="0"/>
          </a:p>
        </p:txBody>
      </p:sp>
      <p:sp>
        <p:nvSpPr>
          <p:cNvPr id="3" name="Content Placeholder 2"/>
          <p:cNvSpPr>
            <a:spLocks noGrp="1"/>
          </p:cNvSpPr>
          <p:nvPr>
            <p:ph idx="1"/>
          </p:nvPr>
        </p:nvSpPr>
        <p:spPr>
          <a:xfrm>
            <a:off x="431800" y="2768600"/>
            <a:ext cx="8331199" cy="3090196"/>
          </a:xfrm>
        </p:spPr>
        <p:txBody>
          <a:bodyPr anchor="t">
            <a:noAutofit/>
          </a:bodyPr>
          <a:lstStyle/>
          <a:p>
            <a:r>
              <a:rPr lang="en-US" sz="2800" dirty="0" smtClean="0"/>
              <a:t>The </a:t>
            </a:r>
            <a:r>
              <a:rPr lang="en-US" sz="2800" dirty="0"/>
              <a:t>effects of mutations may range from </a:t>
            </a:r>
            <a:r>
              <a:rPr lang="en-US" sz="2800" dirty="0">
                <a:solidFill>
                  <a:srgbClr val="FFFF99"/>
                </a:solidFill>
              </a:rPr>
              <a:t>nothing </a:t>
            </a:r>
            <a:r>
              <a:rPr lang="en-US" sz="2800" dirty="0" smtClean="0"/>
              <a:t>to the </a:t>
            </a:r>
            <a:r>
              <a:rPr lang="en-US" sz="2800" dirty="0">
                <a:solidFill>
                  <a:srgbClr val="FFFF99"/>
                </a:solidFill>
              </a:rPr>
              <a:t>unviability of a </a:t>
            </a:r>
            <a:r>
              <a:rPr lang="en-US" sz="2800" dirty="0" smtClean="0">
                <a:solidFill>
                  <a:srgbClr val="FFFF99"/>
                </a:solidFill>
              </a:rPr>
              <a:t>cell</a:t>
            </a:r>
          </a:p>
          <a:p>
            <a:r>
              <a:rPr lang="en-US" sz="2800" dirty="0" smtClean="0"/>
              <a:t>All </a:t>
            </a:r>
            <a:r>
              <a:rPr lang="en-US" sz="2800" dirty="0"/>
              <a:t>mutations </a:t>
            </a:r>
            <a:r>
              <a:rPr lang="en-US" sz="2800" dirty="0" smtClean="0"/>
              <a:t>affect </a:t>
            </a:r>
            <a:r>
              <a:rPr lang="en-US" sz="2800" dirty="0"/>
              <a:t>the proteins that are created during protein synthesis, but not all mutations </a:t>
            </a:r>
            <a:r>
              <a:rPr lang="en-US" sz="2800" dirty="0" smtClean="0"/>
              <a:t>have </a:t>
            </a:r>
            <a:r>
              <a:rPr lang="en-US" sz="2800" dirty="0"/>
              <a:t>a significant </a:t>
            </a:r>
            <a:r>
              <a:rPr lang="en-US" sz="2800" dirty="0" smtClean="0"/>
              <a:t>impact</a:t>
            </a:r>
            <a:endParaRPr lang="en-US" sz="2800" dirty="0"/>
          </a:p>
        </p:txBody>
      </p:sp>
    </p:spTree>
    <p:extLst>
      <p:ext uri="{BB962C8B-B14F-4D97-AF65-F5344CB8AC3E}">
        <p14:creationId xmlns:p14="http://schemas.microsoft.com/office/powerpoint/2010/main" val="356321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697" y="447188"/>
            <a:ext cx="8301702" cy="970450"/>
          </a:xfrm>
        </p:spPr>
        <p:txBody>
          <a:bodyPr/>
          <a:lstStyle/>
          <a:p>
            <a:r>
              <a:rPr lang="en-US" sz="4400" dirty="0" smtClean="0"/>
              <a:t>Small-Scale Mutation Effects</a:t>
            </a:r>
            <a:endParaRPr lang="en-US" sz="4400" dirty="0"/>
          </a:p>
        </p:txBody>
      </p:sp>
      <p:sp>
        <p:nvSpPr>
          <p:cNvPr id="3" name="Content Placeholder 2"/>
          <p:cNvSpPr>
            <a:spLocks noGrp="1"/>
          </p:cNvSpPr>
          <p:nvPr>
            <p:ph idx="1"/>
          </p:nvPr>
        </p:nvSpPr>
        <p:spPr>
          <a:xfrm>
            <a:off x="330200" y="2362200"/>
            <a:ext cx="8458199" cy="4317999"/>
          </a:xfrm>
        </p:spPr>
        <p:txBody>
          <a:bodyPr anchor="t">
            <a:noAutofit/>
          </a:bodyPr>
          <a:lstStyle/>
          <a:p>
            <a:pPr marL="514350" indent="-514350">
              <a:buFont typeface="+mj-lt"/>
              <a:buAutoNum type="arabicPeriod"/>
            </a:pPr>
            <a:r>
              <a:rPr lang="en-US" sz="2400" dirty="0" smtClean="0"/>
              <a:t>Silent</a:t>
            </a:r>
            <a:endParaRPr lang="en-US" sz="2400" i="1" dirty="0"/>
          </a:p>
          <a:p>
            <a:pPr lvl="1"/>
            <a:r>
              <a:rPr lang="en-US" sz="2000" dirty="0" smtClean="0"/>
              <a:t>The </a:t>
            </a:r>
            <a:r>
              <a:rPr lang="en-US" sz="2000" dirty="0"/>
              <a:t>nucleotide is </a:t>
            </a:r>
            <a:r>
              <a:rPr lang="en-US" sz="2000" dirty="0" smtClean="0"/>
              <a:t>replaced, </a:t>
            </a:r>
            <a:r>
              <a:rPr lang="en-US" sz="2000" dirty="0"/>
              <a:t>but the codon still produces the same amino acid</a:t>
            </a:r>
          </a:p>
          <a:p>
            <a:pPr marL="514350" indent="-514350">
              <a:buFont typeface="+mj-lt"/>
              <a:buAutoNum type="arabicPeriod"/>
            </a:pPr>
            <a:r>
              <a:rPr lang="en-US" sz="2400" dirty="0" smtClean="0"/>
              <a:t>Missense</a:t>
            </a:r>
            <a:endParaRPr lang="en-US" sz="2400" i="1" dirty="0" smtClean="0"/>
          </a:p>
          <a:p>
            <a:pPr lvl="1"/>
            <a:r>
              <a:rPr lang="en-US" sz="2000" dirty="0" smtClean="0"/>
              <a:t>The </a:t>
            </a:r>
            <a:r>
              <a:rPr lang="en-US" sz="2000" dirty="0"/>
              <a:t>codon now results in a different amino acid, which may or may not significantly alter the protein’s function</a:t>
            </a:r>
          </a:p>
          <a:p>
            <a:pPr marL="514350" indent="-514350">
              <a:buFont typeface="+mj-lt"/>
              <a:buAutoNum type="arabicPeriod"/>
            </a:pPr>
            <a:r>
              <a:rPr lang="en-US" sz="2400" dirty="0" smtClean="0"/>
              <a:t>Nonsense</a:t>
            </a:r>
            <a:endParaRPr lang="en-US" sz="2400" i="1" dirty="0"/>
          </a:p>
          <a:p>
            <a:pPr lvl="1"/>
            <a:r>
              <a:rPr lang="en-US" sz="2000" dirty="0" smtClean="0"/>
              <a:t>The </a:t>
            </a:r>
            <a:r>
              <a:rPr lang="en-US" sz="2000" dirty="0"/>
              <a:t>codon now results in a “stop” command, truncating the protein at the location where the mutated codon is </a:t>
            </a:r>
            <a:r>
              <a:rPr lang="en-US" sz="2000" dirty="0" smtClean="0"/>
              <a:t>read; this </a:t>
            </a:r>
            <a:r>
              <a:rPr lang="en-US" sz="2000" dirty="0"/>
              <a:t>almost always leads to a loss of </a:t>
            </a:r>
            <a:r>
              <a:rPr lang="en-US" sz="2000" dirty="0" smtClean="0"/>
              <a:t>protein functionality</a:t>
            </a:r>
            <a:endParaRPr lang="en-US" sz="2000" dirty="0"/>
          </a:p>
          <a:p>
            <a:endParaRPr lang="en-US" dirty="0"/>
          </a:p>
        </p:txBody>
      </p:sp>
    </p:spTree>
    <p:extLst>
      <p:ext uri="{BB962C8B-B14F-4D97-AF65-F5344CB8AC3E}">
        <p14:creationId xmlns:p14="http://schemas.microsoft.com/office/powerpoint/2010/main" val="187271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447188"/>
            <a:ext cx="8407398" cy="970450"/>
          </a:xfrm>
        </p:spPr>
        <p:txBody>
          <a:bodyPr/>
          <a:lstStyle/>
          <a:p>
            <a:r>
              <a:rPr lang="en-US" sz="4400" dirty="0" smtClean="0"/>
              <a:t>Large-Scale Mutation Effects</a:t>
            </a:r>
            <a:endParaRPr lang="en-US" sz="4400" dirty="0"/>
          </a:p>
        </p:txBody>
      </p:sp>
      <p:sp>
        <p:nvSpPr>
          <p:cNvPr id="3" name="Content Placeholder 2"/>
          <p:cNvSpPr>
            <a:spLocks noGrp="1"/>
          </p:cNvSpPr>
          <p:nvPr>
            <p:ph idx="1"/>
          </p:nvPr>
        </p:nvSpPr>
        <p:spPr>
          <a:xfrm>
            <a:off x="381000" y="2463799"/>
            <a:ext cx="8407399" cy="4165601"/>
          </a:xfrm>
        </p:spPr>
        <p:txBody>
          <a:bodyPr anchor="t">
            <a:noAutofit/>
          </a:bodyPr>
          <a:lstStyle/>
          <a:p>
            <a:r>
              <a:rPr lang="en-US" sz="2600" dirty="0" smtClean="0"/>
              <a:t>Effects </a:t>
            </a:r>
            <a:r>
              <a:rPr lang="en-US" sz="2600" dirty="0"/>
              <a:t>of large-scale mutations are more obvious than those of small-scale mutations</a:t>
            </a:r>
            <a:r>
              <a:rPr lang="en-US" sz="2600" dirty="0" smtClean="0">
                <a:effectLst/>
              </a:rPr>
              <a:t> </a:t>
            </a:r>
          </a:p>
          <a:p>
            <a:r>
              <a:rPr lang="en-US" sz="2600" dirty="0"/>
              <a:t>Duplication of multiple genes </a:t>
            </a:r>
            <a:r>
              <a:rPr lang="en-US" sz="2600" dirty="0" smtClean="0"/>
              <a:t>causes </a:t>
            </a:r>
            <a:r>
              <a:rPr lang="en-US" sz="2600" dirty="0"/>
              <a:t>those genes to be overexpressed while deletions </a:t>
            </a:r>
            <a:r>
              <a:rPr lang="en-US" sz="2600" dirty="0" smtClean="0"/>
              <a:t>result </a:t>
            </a:r>
            <a:r>
              <a:rPr lang="en-US" sz="2600" dirty="0"/>
              <a:t>in missing or incomplete genes</a:t>
            </a:r>
            <a:r>
              <a:rPr lang="en-US" sz="2600" dirty="0" smtClean="0">
                <a:effectLst/>
              </a:rPr>
              <a:t> </a:t>
            </a:r>
          </a:p>
          <a:p>
            <a:r>
              <a:rPr lang="en-US" sz="2600" dirty="0"/>
              <a:t>Mutations that change the order of the genes on the </a:t>
            </a:r>
            <a:r>
              <a:rPr lang="en-US" sz="2600" dirty="0" smtClean="0"/>
              <a:t>chromosome</a:t>
            </a:r>
            <a:r>
              <a:rPr lang="en-US" sz="2800" dirty="0"/>
              <a:t>—</a:t>
            </a:r>
            <a:r>
              <a:rPr lang="en-US" sz="2600" dirty="0" smtClean="0"/>
              <a:t>such </a:t>
            </a:r>
            <a:r>
              <a:rPr lang="en-US" sz="2600" dirty="0"/>
              <a:t>as deletions, inversions, </a:t>
            </a:r>
            <a:r>
              <a:rPr lang="en-US" sz="2600" dirty="0" smtClean="0"/>
              <a:t>insertions </a:t>
            </a:r>
            <a:r>
              <a:rPr lang="en-US" sz="2600" dirty="0"/>
              <a:t>and </a:t>
            </a:r>
            <a:r>
              <a:rPr lang="en-US" sz="2600" dirty="0" smtClean="0"/>
              <a:t>translocations</a:t>
            </a:r>
            <a:r>
              <a:rPr lang="en-US" sz="2800" dirty="0"/>
              <a:t>—</a:t>
            </a:r>
            <a:r>
              <a:rPr lang="en-US" sz="2600" dirty="0" smtClean="0"/>
              <a:t>result </a:t>
            </a:r>
            <a:r>
              <a:rPr lang="en-US" sz="2600" dirty="0"/>
              <a:t>in genes that are close </a:t>
            </a:r>
            <a:r>
              <a:rPr lang="en-US" sz="2600" dirty="0" smtClean="0"/>
              <a:t>together</a:t>
            </a:r>
            <a:endParaRPr lang="en-US" sz="2600" dirty="0"/>
          </a:p>
        </p:txBody>
      </p:sp>
    </p:spTree>
    <p:extLst>
      <p:ext uri="{BB962C8B-B14F-4D97-AF65-F5344CB8AC3E}">
        <p14:creationId xmlns:p14="http://schemas.microsoft.com/office/powerpoint/2010/main" val="362736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514600"/>
            <a:ext cx="8458199" cy="3708399"/>
          </a:xfrm>
        </p:spPr>
        <p:txBody>
          <a:bodyPr anchor="t">
            <a:noAutofit/>
          </a:bodyPr>
          <a:lstStyle/>
          <a:p>
            <a:r>
              <a:rPr lang="en-US" sz="2800" dirty="0"/>
              <a:t>When certain genes are positioned closely </a:t>
            </a:r>
            <a:r>
              <a:rPr lang="en-US" sz="2800" dirty="0" smtClean="0"/>
              <a:t>together, </a:t>
            </a:r>
            <a:r>
              <a:rPr lang="en-US" sz="2800" dirty="0"/>
              <a:t>they may encode for a “</a:t>
            </a:r>
            <a:r>
              <a:rPr lang="en-US" sz="2800" dirty="0">
                <a:solidFill>
                  <a:srgbClr val="FFFF99"/>
                </a:solidFill>
              </a:rPr>
              <a:t>fusion </a:t>
            </a:r>
            <a:r>
              <a:rPr lang="en-US" sz="2800" dirty="0" smtClean="0">
                <a:solidFill>
                  <a:srgbClr val="FFFF99"/>
                </a:solidFill>
              </a:rPr>
              <a:t>protein</a:t>
            </a:r>
            <a:r>
              <a:rPr lang="en-US" sz="2800" dirty="0" smtClean="0"/>
              <a:t>” </a:t>
            </a:r>
          </a:p>
          <a:p>
            <a:pPr lvl="1"/>
            <a:r>
              <a:rPr lang="en-US" sz="2400" dirty="0" smtClean="0"/>
              <a:t>A fusion protein is a </a:t>
            </a:r>
            <a:r>
              <a:rPr lang="en-US" sz="2400" dirty="0"/>
              <a:t>protein </a:t>
            </a:r>
            <a:r>
              <a:rPr lang="en-US" sz="2400" dirty="0" smtClean="0"/>
              <a:t>that would </a:t>
            </a:r>
            <a:r>
              <a:rPr lang="en-US" sz="2400" dirty="0"/>
              <a:t>not normally exist but is created by a mutation </a:t>
            </a:r>
            <a:r>
              <a:rPr lang="en-US" sz="2400" dirty="0" smtClean="0"/>
              <a:t>in which two </a:t>
            </a:r>
            <a:r>
              <a:rPr lang="en-US" sz="2400" dirty="0" smtClean="0"/>
              <a:t>genes were </a:t>
            </a:r>
            <a:r>
              <a:rPr lang="en-US" sz="2400" dirty="0" smtClean="0"/>
              <a:t>combined  </a:t>
            </a:r>
          </a:p>
          <a:p>
            <a:pPr lvl="1"/>
            <a:r>
              <a:rPr lang="en-US" sz="2400" dirty="0" smtClean="0"/>
              <a:t>The new </a:t>
            </a:r>
            <a:r>
              <a:rPr lang="en-US" sz="2400" dirty="0"/>
              <a:t>proteins give cells a growth </a:t>
            </a:r>
            <a:r>
              <a:rPr lang="en-US" sz="2400" dirty="0" smtClean="0"/>
              <a:t>advantage, </a:t>
            </a:r>
            <a:r>
              <a:rPr lang="en-US" sz="2400" dirty="0"/>
              <a:t>leading to tumors and </a:t>
            </a:r>
            <a:r>
              <a:rPr lang="en-US" sz="2400" dirty="0" smtClean="0"/>
              <a:t>cancer</a:t>
            </a:r>
            <a:endParaRPr lang="en-US" sz="2400" dirty="0"/>
          </a:p>
        </p:txBody>
      </p:sp>
      <p:sp>
        <p:nvSpPr>
          <p:cNvPr id="5" name="Title 1"/>
          <p:cNvSpPr txBox="1">
            <a:spLocks/>
          </p:cNvSpPr>
          <p:nvPr/>
        </p:nvSpPr>
        <p:spPr>
          <a:xfrm>
            <a:off x="381001" y="447188"/>
            <a:ext cx="84073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dirty="0" smtClean="0"/>
              <a:t>Large-Scale Mutation Effects</a:t>
            </a:r>
            <a:endParaRPr lang="en-US" sz="4400" dirty="0"/>
          </a:p>
        </p:txBody>
      </p:sp>
    </p:spTree>
    <p:extLst>
      <p:ext uri="{BB962C8B-B14F-4D97-AF65-F5344CB8AC3E}">
        <p14:creationId xmlns:p14="http://schemas.microsoft.com/office/powerpoint/2010/main" val="2054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174999"/>
            <a:ext cx="8407399" cy="2683797"/>
          </a:xfrm>
        </p:spPr>
        <p:txBody>
          <a:bodyPr anchor="t">
            <a:noAutofit/>
          </a:bodyPr>
          <a:lstStyle/>
          <a:p>
            <a:r>
              <a:rPr lang="en-US" sz="2800" dirty="0" smtClean="0"/>
              <a:t>Often, l</a:t>
            </a:r>
            <a:r>
              <a:rPr lang="en-US" sz="2800" dirty="0" smtClean="0"/>
              <a:t>arge-scale </a:t>
            </a:r>
            <a:r>
              <a:rPr lang="en-US" sz="2800" dirty="0"/>
              <a:t>mutations lead to cells that are not </a:t>
            </a:r>
            <a:r>
              <a:rPr lang="en-US" sz="2800" dirty="0" smtClean="0"/>
              <a:t>viable</a:t>
            </a:r>
          </a:p>
          <a:p>
            <a:pPr lvl="1"/>
            <a:r>
              <a:rPr lang="en-US" sz="2400" dirty="0"/>
              <a:t>T</a:t>
            </a:r>
            <a:r>
              <a:rPr lang="en-US" sz="2400" dirty="0" smtClean="0"/>
              <a:t>he </a:t>
            </a:r>
            <a:r>
              <a:rPr lang="en-US" sz="2400" dirty="0"/>
              <a:t>cell </a:t>
            </a:r>
            <a:r>
              <a:rPr lang="en-US" sz="2400" dirty="0" smtClean="0"/>
              <a:t>dies </a:t>
            </a:r>
            <a:r>
              <a:rPr lang="en-US" sz="2400" dirty="0"/>
              <a:t>due to the mutation</a:t>
            </a:r>
            <a:r>
              <a:rPr lang="en-US" sz="2400" dirty="0" smtClean="0">
                <a:effectLst/>
              </a:rPr>
              <a:t> </a:t>
            </a:r>
            <a:endParaRPr lang="en-US" sz="2400" dirty="0"/>
          </a:p>
        </p:txBody>
      </p:sp>
      <p:sp>
        <p:nvSpPr>
          <p:cNvPr id="5" name="Title 1"/>
          <p:cNvSpPr>
            <a:spLocks noGrp="1"/>
          </p:cNvSpPr>
          <p:nvPr>
            <p:ph type="title"/>
          </p:nvPr>
        </p:nvSpPr>
        <p:spPr>
          <a:xfrm>
            <a:off x="381001" y="447188"/>
            <a:ext cx="8407398" cy="970450"/>
          </a:xfrm>
        </p:spPr>
        <p:txBody>
          <a:bodyPr/>
          <a:lstStyle/>
          <a:p>
            <a:r>
              <a:rPr lang="en-US" sz="4400" dirty="0" smtClean="0"/>
              <a:t>Large-Scale Mutation Effects</a:t>
            </a:r>
            <a:endParaRPr lang="en-US" sz="4400" dirty="0"/>
          </a:p>
        </p:txBody>
      </p:sp>
    </p:spTree>
    <p:extLst>
      <p:ext uri="{BB962C8B-B14F-4D97-AF65-F5344CB8AC3E}">
        <p14:creationId xmlns:p14="http://schemas.microsoft.com/office/powerpoint/2010/main" val="341200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Superheroes </a:t>
            </a:r>
            <a:endParaRPr lang="en-US" sz="4400" dirty="0"/>
          </a:p>
        </p:txBody>
      </p:sp>
      <p:sp>
        <p:nvSpPr>
          <p:cNvPr id="3" name="Content Placeholder 2"/>
          <p:cNvSpPr>
            <a:spLocks noGrp="1"/>
          </p:cNvSpPr>
          <p:nvPr>
            <p:ph idx="1"/>
          </p:nvPr>
        </p:nvSpPr>
        <p:spPr>
          <a:xfrm>
            <a:off x="457200" y="2438400"/>
            <a:ext cx="8229600" cy="1151567"/>
          </a:xfrm>
        </p:spPr>
        <p:txBody>
          <a:bodyPr>
            <a:noAutofit/>
          </a:bodyPr>
          <a:lstStyle/>
          <a:p>
            <a:pPr marL="0" indent="0">
              <a:buNone/>
            </a:pPr>
            <a:r>
              <a:rPr lang="en-US" sz="3000" dirty="0"/>
              <a:t>How</a:t>
            </a:r>
            <a:r>
              <a:rPr lang="en-US" sz="3000" dirty="0" smtClean="0"/>
              <a:t> did Cyclops from the X-Men get his </a:t>
            </a:r>
            <a:r>
              <a:rPr lang="en-US" sz="3000" dirty="0" smtClean="0"/>
              <a:t>superpowers</a:t>
            </a:r>
            <a:r>
              <a:rPr lang="en-US" sz="3000" dirty="0" smtClean="0"/>
              <a:t>?</a:t>
            </a:r>
          </a:p>
        </p:txBody>
      </p:sp>
      <p:sp>
        <p:nvSpPr>
          <p:cNvPr id="4" name="TextBox 3"/>
          <p:cNvSpPr txBox="1"/>
          <p:nvPr/>
        </p:nvSpPr>
        <p:spPr>
          <a:xfrm>
            <a:off x="457200" y="3589967"/>
            <a:ext cx="8053599" cy="530761"/>
          </a:xfrm>
          <a:prstGeom prst="rect">
            <a:avLst/>
          </a:prstGeom>
          <a:noFill/>
        </p:spPr>
        <p:txBody>
          <a:bodyPr wrap="square" rtlCol="0">
            <a:noAutofit/>
          </a:bodyPr>
          <a:lstStyle/>
          <a:p>
            <a:pPr lvl="1" indent="-457200">
              <a:buFont typeface="Wingdings" panose="05000000000000000000" pitchFamily="2" charset="2"/>
              <a:buChar char="v"/>
            </a:pPr>
            <a:r>
              <a:rPr lang="en-US" sz="2600" dirty="0" smtClean="0"/>
              <a:t>He was born with the mutation</a:t>
            </a:r>
          </a:p>
          <a:p>
            <a:endParaRPr lang="en-US" dirty="0"/>
          </a:p>
        </p:txBody>
      </p:sp>
      <p:sp>
        <p:nvSpPr>
          <p:cNvPr id="5" name="TextBox 4"/>
          <p:cNvSpPr txBox="1"/>
          <p:nvPr/>
        </p:nvSpPr>
        <p:spPr>
          <a:xfrm>
            <a:off x="457199" y="4447162"/>
            <a:ext cx="7543801" cy="1070565"/>
          </a:xfrm>
          <a:prstGeom prst="rect">
            <a:avLst/>
          </a:prstGeom>
          <a:noFill/>
        </p:spPr>
        <p:txBody>
          <a:bodyPr wrap="square" rtlCol="0">
            <a:noAutofit/>
          </a:bodyPr>
          <a:lstStyle/>
          <a:p>
            <a:r>
              <a:rPr lang="en-US" sz="3000" dirty="0" smtClean="0"/>
              <a:t>How did the Hulk and Spiderman get their </a:t>
            </a:r>
            <a:r>
              <a:rPr lang="en-US" sz="3000" dirty="0" smtClean="0"/>
              <a:t>superpowers</a:t>
            </a:r>
            <a:r>
              <a:rPr lang="en-US" sz="3000" dirty="0" smtClean="0"/>
              <a:t>?</a:t>
            </a:r>
            <a:endParaRPr lang="en-US" sz="3000" dirty="0"/>
          </a:p>
        </p:txBody>
      </p:sp>
      <p:sp>
        <p:nvSpPr>
          <p:cNvPr id="6" name="TextBox 5"/>
          <p:cNvSpPr txBox="1"/>
          <p:nvPr/>
        </p:nvSpPr>
        <p:spPr>
          <a:xfrm>
            <a:off x="457199" y="5511800"/>
            <a:ext cx="8229601" cy="1117600"/>
          </a:xfrm>
          <a:prstGeom prst="rect">
            <a:avLst/>
          </a:prstGeom>
          <a:noFill/>
        </p:spPr>
        <p:txBody>
          <a:bodyPr wrap="square" rtlCol="0">
            <a:noAutofit/>
          </a:bodyPr>
          <a:lstStyle/>
          <a:p>
            <a:pPr marL="457200" indent="-457200">
              <a:buFont typeface="Wingdings" panose="05000000000000000000" pitchFamily="2" charset="2"/>
              <a:buChar char="v"/>
            </a:pPr>
            <a:r>
              <a:rPr lang="en-US" sz="2600" dirty="0" smtClean="0"/>
              <a:t>The Hulk was exposed to </a:t>
            </a:r>
            <a:r>
              <a:rPr lang="en-US" sz="2600" dirty="0"/>
              <a:t>g</a:t>
            </a:r>
            <a:r>
              <a:rPr lang="en-US" sz="2600" dirty="0" smtClean="0"/>
              <a:t>amma radiation and Spiderman was bitten by a radioactive spider </a:t>
            </a:r>
            <a:endParaRPr lang="en-US" sz="2600" dirty="0"/>
          </a:p>
        </p:txBody>
      </p:sp>
      <p:pic>
        <p:nvPicPr>
          <p:cNvPr id="7" name="Picture 2" descr="File:Cyclopsclassi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0251" y="336621"/>
            <a:ext cx="1859800" cy="185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5155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Mutation </a:t>
            </a:r>
            <a:r>
              <a:rPr lang="en-US" sz="4400" dirty="0"/>
              <a:t>I</a:t>
            </a:r>
            <a:r>
              <a:rPr lang="en-US" sz="4400" dirty="0" smtClean="0"/>
              <a:t>nfluences</a:t>
            </a:r>
            <a:endParaRPr lang="en-US" sz="4400" dirty="0"/>
          </a:p>
        </p:txBody>
      </p:sp>
      <p:sp>
        <p:nvSpPr>
          <p:cNvPr id="3" name="Content Placeholder 2"/>
          <p:cNvSpPr>
            <a:spLocks noGrp="1"/>
          </p:cNvSpPr>
          <p:nvPr>
            <p:ph idx="1"/>
          </p:nvPr>
        </p:nvSpPr>
        <p:spPr>
          <a:xfrm>
            <a:off x="406401" y="2514599"/>
            <a:ext cx="8356600" cy="3860801"/>
          </a:xfrm>
        </p:spPr>
        <p:txBody>
          <a:bodyPr anchor="t">
            <a:noAutofit/>
          </a:bodyPr>
          <a:lstStyle/>
          <a:p>
            <a:r>
              <a:rPr lang="en-US" sz="2800" dirty="0"/>
              <a:t>Exposure to certain chemicals </a:t>
            </a:r>
          </a:p>
          <a:p>
            <a:pPr lvl="1"/>
            <a:r>
              <a:rPr lang="en-US" sz="2400" dirty="0" smtClean="0"/>
              <a:t>Carcinogenic chemicals may cause cancer</a:t>
            </a:r>
          </a:p>
          <a:p>
            <a:r>
              <a:rPr lang="en-US" sz="2800" dirty="0" smtClean="0"/>
              <a:t>Exposure to radiation</a:t>
            </a:r>
          </a:p>
          <a:p>
            <a:r>
              <a:rPr lang="en-US" sz="2800" dirty="0" smtClean="0"/>
              <a:t>Retroviruses</a:t>
            </a:r>
            <a:r>
              <a:rPr lang="en-US" sz="2800" dirty="0" smtClean="0">
                <a:effectLst/>
              </a:rPr>
              <a:t> </a:t>
            </a:r>
          </a:p>
          <a:p>
            <a:pPr lvl="1"/>
            <a:r>
              <a:rPr lang="en-US" sz="2400" dirty="0" smtClean="0"/>
              <a:t>Retroviruses such as </a:t>
            </a:r>
            <a:r>
              <a:rPr lang="en-US" sz="2400" dirty="0" smtClean="0"/>
              <a:t>HIV </a:t>
            </a:r>
            <a:r>
              <a:rPr lang="en-US" sz="2400" dirty="0"/>
              <a:t>naturally experience mutations at a much higher rate than other organisms</a:t>
            </a:r>
            <a:r>
              <a:rPr lang="en-US" sz="2400" dirty="0" smtClean="0">
                <a:effectLst/>
              </a:rPr>
              <a:t> </a:t>
            </a:r>
            <a:endParaRPr lang="en-US" sz="2400" dirty="0" smtClean="0"/>
          </a:p>
        </p:txBody>
      </p:sp>
    </p:spTree>
    <p:extLst>
      <p:ext uri="{BB962C8B-B14F-4D97-AF65-F5344CB8AC3E}">
        <p14:creationId xmlns:p14="http://schemas.microsoft.com/office/powerpoint/2010/main" val="22593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Engineering Connection</a:t>
            </a:r>
            <a:endParaRPr lang="en-US" sz="4400" dirty="0"/>
          </a:p>
        </p:txBody>
      </p:sp>
      <p:sp>
        <p:nvSpPr>
          <p:cNvPr id="3" name="Content Placeholder 2"/>
          <p:cNvSpPr>
            <a:spLocks noGrp="1"/>
          </p:cNvSpPr>
          <p:nvPr>
            <p:ph idx="1"/>
          </p:nvPr>
        </p:nvSpPr>
        <p:spPr>
          <a:xfrm>
            <a:off x="406400" y="2793999"/>
            <a:ext cx="8280399" cy="3064797"/>
          </a:xfrm>
        </p:spPr>
        <p:txBody>
          <a:bodyPr anchor="t">
            <a:noAutofit/>
          </a:bodyPr>
          <a:lstStyle/>
          <a:p>
            <a:r>
              <a:rPr lang="en-US" sz="2800" dirty="0" smtClean="0"/>
              <a:t>Humans have been genetically modifying plants and animals for thousands of years</a:t>
            </a:r>
          </a:p>
          <a:p>
            <a:pPr lvl="1"/>
            <a:r>
              <a:rPr lang="en-US" sz="2400" dirty="0" smtClean="0">
                <a:solidFill>
                  <a:srgbClr val="FFFF99"/>
                </a:solidFill>
              </a:rPr>
              <a:t>Example: </a:t>
            </a:r>
            <a:r>
              <a:rPr lang="en-US" sz="2400" dirty="0" smtClean="0"/>
              <a:t>Breeding watermelons to be larger and have fewer seeds</a:t>
            </a:r>
          </a:p>
          <a:p>
            <a:pPr lvl="1"/>
            <a:r>
              <a:rPr lang="en-US" sz="2400" dirty="0" smtClean="0">
                <a:solidFill>
                  <a:srgbClr val="FFFF99"/>
                </a:solidFill>
              </a:rPr>
              <a:t>Example: </a:t>
            </a:r>
            <a:r>
              <a:rPr lang="en-US" sz="2400" dirty="0" smtClean="0"/>
              <a:t>Breeding chickens to have more white meat and more breast meat</a:t>
            </a:r>
            <a:endParaRPr lang="en-US" sz="2400" dirty="0"/>
          </a:p>
        </p:txBody>
      </p:sp>
    </p:spTree>
    <p:extLst>
      <p:ext uri="{BB962C8B-B14F-4D97-AF65-F5344CB8AC3E}">
        <p14:creationId xmlns:p14="http://schemas.microsoft.com/office/powerpoint/2010/main" val="354253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Engineering Connection</a:t>
            </a:r>
            <a:endParaRPr lang="en-US" sz="4400" dirty="0"/>
          </a:p>
        </p:txBody>
      </p:sp>
      <p:sp>
        <p:nvSpPr>
          <p:cNvPr id="3" name="Content Placeholder 2"/>
          <p:cNvSpPr>
            <a:spLocks noGrp="1"/>
          </p:cNvSpPr>
          <p:nvPr>
            <p:ph idx="1"/>
          </p:nvPr>
        </p:nvSpPr>
        <p:spPr>
          <a:xfrm>
            <a:off x="381000" y="2222286"/>
            <a:ext cx="8508999" cy="4356313"/>
          </a:xfrm>
        </p:spPr>
        <p:txBody>
          <a:bodyPr anchor="t">
            <a:noAutofit/>
          </a:bodyPr>
          <a:lstStyle/>
          <a:p>
            <a:r>
              <a:rPr lang="en-US" sz="2800" dirty="0" smtClean="0"/>
              <a:t>Engineers can directly manipulate the genetic code of plants and animals (controversial)</a:t>
            </a:r>
          </a:p>
          <a:p>
            <a:pPr lvl="1"/>
            <a:r>
              <a:rPr lang="en-US" sz="2400" dirty="0" smtClean="0">
                <a:solidFill>
                  <a:srgbClr val="FFFF99"/>
                </a:solidFill>
              </a:rPr>
              <a:t>Examples: </a:t>
            </a:r>
            <a:r>
              <a:rPr lang="en-US" sz="2400" dirty="0" smtClean="0"/>
              <a:t>Disease-resistant papaya, vitamin A-rich rice, and drought-tolerant corn </a:t>
            </a:r>
          </a:p>
          <a:p>
            <a:r>
              <a:rPr lang="en-US" sz="2800" dirty="0" smtClean="0"/>
              <a:t>Engineers and scientists are currently studying gene editing in the womb</a:t>
            </a:r>
          </a:p>
          <a:p>
            <a:pPr lvl="1"/>
            <a:r>
              <a:rPr lang="en-US" sz="2400" dirty="0" smtClean="0"/>
              <a:t>May prevent the child from having diseases and disabilities </a:t>
            </a:r>
          </a:p>
          <a:p>
            <a:endParaRPr lang="en-US" dirty="0" smtClean="0"/>
          </a:p>
          <a:p>
            <a:pPr marL="457200" lvl="1" indent="0">
              <a:buNone/>
            </a:pPr>
            <a:endParaRPr lang="en-US" dirty="0" smtClean="0"/>
          </a:p>
        </p:txBody>
      </p:sp>
    </p:spTree>
    <p:extLst>
      <p:ext uri="{BB962C8B-B14F-4D97-AF65-F5344CB8AC3E}">
        <p14:creationId xmlns:p14="http://schemas.microsoft.com/office/powerpoint/2010/main" val="352213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417473" y="5545394"/>
            <a:ext cx="7913728" cy="855406"/>
          </a:xfrm>
        </p:spPr>
        <p:txBody>
          <a:bodyPr/>
          <a:lstStyle/>
          <a:p>
            <a:r>
              <a:rPr lang="en-US" sz="4000" dirty="0" smtClean="0"/>
              <a:t>Examples of Notable Mutations</a:t>
            </a:r>
            <a:endParaRPr lang="en-US" sz="4000" dirty="0"/>
          </a:p>
        </p:txBody>
      </p:sp>
      <p:pic>
        <p:nvPicPr>
          <p:cNvPr id="4" name="Picture 3"/>
          <p:cNvPicPr/>
          <p:nvPr/>
        </p:nvPicPr>
        <p:blipFill rotWithShape="1">
          <a:blip r:embed="rId3">
            <a:extLst>
              <a:ext uri="{28A0092B-C50C-407E-A947-70E740481C1C}">
                <a14:useLocalDpi xmlns:a14="http://schemas.microsoft.com/office/drawing/2010/main" val="0"/>
              </a:ext>
            </a:extLst>
          </a:blip>
          <a:srcRect t="4282"/>
          <a:stretch/>
        </p:blipFill>
        <p:spPr>
          <a:xfrm>
            <a:off x="210995" y="220441"/>
            <a:ext cx="8726528" cy="4949023"/>
          </a:xfrm>
          <a:prstGeom prst="rect">
            <a:avLst/>
          </a:prstGeom>
        </p:spPr>
      </p:pic>
    </p:spTree>
    <p:extLst>
      <p:ext uri="{BB962C8B-B14F-4D97-AF65-F5344CB8AC3E}">
        <p14:creationId xmlns:p14="http://schemas.microsoft.com/office/powerpoint/2010/main" val="482569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Learning about Mutations</a:t>
            </a:r>
            <a:endParaRPr lang="en-US" sz="4400" dirty="0"/>
          </a:p>
        </p:txBody>
      </p:sp>
      <p:sp>
        <p:nvSpPr>
          <p:cNvPr id="3" name="Content Placeholder 2"/>
          <p:cNvSpPr>
            <a:spLocks noGrp="1"/>
          </p:cNvSpPr>
          <p:nvPr>
            <p:ph idx="1"/>
          </p:nvPr>
        </p:nvSpPr>
        <p:spPr>
          <a:xfrm>
            <a:off x="355601" y="2870199"/>
            <a:ext cx="8407400" cy="2133601"/>
          </a:xfrm>
        </p:spPr>
        <p:txBody>
          <a:bodyPr anchor="t">
            <a:noAutofit/>
          </a:bodyPr>
          <a:lstStyle/>
          <a:p>
            <a:r>
              <a:rPr lang="en-US" sz="2600" dirty="0" smtClean="0"/>
              <a:t>Types of mutations and how they occur</a:t>
            </a:r>
          </a:p>
          <a:p>
            <a:r>
              <a:rPr lang="en-US" sz="2600" dirty="0" smtClean="0"/>
              <a:t>How environmental </a:t>
            </a:r>
            <a:r>
              <a:rPr lang="en-US" sz="2600" dirty="0" smtClean="0"/>
              <a:t>factors influence </a:t>
            </a:r>
            <a:r>
              <a:rPr lang="en-US" sz="2600" dirty="0" smtClean="0"/>
              <a:t>mutations</a:t>
            </a:r>
          </a:p>
          <a:p>
            <a:r>
              <a:rPr lang="en-US" sz="2600" dirty="0" smtClean="0"/>
              <a:t>Effects of mutations</a:t>
            </a:r>
          </a:p>
          <a:p>
            <a:endParaRPr lang="en-US" dirty="0"/>
          </a:p>
        </p:txBody>
      </p:sp>
    </p:spTree>
    <p:extLst>
      <p:ext uri="{BB962C8B-B14F-4D97-AF65-F5344CB8AC3E}">
        <p14:creationId xmlns:p14="http://schemas.microsoft.com/office/powerpoint/2010/main" val="1648195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Types of Mutations</a:t>
            </a:r>
            <a:endParaRPr lang="en-US" sz="4400" dirty="0"/>
          </a:p>
        </p:txBody>
      </p:sp>
      <p:sp>
        <p:nvSpPr>
          <p:cNvPr id="3" name="Content Placeholder 2"/>
          <p:cNvSpPr>
            <a:spLocks noGrp="1"/>
          </p:cNvSpPr>
          <p:nvPr>
            <p:ph idx="1"/>
          </p:nvPr>
        </p:nvSpPr>
        <p:spPr>
          <a:xfrm>
            <a:off x="330200" y="2222287"/>
            <a:ext cx="8508999" cy="2120738"/>
          </a:xfrm>
        </p:spPr>
        <p:txBody>
          <a:bodyPr anchor="t">
            <a:noAutofit/>
          </a:bodyPr>
          <a:lstStyle/>
          <a:p>
            <a:r>
              <a:rPr lang="en-US" sz="2800" dirty="0" smtClean="0"/>
              <a:t>Small-scale mutations</a:t>
            </a:r>
          </a:p>
          <a:p>
            <a:pPr lvl="1"/>
            <a:r>
              <a:rPr lang="en-US" sz="2000" dirty="0" smtClean="0"/>
              <a:t>Affect DNA at the molecular level by changing the normal sequence of nucleotide base pairs</a:t>
            </a:r>
          </a:p>
          <a:p>
            <a:pPr lvl="1"/>
            <a:r>
              <a:rPr lang="en-US" sz="2000" dirty="0" smtClean="0"/>
              <a:t>Occur during the process of DNA replications (either meiosis or mitosis)</a:t>
            </a:r>
            <a:endParaRPr lang="en-US" sz="2000" dirty="0"/>
          </a:p>
        </p:txBody>
      </p:sp>
      <p:grpSp>
        <p:nvGrpSpPr>
          <p:cNvPr id="5" name="Group 4"/>
          <p:cNvGrpSpPr/>
          <p:nvPr/>
        </p:nvGrpSpPr>
        <p:grpSpPr>
          <a:xfrm>
            <a:off x="1290024" y="4452123"/>
            <a:ext cx="6488701" cy="2258549"/>
            <a:chOff x="1848519" y="1658732"/>
            <a:chExt cx="5353091" cy="1382243"/>
          </a:xfrm>
        </p:grpSpPr>
        <p:grpSp>
          <p:nvGrpSpPr>
            <p:cNvPr id="6" name="Group 5"/>
            <p:cNvGrpSpPr/>
            <p:nvPr/>
          </p:nvGrpSpPr>
          <p:grpSpPr>
            <a:xfrm>
              <a:off x="1848519" y="1658732"/>
              <a:ext cx="5353091" cy="1382243"/>
              <a:chOff x="1848519" y="1658732"/>
              <a:chExt cx="5353091" cy="1382243"/>
            </a:xfrm>
          </p:grpSpPr>
          <p:grpSp>
            <p:nvGrpSpPr>
              <p:cNvPr id="8" name="Group 7"/>
              <p:cNvGrpSpPr/>
              <p:nvPr/>
            </p:nvGrpSpPr>
            <p:grpSpPr>
              <a:xfrm>
                <a:off x="3510006" y="1676883"/>
                <a:ext cx="3691604" cy="1364092"/>
                <a:chOff x="2510905" y="1003491"/>
                <a:chExt cx="3691604" cy="1364092"/>
              </a:xfrm>
            </p:grpSpPr>
            <p:grpSp>
              <p:nvGrpSpPr>
                <p:cNvPr id="10" name="Group 9"/>
                <p:cNvGrpSpPr/>
                <p:nvPr/>
              </p:nvGrpSpPr>
              <p:grpSpPr>
                <a:xfrm>
                  <a:off x="2510905" y="1003491"/>
                  <a:ext cx="3691604" cy="982000"/>
                  <a:chOff x="2510905" y="1003491"/>
                  <a:chExt cx="3691604" cy="982000"/>
                </a:xfrm>
              </p:grpSpPr>
              <p:grpSp>
                <p:nvGrpSpPr>
                  <p:cNvPr id="17" name="Group 16"/>
                  <p:cNvGrpSpPr/>
                  <p:nvPr/>
                </p:nvGrpSpPr>
                <p:grpSpPr>
                  <a:xfrm>
                    <a:off x="2648706" y="1372315"/>
                    <a:ext cx="3407819" cy="613176"/>
                    <a:chOff x="1182460" y="1372323"/>
                    <a:chExt cx="3407819" cy="613176"/>
                  </a:xfrm>
                </p:grpSpPr>
                <p:grpSp>
                  <p:nvGrpSpPr>
                    <p:cNvPr id="24" name="Group 23"/>
                    <p:cNvGrpSpPr/>
                    <p:nvPr/>
                  </p:nvGrpSpPr>
                  <p:grpSpPr>
                    <a:xfrm>
                      <a:off x="1182460" y="1372329"/>
                      <a:ext cx="510942" cy="613170"/>
                      <a:chOff x="1182460" y="1372329"/>
                      <a:chExt cx="510942" cy="423379"/>
                    </a:xfrm>
                  </p:grpSpPr>
                  <p:cxnSp>
                    <p:nvCxnSpPr>
                      <p:cNvPr id="37" name="Elbow Connector 36"/>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8" name="Elbow Connector 37"/>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5" name="Group 24"/>
                    <p:cNvGrpSpPr/>
                    <p:nvPr/>
                  </p:nvGrpSpPr>
                  <p:grpSpPr>
                    <a:xfrm>
                      <a:off x="1910613" y="1372327"/>
                      <a:ext cx="510942" cy="613170"/>
                      <a:chOff x="1182460" y="1372329"/>
                      <a:chExt cx="510942" cy="423379"/>
                    </a:xfrm>
                  </p:grpSpPr>
                  <p:cxnSp>
                    <p:nvCxnSpPr>
                      <p:cNvPr id="35" name="Elbow Connector 34"/>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6" name="Elbow Connector 35"/>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6" name="Group 25"/>
                    <p:cNvGrpSpPr/>
                    <p:nvPr/>
                  </p:nvGrpSpPr>
                  <p:grpSpPr>
                    <a:xfrm>
                      <a:off x="2648705" y="1372325"/>
                      <a:ext cx="510942" cy="613170"/>
                      <a:chOff x="1182460" y="1372329"/>
                      <a:chExt cx="510942" cy="423379"/>
                    </a:xfrm>
                  </p:grpSpPr>
                  <p:cxnSp>
                    <p:nvCxnSpPr>
                      <p:cNvPr id="33" name="Elbow Connector 32"/>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Elbow Connector 33"/>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7" name="Group 26"/>
                    <p:cNvGrpSpPr/>
                    <p:nvPr/>
                  </p:nvGrpSpPr>
                  <p:grpSpPr>
                    <a:xfrm>
                      <a:off x="3378620" y="1372329"/>
                      <a:ext cx="510942" cy="613170"/>
                      <a:chOff x="1182460" y="1372329"/>
                      <a:chExt cx="510942" cy="423379"/>
                    </a:xfrm>
                  </p:grpSpPr>
                  <p:cxnSp>
                    <p:nvCxnSpPr>
                      <p:cNvPr id="31" name="Elbow Connector 30"/>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2" name="Elbow Connector 31"/>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4079337" y="1372323"/>
                      <a:ext cx="510942" cy="613170"/>
                      <a:chOff x="1182460" y="1372329"/>
                      <a:chExt cx="510942" cy="423379"/>
                    </a:xfrm>
                  </p:grpSpPr>
                  <p:cxnSp>
                    <p:nvCxnSpPr>
                      <p:cNvPr id="29" name="Elbow Connector 28"/>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0" name="Elbow Connector 29"/>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grpSp>
                <p:nvGrpSpPr>
                  <p:cNvPr id="18" name="Group 17"/>
                  <p:cNvGrpSpPr/>
                  <p:nvPr/>
                </p:nvGrpSpPr>
                <p:grpSpPr>
                  <a:xfrm>
                    <a:off x="2510905" y="1003491"/>
                    <a:ext cx="3691604" cy="408764"/>
                    <a:chOff x="2510905" y="1003491"/>
                    <a:chExt cx="3691604" cy="408764"/>
                  </a:xfrm>
                </p:grpSpPr>
                <p:sp>
                  <p:nvSpPr>
                    <p:cNvPr id="19" name="TextBox 18"/>
                    <p:cNvSpPr txBox="1"/>
                    <p:nvPr/>
                  </p:nvSpPr>
                  <p:spPr>
                    <a:xfrm>
                      <a:off x="2510905" y="1007349"/>
                      <a:ext cx="759111" cy="400110"/>
                    </a:xfrm>
                    <a:prstGeom prst="rect">
                      <a:avLst/>
                    </a:prstGeom>
                    <a:noFill/>
                  </p:spPr>
                  <p:txBody>
                    <a:bodyPr wrap="square" rtlCol="0">
                      <a:spAutoFit/>
                    </a:bodyPr>
                    <a:lstStyle/>
                    <a:p>
                      <a:pPr algn="ctr"/>
                      <a:r>
                        <a:rPr lang="en-US" sz="2000" b="1" dirty="0" smtClean="0"/>
                        <a:t>TAT</a:t>
                      </a:r>
                      <a:endParaRPr lang="en-US" sz="2000" b="1" dirty="0"/>
                    </a:p>
                  </p:txBody>
                </p:sp>
                <p:sp>
                  <p:nvSpPr>
                    <p:cNvPr id="20" name="TextBox 19"/>
                    <p:cNvSpPr txBox="1"/>
                    <p:nvPr/>
                  </p:nvSpPr>
                  <p:spPr>
                    <a:xfrm>
                      <a:off x="3274674" y="1003491"/>
                      <a:ext cx="759111" cy="400110"/>
                    </a:xfrm>
                    <a:prstGeom prst="rect">
                      <a:avLst/>
                    </a:prstGeom>
                    <a:noFill/>
                  </p:spPr>
                  <p:txBody>
                    <a:bodyPr wrap="square" rtlCol="0">
                      <a:spAutoFit/>
                    </a:bodyPr>
                    <a:lstStyle/>
                    <a:p>
                      <a:pPr algn="ctr"/>
                      <a:r>
                        <a:rPr lang="en-US" sz="2000" b="1" dirty="0" smtClean="0"/>
                        <a:t>CAT</a:t>
                      </a:r>
                      <a:endParaRPr lang="en-US" sz="2000" b="1" dirty="0"/>
                    </a:p>
                  </p:txBody>
                </p:sp>
                <p:sp>
                  <p:nvSpPr>
                    <p:cNvPr id="21" name="TextBox 20"/>
                    <p:cNvSpPr txBox="1"/>
                    <p:nvPr/>
                  </p:nvSpPr>
                  <p:spPr>
                    <a:xfrm>
                      <a:off x="4004589" y="1012145"/>
                      <a:ext cx="759111" cy="400110"/>
                    </a:xfrm>
                    <a:prstGeom prst="rect">
                      <a:avLst/>
                    </a:prstGeom>
                    <a:noFill/>
                  </p:spPr>
                  <p:txBody>
                    <a:bodyPr wrap="square" rtlCol="0">
                      <a:spAutoFit/>
                    </a:bodyPr>
                    <a:lstStyle/>
                    <a:p>
                      <a:pPr algn="ctr"/>
                      <a:r>
                        <a:rPr lang="en-US" sz="2000" b="1" dirty="0" smtClean="0"/>
                        <a:t>CCT</a:t>
                      </a:r>
                      <a:endParaRPr lang="en-US" sz="2000" b="1" dirty="0"/>
                    </a:p>
                  </p:txBody>
                </p:sp>
                <p:sp>
                  <p:nvSpPr>
                    <p:cNvPr id="22" name="TextBox 21"/>
                    <p:cNvSpPr txBox="1"/>
                    <p:nvPr/>
                  </p:nvSpPr>
                  <p:spPr>
                    <a:xfrm>
                      <a:off x="4739162" y="1003491"/>
                      <a:ext cx="759111" cy="400110"/>
                    </a:xfrm>
                    <a:prstGeom prst="rect">
                      <a:avLst/>
                    </a:prstGeom>
                    <a:noFill/>
                  </p:spPr>
                  <p:txBody>
                    <a:bodyPr wrap="square" rtlCol="0">
                      <a:spAutoFit/>
                    </a:bodyPr>
                    <a:lstStyle/>
                    <a:p>
                      <a:pPr algn="ctr"/>
                      <a:r>
                        <a:rPr lang="en-US" sz="2000" b="1" dirty="0" smtClean="0"/>
                        <a:t>AAG</a:t>
                      </a:r>
                      <a:endParaRPr lang="en-US" sz="2000" b="1" dirty="0"/>
                    </a:p>
                  </p:txBody>
                </p:sp>
                <p:sp>
                  <p:nvSpPr>
                    <p:cNvPr id="23" name="TextBox 22"/>
                    <p:cNvSpPr txBox="1"/>
                    <p:nvPr/>
                  </p:nvSpPr>
                  <p:spPr>
                    <a:xfrm>
                      <a:off x="5443398" y="1012145"/>
                      <a:ext cx="759111" cy="400110"/>
                    </a:xfrm>
                    <a:prstGeom prst="rect">
                      <a:avLst/>
                    </a:prstGeom>
                    <a:noFill/>
                  </p:spPr>
                  <p:txBody>
                    <a:bodyPr wrap="square" rtlCol="0">
                      <a:spAutoFit/>
                    </a:bodyPr>
                    <a:lstStyle/>
                    <a:p>
                      <a:pPr algn="ctr"/>
                      <a:r>
                        <a:rPr lang="en-US" sz="2000" b="1" dirty="0" smtClean="0"/>
                        <a:t>GTA</a:t>
                      </a:r>
                      <a:endParaRPr lang="en-US" sz="2000" b="1" dirty="0"/>
                    </a:p>
                  </p:txBody>
                </p:sp>
              </p:grpSp>
            </p:grpSp>
            <p:grpSp>
              <p:nvGrpSpPr>
                <p:cNvPr id="11" name="Group 10"/>
                <p:cNvGrpSpPr/>
                <p:nvPr/>
              </p:nvGrpSpPr>
              <p:grpSpPr>
                <a:xfrm>
                  <a:off x="2510905" y="1958819"/>
                  <a:ext cx="3691604" cy="408764"/>
                  <a:chOff x="2510905" y="1003491"/>
                  <a:chExt cx="3691604" cy="408764"/>
                </a:xfrm>
              </p:grpSpPr>
              <p:sp>
                <p:nvSpPr>
                  <p:cNvPr id="12" name="TextBox 11"/>
                  <p:cNvSpPr txBox="1"/>
                  <p:nvPr/>
                </p:nvSpPr>
                <p:spPr>
                  <a:xfrm>
                    <a:off x="2510905" y="1007349"/>
                    <a:ext cx="759111" cy="400110"/>
                  </a:xfrm>
                  <a:prstGeom prst="rect">
                    <a:avLst/>
                  </a:prstGeom>
                  <a:noFill/>
                </p:spPr>
                <p:txBody>
                  <a:bodyPr wrap="square" rtlCol="0">
                    <a:spAutoFit/>
                  </a:bodyPr>
                  <a:lstStyle/>
                  <a:p>
                    <a:pPr algn="ctr"/>
                    <a:r>
                      <a:rPr lang="en-US" sz="2000" b="1" dirty="0" smtClean="0"/>
                      <a:t>Tyr</a:t>
                    </a:r>
                    <a:endParaRPr lang="en-US" sz="2000" b="1" dirty="0"/>
                  </a:p>
                </p:txBody>
              </p:sp>
              <p:sp>
                <p:nvSpPr>
                  <p:cNvPr id="13" name="TextBox 12"/>
                  <p:cNvSpPr txBox="1"/>
                  <p:nvPr/>
                </p:nvSpPr>
                <p:spPr>
                  <a:xfrm>
                    <a:off x="3274674" y="1003491"/>
                    <a:ext cx="759111" cy="400110"/>
                  </a:xfrm>
                  <a:prstGeom prst="rect">
                    <a:avLst/>
                  </a:prstGeom>
                  <a:noFill/>
                </p:spPr>
                <p:txBody>
                  <a:bodyPr wrap="square" rtlCol="0">
                    <a:spAutoFit/>
                  </a:bodyPr>
                  <a:lstStyle/>
                  <a:p>
                    <a:pPr algn="ctr"/>
                    <a:r>
                      <a:rPr lang="en-US" sz="2000" b="1" dirty="0" smtClean="0"/>
                      <a:t>His</a:t>
                    </a:r>
                    <a:endParaRPr lang="en-US" sz="2000" b="1" dirty="0"/>
                  </a:p>
                </p:txBody>
              </p:sp>
              <p:sp>
                <p:nvSpPr>
                  <p:cNvPr id="14" name="TextBox 13"/>
                  <p:cNvSpPr txBox="1"/>
                  <p:nvPr/>
                </p:nvSpPr>
                <p:spPr>
                  <a:xfrm>
                    <a:off x="4004589" y="1012145"/>
                    <a:ext cx="759111" cy="400110"/>
                  </a:xfrm>
                  <a:prstGeom prst="rect">
                    <a:avLst/>
                  </a:prstGeom>
                  <a:noFill/>
                </p:spPr>
                <p:txBody>
                  <a:bodyPr wrap="square" rtlCol="0">
                    <a:spAutoFit/>
                  </a:bodyPr>
                  <a:lstStyle/>
                  <a:p>
                    <a:pPr algn="ctr"/>
                    <a:r>
                      <a:rPr lang="en-US" sz="2000" b="1" dirty="0" smtClean="0"/>
                      <a:t>Pro</a:t>
                    </a:r>
                    <a:endParaRPr lang="en-US" sz="2000" b="1" dirty="0"/>
                  </a:p>
                </p:txBody>
              </p:sp>
              <p:sp>
                <p:nvSpPr>
                  <p:cNvPr id="15" name="TextBox 14"/>
                  <p:cNvSpPr txBox="1"/>
                  <p:nvPr/>
                </p:nvSpPr>
                <p:spPr>
                  <a:xfrm>
                    <a:off x="4739162" y="1003491"/>
                    <a:ext cx="759111" cy="400110"/>
                  </a:xfrm>
                  <a:prstGeom prst="rect">
                    <a:avLst/>
                  </a:prstGeom>
                  <a:noFill/>
                </p:spPr>
                <p:txBody>
                  <a:bodyPr wrap="square" rtlCol="0">
                    <a:spAutoFit/>
                  </a:bodyPr>
                  <a:lstStyle/>
                  <a:p>
                    <a:pPr algn="ctr"/>
                    <a:r>
                      <a:rPr lang="en-US" sz="2000" b="1" dirty="0" smtClean="0"/>
                      <a:t>Lys</a:t>
                    </a:r>
                    <a:endParaRPr lang="en-US" sz="2000" b="1" dirty="0"/>
                  </a:p>
                </p:txBody>
              </p:sp>
              <p:sp>
                <p:nvSpPr>
                  <p:cNvPr id="16" name="TextBox 15"/>
                  <p:cNvSpPr txBox="1"/>
                  <p:nvPr/>
                </p:nvSpPr>
                <p:spPr>
                  <a:xfrm>
                    <a:off x="5443398" y="1012145"/>
                    <a:ext cx="759111" cy="400110"/>
                  </a:xfrm>
                  <a:prstGeom prst="rect">
                    <a:avLst/>
                  </a:prstGeom>
                  <a:noFill/>
                </p:spPr>
                <p:txBody>
                  <a:bodyPr wrap="square" rtlCol="0">
                    <a:spAutoFit/>
                  </a:bodyPr>
                  <a:lstStyle/>
                  <a:p>
                    <a:pPr algn="ctr"/>
                    <a:r>
                      <a:rPr lang="en-US" sz="2000" b="1" dirty="0" smtClean="0"/>
                      <a:t>Val</a:t>
                    </a:r>
                    <a:endParaRPr lang="en-US" sz="2000" b="1" dirty="0"/>
                  </a:p>
                </p:txBody>
              </p:sp>
            </p:grpSp>
          </p:grpSp>
          <p:sp>
            <p:nvSpPr>
              <p:cNvPr id="9" name="TextBox 8"/>
              <p:cNvSpPr txBox="1"/>
              <p:nvPr/>
            </p:nvSpPr>
            <p:spPr>
              <a:xfrm>
                <a:off x="1848519" y="1658732"/>
                <a:ext cx="2129584" cy="320213"/>
              </a:xfrm>
              <a:prstGeom prst="rect">
                <a:avLst/>
              </a:prstGeom>
              <a:noFill/>
            </p:spPr>
            <p:txBody>
              <a:bodyPr wrap="square" rtlCol="0">
                <a:spAutoFit/>
              </a:bodyPr>
              <a:lstStyle/>
              <a:p>
                <a:r>
                  <a:rPr lang="en-US" sz="2800" b="1" dirty="0" smtClean="0"/>
                  <a:t>Normal DNA</a:t>
                </a:r>
                <a:endParaRPr lang="en-US" sz="2800" b="1" dirty="0"/>
              </a:p>
            </p:txBody>
          </p:sp>
        </p:grpSp>
        <p:sp>
          <p:nvSpPr>
            <p:cNvPr id="7" name="TextBox 6"/>
            <p:cNvSpPr txBox="1"/>
            <p:nvPr/>
          </p:nvSpPr>
          <p:spPr>
            <a:xfrm>
              <a:off x="2192670" y="2574967"/>
              <a:ext cx="2129584" cy="320213"/>
            </a:xfrm>
            <a:prstGeom prst="rect">
              <a:avLst/>
            </a:prstGeom>
            <a:noFill/>
          </p:spPr>
          <p:txBody>
            <a:bodyPr wrap="square" rtlCol="0">
              <a:spAutoFit/>
            </a:bodyPr>
            <a:lstStyle/>
            <a:p>
              <a:r>
                <a:rPr lang="en-US" sz="2800" b="1" dirty="0" smtClean="0"/>
                <a:t>Protein</a:t>
              </a:r>
              <a:endParaRPr lang="en-US" sz="2800" b="1" dirty="0"/>
            </a:p>
          </p:txBody>
        </p:sp>
      </p:grpSp>
    </p:spTree>
    <p:extLst>
      <p:ext uri="{BB962C8B-B14F-4D97-AF65-F5344CB8AC3E}">
        <p14:creationId xmlns:p14="http://schemas.microsoft.com/office/powerpoint/2010/main" val="204489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ontent Placeholder 2"/>
          <p:cNvSpPr txBox="1">
            <a:spLocks/>
          </p:cNvSpPr>
          <p:nvPr/>
        </p:nvSpPr>
        <p:spPr>
          <a:xfrm>
            <a:off x="0" y="4254500"/>
            <a:ext cx="9144000" cy="2603837"/>
          </a:xfrm>
          <a:prstGeom prst="rect">
            <a:avLst/>
          </a:prstGeom>
          <a:solidFill>
            <a:srgbClr val="9966FF"/>
          </a:solidFill>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endParaRPr lang="en-US" sz="2000" dirty="0"/>
          </a:p>
        </p:txBody>
      </p:sp>
      <p:sp>
        <p:nvSpPr>
          <p:cNvPr id="2" name="Title 1"/>
          <p:cNvSpPr>
            <a:spLocks noGrp="1"/>
          </p:cNvSpPr>
          <p:nvPr>
            <p:ph type="title"/>
          </p:nvPr>
        </p:nvSpPr>
        <p:spPr/>
        <p:txBody>
          <a:bodyPr/>
          <a:lstStyle/>
          <a:p>
            <a:r>
              <a:rPr lang="en-US" sz="4400" dirty="0" smtClean="0"/>
              <a:t>Small-Scale Mutations</a:t>
            </a:r>
            <a:endParaRPr lang="en-US" sz="4400" dirty="0"/>
          </a:p>
        </p:txBody>
      </p:sp>
      <p:sp>
        <p:nvSpPr>
          <p:cNvPr id="3" name="Content Placeholder 2"/>
          <p:cNvSpPr>
            <a:spLocks noGrp="1"/>
          </p:cNvSpPr>
          <p:nvPr>
            <p:ph idx="1"/>
          </p:nvPr>
        </p:nvSpPr>
        <p:spPr>
          <a:xfrm>
            <a:off x="304800" y="2222287"/>
            <a:ext cx="8458199" cy="2032213"/>
          </a:xfrm>
        </p:spPr>
        <p:txBody>
          <a:bodyPr anchor="t">
            <a:noAutofit/>
          </a:bodyPr>
          <a:lstStyle/>
          <a:p>
            <a:pPr marL="514350" indent="-514350">
              <a:buFont typeface="+mj-lt"/>
              <a:buAutoNum type="arabicPeriod"/>
            </a:pPr>
            <a:r>
              <a:rPr lang="en-US" sz="2400" dirty="0" smtClean="0"/>
              <a:t>Substitution (or a “point” mutation”)</a:t>
            </a:r>
            <a:endParaRPr lang="en-US" sz="2400" dirty="0" smtClean="0"/>
          </a:p>
          <a:p>
            <a:pPr lvl="1"/>
            <a:r>
              <a:rPr lang="en-US" sz="2000" dirty="0" smtClean="0"/>
              <a:t>Substitutions </a:t>
            </a:r>
            <a:r>
              <a:rPr lang="en-US" sz="2000" dirty="0"/>
              <a:t>occur when a nucleotide is replaced with a different nucleotide in the DNA sequence</a:t>
            </a:r>
            <a:r>
              <a:rPr lang="en-US" sz="2000" dirty="0" smtClean="0">
                <a:effectLst/>
              </a:rPr>
              <a:t> </a:t>
            </a:r>
          </a:p>
          <a:p>
            <a:pPr lvl="1"/>
            <a:r>
              <a:rPr lang="en-US" sz="2000" dirty="0" smtClean="0"/>
              <a:t>This </a:t>
            </a:r>
            <a:r>
              <a:rPr lang="en-US" sz="2000" dirty="0"/>
              <a:t>type of mutation </a:t>
            </a:r>
            <a:r>
              <a:rPr lang="en-US" sz="2000" dirty="0" smtClean="0"/>
              <a:t>only affects </a:t>
            </a:r>
            <a:r>
              <a:rPr lang="en-US" sz="2000" dirty="0"/>
              <a:t>the codon for a single amino acid</a:t>
            </a:r>
            <a:r>
              <a:rPr lang="en-US" sz="2000" dirty="0" smtClean="0">
                <a:effectLst/>
              </a:rPr>
              <a:t> </a:t>
            </a:r>
            <a:endParaRPr lang="en-US" sz="2000" dirty="0" smtClean="0"/>
          </a:p>
        </p:txBody>
      </p:sp>
      <p:grpSp>
        <p:nvGrpSpPr>
          <p:cNvPr id="5" name="Group 4"/>
          <p:cNvGrpSpPr/>
          <p:nvPr/>
        </p:nvGrpSpPr>
        <p:grpSpPr>
          <a:xfrm>
            <a:off x="1419010" y="4503744"/>
            <a:ext cx="6305980" cy="1965658"/>
            <a:chOff x="1717945" y="1657264"/>
            <a:chExt cx="5483665" cy="1383711"/>
          </a:xfrm>
        </p:grpSpPr>
        <p:grpSp>
          <p:nvGrpSpPr>
            <p:cNvPr id="6" name="Group 5"/>
            <p:cNvGrpSpPr/>
            <p:nvPr/>
          </p:nvGrpSpPr>
          <p:grpSpPr>
            <a:xfrm>
              <a:off x="1717945" y="1657264"/>
              <a:ext cx="5483665" cy="1383711"/>
              <a:chOff x="1717945" y="1657264"/>
              <a:chExt cx="5483665" cy="1383711"/>
            </a:xfrm>
          </p:grpSpPr>
          <p:grpSp>
            <p:nvGrpSpPr>
              <p:cNvPr id="8" name="Group 7"/>
              <p:cNvGrpSpPr/>
              <p:nvPr/>
            </p:nvGrpSpPr>
            <p:grpSpPr>
              <a:xfrm>
                <a:off x="3510006" y="1676883"/>
                <a:ext cx="3691604" cy="1364092"/>
                <a:chOff x="2510905" y="1003491"/>
                <a:chExt cx="3691604" cy="1364092"/>
              </a:xfrm>
            </p:grpSpPr>
            <p:grpSp>
              <p:nvGrpSpPr>
                <p:cNvPr id="10" name="Group 9"/>
                <p:cNvGrpSpPr/>
                <p:nvPr/>
              </p:nvGrpSpPr>
              <p:grpSpPr>
                <a:xfrm>
                  <a:off x="2510905" y="1003491"/>
                  <a:ext cx="3691604" cy="982000"/>
                  <a:chOff x="2510905" y="1003491"/>
                  <a:chExt cx="3691604" cy="982000"/>
                </a:xfrm>
              </p:grpSpPr>
              <p:grpSp>
                <p:nvGrpSpPr>
                  <p:cNvPr id="17" name="Group 16"/>
                  <p:cNvGrpSpPr/>
                  <p:nvPr/>
                </p:nvGrpSpPr>
                <p:grpSpPr>
                  <a:xfrm>
                    <a:off x="2648706" y="1372315"/>
                    <a:ext cx="3407819" cy="613176"/>
                    <a:chOff x="1182460" y="1372323"/>
                    <a:chExt cx="3407819" cy="613176"/>
                  </a:xfrm>
                </p:grpSpPr>
                <p:grpSp>
                  <p:nvGrpSpPr>
                    <p:cNvPr id="24" name="Group 23"/>
                    <p:cNvGrpSpPr/>
                    <p:nvPr/>
                  </p:nvGrpSpPr>
                  <p:grpSpPr>
                    <a:xfrm>
                      <a:off x="1182460" y="1372329"/>
                      <a:ext cx="510942" cy="613170"/>
                      <a:chOff x="1182460" y="1372329"/>
                      <a:chExt cx="510942" cy="423379"/>
                    </a:xfrm>
                  </p:grpSpPr>
                  <p:cxnSp>
                    <p:nvCxnSpPr>
                      <p:cNvPr id="37" name="Elbow Connector 36"/>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8" name="Elbow Connector 37"/>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5" name="Group 24"/>
                    <p:cNvGrpSpPr/>
                    <p:nvPr/>
                  </p:nvGrpSpPr>
                  <p:grpSpPr>
                    <a:xfrm>
                      <a:off x="1910613" y="1372327"/>
                      <a:ext cx="510942" cy="613170"/>
                      <a:chOff x="1182460" y="1372329"/>
                      <a:chExt cx="510942" cy="423379"/>
                    </a:xfrm>
                  </p:grpSpPr>
                  <p:cxnSp>
                    <p:nvCxnSpPr>
                      <p:cNvPr id="35" name="Elbow Connector 34"/>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6" name="Elbow Connector 35"/>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6" name="Group 25"/>
                    <p:cNvGrpSpPr/>
                    <p:nvPr/>
                  </p:nvGrpSpPr>
                  <p:grpSpPr>
                    <a:xfrm>
                      <a:off x="2648705" y="1372325"/>
                      <a:ext cx="510942" cy="613170"/>
                      <a:chOff x="1182460" y="1372329"/>
                      <a:chExt cx="510942" cy="423379"/>
                    </a:xfrm>
                  </p:grpSpPr>
                  <p:cxnSp>
                    <p:nvCxnSpPr>
                      <p:cNvPr id="33" name="Elbow Connector 32"/>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Elbow Connector 33"/>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7" name="Group 26"/>
                    <p:cNvGrpSpPr/>
                    <p:nvPr/>
                  </p:nvGrpSpPr>
                  <p:grpSpPr>
                    <a:xfrm>
                      <a:off x="3378620" y="1372329"/>
                      <a:ext cx="510942" cy="613170"/>
                      <a:chOff x="1182460" y="1372329"/>
                      <a:chExt cx="510942" cy="423379"/>
                    </a:xfrm>
                  </p:grpSpPr>
                  <p:cxnSp>
                    <p:nvCxnSpPr>
                      <p:cNvPr id="31" name="Elbow Connector 30"/>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2" name="Elbow Connector 31"/>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4079337" y="1372323"/>
                      <a:ext cx="510942" cy="613170"/>
                      <a:chOff x="1182460" y="1372329"/>
                      <a:chExt cx="510942" cy="423379"/>
                    </a:xfrm>
                  </p:grpSpPr>
                  <p:cxnSp>
                    <p:nvCxnSpPr>
                      <p:cNvPr id="29" name="Elbow Connector 28"/>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0" name="Elbow Connector 29"/>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grpSp>
                <p:nvGrpSpPr>
                  <p:cNvPr id="18" name="Group 17"/>
                  <p:cNvGrpSpPr/>
                  <p:nvPr/>
                </p:nvGrpSpPr>
                <p:grpSpPr>
                  <a:xfrm>
                    <a:off x="2510905" y="1003491"/>
                    <a:ext cx="3691604" cy="408764"/>
                    <a:chOff x="2510905" y="1003491"/>
                    <a:chExt cx="3691604" cy="408764"/>
                  </a:xfrm>
                </p:grpSpPr>
                <p:sp>
                  <p:nvSpPr>
                    <p:cNvPr id="19" name="TextBox 18"/>
                    <p:cNvSpPr txBox="1"/>
                    <p:nvPr/>
                  </p:nvSpPr>
                  <p:spPr>
                    <a:xfrm>
                      <a:off x="2510905" y="1007349"/>
                      <a:ext cx="759111" cy="400110"/>
                    </a:xfrm>
                    <a:prstGeom prst="rect">
                      <a:avLst/>
                    </a:prstGeom>
                    <a:noFill/>
                  </p:spPr>
                  <p:txBody>
                    <a:bodyPr wrap="square" rtlCol="0">
                      <a:spAutoFit/>
                    </a:bodyPr>
                    <a:lstStyle/>
                    <a:p>
                      <a:pPr algn="ctr"/>
                      <a:r>
                        <a:rPr lang="en-US" sz="2000" b="1" dirty="0" smtClean="0"/>
                        <a:t>TAT</a:t>
                      </a:r>
                      <a:endParaRPr lang="en-US" sz="2000" b="1" dirty="0"/>
                    </a:p>
                  </p:txBody>
                </p:sp>
                <p:sp>
                  <p:nvSpPr>
                    <p:cNvPr id="20" name="TextBox 19"/>
                    <p:cNvSpPr txBox="1"/>
                    <p:nvPr/>
                  </p:nvSpPr>
                  <p:spPr>
                    <a:xfrm>
                      <a:off x="3274674" y="1003491"/>
                      <a:ext cx="759111" cy="400110"/>
                    </a:xfrm>
                    <a:prstGeom prst="rect">
                      <a:avLst/>
                    </a:prstGeom>
                    <a:noFill/>
                  </p:spPr>
                  <p:txBody>
                    <a:bodyPr wrap="square" rtlCol="0">
                      <a:spAutoFit/>
                    </a:bodyPr>
                    <a:lstStyle/>
                    <a:p>
                      <a:pPr algn="ctr"/>
                      <a:r>
                        <a:rPr lang="en-US" sz="2000" b="1" dirty="0" smtClean="0"/>
                        <a:t>CAT</a:t>
                      </a:r>
                      <a:endParaRPr lang="en-US" sz="2000" b="1" dirty="0"/>
                    </a:p>
                  </p:txBody>
                </p:sp>
                <p:sp>
                  <p:nvSpPr>
                    <p:cNvPr id="21" name="TextBox 20"/>
                    <p:cNvSpPr txBox="1"/>
                    <p:nvPr/>
                  </p:nvSpPr>
                  <p:spPr>
                    <a:xfrm>
                      <a:off x="4004589" y="1012145"/>
                      <a:ext cx="759111" cy="400110"/>
                    </a:xfrm>
                    <a:prstGeom prst="rect">
                      <a:avLst/>
                    </a:prstGeom>
                    <a:noFill/>
                  </p:spPr>
                  <p:txBody>
                    <a:bodyPr wrap="square" rtlCol="0">
                      <a:spAutoFit/>
                    </a:bodyPr>
                    <a:lstStyle/>
                    <a:p>
                      <a:pPr algn="ctr"/>
                      <a:r>
                        <a:rPr lang="en-US" sz="2000" b="1" dirty="0" smtClean="0"/>
                        <a:t>C</a:t>
                      </a:r>
                      <a:r>
                        <a:rPr lang="en-US" sz="2000" b="1" dirty="0" smtClean="0">
                          <a:solidFill>
                            <a:srgbClr val="FF0000"/>
                          </a:solidFill>
                        </a:rPr>
                        <a:t>G</a:t>
                      </a:r>
                      <a:r>
                        <a:rPr lang="en-US" sz="2000" b="1" dirty="0" smtClean="0">
                          <a:solidFill>
                            <a:srgbClr val="000000"/>
                          </a:solidFill>
                        </a:rPr>
                        <a:t>T</a:t>
                      </a:r>
                      <a:endParaRPr lang="en-US" sz="2000" b="1" dirty="0">
                        <a:solidFill>
                          <a:srgbClr val="000000"/>
                        </a:solidFill>
                      </a:endParaRPr>
                    </a:p>
                  </p:txBody>
                </p:sp>
                <p:sp>
                  <p:nvSpPr>
                    <p:cNvPr id="22" name="TextBox 21"/>
                    <p:cNvSpPr txBox="1"/>
                    <p:nvPr/>
                  </p:nvSpPr>
                  <p:spPr>
                    <a:xfrm>
                      <a:off x="4739162" y="1003491"/>
                      <a:ext cx="759111" cy="400110"/>
                    </a:xfrm>
                    <a:prstGeom prst="rect">
                      <a:avLst/>
                    </a:prstGeom>
                    <a:noFill/>
                  </p:spPr>
                  <p:txBody>
                    <a:bodyPr wrap="square" rtlCol="0">
                      <a:spAutoFit/>
                    </a:bodyPr>
                    <a:lstStyle/>
                    <a:p>
                      <a:pPr algn="ctr"/>
                      <a:r>
                        <a:rPr lang="en-US" sz="2000" b="1" dirty="0" smtClean="0"/>
                        <a:t>AAG</a:t>
                      </a:r>
                      <a:endParaRPr lang="en-US" sz="2000" b="1" dirty="0"/>
                    </a:p>
                  </p:txBody>
                </p:sp>
                <p:sp>
                  <p:nvSpPr>
                    <p:cNvPr id="23" name="TextBox 22"/>
                    <p:cNvSpPr txBox="1"/>
                    <p:nvPr/>
                  </p:nvSpPr>
                  <p:spPr>
                    <a:xfrm>
                      <a:off x="5443398" y="1012145"/>
                      <a:ext cx="759111" cy="400110"/>
                    </a:xfrm>
                    <a:prstGeom prst="rect">
                      <a:avLst/>
                    </a:prstGeom>
                    <a:noFill/>
                  </p:spPr>
                  <p:txBody>
                    <a:bodyPr wrap="square" rtlCol="0">
                      <a:spAutoFit/>
                    </a:bodyPr>
                    <a:lstStyle/>
                    <a:p>
                      <a:pPr algn="ctr"/>
                      <a:r>
                        <a:rPr lang="en-US" sz="2000" b="1" dirty="0" smtClean="0"/>
                        <a:t>GTA</a:t>
                      </a:r>
                      <a:endParaRPr lang="en-US" sz="2000" b="1" dirty="0"/>
                    </a:p>
                  </p:txBody>
                </p:sp>
              </p:grpSp>
            </p:grpSp>
            <p:grpSp>
              <p:nvGrpSpPr>
                <p:cNvPr id="11" name="Group 10"/>
                <p:cNvGrpSpPr/>
                <p:nvPr/>
              </p:nvGrpSpPr>
              <p:grpSpPr>
                <a:xfrm>
                  <a:off x="2510905" y="1958819"/>
                  <a:ext cx="3691604" cy="408764"/>
                  <a:chOff x="2510905" y="1003491"/>
                  <a:chExt cx="3691604" cy="408764"/>
                </a:xfrm>
              </p:grpSpPr>
              <p:sp>
                <p:nvSpPr>
                  <p:cNvPr id="12" name="TextBox 11"/>
                  <p:cNvSpPr txBox="1"/>
                  <p:nvPr/>
                </p:nvSpPr>
                <p:spPr>
                  <a:xfrm>
                    <a:off x="2510905" y="1007349"/>
                    <a:ext cx="759111" cy="400110"/>
                  </a:xfrm>
                  <a:prstGeom prst="rect">
                    <a:avLst/>
                  </a:prstGeom>
                  <a:noFill/>
                </p:spPr>
                <p:txBody>
                  <a:bodyPr wrap="square" rtlCol="0">
                    <a:spAutoFit/>
                  </a:bodyPr>
                  <a:lstStyle/>
                  <a:p>
                    <a:pPr algn="ctr"/>
                    <a:r>
                      <a:rPr lang="en-US" sz="2000" b="1" dirty="0" smtClean="0"/>
                      <a:t>Tyr</a:t>
                    </a:r>
                    <a:endParaRPr lang="en-US" sz="2000" b="1" dirty="0"/>
                  </a:p>
                </p:txBody>
              </p:sp>
              <p:sp>
                <p:nvSpPr>
                  <p:cNvPr id="13" name="TextBox 12"/>
                  <p:cNvSpPr txBox="1"/>
                  <p:nvPr/>
                </p:nvSpPr>
                <p:spPr>
                  <a:xfrm>
                    <a:off x="3274674" y="1003491"/>
                    <a:ext cx="759111" cy="400110"/>
                  </a:xfrm>
                  <a:prstGeom prst="rect">
                    <a:avLst/>
                  </a:prstGeom>
                  <a:noFill/>
                </p:spPr>
                <p:txBody>
                  <a:bodyPr wrap="square" rtlCol="0">
                    <a:spAutoFit/>
                  </a:bodyPr>
                  <a:lstStyle/>
                  <a:p>
                    <a:pPr algn="ctr"/>
                    <a:r>
                      <a:rPr lang="en-US" sz="2000" b="1" dirty="0" smtClean="0"/>
                      <a:t>His</a:t>
                    </a:r>
                    <a:endParaRPr lang="en-US" sz="2000" b="1" dirty="0"/>
                  </a:p>
                </p:txBody>
              </p:sp>
              <p:sp>
                <p:nvSpPr>
                  <p:cNvPr id="14" name="TextBox 13"/>
                  <p:cNvSpPr txBox="1"/>
                  <p:nvPr/>
                </p:nvSpPr>
                <p:spPr>
                  <a:xfrm>
                    <a:off x="4004589" y="1012145"/>
                    <a:ext cx="759111" cy="400110"/>
                  </a:xfrm>
                  <a:prstGeom prst="rect">
                    <a:avLst/>
                  </a:prstGeom>
                  <a:noFill/>
                </p:spPr>
                <p:txBody>
                  <a:bodyPr wrap="square" rtlCol="0">
                    <a:spAutoFit/>
                  </a:bodyPr>
                  <a:lstStyle/>
                  <a:p>
                    <a:pPr algn="ctr"/>
                    <a:r>
                      <a:rPr lang="en-US" sz="2000" b="1" dirty="0" smtClean="0">
                        <a:solidFill>
                          <a:srgbClr val="FF0000"/>
                        </a:solidFill>
                      </a:rPr>
                      <a:t>ARG</a:t>
                    </a:r>
                    <a:endParaRPr lang="en-US" sz="2000" b="1" dirty="0">
                      <a:solidFill>
                        <a:srgbClr val="FF0000"/>
                      </a:solidFill>
                    </a:endParaRPr>
                  </a:p>
                </p:txBody>
              </p:sp>
              <p:sp>
                <p:nvSpPr>
                  <p:cNvPr id="15" name="TextBox 14"/>
                  <p:cNvSpPr txBox="1"/>
                  <p:nvPr/>
                </p:nvSpPr>
                <p:spPr>
                  <a:xfrm>
                    <a:off x="4739162" y="1003491"/>
                    <a:ext cx="759111" cy="400110"/>
                  </a:xfrm>
                  <a:prstGeom prst="rect">
                    <a:avLst/>
                  </a:prstGeom>
                  <a:noFill/>
                </p:spPr>
                <p:txBody>
                  <a:bodyPr wrap="square" rtlCol="0">
                    <a:spAutoFit/>
                  </a:bodyPr>
                  <a:lstStyle/>
                  <a:p>
                    <a:pPr algn="ctr"/>
                    <a:r>
                      <a:rPr lang="en-US" sz="2000" b="1" dirty="0" smtClean="0"/>
                      <a:t>Lys</a:t>
                    </a:r>
                    <a:endParaRPr lang="en-US" sz="2000" b="1" dirty="0"/>
                  </a:p>
                </p:txBody>
              </p:sp>
              <p:sp>
                <p:nvSpPr>
                  <p:cNvPr id="16" name="TextBox 15"/>
                  <p:cNvSpPr txBox="1"/>
                  <p:nvPr/>
                </p:nvSpPr>
                <p:spPr>
                  <a:xfrm>
                    <a:off x="5443398" y="1012145"/>
                    <a:ext cx="759111" cy="400110"/>
                  </a:xfrm>
                  <a:prstGeom prst="rect">
                    <a:avLst/>
                  </a:prstGeom>
                  <a:noFill/>
                </p:spPr>
                <p:txBody>
                  <a:bodyPr wrap="square" rtlCol="0">
                    <a:spAutoFit/>
                  </a:bodyPr>
                  <a:lstStyle/>
                  <a:p>
                    <a:pPr algn="ctr"/>
                    <a:r>
                      <a:rPr lang="en-US" sz="2000" b="1" dirty="0" smtClean="0"/>
                      <a:t>Val</a:t>
                    </a:r>
                    <a:endParaRPr lang="en-US" sz="2000" b="1" dirty="0"/>
                  </a:p>
                </p:txBody>
              </p:sp>
            </p:grpSp>
          </p:grpSp>
          <p:sp>
            <p:nvSpPr>
              <p:cNvPr id="9" name="TextBox 8"/>
              <p:cNvSpPr txBox="1"/>
              <p:nvPr/>
            </p:nvSpPr>
            <p:spPr>
              <a:xfrm>
                <a:off x="1717945" y="1657264"/>
                <a:ext cx="2129584" cy="368317"/>
              </a:xfrm>
              <a:prstGeom prst="rect">
                <a:avLst/>
              </a:prstGeom>
              <a:noFill/>
            </p:spPr>
            <p:txBody>
              <a:bodyPr wrap="square" rtlCol="0">
                <a:spAutoFit/>
              </a:bodyPr>
              <a:lstStyle/>
              <a:p>
                <a:r>
                  <a:rPr lang="en-US" sz="2800" b="1" dirty="0" smtClean="0"/>
                  <a:t>Substitution</a:t>
                </a:r>
                <a:endParaRPr lang="en-US" sz="2800" b="1" dirty="0"/>
              </a:p>
            </p:txBody>
          </p:sp>
        </p:grpSp>
        <p:sp>
          <p:nvSpPr>
            <p:cNvPr id="7" name="TextBox 6"/>
            <p:cNvSpPr txBox="1"/>
            <p:nvPr/>
          </p:nvSpPr>
          <p:spPr>
            <a:xfrm>
              <a:off x="1954609" y="2586045"/>
              <a:ext cx="2129584" cy="368317"/>
            </a:xfrm>
            <a:prstGeom prst="rect">
              <a:avLst/>
            </a:prstGeom>
            <a:noFill/>
          </p:spPr>
          <p:txBody>
            <a:bodyPr wrap="square" rtlCol="0">
              <a:spAutoFit/>
            </a:bodyPr>
            <a:lstStyle/>
            <a:p>
              <a:r>
                <a:rPr lang="en-US" sz="2800" b="1" dirty="0" smtClean="0"/>
                <a:t>Protein</a:t>
              </a:r>
              <a:endParaRPr lang="en-US" sz="2800" b="1" dirty="0"/>
            </a:p>
          </p:txBody>
        </p:sp>
      </p:grpSp>
      <p:sp>
        <p:nvSpPr>
          <p:cNvPr id="40" name="Content Placeholder 2"/>
          <p:cNvSpPr txBox="1">
            <a:spLocks/>
          </p:cNvSpPr>
          <p:nvPr/>
        </p:nvSpPr>
        <p:spPr>
          <a:xfrm>
            <a:off x="6852045" y="401532"/>
            <a:ext cx="1910954" cy="1277956"/>
          </a:xfrm>
          <a:prstGeom prst="rect">
            <a:avLst/>
          </a:prstGeom>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lgn="r">
              <a:spcBef>
                <a:spcPts val="0"/>
              </a:spcBef>
              <a:spcAft>
                <a:spcPts val="0"/>
              </a:spcAft>
              <a:buNone/>
            </a:pPr>
            <a:r>
              <a:rPr lang="en-US" sz="8000" dirty="0" smtClean="0">
                <a:solidFill>
                  <a:srgbClr val="FFFF99"/>
                </a:solidFill>
              </a:rPr>
              <a:t>#1</a:t>
            </a:r>
            <a:endParaRPr lang="en-US" sz="8000" dirty="0" smtClean="0">
              <a:solidFill>
                <a:srgbClr val="FFFF99"/>
              </a:solidFill>
            </a:endParaRPr>
          </a:p>
        </p:txBody>
      </p:sp>
    </p:spTree>
    <p:extLst>
      <p:ext uri="{BB962C8B-B14F-4D97-AF65-F5344CB8AC3E}">
        <p14:creationId xmlns:p14="http://schemas.microsoft.com/office/powerpoint/2010/main" val="1149448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Small-Scale </a:t>
            </a:r>
            <a:r>
              <a:rPr lang="en-US" sz="4400" dirty="0" smtClean="0"/>
              <a:t>Mutations</a:t>
            </a:r>
            <a:endParaRPr lang="en-US" sz="4400" dirty="0"/>
          </a:p>
        </p:txBody>
      </p:sp>
      <p:sp>
        <p:nvSpPr>
          <p:cNvPr id="3" name="Content Placeholder 2"/>
          <p:cNvSpPr>
            <a:spLocks noGrp="1"/>
          </p:cNvSpPr>
          <p:nvPr>
            <p:ph idx="1"/>
          </p:nvPr>
        </p:nvSpPr>
        <p:spPr>
          <a:xfrm>
            <a:off x="304801" y="2222287"/>
            <a:ext cx="8610600" cy="2167895"/>
          </a:xfrm>
        </p:spPr>
        <p:txBody>
          <a:bodyPr anchor="t">
            <a:noAutofit/>
          </a:bodyPr>
          <a:lstStyle/>
          <a:p>
            <a:pPr marL="514350" indent="-514350">
              <a:buFont typeface="+mj-lt"/>
              <a:buAutoNum type="arabicPeriod" startAt="2"/>
            </a:pPr>
            <a:r>
              <a:rPr lang="en-US" sz="2400" dirty="0" smtClean="0"/>
              <a:t>Deletion </a:t>
            </a:r>
            <a:r>
              <a:rPr lang="en-US" sz="2400" dirty="0" smtClean="0"/>
              <a:t>(a “frameshift</a:t>
            </a:r>
            <a:r>
              <a:rPr lang="en-US" sz="2400" dirty="0"/>
              <a:t>” </a:t>
            </a:r>
            <a:r>
              <a:rPr lang="en-US" sz="2400" dirty="0" smtClean="0"/>
              <a:t>mutation)</a:t>
            </a:r>
            <a:endParaRPr lang="en-US" sz="2400" dirty="0" smtClean="0"/>
          </a:p>
          <a:p>
            <a:pPr marL="914400" lvl="1" indent="-514350"/>
            <a:r>
              <a:rPr lang="en-US" sz="2000" dirty="0"/>
              <a:t>D</a:t>
            </a:r>
            <a:r>
              <a:rPr lang="en-US" sz="2000" dirty="0" smtClean="0"/>
              <a:t>eletion </a:t>
            </a:r>
            <a:r>
              <a:rPr lang="en-US" sz="2000" dirty="0"/>
              <a:t>is the removal of a nucleotide from the DNA sequence</a:t>
            </a:r>
            <a:r>
              <a:rPr lang="en-US" sz="2000" dirty="0" smtClean="0">
                <a:effectLst/>
              </a:rPr>
              <a:t> </a:t>
            </a:r>
          </a:p>
          <a:p>
            <a:pPr marL="914400" lvl="1" indent="-514350"/>
            <a:r>
              <a:rPr lang="en-US" sz="2000" dirty="0" smtClean="0"/>
              <a:t>Removal </a:t>
            </a:r>
            <a:r>
              <a:rPr lang="en-US" sz="2000" dirty="0"/>
              <a:t>of even a single nucleotide from a gene </a:t>
            </a:r>
            <a:r>
              <a:rPr lang="en-US" sz="2000" dirty="0" smtClean="0"/>
              <a:t>alters </a:t>
            </a:r>
            <a:r>
              <a:rPr lang="en-US" sz="2000" dirty="0"/>
              <a:t>every codon after the mutation</a:t>
            </a:r>
            <a:r>
              <a:rPr lang="en-US" sz="2000" dirty="0" smtClean="0">
                <a:effectLst/>
              </a:rPr>
              <a:t> </a:t>
            </a:r>
            <a:endParaRPr lang="en-US" sz="2000" dirty="0"/>
          </a:p>
        </p:txBody>
      </p:sp>
      <p:sp>
        <p:nvSpPr>
          <p:cNvPr id="40" name="Content Placeholder 2"/>
          <p:cNvSpPr txBox="1">
            <a:spLocks/>
          </p:cNvSpPr>
          <p:nvPr/>
        </p:nvSpPr>
        <p:spPr>
          <a:xfrm>
            <a:off x="0" y="4254500"/>
            <a:ext cx="9144000" cy="2603837"/>
          </a:xfrm>
          <a:prstGeom prst="rect">
            <a:avLst/>
          </a:prstGeom>
          <a:solidFill>
            <a:srgbClr val="9966FF"/>
          </a:solidFill>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endParaRPr lang="en-US" sz="2000" dirty="0"/>
          </a:p>
        </p:txBody>
      </p:sp>
      <p:grpSp>
        <p:nvGrpSpPr>
          <p:cNvPr id="6" name="Group 5"/>
          <p:cNvGrpSpPr/>
          <p:nvPr/>
        </p:nvGrpSpPr>
        <p:grpSpPr>
          <a:xfrm>
            <a:off x="1442682" y="4567704"/>
            <a:ext cx="6027647" cy="2104865"/>
            <a:chOff x="1868575" y="1617945"/>
            <a:chExt cx="5333035" cy="1476721"/>
          </a:xfrm>
        </p:grpSpPr>
        <p:grpSp>
          <p:nvGrpSpPr>
            <p:cNvPr id="7" name="Group 6"/>
            <p:cNvGrpSpPr/>
            <p:nvPr/>
          </p:nvGrpSpPr>
          <p:grpSpPr>
            <a:xfrm>
              <a:off x="1868575" y="1617945"/>
              <a:ext cx="5333035" cy="1423030"/>
              <a:chOff x="1868575" y="1617945"/>
              <a:chExt cx="5333035" cy="1423030"/>
            </a:xfrm>
          </p:grpSpPr>
          <p:grpSp>
            <p:nvGrpSpPr>
              <p:cNvPr id="9" name="Group 8"/>
              <p:cNvGrpSpPr/>
              <p:nvPr/>
            </p:nvGrpSpPr>
            <p:grpSpPr>
              <a:xfrm>
                <a:off x="3510006" y="1676883"/>
                <a:ext cx="3691604" cy="1364092"/>
                <a:chOff x="2510905" y="1003491"/>
                <a:chExt cx="3691604" cy="1364092"/>
              </a:xfrm>
            </p:grpSpPr>
            <p:grpSp>
              <p:nvGrpSpPr>
                <p:cNvPr id="11" name="Group 10"/>
                <p:cNvGrpSpPr/>
                <p:nvPr/>
              </p:nvGrpSpPr>
              <p:grpSpPr>
                <a:xfrm>
                  <a:off x="2510905" y="1003491"/>
                  <a:ext cx="3589418" cy="982000"/>
                  <a:chOff x="2510905" y="1003491"/>
                  <a:chExt cx="3589418" cy="982000"/>
                </a:xfrm>
              </p:grpSpPr>
              <p:grpSp>
                <p:nvGrpSpPr>
                  <p:cNvPr id="18" name="Group 17"/>
                  <p:cNvGrpSpPr/>
                  <p:nvPr/>
                </p:nvGrpSpPr>
                <p:grpSpPr>
                  <a:xfrm>
                    <a:off x="2648706" y="1372315"/>
                    <a:ext cx="3407819" cy="613176"/>
                    <a:chOff x="1182460" y="1372323"/>
                    <a:chExt cx="3407819" cy="613176"/>
                  </a:xfrm>
                </p:grpSpPr>
                <p:grpSp>
                  <p:nvGrpSpPr>
                    <p:cNvPr id="25" name="Group 24"/>
                    <p:cNvGrpSpPr/>
                    <p:nvPr/>
                  </p:nvGrpSpPr>
                  <p:grpSpPr>
                    <a:xfrm>
                      <a:off x="1182460" y="1372329"/>
                      <a:ext cx="510942" cy="613170"/>
                      <a:chOff x="1182460" y="1372329"/>
                      <a:chExt cx="510942" cy="423379"/>
                    </a:xfrm>
                  </p:grpSpPr>
                  <p:cxnSp>
                    <p:nvCxnSpPr>
                      <p:cNvPr id="38" name="Elbow Connector 37"/>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9" name="Elbow Connector 38"/>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6" name="Group 25"/>
                    <p:cNvGrpSpPr/>
                    <p:nvPr/>
                  </p:nvGrpSpPr>
                  <p:grpSpPr>
                    <a:xfrm>
                      <a:off x="1910613" y="1372327"/>
                      <a:ext cx="510942" cy="613170"/>
                      <a:chOff x="1182460" y="1372329"/>
                      <a:chExt cx="510942" cy="423379"/>
                    </a:xfrm>
                  </p:grpSpPr>
                  <p:cxnSp>
                    <p:nvCxnSpPr>
                      <p:cNvPr id="36" name="Elbow Connector 35"/>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7" name="Elbow Connector 36"/>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7" name="Group 26"/>
                    <p:cNvGrpSpPr/>
                    <p:nvPr/>
                  </p:nvGrpSpPr>
                  <p:grpSpPr>
                    <a:xfrm>
                      <a:off x="2648705" y="1372325"/>
                      <a:ext cx="510942" cy="613170"/>
                      <a:chOff x="1182460" y="1372329"/>
                      <a:chExt cx="510942" cy="423379"/>
                    </a:xfrm>
                  </p:grpSpPr>
                  <p:cxnSp>
                    <p:nvCxnSpPr>
                      <p:cNvPr id="34" name="Elbow Connector 33"/>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5" name="Elbow Connector 34"/>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3378620" y="1372329"/>
                      <a:ext cx="510942" cy="613170"/>
                      <a:chOff x="1182460" y="1372329"/>
                      <a:chExt cx="510942" cy="423379"/>
                    </a:xfrm>
                  </p:grpSpPr>
                  <p:cxnSp>
                    <p:nvCxnSpPr>
                      <p:cNvPr id="32" name="Elbow Connector 31"/>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3" name="Elbow Connector 32"/>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9" name="Group 28"/>
                    <p:cNvGrpSpPr/>
                    <p:nvPr/>
                  </p:nvGrpSpPr>
                  <p:grpSpPr>
                    <a:xfrm>
                      <a:off x="4079337" y="1372323"/>
                      <a:ext cx="510942" cy="613170"/>
                      <a:chOff x="1182460" y="1372329"/>
                      <a:chExt cx="510942" cy="423379"/>
                    </a:xfrm>
                  </p:grpSpPr>
                  <p:cxnSp>
                    <p:nvCxnSpPr>
                      <p:cNvPr id="30" name="Elbow Connector 29"/>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1" name="Elbow Connector 30"/>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grpSp>
                <p:nvGrpSpPr>
                  <p:cNvPr id="19" name="Group 18"/>
                  <p:cNvGrpSpPr/>
                  <p:nvPr/>
                </p:nvGrpSpPr>
                <p:grpSpPr>
                  <a:xfrm>
                    <a:off x="2510905" y="1003491"/>
                    <a:ext cx="3589418" cy="408764"/>
                    <a:chOff x="2510905" y="1003491"/>
                    <a:chExt cx="3589418" cy="408764"/>
                  </a:xfrm>
                </p:grpSpPr>
                <p:sp>
                  <p:nvSpPr>
                    <p:cNvPr id="20" name="TextBox 19"/>
                    <p:cNvSpPr txBox="1"/>
                    <p:nvPr/>
                  </p:nvSpPr>
                  <p:spPr>
                    <a:xfrm>
                      <a:off x="2510905" y="1007349"/>
                      <a:ext cx="759111" cy="400110"/>
                    </a:xfrm>
                    <a:prstGeom prst="rect">
                      <a:avLst/>
                    </a:prstGeom>
                    <a:noFill/>
                  </p:spPr>
                  <p:txBody>
                    <a:bodyPr wrap="square" rtlCol="0">
                      <a:spAutoFit/>
                    </a:bodyPr>
                    <a:lstStyle/>
                    <a:p>
                      <a:pPr algn="ctr"/>
                      <a:r>
                        <a:rPr lang="en-US" sz="2000" b="1" dirty="0" smtClean="0"/>
                        <a:t>TAT</a:t>
                      </a:r>
                      <a:endParaRPr lang="en-US" sz="2000" b="1" dirty="0"/>
                    </a:p>
                  </p:txBody>
                </p:sp>
                <p:sp>
                  <p:nvSpPr>
                    <p:cNvPr id="21" name="TextBox 20"/>
                    <p:cNvSpPr txBox="1"/>
                    <p:nvPr/>
                  </p:nvSpPr>
                  <p:spPr>
                    <a:xfrm>
                      <a:off x="3274674" y="1003491"/>
                      <a:ext cx="759111" cy="400110"/>
                    </a:xfrm>
                    <a:prstGeom prst="rect">
                      <a:avLst/>
                    </a:prstGeom>
                    <a:noFill/>
                  </p:spPr>
                  <p:txBody>
                    <a:bodyPr wrap="square" rtlCol="0">
                      <a:spAutoFit/>
                    </a:bodyPr>
                    <a:lstStyle/>
                    <a:p>
                      <a:pPr algn="ctr"/>
                      <a:r>
                        <a:rPr lang="en-US" sz="2000" b="1" dirty="0" smtClean="0"/>
                        <a:t>C</a:t>
                      </a:r>
                      <a:r>
                        <a:rPr lang="en-US" sz="2000" b="1" dirty="0" smtClean="0">
                          <a:solidFill>
                            <a:srgbClr val="FF0000"/>
                          </a:solidFill>
                        </a:rPr>
                        <a:t>_</a:t>
                      </a:r>
                      <a:r>
                        <a:rPr lang="en-US" sz="2000" b="1" dirty="0" smtClean="0">
                          <a:solidFill>
                            <a:srgbClr val="000000"/>
                          </a:solidFill>
                        </a:rPr>
                        <a:t>TC</a:t>
                      </a:r>
                      <a:endParaRPr lang="en-US" sz="2000" b="1" dirty="0">
                        <a:solidFill>
                          <a:srgbClr val="000000"/>
                        </a:solidFill>
                      </a:endParaRPr>
                    </a:p>
                  </p:txBody>
                </p:sp>
                <p:sp>
                  <p:nvSpPr>
                    <p:cNvPr id="22" name="TextBox 21"/>
                    <p:cNvSpPr txBox="1"/>
                    <p:nvPr/>
                  </p:nvSpPr>
                  <p:spPr>
                    <a:xfrm>
                      <a:off x="4004589" y="1012145"/>
                      <a:ext cx="759111" cy="400110"/>
                    </a:xfrm>
                    <a:prstGeom prst="rect">
                      <a:avLst/>
                    </a:prstGeom>
                    <a:noFill/>
                  </p:spPr>
                  <p:txBody>
                    <a:bodyPr wrap="square" rtlCol="0">
                      <a:spAutoFit/>
                    </a:bodyPr>
                    <a:lstStyle/>
                    <a:p>
                      <a:pPr algn="ctr"/>
                      <a:r>
                        <a:rPr lang="en-US" sz="2000" b="1" dirty="0" smtClean="0"/>
                        <a:t>C</a:t>
                      </a:r>
                      <a:r>
                        <a:rPr lang="en-US" sz="2000" b="1" dirty="0" smtClean="0">
                          <a:solidFill>
                            <a:srgbClr val="000000"/>
                          </a:solidFill>
                        </a:rPr>
                        <a:t>TA</a:t>
                      </a:r>
                      <a:endParaRPr lang="en-US" sz="2000" b="1" dirty="0">
                        <a:solidFill>
                          <a:srgbClr val="000000"/>
                        </a:solidFill>
                      </a:endParaRPr>
                    </a:p>
                  </p:txBody>
                </p:sp>
                <p:sp>
                  <p:nvSpPr>
                    <p:cNvPr id="23" name="TextBox 22"/>
                    <p:cNvSpPr txBox="1"/>
                    <p:nvPr/>
                  </p:nvSpPr>
                  <p:spPr>
                    <a:xfrm>
                      <a:off x="4739162" y="1003491"/>
                      <a:ext cx="759111" cy="400110"/>
                    </a:xfrm>
                    <a:prstGeom prst="rect">
                      <a:avLst/>
                    </a:prstGeom>
                    <a:noFill/>
                  </p:spPr>
                  <p:txBody>
                    <a:bodyPr wrap="square" rtlCol="0">
                      <a:spAutoFit/>
                    </a:bodyPr>
                    <a:lstStyle/>
                    <a:p>
                      <a:pPr algn="ctr"/>
                      <a:r>
                        <a:rPr lang="en-US" sz="2000" b="1" dirty="0" smtClean="0"/>
                        <a:t>AAG</a:t>
                      </a:r>
                      <a:endParaRPr lang="en-US" sz="2000" b="1" dirty="0"/>
                    </a:p>
                  </p:txBody>
                </p:sp>
                <p:sp>
                  <p:nvSpPr>
                    <p:cNvPr id="24" name="TextBox 23"/>
                    <p:cNvSpPr txBox="1"/>
                    <p:nvPr/>
                  </p:nvSpPr>
                  <p:spPr>
                    <a:xfrm>
                      <a:off x="5341212" y="1012145"/>
                      <a:ext cx="759111" cy="400110"/>
                    </a:xfrm>
                    <a:prstGeom prst="rect">
                      <a:avLst/>
                    </a:prstGeom>
                    <a:noFill/>
                  </p:spPr>
                  <p:txBody>
                    <a:bodyPr wrap="square" rtlCol="0">
                      <a:spAutoFit/>
                    </a:bodyPr>
                    <a:lstStyle/>
                    <a:p>
                      <a:pPr algn="ctr"/>
                      <a:r>
                        <a:rPr lang="en-US" sz="2000" b="1" dirty="0" smtClean="0"/>
                        <a:t>TA</a:t>
                      </a:r>
                      <a:endParaRPr lang="en-US" sz="2000" b="1" dirty="0"/>
                    </a:p>
                  </p:txBody>
                </p:sp>
              </p:grpSp>
            </p:grpSp>
            <p:grpSp>
              <p:nvGrpSpPr>
                <p:cNvPr id="12" name="Group 11"/>
                <p:cNvGrpSpPr/>
                <p:nvPr/>
              </p:nvGrpSpPr>
              <p:grpSpPr>
                <a:xfrm>
                  <a:off x="2510905" y="1958819"/>
                  <a:ext cx="3691604" cy="408764"/>
                  <a:chOff x="2510905" y="1003491"/>
                  <a:chExt cx="3691604" cy="408764"/>
                </a:xfrm>
              </p:grpSpPr>
              <p:sp>
                <p:nvSpPr>
                  <p:cNvPr id="13" name="TextBox 12"/>
                  <p:cNvSpPr txBox="1"/>
                  <p:nvPr/>
                </p:nvSpPr>
                <p:spPr>
                  <a:xfrm>
                    <a:off x="2510905" y="1007349"/>
                    <a:ext cx="759111" cy="400110"/>
                  </a:xfrm>
                  <a:prstGeom prst="rect">
                    <a:avLst/>
                  </a:prstGeom>
                  <a:noFill/>
                </p:spPr>
                <p:txBody>
                  <a:bodyPr wrap="square" rtlCol="0">
                    <a:spAutoFit/>
                  </a:bodyPr>
                  <a:lstStyle/>
                  <a:p>
                    <a:pPr algn="ctr"/>
                    <a:r>
                      <a:rPr lang="en-US" sz="2000" b="1" dirty="0" smtClean="0"/>
                      <a:t>Tyr</a:t>
                    </a:r>
                    <a:endParaRPr lang="en-US" sz="2000" b="1" dirty="0"/>
                  </a:p>
                </p:txBody>
              </p:sp>
              <p:sp>
                <p:nvSpPr>
                  <p:cNvPr id="14" name="TextBox 13"/>
                  <p:cNvSpPr txBox="1"/>
                  <p:nvPr/>
                </p:nvSpPr>
                <p:spPr>
                  <a:xfrm>
                    <a:off x="3274674" y="1003491"/>
                    <a:ext cx="759111" cy="400110"/>
                  </a:xfrm>
                  <a:prstGeom prst="rect">
                    <a:avLst/>
                  </a:prstGeom>
                  <a:noFill/>
                </p:spPr>
                <p:txBody>
                  <a:bodyPr wrap="square" rtlCol="0">
                    <a:spAutoFit/>
                  </a:bodyPr>
                  <a:lstStyle/>
                  <a:p>
                    <a:pPr algn="ctr"/>
                    <a:r>
                      <a:rPr lang="en-US" sz="2000" b="1" dirty="0" err="1" smtClean="0">
                        <a:solidFill>
                          <a:srgbClr val="FF0000"/>
                        </a:solidFill>
                      </a:rPr>
                      <a:t>Leu</a:t>
                    </a:r>
                    <a:endParaRPr lang="en-US" sz="2000" b="1" dirty="0">
                      <a:solidFill>
                        <a:srgbClr val="FF0000"/>
                      </a:solidFill>
                    </a:endParaRPr>
                  </a:p>
                </p:txBody>
              </p:sp>
              <p:sp>
                <p:nvSpPr>
                  <p:cNvPr id="15" name="TextBox 14"/>
                  <p:cNvSpPr txBox="1"/>
                  <p:nvPr/>
                </p:nvSpPr>
                <p:spPr>
                  <a:xfrm>
                    <a:off x="4004589" y="1012145"/>
                    <a:ext cx="759111" cy="400110"/>
                  </a:xfrm>
                  <a:prstGeom prst="rect">
                    <a:avLst/>
                  </a:prstGeom>
                  <a:noFill/>
                </p:spPr>
                <p:txBody>
                  <a:bodyPr wrap="square" rtlCol="0">
                    <a:spAutoFit/>
                  </a:bodyPr>
                  <a:lstStyle/>
                  <a:p>
                    <a:pPr algn="ctr"/>
                    <a:r>
                      <a:rPr lang="en-US" sz="2000" b="1" dirty="0" err="1" smtClean="0">
                        <a:solidFill>
                          <a:srgbClr val="FF0000"/>
                        </a:solidFill>
                      </a:rPr>
                      <a:t>Leu</a:t>
                    </a:r>
                    <a:endParaRPr lang="en-US" sz="2000" b="1" dirty="0">
                      <a:solidFill>
                        <a:srgbClr val="FF0000"/>
                      </a:solidFill>
                    </a:endParaRPr>
                  </a:p>
                </p:txBody>
              </p:sp>
              <p:sp>
                <p:nvSpPr>
                  <p:cNvPr id="16" name="TextBox 15"/>
                  <p:cNvSpPr txBox="1"/>
                  <p:nvPr/>
                </p:nvSpPr>
                <p:spPr>
                  <a:xfrm>
                    <a:off x="4739162" y="1003491"/>
                    <a:ext cx="759111" cy="400110"/>
                  </a:xfrm>
                  <a:prstGeom prst="rect">
                    <a:avLst/>
                  </a:prstGeom>
                  <a:noFill/>
                </p:spPr>
                <p:txBody>
                  <a:bodyPr wrap="square" rtlCol="0">
                    <a:spAutoFit/>
                  </a:bodyPr>
                  <a:lstStyle/>
                  <a:p>
                    <a:pPr algn="ctr"/>
                    <a:r>
                      <a:rPr lang="en-US" sz="2000" b="1" dirty="0" err="1" smtClean="0">
                        <a:solidFill>
                          <a:srgbClr val="FF0000"/>
                        </a:solidFill>
                      </a:rPr>
                      <a:t>Arg</a:t>
                    </a:r>
                    <a:endParaRPr lang="en-US" sz="2000" b="1" dirty="0">
                      <a:solidFill>
                        <a:srgbClr val="FF0000"/>
                      </a:solidFill>
                    </a:endParaRPr>
                  </a:p>
                </p:txBody>
              </p:sp>
              <p:sp>
                <p:nvSpPr>
                  <p:cNvPr id="17" name="TextBox 16"/>
                  <p:cNvSpPr txBox="1"/>
                  <p:nvPr/>
                </p:nvSpPr>
                <p:spPr>
                  <a:xfrm>
                    <a:off x="5443398" y="1012145"/>
                    <a:ext cx="759111" cy="400110"/>
                  </a:xfrm>
                  <a:prstGeom prst="rect">
                    <a:avLst/>
                  </a:prstGeom>
                  <a:noFill/>
                </p:spPr>
                <p:txBody>
                  <a:bodyPr wrap="square" rtlCol="0">
                    <a:spAutoFit/>
                  </a:bodyPr>
                  <a:lstStyle/>
                  <a:p>
                    <a:pPr algn="ctr"/>
                    <a:r>
                      <a:rPr lang="en-US" sz="2000" b="1" dirty="0" smtClean="0">
                        <a:solidFill>
                          <a:srgbClr val="FF0000"/>
                        </a:solidFill>
                      </a:rPr>
                      <a:t>…</a:t>
                    </a:r>
                    <a:endParaRPr lang="en-US" sz="2000" b="1" dirty="0">
                      <a:solidFill>
                        <a:srgbClr val="FF0000"/>
                      </a:solidFill>
                    </a:endParaRPr>
                  </a:p>
                </p:txBody>
              </p:sp>
            </p:grpSp>
          </p:grpSp>
          <p:sp>
            <p:nvSpPr>
              <p:cNvPr id="10" name="TextBox 9"/>
              <p:cNvSpPr txBox="1"/>
              <p:nvPr/>
            </p:nvSpPr>
            <p:spPr>
              <a:xfrm>
                <a:off x="1868575" y="1617945"/>
                <a:ext cx="2129584" cy="523220"/>
              </a:xfrm>
              <a:prstGeom prst="rect">
                <a:avLst/>
              </a:prstGeom>
              <a:noFill/>
            </p:spPr>
            <p:txBody>
              <a:bodyPr wrap="square" rtlCol="0">
                <a:spAutoFit/>
              </a:bodyPr>
              <a:lstStyle/>
              <a:p>
                <a:r>
                  <a:rPr lang="en-US" sz="2800" b="1" dirty="0" smtClean="0"/>
                  <a:t>Deletion</a:t>
                </a:r>
                <a:endParaRPr lang="en-US" sz="2800" b="1" dirty="0"/>
              </a:p>
            </p:txBody>
          </p:sp>
        </p:grpSp>
        <p:sp>
          <p:nvSpPr>
            <p:cNvPr id="8" name="TextBox 7"/>
            <p:cNvSpPr txBox="1"/>
            <p:nvPr/>
          </p:nvSpPr>
          <p:spPr>
            <a:xfrm>
              <a:off x="1941577" y="2571446"/>
              <a:ext cx="2129584" cy="523220"/>
            </a:xfrm>
            <a:prstGeom prst="rect">
              <a:avLst/>
            </a:prstGeom>
            <a:noFill/>
          </p:spPr>
          <p:txBody>
            <a:bodyPr wrap="square" rtlCol="0">
              <a:spAutoFit/>
            </a:bodyPr>
            <a:lstStyle/>
            <a:p>
              <a:r>
                <a:rPr lang="en-US" sz="2800" b="1" dirty="0" smtClean="0"/>
                <a:t>Protein</a:t>
              </a:r>
              <a:endParaRPr lang="en-US" sz="2800" b="1" dirty="0"/>
            </a:p>
          </p:txBody>
        </p:sp>
      </p:grpSp>
      <p:sp>
        <p:nvSpPr>
          <p:cNvPr id="41" name="Content Placeholder 2"/>
          <p:cNvSpPr txBox="1">
            <a:spLocks/>
          </p:cNvSpPr>
          <p:nvPr/>
        </p:nvSpPr>
        <p:spPr>
          <a:xfrm>
            <a:off x="6852045" y="401532"/>
            <a:ext cx="1796009" cy="1277956"/>
          </a:xfrm>
          <a:prstGeom prst="rect">
            <a:avLst/>
          </a:prstGeom>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lgn="r">
              <a:spcBef>
                <a:spcPts val="0"/>
              </a:spcBef>
              <a:spcAft>
                <a:spcPts val="0"/>
              </a:spcAft>
              <a:buNone/>
            </a:pPr>
            <a:r>
              <a:rPr lang="en-US" sz="8000" dirty="0" smtClean="0">
                <a:solidFill>
                  <a:srgbClr val="FFFF99"/>
                </a:solidFill>
              </a:rPr>
              <a:t>#2</a:t>
            </a:r>
            <a:endParaRPr lang="en-US" sz="8000" dirty="0" smtClean="0">
              <a:solidFill>
                <a:srgbClr val="FFFF99"/>
              </a:solidFill>
            </a:endParaRPr>
          </a:p>
        </p:txBody>
      </p:sp>
    </p:spTree>
    <p:extLst>
      <p:ext uri="{BB962C8B-B14F-4D97-AF65-F5344CB8AC3E}">
        <p14:creationId xmlns:p14="http://schemas.microsoft.com/office/powerpoint/2010/main" val="141187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ontent Placeholder 2"/>
          <p:cNvSpPr txBox="1">
            <a:spLocks/>
          </p:cNvSpPr>
          <p:nvPr/>
        </p:nvSpPr>
        <p:spPr>
          <a:xfrm>
            <a:off x="0" y="4254500"/>
            <a:ext cx="9144000" cy="2603837"/>
          </a:xfrm>
          <a:prstGeom prst="rect">
            <a:avLst/>
          </a:prstGeom>
          <a:solidFill>
            <a:srgbClr val="9966FF"/>
          </a:solidFill>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endParaRPr lang="en-US" sz="2000" dirty="0"/>
          </a:p>
        </p:txBody>
      </p:sp>
      <p:sp>
        <p:nvSpPr>
          <p:cNvPr id="2" name="Title 1"/>
          <p:cNvSpPr>
            <a:spLocks noGrp="1"/>
          </p:cNvSpPr>
          <p:nvPr>
            <p:ph type="title"/>
          </p:nvPr>
        </p:nvSpPr>
        <p:spPr/>
        <p:txBody>
          <a:bodyPr/>
          <a:lstStyle/>
          <a:p>
            <a:r>
              <a:rPr lang="en-US" sz="4400" dirty="0" smtClean="0"/>
              <a:t>Small-Scale Mutations</a:t>
            </a:r>
            <a:endParaRPr lang="en-US" sz="4400" dirty="0"/>
          </a:p>
        </p:txBody>
      </p:sp>
      <p:sp>
        <p:nvSpPr>
          <p:cNvPr id="3" name="Content Placeholder 2"/>
          <p:cNvSpPr>
            <a:spLocks noGrp="1"/>
          </p:cNvSpPr>
          <p:nvPr>
            <p:ph idx="1"/>
          </p:nvPr>
        </p:nvSpPr>
        <p:spPr>
          <a:xfrm>
            <a:off x="279401" y="2286931"/>
            <a:ext cx="8636000" cy="1835555"/>
          </a:xfrm>
        </p:spPr>
        <p:txBody>
          <a:bodyPr anchor="t">
            <a:noAutofit/>
          </a:bodyPr>
          <a:lstStyle/>
          <a:p>
            <a:pPr marL="514350" indent="-514350">
              <a:buFont typeface="+mj-lt"/>
              <a:buAutoNum type="arabicPeriod" startAt="3"/>
            </a:pPr>
            <a:r>
              <a:rPr lang="en-US" sz="2400" dirty="0" smtClean="0"/>
              <a:t>Insertion </a:t>
            </a:r>
            <a:r>
              <a:rPr lang="en-US" sz="2400" dirty="0" smtClean="0"/>
              <a:t>(a “frameshift” mutation)</a:t>
            </a:r>
            <a:endParaRPr lang="en-US" sz="2400" dirty="0" smtClean="0"/>
          </a:p>
          <a:p>
            <a:pPr lvl="1"/>
            <a:r>
              <a:rPr lang="en-US" sz="2000" dirty="0" smtClean="0"/>
              <a:t>Addition </a:t>
            </a:r>
            <a:r>
              <a:rPr lang="en-US" sz="2000" dirty="0"/>
              <a:t>of a nucleotide to the DNA sequence</a:t>
            </a:r>
            <a:r>
              <a:rPr lang="en-US" sz="2000" dirty="0" smtClean="0">
                <a:effectLst/>
              </a:rPr>
              <a:t> </a:t>
            </a:r>
          </a:p>
          <a:p>
            <a:pPr lvl="1"/>
            <a:r>
              <a:rPr lang="en-US" sz="2000" dirty="0" smtClean="0"/>
              <a:t>Addition of even a single nucleotide to a gene alters every codon after the mutation</a:t>
            </a:r>
            <a:r>
              <a:rPr lang="en-US" sz="2000" dirty="0" smtClean="0">
                <a:effectLst/>
              </a:rPr>
              <a:t> </a:t>
            </a:r>
            <a:endParaRPr lang="en-US" sz="2000" dirty="0" smtClean="0"/>
          </a:p>
        </p:txBody>
      </p:sp>
      <p:grpSp>
        <p:nvGrpSpPr>
          <p:cNvPr id="5" name="Group 4"/>
          <p:cNvGrpSpPr/>
          <p:nvPr/>
        </p:nvGrpSpPr>
        <p:grpSpPr>
          <a:xfrm>
            <a:off x="1506821" y="4578705"/>
            <a:ext cx="6468804" cy="2084741"/>
            <a:chOff x="1868575" y="1617945"/>
            <a:chExt cx="5835794" cy="1476721"/>
          </a:xfrm>
        </p:grpSpPr>
        <p:grpSp>
          <p:nvGrpSpPr>
            <p:cNvPr id="6" name="Group 5"/>
            <p:cNvGrpSpPr/>
            <p:nvPr/>
          </p:nvGrpSpPr>
          <p:grpSpPr>
            <a:xfrm>
              <a:off x="1868575" y="1617945"/>
              <a:ext cx="5333035" cy="1476721"/>
              <a:chOff x="1868575" y="1617945"/>
              <a:chExt cx="5333035" cy="1476721"/>
            </a:xfrm>
          </p:grpSpPr>
          <p:grpSp>
            <p:nvGrpSpPr>
              <p:cNvPr id="8" name="Group 7"/>
              <p:cNvGrpSpPr/>
              <p:nvPr/>
            </p:nvGrpSpPr>
            <p:grpSpPr>
              <a:xfrm>
                <a:off x="1868575" y="1617945"/>
                <a:ext cx="5333035" cy="1423030"/>
                <a:chOff x="1868575" y="1617945"/>
                <a:chExt cx="5333035" cy="1423030"/>
              </a:xfrm>
            </p:grpSpPr>
            <p:grpSp>
              <p:nvGrpSpPr>
                <p:cNvPr id="10" name="Group 9"/>
                <p:cNvGrpSpPr/>
                <p:nvPr/>
              </p:nvGrpSpPr>
              <p:grpSpPr>
                <a:xfrm>
                  <a:off x="3510006" y="1676883"/>
                  <a:ext cx="3691604" cy="1364092"/>
                  <a:chOff x="2510905" y="1003491"/>
                  <a:chExt cx="3691604" cy="1364092"/>
                </a:xfrm>
              </p:grpSpPr>
              <p:grpSp>
                <p:nvGrpSpPr>
                  <p:cNvPr id="12" name="Group 11"/>
                  <p:cNvGrpSpPr/>
                  <p:nvPr/>
                </p:nvGrpSpPr>
                <p:grpSpPr>
                  <a:xfrm>
                    <a:off x="2510905" y="1003491"/>
                    <a:ext cx="3662408" cy="982000"/>
                    <a:chOff x="2510905" y="1003491"/>
                    <a:chExt cx="3662408" cy="982000"/>
                  </a:xfrm>
                </p:grpSpPr>
                <p:grpSp>
                  <p:nvGrpSpPr>
                    <p:cNvPr id="19" name="Group 18"/>
                    <p:cNvGrpSpPr/>
                    <p:nvPr/>
                  </p:nvGrpSpPr>
                  <p:grpSpPr>
                    <a:xfrm>
                      <a:off x="2648706" y="1372315"/>
                      <a:ext cx="3407819" cy="613176"/>
                      <a:chOff x="1182460" y="1372323"/>
                      <a:chExt cx="3407819" cy="613176"/>
                    </a:xfrm>
                  </p:grpSpPr>
                  <p:grpSp>
                    <p:nvGrpSpPr>
                      <p:cNvPr id="26" name="Group 25"/>
                      <p:cNvGrpSpPr/>
                      <p:nvPr/>
                    </p:nvGrpSpPr>
                    <p:grpSpPr>
                      <a:xfrm>
                        <a:off x="1182460" y="1372329"/>
                        <a:ext cx="510942" cy="613170"/>
                        <a:chOff x="1182460" y="1372329"/>
                        <a:chExt cx="510942" cy="423379"/>
                      </a:xfrm>
                    </p:grpSpPr>
                    <p:cxnSp>
                      <p:nvCxnSpPr>
                        <p:cNvPr id="39" name="Elbow Connector 38"/>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0" name="Elbow Connector 39"/>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7" name="Group 26"/>
                      <p:cNvGrpSpPr/>
                      <p:nvPr/>
                    </p:nvGrpSpPr>
                    <p:grpSpPr>
                      <a:xfrm>
                        <a:off x="1910613" y="1372327"/>
                        <a:ext cx="510942" cy="613170"/>
                        <a:chOff x="1182460" y="1372329"/>
                        <a:chExt cx="510942" cy="423379"/>
                      </a:xfrm>
                    </p:grpSpPr>
                    <p:cxnSp>
                      <p:nvCxnSpPr>
                        <p:cNvPr id="37" name="Elbow Connector 36"/>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8" name="Elbow Connector 37"/>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2648705" y="1372325"/>
                        <a:ext cx="510942" cy="613170"/>
                        <a:chOff x="1182460" y="1372329"/>
                        <a:chExt cx="510942" cy="423379"/>
                      </a:xfrm>
                    </p:grpSpPr>
                    <p:cxnSp>
                      <p:nvCxnSpPr>
                        <p:cNvPr id="35" name="Elbow Connector 34"/>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6" name="Elbow Connector 35"/>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29" name="Group 28"/>
                      <p:cNvGrpSpPr/>
                      <p:nvPr/>
                    </p:nvGrpSpPr>
                    <p:grpSpPr>
                      <a:xfrm>
                        <a:off x="3378620" y="1372329"/>
                        <a:ext cx="510942" cy="613170"/>
                        <a:chOff x="1182460" y="1372329"/>
                        <a:chExt cx="510942" cy="423379"/>
                      </a:xfrm>
                    </p:grpSpPr>
                    <p:cxnSp>
                      <p:nvCxnSpPr>
                        <p:cNvPr id="33" name="Elbow Connector 32"/>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Elbow Connector 33"/>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30" name="Group 29"/>
                      <p:cNvGrpSpPr/>
                      <p:nvPr/>
                    </p:nvGrpSpPr>
                    <p:grpSpPr>
                      <a:xfrm>
                        <a:off x="4079337" y="1372323"/>
                        <a:ext cx="510942" cy="613170"/>
                        <a:chOff x="1182460" y="1372329"/>
                        <a:chExt cx="510942" cy="423379"/>
                      </a:xfrm>
                    </p:grpSpPr>
                    <p:cxnSp>
                      <p:nvCxnSpPr>
                        <p:cNvPr id="31" name="Elbow Connector 30"/>
                        <p:cNvCxnSpPr/>
                        <p:nvPr/>
                      </p:nvCxnSpPr>
                      <p:spPr>
                        <a:xfrm rot="16200000" flipH="1">
                          <a:off x="1109455" y="1445335"/>
                          <a:ext cx="423378" cy="277367"/>
                        </a:xfrm>
                        <a:prstGeom prst="bentConnector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2" name="Elbow Connector 31"/>
                        <p:cNvCxnSpPr/>
                        <p:nvPr/>
                      </p:nvCxnSpPr>
                      <p:spPr>
                        <a:xfrm rot="5400000">
                          <a:off x="1364928" y="1467233"/>
                          <a:ext cx="423377" cy="233570"/>
                        </a:xfrm>
                        <a:prstGeom prst="bentConnector3">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grpSp>
                  <p:nvGrpSpPr>
                    <p:cNvPr id="20" name="Group 19"/>
                    <p:cNvGrpSpPr/>
                    <p:nvPr/>
                  </p:nvGrpSpPr>
                  <p:grpSpPr>
                    <a:xfrm>
                      <a:off x="2510905" y="1003491"/>
                      <a:ext cx="3662408" cy="408764"/>
                      <a:chOff x="2510905" y="1003491"/>
                      <a:chExt cx="3662408" cy="408764"/>
                    </a:xfrm>
                  </p:grpSpPr>
                  <p:sp>
                    <p:nvSpPr>
                      <p:cNvPr id="21" name="TextBox 20"/>
                      <p:cNvSpPr txBox="1"/>
                      <p:nvPr/>
                    </p:nvSpPr>
                    <p:spPr>
                      <a:xfrm>
                        <a:off x="2510905" y="1007349"/>
                        <a:ext cx="759111" cy="400110"/>
                      </a:xfrm>
                      <a:prstGeom prst="rect">
                        <a:avLst/>
                      </a:prstGeom>
                      <a:noFill/>
                    </p:spPr>
                    <p:txBody>
                      <a:bodyPr wrap="square" rtlCol="0">
                        <a:spAutoFit/>
                      </a:bodyPr>
                      <a:lstStyle/>
                      <a:p>
                        <a:pPr algn="ctr"/>
                        <a:r>
                          <a:rPr lang="en-US" sz="2000" b="1" dirty="0" smtClean="0"/>
                          <a:t>TAT</a:t>
                        </a:r>
                        <a:endParaRPr lang="en-US" sz="2000" b="1" dirty="0"/>
                      </a:p>
                    </p:txBody>
                  </p:sp>
                  <p:sp>
                    <p:nvSpPr>
                      <p:cNvPr id="22" name="TextBox 21"/>
                      <p:cNvSpPr txBox="1"/>
                      <p:nvPr/>
                    </p:nvSpPr>
                    <p:spPr>
                      <a:xfrm>
                        <a:off x="3274674" y="1003491"/>
                        <a:ext cx="759111" cy="400110"/>
                      </a:xfrm>
                      <a:prstGeom prst="rect">
                        <a:avLst/>
                      </a:prstGeom>
                      <a:noFill/>
                    </p:spPr>
                    <p:txBody>
                      <a:bodyPr wrap="square" rtlCol="0">
                        <a:spAutoFit/>
                      </a:bodyPr>
                      <a:lstStyle/>
                      <a:p>
                        <a:pPr algn="ctr"/>
                        <a:r>
                          <a:rPr lang="en-US" sz="2000" b="1" dirty="0" smtClean="0">
                            <a:solidFill>
                              <a:srgbClr val="000000"/>
                            </a:solidFill>
                          </a:rPr>
                          <a:t>CAT</a:t>
                        </a:r>
                        <a:endParaRPr lang="en-US" sz="2000" b="1" dirty="0">
                          <a:solidFill>
                            <a:srgbClr val="000000"/>
                          </a:solidFill>
                        </a:endParaRPr>
                      </a:p>
                    </p:txBody>
                  </p:sp>
                  <p:sp>
                    <p:nvSpPr>
                      <p:cNvPr id="23" name="TextBox 22"/>
                      <p:cNvSpPr txBox="1"/>
                      <p:nvPr/>
                    </p:nvSpPr>
                    <p:spPr>
                      <a:xfrm>
                        <a:off x="4004589" y="1012145"/>
                        <a:ext cx="759111" cy="400110"/>
                      </a:xfrm>
                      <a:prstGeom prst="rect">
                        <a:avLst/>
                      </a:prstGeom>
                      <a:noFill/>
                    </p:spPr>
                    <p:txBody>
                      <a:bodyPr wrap="square" rtlCol="0">
                        <a:spAutoFit/>
                      </a:bodyPr>
                      <a:lstStyle/>
                      <a:p>
                        <a:pPr algn="ctr"/>
                        <a:r>
                          <a:rPr lang="en-US" sz="2000" b="1" dirty="0" smtClean="0"/>
                          <a:t>C</a:t>
                        </a:r>
                        <a:r>
                          <a:rPr lang="en-US" sz="2000" b="1" dirty="0" smtClean="0">
                            <a:solidFill>
                              <a:srgbClr val="000000"/>
                            </a:solidFill>
                          </a:rPr>
                          <a:t>G</a:t>
                        </a:r>
                        <a:r>
                          <a:rPr lang="en-US" sz="2000" b="1" dirty="0">
                            <a:solidFill>
                              <a:srgbClr val="000000"/>
                            </a:solidFill>
                          </a:rPr>
                          <a:t>C</a:t>
                        </a:r>
                      </a:p>
                    </p:txBody>
                  </p:sp>
                  <p:sp>
                    <p:nvSpPr>
                      <p:cNvPr id="24" name="TextBox 23"/>
                      <p:cNvSpPr txBox="1"/>
                      <p:nvPr/>
                    </p:nvSpPr>
                    <p:spPr>
                      <a:xfrm>
                        <a:off x="4739162" y="1003491"/>
                        <a:ext cx="759111" cy="400110"/>
                      </a:xfrm>
                      <a:prstGeom prst="rect">
                        <a:avLst/>
                      </a:prstGeom>
                      <a:noFill/>
                    </p:spPr>
                    <p:txBody>
                      <a:bodyPr wrap="square" rtlCol="0">
                        <a:spAutoFit/>
                      </a:bodyPr>
                      <a:lstStyle/>
                      <a:p>
                        <a:pPr algn="ctr"/>
                        <a:r>
                          <a:rPr lang="en-US" sz="2000" b="1" dirty="0" smtClean="0"/>
                          <a:t>TAA</a:t>
                        </a:r>
                        <a:endParaRPr lang="en-US" sz="2000" b="1" dirty="0"/>
                      </a:p>
                    </p:txBody>
                  </p:sp>
                  <p:sp>
                    <p:nvSpPr>
                      <p:cNvPr id="25" name="TextBox 24"/>
                      <p:cNvSpPr txBox="1"/>
                      <p:nvPr/>
                    </p:nvSpPr>
                    <p:spPr>
                      <a:xfrm>
                        <a:off x="5414202" y="1012145"/>
                        <a:ext cx="759111" cy="400110"/>
                      </a:xfrm>
                      <a:prstGeom prst="rect">
                        <a:avLst/>
                      </a:prstGeom>
                      <a:noFill/>
                    </p:spPr>
                    <p:txBody>
                      <a:bodyPr wrap="square" rtlCol="0">
                        <a:spAutoFit/>
                      </a:bodyPr>
                      <a:lstStyle/>
                      <a:p>
                        <a:pPr algn="ctr"/>
                        <a:r>
                          <a:rPr lang="en-US" sz="2000" b="1" dirty="0" smtClean="0"/>
                          <a:t>GGT</a:t>
                        </a:r>
                        <a:endParaRPr lang="en-US" sz="2000" b="1" dirty="0"/>
                      </a:p>
                    </p:txBody>
                  </p:sp>
                </p:grpSp>
              </p:grpSp>
              <p:grpSp>
                <p:nvGrpSpPr>
                  <p:cNvPr id="13" name="Group 12"/>
                  <p:cNvGrpSpPr/>
                  <p:nvPr/>
                </p:nvGrpSpPr>
                <p:grpSpPr>
                  <a:xfrm>
                    <a:off x="2510905" y="1958819"/>
                    <a:ext cx="3691604" cy="408764"/>
                    <a:chOff x="2510905" y="1003491"/>
                    <a:chExt cx="3691604" cy="408764"/>
                  </a:xfrm>
                </p:grpSpPr>
                <p:sp>
                  <p:nvSpPr>
                    <p:cNvPr id="14" name="TextBox 13"/>
                    <p:cNvSpPr txBox="1"/>
                    <p:nvPr/>
                  </p:nvSpPr>
                  <p:spPr>
                    <a:xfrm>
                      <a:off x="2510905" y="1007349"/>
                      <a:ext cx="759111" cy="400110"/>
                    </a:xfrm>
                    <a:prstGeom prst="rect">
                      <a:avLst/>
                    </a:prstGeom>
                    <a:noFill/>
                  </p:spPr>
                  <p:txBody>
                    <a:bodyPr wrap="square" rtlCol="0">
                      <a:spAutoFit/>
                    </a:bodyPr>
                    <a:lstStyle/>
                    <a:p>
                      <a:pPr algn="ctr"/>
                      <a:r>
                        <a:rPr lang="en-US" sz="2000" b="1" dirty="0" smtClean="0"/>
                        <a:t>Tyr</a:t>
                      </a:r>
                      <a:endParaRPr lang="en-US" sz="2000" b="1" dirty="0"/>
                    </a:p>
                  </p:txBody>
                </p:sp>
                <p:sp>
                  <p:nvSpPr>
                    <p:cNvPr id="15" name="TextBox 14"/>
                    <p:cNvSpPr txBox="1"/>
                    <p:nvPr/>
                  </p:nvSpPr>
                  <p:spPr>
                    <a:xfrm>
                      <a:off x="3274674" y="1003491"/>
                      <a:ext cx="759111" cy="400110"/>
                    </a:xfrm>
                    <a:prstGeom prst="rect">
                      <a:avLst/>
                    </a:prstGeom>
                    <a:noFill/>
                  </p:spPr>
                  <p:txBody>
                    <a:bodyPr wrap="square" rtlCol="0">
                      <a:spAutoFit/>
                    </a:bodyPr>
                    <a:lstStyle/>
                    <a:p>
                      <a:pPr algn="ctr"/>
                      <a:r>
                        <a:rPr lang="en-US" sz="2000" b="1" dirty="0" smtClean="0">
                          <a:solidFill>
                            <a:srgbClr val="000000"/>
                          </a:solidFill>
                        </a:rPr>
                        <a:t>His</a:t>
                      </a:r>
                      <a:endParaRPr lang="en-US" sz="2000" b="1" dirty="0">
                        <a:solidFill>
                          <a:srgbClr val="000000"/>
                        </a:solidFill>
                      </a:endParaRPr>
                    </a:p>
                  </p:txBody>
                </p:sp>
                <p:sp>
                  <p:nvSpPr>
                    <p:cNvPr id="16" name="TextBox 15"/>
                    <p:cNvSpPr txBox="1"/>
                    <p:nvPr/>
                  </p:nvSpPr>
                  <p:spPr>
                    <a:xfrm>
                      <a:off x="4004589" y="1012145"/>
                      <a:ext cx="759111" cy="400110"/>
                    </a:xfrm>
                    <a:prstGeom prst="rect">
                      <a:avLst/>
                    </a:prstGeom>
                    <a:noFill/>
                  </p:spPr>
                  <p:txBody>
                    <a:bodyPr wrap="square" rtlCol="0">
                      <a:spAutoFit/>
                    </a:bodyPr>
                    <a:lstStyle/>
                    <a:p>
                      <a:pPr algn="ctr"/>
                      <a:r>
                        <a:rPr lang="en-US" sz="2000" b="1" dirty="0" err="1" smtClean="0">
                          <a:solidFill>
                            <a:srgbClr val="FF0000"/>
                          </a:solidFill>
                        </a:rPr>
                        <a:t>Arg</a:t>
                      </a:r>
                      <a:endParaRPr lang="en-US" sz="2000" b="1" dirty="0">
                        <a:solidFill>
                          <a:srgbClr val="FF0000"/>
                        </a:solidFill>
                      </a:endParaRPr>
                    </a:p>
                  </p:txBody>
                </p:sp>
                <p:sp>
                  <p:nvSpPr>
                    <p:cNvPr id="17" name="TextBox 16"/>
                    <p:cNvSpPr txBox="1"/>
                    <p:nvPr/>
                  </p:nvSpPr>
                  <p:spPr>
                    <a:xfrm>
                      <a:off x="4739162" y="1003491"/>
                      <a:ext cx="759111" cy="400110"/>
                    </a:xfrm>
                    <a:prstGeom prst="rect">
                      <a:avLst/>
                    </a:prstGeom>
                    <a:noFill/>
                  </p:spPr>
                  <p:txBody>
                    <a:bodyPr wrap="square" rtlCol="0">
                      <a:spAutoFit/>
                    </a:bodyPr>
                    <a:lstStyle/>
                    <a:p>
                      <a:pPr algn="ctr"/>
                      <a:r>
                        <a:rPr lang="en-US" sz="2000" b="1" dirty="0" smtClean="0">
                          <a:solidFill>
                            <a:srgbClr val="FF0000"/>
                          </a:solidFill>
                        </a:rPr>
                        <a:t>Stop</a:t>
                      </a:r>
                      <a:endParaRPr lang="en-US" sz="2000" b="1" dirty="0">
                        <a:solidFill>
                          <a:srgbClr val="FF0000"/>
                        </a:solidFill>
                      </a:endParaRPr>
                    </a:p>
                  </p:txBody>
                </p:sp>
                <p:sp>
                  <p:nvSpPr>
                    <p:cNvPr id="18" name="TextBox 17"/>
                    <p:cNvSpPr txBox="1"/>
                    <p:nvPr/>
                  </p:nvSpPr>
                  <p:spPr>
                    <a:xfrm>
                      <a:off x="5443398" y="1012145"/>
                      <a:ext cx="759111" cy="400110"/>
                    </a:xfrm>
                    <a:prstGeom prst="rect">
                      <a:avLst/>
                    </a:prstGeom>
                    <a:noFill/>
                  </p:spPr>
                  <p:txBody>
                    <a:bodyPr wrap="square" rtlCol="0">
                      <a:spAutoFit/>
                    </a:bodyPr>
                    <a:lstStyle/>
                    <a:p>
                      <a:pPr algn="ctr"/>
                      <a:r>
                        <a:rPr lang="en-US" sz="2000" b="1" dirty="0" err="1" smtClean="0">
                          <a:solidFill>
                            <a:srgbClr val="FF0000"/>
                          </a:solidFill>
                        </a:rPr>
                        <a:t>Gly</a:t>
                      </a:r>
                      <a:endParaRPr lang="en-US" sz="2000" b="1" dirty="0">
                        <a:solidFill>
                          <a:srgbClr val="FF0000"/>
                        </a:solidFill>
                      </a:endParaRPr>
                    </a:p>
                  </p:txBody>
                </p:sp>
              </p:grpSp>
            </p:grpSp>
            <p:sp>
              <p:nvSpPr>
                <p:cNvPr id="11" name="TextBox 10"/>
                <p:cNvSpPr txBox="1"/>
                <p:nvPr/>
              </p:nvSpPr>
              <p:spPr>
                <a:xfrm>
                  <a:off x="1868575" y="1617945"/>
                  <a:ext cx="2129584" cy="523220"/>
                </a:xfrm>
                <a:prstGeom prst="rect">
                  <a:avLst/>
                </a:prstGeom>
                <a:noFill/>
              </p:spPr>
              <p:txBody>
                <a:bodyPr wrap="square" rtlCol="0">
                  <a:spAutoFit/>
                </a:bodyPr>
                <a:lstStyle/>
                <a:p>
                  <a:r>
                    <a:rPr lang="en-US" sz="2800" b="1" dirty="0" smtClean="0"/>
                    <a:t>Insertion</a:t>
                  </a:r>
                  <a:endParaRPr lang="en-US" sz="2800" b="1" dirty="0"/>
                </a:p>
              </p:txBody>
            </p:sp>
          </p:grpSp>
          <p:sp>
            <p:nvSpPr>
              <p:cNvPr id="9" name="TextBox 8"/>
              <p:cNvSpPr txBox="1"/>
              <p:nvPr/>
            </p:nvSpPr>
            <p:spPr>
              <a:xfrm>
                <a:off x="1941577" y="2571446"/>
                <a:ext cx="2129584" cy="523220"/>
              </a:xfrm>
              <a:prstGeom prst="rect">
                <a:avLst/>
              </a:prstGeom>
              <a:noFill/>
            </p:spPr>
            <p:txBody>
              <a:bodyPr wrap="square" rtlCol="0">
                <a:spAutoFit/>
              </a:bodyPr>
              <a:lstStyle/>
              <a:p>
                <a:r>
                  <a:rPr lang="en-US" sz="2800" b="1" dirty="0" smtClean="0"/>
                  <a:t>Protein</a:t>
                </a:r>
                <a:endParaRPr lang="en-US" sz="2800" b="1" dirty="0"/>
              </a:p>
            </p:txBody>
          </p:sp>
        </p:grpSp>
        <p:sp>
          <p:nvSpPr>
            <p:cNvPr id="7" name="TextBox 6"/>
            <p:cNvSpPr txBox="1"/>
            <p:nvPr/>
          </p:nvSpPr>
          <p:spPr>
            <a:xfrm>
              <a:off x="6945258" y="1676883"/>
              <a:ext cx="759111" cy="400110"/>
            </a:xfrm>
            <a:prstGeom prst="rect">
              <a:avLst/>
            </a:prstGeom>
            <a:noFill/>
          </p:spPr>
          <p:txBody>
            <a:bodyPr wrap="square" rtlCol="0">
              <a:spAutoFit/>
            </a:bodyPr>
            <a:lstStyle/>
            <a:p>
              <a:pPr algn="ctr"/>
              <a:r>
                <a:rPr lang="en-US" sz="2000" b="1" dirty="0" smtClean="0"/>
                <a:t>A</a:t>
              </a:r>
              <a:endParaRPr lang="en-US" sz="2000" b="1" dirty="0"/>
            </a:p>
          </p:txBody>
        </p:sp>
      </p:grpSp>
      <p:sp>
        <p:nvSpPr>
          <p:cNvPr id="42" name="Content Placeholder 2"/>
          <p:cNvSpPr txBox="1">
            <a:spLocks/>
          </p:cNvSpPr>
          <p:nvPr/>
        </p:nvSpPr>
        <p:spPr>
          <a:xfrm>
            <a:off x="6852045" y="401532"/>
            <a:ext cx="1827006" cy="1277956"/>
          </a:xfrm>
          <a:prstGeom prst="rect">
            <a:avLst/>
          </a:prstGeom>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lgn="r">
              <a:spcBef>
                <a:spcPts val="0"/>
              </a:spcBef>
              <a:spcAft>
                <a:spcPts val="0"/>
              </a:spcAft>
              <a:buNone/>
            </a:pPr>
            <a:r>
              <a:rPr lang="en-US" sz="8000" dirty="0" smtClean="0">
                <a:solidFill>
                  <a:srgbClr val="FFFF99"/>
                </a:solidFill>
              </a:rPr>
              <a:t>#3</a:t>
            </a:r>
            <a:endParaRPr lang="en-US" sz="8000" dirty="0" smtClean="0">
              <a:solidFill>
                <a:srgbClr val="FFFF99"/>
              </a:solidFill>
            </a:endParaRPr>
          </a:p>
        </p:txBody>
      </p:sp>
    </p:spTree>
    <p:extLst>
      <p:ext uri="{BB962C8B-B14F-4D97-AF65-F5344CB8AC3E}">
        <p14:creationId xmlns:p14="http://schemas.microsoft.com/office/powerpoint/2010/main" val="2093774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Large</a:t>
            </a:r>
            <a:r>
              <a:rPr lang="en-US" sz="4400" dirty="0" smtClean="0"/>
              <a:t>-Scale Mutations</a:t>
            </a:r>
            <a:endParaRPr lang="en-US" sz="4400" dirty="0"/>
          </a:p>
        </p:txBody>
      </p:sp>
      <p:sp>
        <p:nvSpPr>
          <p:cNvPr id="3" name="Content Placeholder 2"/>
          <p:cNvSpPr>
            <a:spLocks noGrp="1"/>
          </p:cNvSpPr>
          <p:nvPr>
            <p:ph idx="1"/>
          </p:nvPr>
        </p:nvSpPr>
        <p:spPr>
          <a:xfrm>
            <a:off x="304800" y="2577887"/>
            <a:ext cx="8534399" cy="3636510"/>
          </a:xfrm>
        </p:spPr>
        <p:txBody>
          <a:bodyPr anchor="t">
            <a:noAutofit/>
          </a:bodyPr>
          <a:lstStyle/>
          <a:p>
            <a:r>
              <a:rPr lang="en-US" sz="2800" dirty="0"/>
              <a:t>A</a:t>
            </a:r>
            <a:r>
              <a:rPr lang="en-US" sz="2800" dirty="0" smtClean="0"/>
              <a:t>ffect </a:t>
            </a:r>
            <a:r>
              <a:rPr lang="en-US" sz="2800" dirty="0"/>
              <a:t>entire portions of the chromosome</a:t>
            </a:r>
            <a:r>
              <a:rPr lang="en-US" sz="2800" dirty="0" smtClean="0">
                <a:effectLst/>
              </a:rPr>
              <a:t> </a:t>
            </a:r>
          </a:p>
          <a:p>
            <a:pPr lvl="1"/>
            <a:r>
              <a:rPr lang="en-US" sz="2400" dirty="0"/>
              <a:t>Some large-scale mutations </a:t>
            </a:r>
            <a:r>
              <a:rPr lang="en-US" sz="2400" dirty="0" smtClean="0"/>
              <a:t>affect </a:t>
            </a:r>
            <a:r>
              <a:rPr lang="en-US" sz="2400" dirty="0"/>
              <a:t>only single chromosomes, others occur </a:t>
            </a:r>
            <a:r>
              <a:rPr lang="en-US" sz="2400" dirty="0" smtClean="0"/>
              <a:t>across </a:t>
            </a:r>
            <a:r>
              <a:rPr lang="en-US" sz="2400" dirty="0" err="1" smtClean="0"/>
              <a:t>nonhomologous</a:t>
            </a:r>
            <a:r>
              <a:rPr lang="en-US" sz="2400" dirty="0" smtClean="0"/>
              <a:t> pairs</a:t>
            </a:r>
          </a:p>
          <a:p>
            <a:pPr lvl="1"/>
            <a:r>
              <a:rPr lang="en-US" sz="2400" dirty="0" smtClean="0"/>
              <a:t>Entire </a:t>
            </a:r>
            <a:r>
              <a:rPr lang="en-US" sz="2400" dirty="0"/>
              <a:t>genes or sets of genes are altered rather </a:t>
            </a:r>
            <a:r>
              <a:rPr lang="en-US" sz="2400" dirty="0" smtClean="0"/>
              <a:t>than </a:t>
            </a:r>
            <a:r>
              <a:rPr lang="en-US" sz="2400" dirty="0" smtClean="0"/>
              <a:t>only single nucleotides </a:t>
            </a:r>
            <a:r>
              <a:rPr lang="en-US" sz="2400" dirty="0"/>
              <a:t>of the </a:t>
            </a:r>
            <a:r>
              <a:rPr lang="en-US" sz="2400" dirty="0" smtClean="0"/>
              <a:t>DNA</a:t>
            </a:r>
          </a:p>
          <a:p>
            <a:pPr lvl="1"/>
            <a:r>
              <a:rPr lang="en-US" sz="2400" dirty="0"/>
              <a:t>Mutations involving multiple chromosomes </a:t>
            </a:r>
            <a:r>
              <a:rPr lang="en-US" sz="2400" dirty="0" smtClean="0"/>
              <a:t>are likely </a:t>
            </a:r>
            <a:r>
              <a:rPr lang="en-US" sz="2400" dirty="0"/>
              <a:t>to occur in </a:t>
            </a:r>
            <a:r>
              <a:rPr lang="en-US" sz="2400" dirty="0" smtClean="0"/>
              <a:t>meiosis, during </a:t>
            </a:r>
            <a:r>
              <a:rPr lang="en-US" sz="2400" dirty="0"/>
              <a:t>the prophase I</a:t>
            </a:r>
            <a:r>
              <a:rPr lang="en-US" sz="2400" dirty="0" smtClean="0">
                <a:effectLst/>
              </a:rPr>
              <a:t>   </a:t>
            </a:r>
            <a:endParaRPr lang="en-US" sz="2400" dirty="0"/>
          </a:p>
        </p:txBody>
      </p:sp>
    </p:spTree>
    <p:extLst>
      <p:ext uri="{BB962C8B-B14F-4D97-AF65-F5344CB8AC3E}">
        <p14:creationId xmlns:p14="http://schemas.microsoft.com/office/powerpoint/2010/main" val="209896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562600" y="1905000"/>
            <a:ext cx="3581400" cy="4956048"/>
          </a:xfrm>
          <a:prstGeom prst="rect">
            <a:avLst/>
          </a:prstGeom>
          <a:solidFill>
            <a:schemeClr val="tx1"/>
          </a:solidFill>
          <a:effectLst>
            <a:outerShdw blurRad="50800" dir="14400000">
              <a:srgbClr val="000000">
                <a:alpha val="40000"/>
              </a:srgbClr>
            </a:outerShdw>
          </a:effectLst>
        </p:spPr>
        <p:txBody>
          <a:bodyPr vert="horz" lIns="91440" tIns="45720" rIns="91440" bIns="45720" rtlCol="0" anchor="t">
            <a:no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pPr marL="0" indent="0">
              <a:buNone/>
            </a:pPr>
            <a:endParaRPr lang="en-US" sz="2000" dirty="0"/>
          </a:p>
        </p:txBody>
      </p:sp>
      <p:sp>
        <p:nvSpPr>
          <p:cNvPr id="2" name="Title 1"/>
          <p:cNvSpPr>
            <a:spLocks noGrp="1"/>
          </p:cNvSpPr>
          <p:nvPr>
            <p:ph type="title"/>
          </p:nvPr>
        </p:nvSpPr>
        <p:spPr/>
        <p:txBody>
          <a:bodyPr/>
          <a:lstStyle/>
          <a:p>
            <a:r>
              <a:rPr lang="en-US" sz="6000" dirty="0" smtClean="0"/>
              <a:t>Large</a:t>
            </a:r>
            <a:r>
              <a:rPr lang="en-US" sz="4400" dirty="0" smtClean="0"/>
              <a:t>-Scale Mutations</a:t>
            </a:r>
            <a:endParaRPr lang="en-US" sz="4400" dirty="0"/>
          </a:p>
        </p:txBody>
      </p:sp>
      <p:sp>
        <p:nvSpPr>
          <p:cNvPr id="3" name="Content Placeholder 2"/>
          <p:cNvSpPr>
            <a:spLocks noGrp="1"/>
          </p:cNvSpPr>
          <p:nvPr>
            <p:ph idx="1"/>
          </p:nvPr>
        </p:nvSpPr>
        <p:spPr>
          <a:xfrm>
            <a:off x="177801" y="2768600"/>
            <a:ext cx="5079999" cy="3327400"/>
          </a:xfrm>
        </p:spPr>
        <p:txBody>
          <a:bodyPr anchor="t">
            <a:noAutofit/>
          </a:bodyPr>
          <a:lstStyle/>
          <a:p>
            <a:r>
              <a:rPr lang="en-US" sz="2800" dirty="0" smtClean="0"/>
              <a:t>Deletion </a:t>
            </a:r>
          </a:p>
          <a:p>
            <a:pPr lvl="1"/>
            <a:r>
              <a:rPr lang="en-US" sz="2400" dirty="0" smtClean="0"/>
              <a:t>Single chromosome mutation</a:t>
            </a:r>
          </a:p>
          <a:p>
            <a:pPr lvl="1"/>
            <a:r>
              <a:rPr lang="en-US" sz="2400" dirty="0"/>
              <a:t>T</a:t>
            </a:r>
            <a:r>
              <a:rPr lang="en-US" sz="2400" dirty="0" smtClean="0"/>
              <a:t>he </a:t>
            </a:r>
            <a:r>
              <a:rPr lang="en-US" sz="2400" dirty="0"/>
              <a:t>loss of one or more </a:t>
            </a:r>
            <a:r>
              <a:rPr lang="en-US" sz="2400" dirty="0" smtClean="0"/>
              <a:t>gene(s) </a:t>
            </a:r>
            <a:r>
              <a:rPr lang="en-US" sz="2400" dirty="0"/>
              <a:t>from the parent chromosome</a:t>
            </a:r>
            <a:r>
              <a:rPr lang="en-US" sz="2400" dirty="0" smtClean="0">
                <a:effectLst/>
              </a:rPr>
              <a:t> </a:t>
            </a:r>
            <a:endParaRPr lang="en-US" sz="2400" dirty="0"/>
          </a:p>
        </p:txBody>
      </p:sp>
      <p:pic>
        <p:nvPicPr>
          <p:cNvPr id="5" name="Picture 4" descr="238px-Deletion_vectorized.svg.png"/>
          <p:cNvPicPr>
            <a:picLocks noChangeAspect="1"/>
          </p:cNvPicPr>
          <p:nvPr/>
        </p:nvPicPr>
        <p:blipFill rotWithShape="1">
          <a:blip r:embed="rId3">
            <a:extLst>
              <a:ext uri="{28A0092B-C50C-407E-A947-70E740481C1C}">
                <a14:useLocalDpi xmlns:a14="http://schemas.microsoft.com/office/drawing/2010/main" val="0"/>
              </a:ext>
            </a:extLst>
          </a:blip>
          <a:srcRect t="6259" r="6776" b="4855"/>
          <a:stretch/>
        </p:blipFill>
        <p:spPr>
          <a:xfrm>
            <a:off x="5791200" y="2171487"/>
            <a:ext cx="3048000" cy="4530197"/>
          </a:xfrm>
          <a:prstGeom prst="rect">
            <a:avLst/>
          </a:prstGeom>
        </p:spPr>
      </p:pic>
    </p:spTree>
    <p:extLst>
      <p:ext uri="{BB962C8B-B14F-4D97-AF65-F5344CB8AC3E}">
        <p14:creationId xmlns:p14="http://schemas.microsoft.com/office/powerpoint/2010/main" val="16709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TM03457503[[fn=Quotable]]</Template>
  <TotalTime>3432</TotalTime>
  <Words>2596</Words>
  <Application>Microsoft Office PowerPoint</Application>
  <PresentationFormat>On-screen Show (4:3)</PresentationFormat>
  <Paragraphs>212</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Century Gothic</vt:lpstr>
      <vt:lpstr>Trebuchet MS</vt:lpstr>
      <vt:lpstr>Wingdings</vt:lpstr>
      <vt:lpstr>Wingdings 2</vt:lpstr>
      <vt:lpstr>Quotable</vt:lpstr>
      <vt:lpstr>Mutations</vt:lpstr>
      <vt:lpstr>Superheroes </vt:lpstr>
      <vt:lpstr>Learning about Mutations</vt:lpstr>
      <vt:lpstr>Types of Mutations</vt:lpstr>
      <vt:lpstr>Small-Scale Mutations</vt:lpstr>
      <vt:lpstr>Small-Scale Mutations</vt:lpstr>
      <vt:lpstr>Small-Scale Mutations</vt:lpstr>
      <vt:lpstr>Large-Scale Mutations</vt:lpstr>
      <vt:lpstr>Large-Scale Mutations</vt:lpstr>
      <vt:lpstr>Large-Scale Mutations</vt:lpstr>
      <vt:lpstr>Large-Scale Mutations</vt:lpstr>
      <vt:lpstr>Large-Scale Mutations</vt:lpstr>
      <vt:lpstr>Large-Scale Mutations</vt:lpstr>
      <vt:lpstr>Large-Scale Mutations</vt:lpstr>
      <vt:lpstr>Effects of Mutations</vt:lpstr>
      <vt:lpstr>Small-Scale Mutation Effects</vt:lpstr>
      <vt:lpstr>Large-Scale Mutation Effects</vt:lpstr>
      <vt:lpstr>PowerPoint Presentation</vt:lpstr>
      <vt:lpstr>Large-Scale Mutation Effects</vt:lpstr>
      <vt:lpstr>Mutation Influences</vt:lpstr>
      <vt:lpstr>Engineering Connection</vt:lpstr>
      <vt:lpstr>Engineering Connection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Mutations</dc:title>
  <dc:creator>Denise</dc:creator>
  <cp:lastModifiedBy>Denise</cp:lastModifiedBy>
  <cp:revision>43</cp:revision>
  <dcterms:created xsi:type="dcterms:W3CDTF">2016-08-01T15:37:58Z</dcterms:created>
  <dcterms:modified xsi:type="dcterms:W3CDTF">2016-09-14T22:26:47Z</dcterms:modified>
</cp:coreProperties>
</file>