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4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5477" autoAdjust="0"/>
  </p:normalViewPr>
  <p:slideViewPr>
    <p:cSldViewPr snapToGrid="0">
      <p:cViewPr varScale="1">
        <p:scale>
          <a:sx n="75" d="100"/>
          <a:sy n="75" d="100"/>
        </p:scale>
        <p:origin x="49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7F49B0-4054-44DB-ABC9-ADAD83E35C7E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377B5D-125D-41BE-8229-747F14672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183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SchemaPiezo.gif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merinstinct.com/social-media-technology/piezoelectricity-walk-jump-dance-and-generate-electricity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ofriend.com/designers-conceptualize-next-generation-piezoelectric-based-jaguar-type.html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Piezoelectricity Presentation, Piezoelectricity</a:t>
            </a:r>
            <a:r>
              <a:rPr lang="en-US" baseline="0" dirty="0" smtClean="0"/>
              <a:t> Lesson &gt; TeachEngineering.org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77B5D-125D-41BE-8229-747F1467233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551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Animation: A piezoelectric disk generates a voltage when deformed (change in shape is greatly exaggerated).</a:t>
            </a: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Animation</a:t>
            </a:r>
            <a:r>
              <a:rPr lang="en-US" baseline="0" dirty="0" smtClean="0"/>
              <a:t> </a:t>
            </a:r>
            <a:r>
              <a:rPr lang="en-US" dirty="0" smtClean="0"/>
              <a:t>source: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2007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Mael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Guennou-Titzeff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Wikimedia Commons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http://commons.wikimedia.org/wiki/File:SchemaPiezo.gif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77B5D-125D-41BE-8229-747F1467233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015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piezoelectric material (bending material in photo), developed at NASA's Langley Research Center (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LaRC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can "feel" deformations such as bending or surface pressure, producing a small voltage in response that can act as a signal for a central computer. 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Information sources: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http://newscenter.lbl.gov/2012/05/13/electricity-from-viruses/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http://science.nasa.gov/science-news/science-at-nasa/2002/16sep_rightstuff/ 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Image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sources: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(three people walking) Microsoft clipart at http://office.microsoft.com/en-us/images/results.aspx?qu=walk&amp;ex=1#ai:MP900430804|mt:2|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(bending material) NASA's Morphing Project at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LaRC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http://science.nasa.gov/science-news/science-at-nasa/2002/16sep_rightstuff/ 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77B5D-125D-41BE-8229-747F1467233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6655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Image sources: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(sidewalk</a:t>
            </a:r>
            <a:r>
              <a:rPr lang="en-US" baseline="0" dirty="0" smtClean="0"/>
              <a:t>) </a:t>
            </a:r>
            <a:r>
              <a:rPr lang="en-US" dirty="0" smtClean="0"/>
              <a:t>Microsoft clipart at http://office.microsoft.com/en-us/images/results.aspx?qu=sidewalk&amp;ex=1#ai:MP900078852|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(highway</a:t>
            </a:r>
            <a:r>
              <a:rPr lang="en-US" baseline="0" dirty="0" smtClean="0"/>
              <a:t>) Microsoft clipart at http://office.microsoft.com/en-us/images/results.aspx?qu=highway&amp;ex=1#ai:MP900427669|mt:2|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Information sources: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hlinkClick r:id="rId3"/>
              </a:rPr>
              <a:t>http://www.consumerinstinct.com/social-media-technology/piezoelectricity-walk-jump-dance-and-generate-electricity/</a:t>
            </a:r>
            <a:endParaRPr lang="en-US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http://www.innovcity.com/2010/11/10/the-pink-city-gets-green-thanks-to-linked-innovative-experiments/#sthash.I6hfxOUd.dpuf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http://www.consumerinstinct.com/piezoelectricity-walk-jump-dance-and-generate-electricity/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77B5D-125D-41BE-8229-747F1467233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232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sources:</a:t>
            </a:r>
          </a:p>
          <a:p>
            <a:r>
              <a:rPr lang="en-US" dirty="0" smtClean="0"/>
              <a:t>(girl &amp; phone) Microsoft clipart at http://office.microsoft.com/en-us/images/results.aspx?qu=phone&amp;ex=1#ai:MP900442203|mt:2|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(car)</a:t>
            </a:r>
            <a:r>
              <a:rPr lang="en-US" baseline="0" dirty="0" smtClean="0"/>
              <a:t> Microsoft clipart at http://office.microsoft.com/en-us/images/results.aspx?qu=sports+car&amp;ex=1#ai:MP900438724|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Information sources: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http://thecoolgadgets.com/piezoelectric-nanogenerators-convert-motion-for-greener-energy-source/#sthash.I6hfxOUd.dpuf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hlinkClick r:id="rId3"/>
              </a:rPr>
              <a:t>http://www.ecofriend.com/designers-conceptualize-next-generation-piezoelectric-based-jaguar-type.html</a:t>
            </a:r>
            <a:endParaRPr lang="en-US" sz="1200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77B5D-125D-41BE-8229-747F1467233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2144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Image source: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2014 Matthew,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elisko, GK-12 Program, University of Houston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77B5D-125D-41BE-8229-747F1467233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7113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Image source: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2014 Matthew,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elisko, GK-12 Program, University of Houston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77B5D-125D-41BE-8229-747F1467233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902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</a:t>
            </a:r>
            <a:r>
              <a:rPr lang="en-US" baseline="0" dirty="0" smtClean="0"/>
              <a:t> Lawrence Berkeley National Laboratory http://pdgusers.lbl.gov/~pslii/uabackup/big_bang/CMB/2200800.html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77B5D-125D-41BE-8229-747F1467233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3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31B42BC-3FC4-4A1E-A5DB-A69F22D7B41A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BD73B7FF-810E-42CD-A663-1BFC57ED3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221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B42BC-3FC4-4A1E-A5DB-A69F22D7B41A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B7FF-810E-42CD-A663-1BFC57ED3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588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B42BC-3FC4-4A1E-A5DB-A69F22D7B41A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B7FF-810E-42CD-A663-1BFC57ED3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385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B42BC-3FC4-4A1E-A5DB-A69F22D7B41A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B7FF-810E-42CD-A663-1BFC57ED3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333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B42BC-3FC4-4A1E-A5DB-A69F22D7B41A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B7FF-810E-42CD-A663-1BFC57ED3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238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B42BC-3FC4-4A1E-A5DB-A69F22D7B41A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B7FF-810E-42CD-A663-1BFC57ED3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5732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B42BC-3FC4-4A1E-A5DB-A69F22D7B41A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B7FF-810E-42CD-A663-1BFC57ED3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9319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B42BC-3FC4-4A1E-A5DB-A69F22D7B41A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B7FF-810E-42CD-A663-1BFC57ED3E6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8517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B42BC-3FC4-4A1E-A5DB-A69F22D7B41A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B7FF-810E-42CD-A663-1BFC57ED3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823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323840"/>
            <a:ext cx="11001374" cy="1456267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780107"/>
            <a:ext cx="10131425" cy="401109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B42BC-3FC4-4A1E-A5DB-A69F22D7B41A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B7FF-810E-42CD-A663-1BFC57ED3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990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B42BC-3FC4-4A1E-A5DB-A69F22D7B41A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B7FF-810E-42CD-A663-1BFC57ED3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82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1773767"/>
            <a:ext cx="4995334" cy="40174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1773765"/>
            <a:ext cx="4995332" cy="4017435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B42BC-3FC4-4A1E-A5DB-A69F22D7B41A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B7FF-810E-42CD-A663-1BFC57ED3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113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B42BC-3FC4-4A1E-A5DB-A69F22D7B41A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B7FF-810E-42CD-A663-1BFC57ED3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657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B42BC-3FC4-4A1E-A5DB-A69F22D7B41A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B7FF-810E-42CD-A663-1BFC57ED3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860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B42BC-3FC4-4A1E-A5DB-A69F22D7B41A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B7FF-810E-42CD-A663-1BFC57ED3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218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B42BC-3FC4-4A1E-A5DB-A69F22D7B41A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B7FF-810E-42CD-A663-1BFC57ED3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448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B42BC-3FC4-4A1E-A5DB-A69F22D7B41A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B7FF-810E-42CD-A663-1BFC57ED3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789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38125"/>
            <a:ext cx="1111567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1800225"/>
            <a:ext cx="10131425" cy="39909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31B42BC-3FC4-4A1E-A5DB-A69F22D7B41A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D73B7FF-810E-42CD-A663-1BFC57ED3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1549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29050" y="2205996"/>
            <a:ext cx="7723402" cy="2421464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gradFill>
                  <a:gsLst>
                    <a:gs pos="0">
                      <a:schemeClr val="accent1">
                        <a:lumMod val="5000"/>
                        <a:lumOff val="95000"/>
                        <a:alpha val="67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effectLst>
                  <a:glow rad="101600">
                    <a:schemeClr val="accent1">
                      <a:alpha val="40000"/>
                    </a:schemeClr>
                  </a:glow>
                  <a:outerShdw blurRad="127000" dist="254000" dir="5400000" sx="109000" sy="109000" algn="ctr" rotWithShape="0">
                    <a:srgbClr val="000000">
                      <a:alpha val="86000"/>
                    </a:srgbClr>
                  </a:outerShdw>
                  <a:reflection endPos="0" dir="5400000" sy="-100000" algn="bl" rotWithShape="0"/>
                </a:effectLst>
              </a:rPr>
              <a:t>Piezoelectricity</a:t>
            </a:r>
            <a:endParaRPr lang="en-US" sz="8000" b="1" dirty="0">
              <a:gradFill>
                <a:gsLst>
                  <a:gs pos="0">
                    <a:schemeClr val="accent1">
                      <a:lumMod val="5000"/>
                      <a:lumOff val="95000"/>
                      <a:alpha val="67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effectLst>
                <a:glow rad="101600">
                  <a:schemeClr val="accent1">
                    <a:alpha val="40000"/>
                  </a:schemeClr>
                </a:glow>
                <a:outerShdw blurRad="127000" dist="254000" dir="5400000" sx="109000" sy="109000" algn="ctr" rotWithShape="0">
                  <a:srgbClr val="000000">
                    <a:alpha val="86000"/>
                  </a:srgbClr>
                </a:outerShdw>
                <a:reflection endPos="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669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What is Piezoelectricity?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2" y="1495169"/>
            <a:ext cx="10258424" cy="482406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Piezoelectric materials are produce an electric voltage when deformed mechanically—such as by squeezing or tapping.</a:t>
            </a:r>
          </a:p>
          <a:p>
            <a:pPr>
              <a:buNone/>
            </a:pPr>
            <a:r>
              <a:rPr lang="en-US" sz="2400" dirty="0" smtClean="0"/>
              <a:t>The reverse effect is also true</a:t>
            </a:r>
            <a:r>
              <a:rPr lang="en-US" sz="2400" dirty="0"/>
              <a:t>.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r>
              <a:rPr lang="en-US" sz="2400" dirty="0" smtClean="0"/>
              <a:t>If we apply a voltage to the material, it deforms.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One early application of piezoelectric materials </a:t>
            </a:r>
            <a:br>
              <a:rPr lang="en-US" sz="2400" dirty="0" smtClean="0"/>
            </a:br>
            <a:r>
              <a:rPr lang="en-US" sz="2400" dirty="0" smtClean="0"/>
              <a:t>was for sonar in WWI.</a:t>
            </a:r>
          </a:p>
          <a:p>
            <a:pPr>
              <a:buNone/>
            </a:pPr>
            <a:r>
              <a:rPr lang="en-US" sz="2400" dirty="0" smtClean="0"/>
              <a:t>Other applications include: sensors, actuators,</a:t>
            </a:r>
            <a:br>
              <a:rPr lang="en-US" sz="2400" dirty="0" smtClean="0"/>
            </a:br>
            <a:r>
              <a:rPr lang="en-US" sz="2400" dirty="0" smtClean="0"/>
              <a:t>artificial muscles, light-up shoes, and many more.</a:t>
            </a:r>
          </a:p>
        </p:txBody>
      </p:sp>
      <p:pic>
        <p:nvPicPr>
          <p:cNvPr id="2050" name="Picture 2" descr="File:SchemaPiez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9513" y="2390447"/>
            <a:ext cx="4331741" cy="39287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656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6" y="295275"/>
            <a:ext cx="10131425" cy="1456267"/>
          </a:xfrm>
        </p:spPr>
        <p:txBody>
          <a:bodyPr>
            <a:normAutofit/>
          </a:bodyPr>
          <a:lstStyle/>
          <a:p>
            <a:r>
              <a:rPr lang="en-US" sz="4400" dirty="0" err="1" smtClean="0"/>
              <a:t>Piezoelectrics</a:t>
            </a:r>
            <a:r>
              <a:rPr lang="en-US" sz="4400" dirty="0" smtClean="0"/>
              <a:t> and Energy Harvesting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400" y="3466693"/>
            <a:ext cx="7812022" cy="266264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One of the most exciting advancements in the field of materials science is using piezoelectric materials </a:t>
            </a:r>
            <a:r>
              <a:rPr lang="en-US" sz="2400" dirty="0" smtClean="0">
                <a:solidFill>
                  <a:schemeClr val="accent5"/>
                </a:solidFill>
              </a:rPr>
              <a:t>to harvest energy from everyday </a:t>
            </a:r>
            <a:r>
              <a:rPr lang="en-US" sz="2400" dirty="0" smtClean="0">
                <a:solidFill>
                  <a:schemeClr val="accent5"/>
                </a:solidFill>
              </a:rPr>
              <a:t>occurrences, </a:t>
            </a:r>
            <a:r>
              <a:rPr lang="en-US" sz="2400" dirty="0"/>
              <a:t>like walking, climbing stairs, opening and closing </a:t>
            </a:r>
            <a:r>
              <a:rPr lang="en-US" sz="2400" dirty="0" smtClean="0"/>
              <a:t>doors—any sort of movement.</a:t>
            </a:r>
            <a:endParaRPr lang="en-US" sz="2400" dirty="0"/>
          </a:p>
          <a:p>
            <a:pPr>
              <a:buNone/>
            </a:pPr>
            <a:r>
              <a:rPr lang="en-US" sz="2400" dirty="0" smtClean="0"/>
              <a:t>This can be done by placing piezoelectric materials where they experience a great number of </a:t>
            </a:r>
            <a:r>
              <a:rPr lang="en-US" sz="2400" dirty="0" smtClean="0">
                <a:solidFill>
                  <a:schemeClr val="accent5"/>
                </a:solidFill>
              </a:rPr>
              <a:t>mechanical deformations</a:t>
            </a:r>
            <a:r>
              <a:rPr lang="en-US" sz="2400" dirty="0" smtClean="0"/>
              <a:t>.</a:t>
            </a:r>
          </a:p>
        </p:txBody>
      </p:sp>
      <p:pic>
        <p:nvPicPr>
          <p:cNvPr id="5122" name="Picture 2" descr="see cap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6768" y="3466693"/>
            <a:ext cx="2685480" cy="2242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231022" y="1315090"/>
            <a:ext cx="6557629" cy="17326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None/>
            </a:pPr>
            <a:r>
              <a:rPr lang="en-US" sz="2800" i="1" dirty="0" smtClean="0">
                <a:solidFill>
                  <a:schemeClr val="accent5"/>
                </a:solidFill>
              </a:rPr>
              <a:t>Imagine charging your phone as you walk, thanks to a paper-thin generator embedded in the sole of your shoe.</a:t>
            </a:r>
            <a:r>
              <a:rPr lang="en-US" sz="2400" i="1" dirty="0" smtClean="0">
                <a:solidFill>
                  <a:schemeClr val="accent5"/>
                </a:solidFill>
              </a:rPr>
              <a:t> </a:t>
            </a:r>
            <a:endParaRPr lang="en-US" sz="2400" i="1" dirty="0">
              <a:solidFill>
                <a:schemeClr val="accent5"/>
              </a:solidFill>
            </a:endParaRPr>
          </a:p>
        </p:txBody>
      </p:sp>
      <p:pic>
        <p:nvPicPr>
          <p:cNvPr id="5124" name="Picture 4" descr="blurry,legs,men,together,walking,women,people,business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89" b="17573"/>
          <a:stretch/>
        </p:blipFill>
        <p:spPr bwMode="auto">
          <a:xfrm>
            <a:off x="1088399" y="1437869"/>
            <a:ext cx="3095625" cy="202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1358274" y="5980864"/>
            <a:ext cx="8941426" cy="6661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None/>
            </a:pPr>
            <a:r>
              <a:rPr lang="en-US" sz="2400" dirty="0" smtClean="0"/>
              <a:t>Then, the </a:t>
            </a:r>
            <a:r>
              <a:rPr lang="en-US" sz="2400" dirty="0" smtClean="0">
                <a:solidFill>
                  <a:schemeClr val="accent5"/>
                </a:solidFill>
              </a:rPr>
              <a:t>electric potential created is stored in batteries </a:t>
            </a:r>
            <a:r>
              <a:rPr lang="en-US" sz="2400" dirty="0" smtClean="0"/>
              <a:t>for later use.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38831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352420"/>
            <a:ext cx="10131425" cy="1456267"/>
          </a:xfrm>
        </p:spPr>
        <p:txBody>
          <a:bodyPr>
            <a:normAutofit/>
          </a:bodyPr>
          <a:lstStyle/>
          <a:p>
            <a:r>
              <a:rPr lang="en-US" sz="4400" dirty="0" smtClean="0"/>
              <a:t>Energy Harvesting Applications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4254600" y="1643064"/>
            <a:ext cx="7632600" cy="154304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3200" b="1" dirty="0" smtClean="0"/>
              <a:t>Piezoelectric Sidewalks and Highways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In France, </a:t>
            </a:r>
            <a:r>
              <a:rPr lang="en-US" sz="2400" dirty="0" err="1" smtClean="0"/>
              <a:t>piezo</a:t>
            </a:r>
            <a:r>
              <a:rPr lang="en-US" sz="2400" dirty="0" smtClean="0"/>
              <a:t> sidewalks power a town’s street lights as people walk over the </a:t>
            </a:r>
            <a:r>
              <a:rPr lang="en-US" sz="2400" dirty="0" err="1" smtClean="0"/>
              <a:t>piezo</a:t>
            </a:r>
            <a:r>
              <a:rPr lang="en-US" sz="2400" dirty="0" smtClean="0"/>
              <a:t> elements and deform them.</a:t>
            </a:r>
          </a:p>
        </p:txBody>
      </p:sp>
      <p:pic>
        <p:nvPicPr>
          <p:cNvPr id="3074" name="Picture 2" descr="clouds,driving,evenings,highways,hills,landscapes,roads,scenic drives,skies,sunsets,travel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11" b="13966"/>
          <a:stretch/>
        </p:blipFill>
        <p:spPr bwMode="auto">
          <a:xfrm>
            <a:off x="7664448" y="3275205"/>
            <a:ext cx="4222752" cy="3079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apartments,automobiles,bicycles,bikes,buildings,cars,cities,metropolitan areas,people,Photographs,places,sidewalks,transportation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61" t="16644" b="16894"/>
          <a:stretch/>
        </p:blipFill>
        <p:spPr bwMode="auto">
          <a:xfrm>
            <a:off x="224252" y="1585914"/>
            <a:ext cx="3859475" cy="3228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66860" y="5043487"/>
            <a:ext cx="7226148" cy="161536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In Israel, the same principle has been scaled up to a stretch of highway that converts the energy from cars driving over the </a:t>
            </a:r>
            <a:r>
              <a:rPr lang="en-US" sz="2400" dirty="0" err="1" smtClean="0"/>
              <a:t>piezo</a:t>
            </a:r>
            <a:r>
              <a:rPr lang="en-US" sz="2400" dirty="0" smtClean="0"/>
              <a:t> elements in the road to collect power for a nearby small town.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61196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Harvesting Applications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42947" y="1371600"/>
            <a:ext cx="8458200" cy="244316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3200" b="1" dirty="0" err="1" smtClean="0"/>
              <a:t>Piezo</a:t>
            </a:r>
            <a:r>
              <a:rPr lang="en-US" sz="3200" b="1" dirty="0" smtClean="0"/>
              <a:t>-Clothing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Georgia Tech researchers created tiny flexible piezoelectric generators that can be embedded in fabric.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As you move throughout the day, clothes made with this fabric could generate enough power for small electronic devices such as calculators and phones.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778203" y="3457575"/>
            <a:ext cx="7234337" cy="31997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3200" b="1" dirty="0" err="1" smtClean="0"/>
              <a:t>Piezo</a:t>
            </a:r>
            <a:r>
              <a:rPr lang="en-US" sz="3200" b="1" dirty="0" smtClean="0"/>
              <a:t>-Cars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 Jaguar concept car has a thin coating of piezoelectric materials on the outside of the body.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When the car moves down a road, the air moving past it deforms the piezoelectric materials, generating electricity to recharge the car battery.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This design has the potential to develop into electric cars with unlimited range!</a:t>
            </a:r>
          </a:p>
        </p:txBody>
      </p:sp>
      <p:pic>
        <p:nvPicPr>
          <p:cNvPr id="4098" name="Picture 2" descr="automobiles,luxury,concepts,expensive,fast,Fotolia,headlights,muscle car,performance,power,racing,roadsters,speed,sports,transportation,vehicle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243" b="19268"/>
          <a:stretch/>
        </p:blipFill>
        <p:spPr bwMode="auto">
          <a:xfrm>
            <a:off x="201216" y="4086231"/>
            <a:ext cx="4433843" cy="2371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African American females,businesswomen,calls,cell phones,chatting,coffees,Communications,conversations,drinking,females,Fotolia,phones,Photographs,radios,talking,talks,telephones,walking,women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38" r="19216"/>
          <a:stretch/>
        </p:blipFill>
        <p:spPr bwMode="auto">
          <a:xfrm>
            <a:off x="9383492" y="228519"/>
            <a:ext cx="2217955" cy="3586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1087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56" y="295264"/>
            <a:ext cx="11340019" cy="1456267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Why are only some materials piezoelectric?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019" y="1414466"/>
            <a:ext cx="11525977" cy="12702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To answer this question, let’s look at the materials on the atomic level.</a:t>
            </a:r>
          </a:p>
          <a:p>
            <a:pPr marL="0" indent="0">
              <a:buNone/>
            </a:pPr>
            <a:r>
              <a:rPr lang="en-US" sz="2000" dirty="0" smtClean="0"/>
              <a:t>The crystal structure of a material—</a:t>
            </a:r>
            <a:r>
              <a:rPr lang="en-US" sz="2000" dirty="0" smtClean="0">
                <a:solidFill>
                  <a:schemeClr val="accent5"/>
                </a:solidFill>
              </a:rPr>
              <a:t>how the atoms and charges are arranged</a:t>
            </a:r>
            <a:r>
              <a:rPr lang="en-US" sz="2000" dirty="0" smtClean="0"/>
              <a:t>—determine if it is piezoelectric.</a:t>
            </a:r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>
          <a:xfrm>
            <a:off x="8687902" y="3785430"/>
            <a:ext cx="1444167" cy="1692685"/>
            <a:chOff x="548640" y="1371600"/>
            <a:chExt cx="3474720" cy="4572000"/>
          </a:xfrm>
        </p:grpSpPr>
        <p:grpSp>
          <p:nvGrpSpPr>
            <p:cNvPr id="28" name="Group 27"/>
            <p:cNvGrpSpPr/>
            <p:nvPr/>
          </p:nvGrpSpPr>
          <p:grpSpPr>
            <a:xfrm>
              <a:off x="548640" y="1371600"/>
              <a:ext cx="3474720" cy="4572000"/>
              <a:chOff x="548640" y="1371600"/>
              <a:chExt cx="3474720" cy="4572000"/>
            </a:xfrm>
          </p:grpSpPr>
          <p:cxnSp>
            <p:nvCxnSpPr>
              <p:cNvPr id="31" name="Straight Connector 30"/>
              <p:cNvCxnSpPr>
                <a:endCxn id="36" idx="3"/>
              </p:cNvCxnSpPr>
              <p:nvPr/>
            </p:nvCxnSpPr>
            <p:spPr>
              <a:xfrm flipV="1">
                <a:off x="1143000" y="2152089"/>
                <a:ext cx="819711" cy="120071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endCxn id="37" idx="1"/>
              </p:cNvCxnSpPr>
              <p:nvPr/>
            </p:nvCxnSpPr>
            <p:spPr>
              <a:xfrm>
                <a:off x="1143000" y="3962400"/>
                <a:ext cx="819711" cy="120071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37" idx="7"/>
              </p:cNvCxnSpPr>
              <p:nvPr/>
            </p:nvCxnSpPr>
            <p:spPr>
              <a:xfrm flipV="1">
                <a:off x="2609289" y="3962400"/>
                <a:ext cx="819711" cy="120071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6" idx="5"/>
              </p:cNvCxnSpPr>
              <p:nvPr/>
            </p:nvCxnSpPr>
            <p:spPr>
              <a:xfrm flipH="1" flipV="1">
                <a:off x="2609289" y="2152089"/>
                <a:ext cx="895911" cy="127691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5" name="Group 34"/>
              <p:cNvGrpSpPr/>
              <p:nvPr/>
            </p:nvGrpSpPr>
            <p:grpSpPr>
              <a:xfrm>
                <a:off x="548640" y="1371600"/>
                <a:ext cx="3474720" cy="4572000"/>
                <a:chOff x="548640" y="1371600"/>
                <a:chExt cx="3474720" cy="457200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828800" y="1371600"/>
                  <a:ext cx="914400" cy="9144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Oval 36"/>
                <p:cNvSpPr/>
                <p:nvPr/>
              </p:nvSpPr>
              <p:spPr>
                <a:xfrm>
                  <a:off x="1828800" y="5029200"/>
                  <a:ext cx="914400" cy="9144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Oval 37"/>
                <p:cNvSpPr/>
                <p:nvPr/>
              </p:nvSpPr>
              <p:spPr>
                <a:xfrm>
                  <a:off x="548640" y="3200400"/>
                  <a:ext cx="914400" cy="9144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Oval 38"/>
                <p:cNvSpPr/>
                <p:nvPr/>
              </p:nvSpPr>
              <p:spPr>
                <a:xfrm>
                  <a:off x="3108960" y="3200400"/>
                  <a:ext cx="914400" cy="9144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Plus 39"/>
                <p:cNvSpPr/>
                <p:nvPr/>
              </p:nvSpPr>
              <p:spPr>
                <a:xfrm>
                  <a:off x="1905000" y="1447799"/>
                  <a:ext cx="761999" cy="762000"/>
                </a:xfrm>
                <a:prstGeom prst="mathPlus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Plus 40"/>
                <p:cNvSpPr>
                  <a:spLocks noChangeAspect="1"/>
                </p:cNvSpPr>
                <p:nvPr/>
              </p:nvSpPr>
              <p:spPr>
                <a:xfrm>
                  <a:off x="1905000" y="5105400"/>
                  <a:ext cx="762000" cy="762000"/>
                </a:xfrm>
                <a:prstGeom prst="mathPlus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Minus 41"/>
                <p:cNvSpPr>
                  <a:spLocks noChangeAspect="1"/>
                </p:cNvSpPr>
                <p:nvPr/>
              </p:nvSpPr>
              <p:spPr>
                <a:xfrm>
                  <a:off x="609600" y="3276600"/>
                  <a:ext cx="758952" cy="758952"/>
                </a:xfrm>
                <a:prstGeom prst="mathMinus">
                  <a:avLst/>
                </a:prstGeom>
                <a:solidFill>
                  <a:schemeClr val="bg1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Minus 42"/>
                <p:cNvSpPr>
                  <a:spLocks noChangeAspect="1"/>
                </p:cNvSpPr>
                <p:nvPr/>
              </p:nvSpPr>
              <p:spPr>
                <a:xfrm>
                  <a:off x="3200400" y="3276600"/>
                  <a:ext cx="758952" cy="758952"/>
                </a:xfrm>
                <a:prstGeom prst="mathMinus">
                  <a:avLst/>
                </a:prstGeom>
                <a:solidFill>
                  <a:schemeClr val="bg1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29" name="Minus 28"/>
            <p:cNvSpPr>
              <a:spLocks noChangeAspect="1"/>
            </p:cNvSpPr>
            <p:nvPr/>
          </p:nvSpPr>
          <p:spPr>
            <a:xfrm>
              <a:off x="1905000" y="3276600"/>
              <a:ext cx="758952" cy="758952"/>
            </a:xfrm>
            <a:prstGeom prst="mathMinus">
              <a:avLst/>
            </a:prstGeom>
            <a:solidFill>
              <a:schemeClr val="accent2">
                <a:alpha val="5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Plus 29"/>
            <p:cNvSpPr>
              <a:spLocks noChangeAspect="1"/>
            </p:cNvSpPr>
            <p:nvPr/>
          </p:nvSpPr>
          <p:spPr>
            <a:xfrm>
              <a:off x="2011680" y="3383280"/>
              <a:ext cx="548640" cy="548640"/>
            </a:xfrm>
            <a:prstGeom prst="mathPlus">
              <a:avLst/>
            </a:prstGeom>
            <a:solidFill>
              <a:schemeClr val="accent1"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0428965" y="2892068"/>
            <a:ext cx="1444167" cy="3479409"/>
            <a:chOff x="4953000" y="457200"/>
            <a:chExt cx="2084835" cy="5638800"/>
          </a:xfrm>
        </p:grpSpPr>
        <p:grpSp>
          <p:nvGrpSpPr>
            <p:cNvPr id="9" name="Group 8"/>
            <p:cNvGrpSpPr>
              <a:grpSpLocks noChangeAspect="1"/>
            </p:cNvGrpSpPr>
            <p:nvPr/>
          </p:nvGrpSpPr>
          <p:grpSpPr>
            <a:xfrm>
              <a:off x="4953000" y="1371600"/>
              <a:ext cx="2084835" cy="3810000"/>
              <a:chOff x="548640" y="1371600"/>
              <a:chExt cx="3474720" cy="4572000"/>
            </a:xfrm>
          </p:grpSpPr>
          <p:grpSp>
            <p:nvGrpSpPr>
              <p:cNvPr id="12" name="Group 20"/>
              <p:cNvGrpSpPr/>
              <p:nvPr/>
            </p:nvGrpSpPr>
            <p:grpSpPr>
              <a:xfrm>
                <a:off x="548640" y="1371600"/>
                <a:ext cx="3474720" cy="4572000"/>
                <a:chOff x="548640" y="1371600"/>
                <a:chExt cx="3474720" cy="4572000"/>
              </a:xfrm>
            </p:grpSpPr>
            <p:cxnSp>
              <p:nvCxnSpPr>
                <p:cNvPr id="15" name="Straight Connector 14"/>
                <p:cNvCxnSpPr>
                  <a:endCxn id="20" idx="3"/>
                </p:cNvCxnSpPr>
                <p:nvPr/>
              </p:nvCxnSpPr>
              <p:spPr>
                <a:xfrm flipV="1">
                  <a:off x="1143000" y="2152089"/>
                  <a:ext cx="819711" cy="120071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>
                  <a:endCxn id="21" idx="1"/>
                </p:cNvCxnSpPr>
                <p:nvPr/>
              </p:nvCxnSpPr>
              <p:spPr>
                <a:xfrm>
                  <a:off x="1143000" y="3962400"/>
                  <a:ext cx="819711" cy="120071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>
                  <a:stCxn id="21" idx="7"/>
                </p:cNvCxnSpPr>
                <p:nvPr/>
              </p:nvCxnSpPr>
              <p:spPr>
                <a:xfrm flipV="1">
                  <a:off x="2609289" y="3962400"/>
                  <a:ext cx="819711" cy="120071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>
                  <a:endCxn id="20" idx="5"/>
                </p:cNvCxnSpPr>
                <p:nvPr/>
              </p:nvCxnSpPr>
              <p:spPr>
                <a:xfrm flipH="1" flipV="1">
                  <a:off x="2609289" y="2152089"/>
                  <a:ext cx="895911" cy="127691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9" name="Group 12"/>
                <p:cNvGrpSpPr/>
                <p:nvPr/>
              </p:nvGrpSpPr>
              <p:grpSpPr>
                <a:xfrm>
                  <a:off x="548640" y="1371600"/>
                  <a:ext cx="3474720" cy="4572000"/>
                  <a:chOff x="548640" y="1371600"/>
                  <a:chExt cx="3474720" cy="4572000"/>
                </a:xfrm>
              </p:grpSpPr>
              <p:sp>
                <p:nvSpPr>
                  <p:cNvPr id="20" name="Oval 19"/>
                  <p:cNvSpPr/>
                  <p:nvPr/>
                </p:nvSpPr>
                <p:spPr>
                  <a:xfrm>
                    <a:off x="1828800" y="1371600"/>
                    <a:ext cx="914400" cy="914400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1" name="Oval 20"/>
                  <p:cNvSpPr/>
                  <p:nvPr/>
                </p:nvSpPr>
                <p:spPr>
                  <a:xfrm>
                    <a:off x="1828800" y="5029200"/>
                    <a:ext cx="914400" cy="914400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" name="Oval 21"/>
                  <p:cNvSpPr/>
                  <p:nvPr/>
                </p:nvSpPr>
                <p:spPr>
                  <a:xfrm>
                    <a:off x="548640" y="3200400"/>
                    <a:ext cx="914400" cy="914400"/>
                  </a:xfrm>
                  <a:prstGeom prst="ellipse">
                    <a:avLst/>
                  </a:prstGeom>
                  <a:solidFill>
                    <a:schemeClr val="accent2"/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" name="Oval 22"/>
                  <p:cNvSpPr/>
                  <p:nvPr/>
                </p:nvSpPr>
                <p:spPr>
                  <a:xfrm>
                    <a:off x="3108960" y="3200400"/>
                    <a:ext cx="914400" cy="914400"/>
                  </a:xfrm>
                  <a:prstGeom prst="ellipse">
                    <a:avLst/>
                  </a:prstGeom>
                  <a:solidFill>
                    <a:schemeClr val="accent2"/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" name="Plus 23"/>
                  <p:cNvSpPr/>
                  <p:nvPr/>
                </p:nvSpPr>
                <p:spPr>
                  <a:xfrm>
                    <a:off x="1905000" y="1447800"/>
                    <a:ext cx="762000" cy="762000"/>
                  </a:xfrm>
                  <a:prstGeom prst="mathPlus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" name="Plus 24"/>
                  <p:cNvSpPr>
                    <a:spLocks noChangeAspect="1"/>
                  </p:cNvSpPr>
                  <p:nvPr/>
                </p:nvSpPr>
                <p:spPr>
                  <a:xfrm>
                    <a:off x="1905000" y="5105400"/>
                    <a:ext cx="762000" cy="762000"/>
                  </a:xfrm>
                  <a:prstGeom prst="mathPlus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" name="Minus 9"/>
                  <p:cNvSpPr>
                    <a:spLocks noChangeAspect="1"/>
                  </p:cNvSpPr>
                  <p:nvPr/>
                </p:nvSpPr>
                <p:spPr>
                  <a:xfrm>
                    <a:off x="609600" y="3276600"/>
                    <a:ext cx="758952" cy="758952"/>
                  </a:xfrm>
                  <a:prstGeom prst="mathMinus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" name="Minus 26"/>
                  <p:cNvSpPr>
                    <a:spLocks noChangeAspect="1"/>
                  </p:cNvSpPr>
                  <p:nvPr/>
                </p:nvSpPr>
                <p:spPr>
                  <a:xfrm>
                    <a:off x="3200400" y="3276600"/>
                    <a:ext cx="758952" cy="758952"/>
                  </a:xfrm>
                  <a:prstGeom prst="mathMinus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13" name="Minus 12"/>
              <p:cNvSpPr>
                <a:spLocks noChangeAspect="1"/>
              </p:cNvSpPr>
              <p:nvPr/>
            </p:nvSpPr>
            <p:spPr>
              <a:xfrm>
                <a:off x="1905000" y="3276600"/>
                <a:ext cx="758952" cy="758952"/>
              </a:xfrm>
              <a:prstGeom prst="mathMinus">
                <a:avLst/>
              </a:prstGeom>
              <a:solidFill>
                <a:schemeClr val="accent2">
                  <a:alpha val="5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Plus 13"/>
              <p:cNvSpPr>
                <a:spLocks noChangeAspect="1"/>
              </p:cNvSpPr>
              <p:nvPr/>
            </p:nvSpPr>
            <p:spPr>
              <a:xfrm>
                <a:off x="2011680" y="3383280"/>
                <a:ext cx="548640" cy="548640"/>
              </a:xfrm>
              <a:prstGeom prst="mathPlus">
                <a:avLst/>
              </a:prstGeom>
              <a:solidFill>
                <a:schemeClr val="accent1">
                  <a:alpha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" name="Right Arrow 9"/>
            <p:cNvSpPr/>
            <p:nvPr/>
          </p:nvSpPr>
          <p:spPr>
            <a:xfrm rot="16200000">
              <a:off x="5600700" y="723900"/>
              <a:ext cx="838200" cy="304800"/>
            </a:xfrm>
            <a:prstGeom prst="rightArrow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ight Arrow 10"/>
            <p:cNvSpPr/>
            <p:nvPr/>
          </p:nvSpPr>
          <p:spPr>
            <a:xfrm rot="5400000">
              <a:off x="5600700" y="5524500"/>
              <a:ext cx="838200" cy="304800"/>
            </a:xfrm>
            <a:prstGeom prst="rightArrow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4" name="Content Placeholder 2"/>
          <p:cNvSpPr txBox="1">
            <a:spLocks/>
          </p:cNvSpPr>
          <p:nvPr/>
        </p:nvSpPr>
        <p:spPr>
          <a:xfrm>
            <a:off x="391494" y="2397162"/>
            <a:ext cx="8523084" cy="40632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400" dirty="0" smtClean="0"/>
              <a:t>First, lets look at non-piezoelectric materials:</a:t>
            </a:r>
          </a:p>
          <a:p>
            <a:r>
              <a:rPr lang="en-US" sz="2000" dirty="0" smtClean="0"/>
              <a:t>These materials have </a:t>
            </a:r>
            <a:r>
              <a:rPr lang="en-US" sz="2000" dirty="0" smtClean="0">
                <a:solidFill>
                  <a:schemeClr val="accent5"/>
                </a:solidFill>
              </a:rPr>
              <a:t>symmetric atomic structures</a:t>
            </a:r>
            <a:r>
              <a:rPr lang="en-US" sz="2000" dirty="0" smtClean="0"/>
              <a:t>. If we flip them in any direction, the positive and negative charges are in the same locations.</a:t>
            </a:r>
          </a:p>
          <a:p>
            <a:r>
              <a:rPr lang="en-US" sz="2000" dirty="0" smtClean="0"/>
              <a:t>If we average the locations of the positive and negative charges, to find what are called the centers of charge, we notice that these locations overlap.</a:t>
            </a:r>
          </a:p>
          <a:p>
            <a:r>
              <a:rPr lang="en-US" sz="2000" dirty="0" smtClean="0"/>
              <a:t>This overlapping causes the charges to cancel out and</a:t>
            </a:r>
            <a:r>
              <a:rPr lang="en-US" sz="2000" dirty="0" smtClean="0">
                <a:solidFill>
                  <a:schemeClr val="accent5"/>
                </a:solidFill>
              </a:rPr>
              <a:t> no electricity is generated.</a:t>
            </a:r>
          </a:p>
          <a:p>
            <a:r>
              <a:rPr lang="en-US" sz="2000" dirty="0" smtClean="0"/>
              <a:t>When we deform the material by stretching it, the positive and negative centers of charge do not change, and still no electricity is generated. </a:t>
            </a:r>
            <a:r>
              <a:rPr lang="en-US" sz="2000" dirty="0" smtClean="0">
                <a:solidFill>
                  <a:schemeClr val="accent5"/>
                </a:solidFill>
              </a:rPr>
              <a:t> Thus, the material is non-piezoelectric.</a:t>
            </a:r>
            <a:endParaRPr lang="en-US" sz="2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795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23840"/>
            <a:ext cx="11344275" cy="1456267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Why are only some materials piezoelectric?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2546581"/>
            <a:ext cx="7829799" cy="40240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Lets look at the structure of a piezoelectric material:</a:t>
            </a:r>
          </a:p>
          <a:p>
            <a:r>
              <a:rPr lang="en-US" sz="2000" dirty="0" smtClean="0"/>
              <a:t>At first glance, the structure appears to be symmetric. </a:t>
            </a:r>
            <a:r>
              <a:rPr lang="en-US" sz="2000" dirty="0"/>
              <a:t>I</a:t>
            </a:r>
            <a:r>
              <a:rPr lang="en-US" sz="2000" dirty="0" smtClean="0"/>
              <a:t>f we flip it around, the shape may look the same, but the positions of the positive and negative charges may change.  Thus, it is </a:t>
            </a:r>
            <a:r>
              <a:rPr lang="en-US" sz="2000" dirty="0" smtClean="0">
                <a:solidFill>
                  <a:schemeClr val="accent5"/>
                </a:solidFill>
              </a:rPr>
              <a:t>not symmetric</a:t>
            </a:r>
            <a:r>
              <a:rPr lang="en-US" sz="2000" dirty="0" smtClean="0"/>
              <a:t>. </a:t>
            </a:r>
            <a:r>
              <a:rPr lang="en-US" sz="2000" dirty="0" smtClean="0">
                <a:sym typeface="Wingdings" panose="05000000000000000000" pitchFamily="2" charset="2"/>
              </a:rPr>
              <a:t></a:t>
            </a:r>
            <a:endParaRPr lang="en-US" sz="2000" dirty="0" smtClean="0"/>
          </a:p>
          <a:p>
            <a:r>
              <a:rPr lang="en-US" sz="2000" dirty="0" smtClean="0"/>
              <a:t>Again, when we find the centers of charge for this material, they overlap and no electricity is generated. </a:t>
            </a:r>
          </a:p>
          <a:p>
            <a:r>
              <a:rPr lang="en-US" sz="2000" dirty="0" smtClean="0"/>
              <a:t>However, </a:t>
            </a:r>
            <a:r>
              <a:rPr lang="en-US" sz="2000" dirty="0" smtClean="0">
                <a:solidFill>
                  <a:schemeClr val="accent5"/>
                </a:solidFill>
              </a:rPr>
              <a:t>when we deform the material by stretching it</a:t>
            </a:r>
            <a:r>
              <a:rPr lang="en-US" sz="2000" dirty="0" smtClean="0"/>
              <a:t>, the positive and negative centers of charge no longer overlap.</a:t>
            </a:r>
          </a:p>
          <a:p>
            <a:r>
              <a:rPr lang="en-US" sz="2000" dirty="0" smtClean="0"/>
              <a:t>Since these centers of charge do not overlap and cancel each other out, </a:t>
            </a:r>
            <a:r>
              <a:rPr lang="en-US" sz="2000" dirty="0" smtClean="0">
                <a:solidFill>
                  <a:schemeClr val="accent5"/>
                </a:solidFill>
              </a:rPr>
              <a:t>some electricity is generated! </a:t>
            </a:r>
            <a:r>
              <a:rPr lang="en-US" sz="2000" b="1" dirty="0" smtClean="0"/>
              <a:t>This material is piezoelectric. </a:t>
            </a:r>
            <a:r>
              <a:rPr lang="en-US" sz="2000" b="1" dirty="0" smtClean="0">
                <a:sym typeface="Wingdings" panose="05000000000000000000" pitchFamily="2" charset="2"/>
              </a:rPr>
              <a:t></a:t>
            </a:r>
            <a:endParaRPr lang="en-US" sz="2000" b="1" dirty="0"/>
          </a:p>
        </p:txBody>
      </p:sp>
      <p:grpSp>
        <p:nvGrpSpPr>
          <p:cNvPr id="6" name="Group 5"/>
          <p:cNvGrpSpPr/>
          <p:nvPr/>
        </p:nvGrpSpPr>
        <p:grpSpPr>
          <a:xfrm>
            <a:off x="8243269" y="3552256"/>
            <a:ext cx="1628332" cy="1628331"/>
            <a:chOff x="7955518" y="3611412"/>
            <a:chExt cx="1628332" cy="1628331"/>
          </a:xfrm>
        </p:grpSpPr>
        <p:grpSp>
          <p:nvGrpSpPr>
            <p:cNvPr id="35" name="Group 37"/>
            <p:cNvGrpSpPr>
              <a:grpSpLocks noChangeAspect="1"/>
            </p:cNvGrpSpPr>
            <p:nvPr/>
          </p:nvGrpSpPr>
          <p:grpSpPr>
            <a:xfrm>
              <a:off x="7955518" y="3611412"/>
              <a:ext cx="1628332" cy="1470751"/>
              <a:chOff x="294640" y="1244600"/>
              <a:chExt cx="3962396" cy="4267200"/>
            </a:xfrm>
          </p:grpSpPr>
          <p:grpSp>
            <p:nvGrpSpPr>
              <p:cNvPr id="43" name="Group 20"/>
              <p:cNvGrpSpPr/>
              <p:nvPr/>
            </p:nvGrpSpPr>
            <p:grpSpPr>
              <a:xfrm>
                <a:off x="294640" y="1244600"/>
                <a:ext cx="3962396" cy="4267200"/>
                <a:chOff x="294640" y="1244600"/>
                <a:chExt cx="3962396" cy="4267200"/>
              </a:xfrm>
            </p:grpSpPr>
            <p:cxnSp>
              <p:nvCxnSpPr>
                <p:cNvPr id="46" name="Straight Connector 45"/>
                <p:cNvCxnSpPr>
                  <a:stCxn id="53" idx="7"/>
                  <a:endCxn id="51" idx="2"/>
                </p:cNvCxnSpPr>
                <p:nvPr/>
              </p:nvCxnSpPr>
              <p:spPr>
                <a:xfrm flipV="1">
                  <a:off x="1075129" y="1701800"/>
                  <a:ext cx="743509" cy="74351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>
                  <a:stCxn id="37" idx="2"/>
                  <a:endCxn id="52" idx="5"/>
                </p:cNvCxnSpPr>
                <p:nvPr/>
              </p:nvCxnSpPr>
              <p:spPr>
                <a:xfrm flipH="1" flipV="1">
                  <a:off x="1075129" y="4920690"/>
                  <a:ext cx="743509" cy="59111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16"/>
                <p:cNvCxnSpPr>
                  <a:stCxn id="37" idx="6"/>
                  <a:endCxn id="38" idx="3"/>
                </p:cNvCxnSpPr>
                <p:nvPr/>
              </p:nvCxnSpPr>
              <p:spPr>
                <a:xfrm flipV="1">
                  <a:off x="2733038" y="4920690"/>
                  <a:ext cx="743509" cy="59111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>
                  <a:stCxn id="54" idx="1"/>
                  <a:endCxn id="51" idx="6"/>
                </p:cNvCxnSpPr>
                <p:nvPr/>
              </p:nvCxnSpPr>
              <p:spPr>
                <a:xfrm flipH="1" flipV="1">
                  <a:off x="2733038" y="1701800"/>
                  <a:ext cx="743509" cy="74351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0" name="Group 12"/>
                <p:cNvGrpSpPr/>
                <p:nvPr/>
              </p:nvGrpSpPr>
              <p:grpSpPr>
                <a:xfrm>
                  <a:off x="294640" y="1244600"/>
                  <a:ext cx="3962396" cy="3810000"/>
                  <a:chOff x="294640" y="1244600"/>
                  <a:chExt cx="3962396" cy="3810000"/>
                </a:xfrm>
              </p:grpSpPr>
              <p:sp>
                <p:nvSpPr>
                  <p:cNvPr id="51" name="Oval 3"/>
                  <p:cNvSpPr/>
                  <p:nvPr/>
                </p:nvSpPr>
                <p:spPr>
                  <a:xfrm>
                    <a:off x="1818638" y="1244600"/>
                    <a:ext cx="914400" cy="914400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2" name="Oval 4"/>
                  <p:cNvSpPr/>
                  <p:nvPr/>
                </p:nvSpPr>
                <p:spPr>
                  <a:xfrm>
                    <a:off x="294640" y="4140200"/>
                    <a:ext cx="914400" cy="914400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3" name="Oval 5"/>
                  <p:cNvSpPr/>
                  <p:nvPr/>
                </p:nvSpPr>
                <p:spPr>
                  <a:xfrm>
                    <a:off x="294640" y="2311400"/>
                    <a:ext cx="914400" cy="914400"/>
                  </a:xfrm>
                  <a:prstGeom prst="ellipse">
                    <a:avLst/>
                  </a:prstGeom>
                  <a:solidFill>
                    <a:schemeClr val="accent2"/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4" name="Oval 6"/>
                  <p:cNvSpPr/>
                  <p:nvPr/>
                </p:nvSpPr>
                <p:spPr>
                  <a:xfrm>
                    <a:off x="3342636" y="2311400"/>
                    <a:ext cx="914400" cy="914400"/>
                  </a:xfrm>
                  <a:prstGeom prst="ellipse">
                    <a:avLst/>
                  </a:prstGeom>
                  <a:solidFill>
                    <a:schemeClr val="accent2"/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5" name="Plus 7"/>
                  <p:cNvSpPr/>
                  <p:nvPr/>
                </p:nvSpPr>
                <p:spPr>
                  <a:xfrm>
                    <a:off x="1894838" y="1320800"/>
                    <a:ext cx="762001" cy="762000"/>
                  </a:xfrm>
                  <a:prstGeom prst="mathPlus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6" name="Plus 8"/>
                  <p:cNvSpPr>
                    <a:spLocks noChangeAspect="1"/>
                  </p:cNvSpPr>
                  <p:nvPr/>
                </p:nvSpPr>
                <p:spPr>
                  <a:xfrm>
                    <a:off x="370840" y="4216400"/>
                    <a:ext cx="762001" cy="762000"/>
                  </a:xfrm>
                  <a:prstGeom prst="mathPlus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7" name="Minus 9"/>
                  <p:cNvSpPr>
                    <a:spLocks noChangeAspect="1"/>
                  </p:cNvSpPr>
                  <p:nvPr/>
                </p:nvSpPr>
                <p:spPr>
                  <a:xfrm>
                    <a:off x="370840" y="2387600"/>
                    <a:ext cx="758952" cy="758952"/>
                  </a:xfrm>
                  <a:prstGeom prst="mathMinus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8" name="Minus 11"/>
                  <p:cNvSpPr>
                    <a:spLocks noChangeAspect="1"/>
                  </p:cNvSpPr>
                  <p:nvPr/>
                </p:nvSpPr>
                <p:spPr>
                  <a:xfrm>
                    <a:off x="3418836" y="2387600"/>
                    <a:ext cx="758952" cy="758952"/>
                  </a:xfrm>
                  <a:prstGeom prst="mathMinus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44" name="Minus 43"/>
              <p:cNvSpPr>
                <a:spLocks noChangeAspect="1"/>
              </p:cNvSpPr>
              <p:nvPr/>
            </p:nvSpPr>
            <p:spPr>
              <a:xfrm>
                <a:off x="1905000" y="3276600"/>
                <a:ext cx="758952" cy="758952"/>
              </a:xfrm>
              <a:prstGeom prst="mathMinus">
                <a:avLst/>
              </a:prstGeom>
              <a:solidFill>
                <a:schemeClr val="accent2">
                  <a:alpha val="5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Plus 44"/>
              <p:cNvSpPr>
                <a:spLocks noChangeAspect="1"/>
              </p:cNvSpPr>
              <p:nvPr/>
            </p:nvSpPr>
            <p:spPr>
              <a:xfrm>
                <a:off x="2011680" y="3383280"/>
                <a:ext cx="548640" cy="548640"/>
              </a:xfrm>
              <a:prstGeom prst="mathPlus">
                <a:avLst/>
              </a:prstGeom>
              <a:solidFill>
                <a:schemeClr val="accent1">
                  <a:alpha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8143403" y="4294260"/>
              <a:ext cx="1440447" cy="945483"/>
              <a:chOff x="1828801" y="3017520"/>
              <a:chExt cx="2103120" cy="1645920"/>
            </a:xfrm>
          </p:grpSpPr>
          <p:sp>
            <p:nvSpPr>
              <p:cNvPr id="37" name="Oval 6"/>
              <p:cNvSpPr/>
              <p:nvPr/>
            </p:nvSpPr>
            <p:spPr>
              <a:xfrm>
                <a:off x="2468880" y="4114800"/>
                <a:ext cx="548640" cy="548640"/>
              </a:xfrm>
              <a:prstGeom prst="ellips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"/>
              <p:cNvSpPr/>
              <p:nvPr/>
            </p:nvSpPr>
            <p:spPr>
              <a:xfrm>
                <a:off x="3383280" y="3566160"/>
                <a:ext cx="548641" cy="5486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Plus 8"/>
              <p:cNvSpPr>
                <a:spLocks noChangeAspect="1"/>
              </p:cNvSpPr>
              <p:nvPr/>
            </p:nvSpPr>
            <p:spPr>
              <a:xfrm>
                <a:off x="3429000" y="3611880"/>
                <a:ext cx="457201" cy="457200"/>
              </a:xfrm>
              <a:prstGeom prst="mathPlus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Minus 9"/>
              <p:cNvSpPr>
                <a:spLocks noChangeAspect="1"/>
              </p:cNvSpPr>
              <p:nvPr/>
            </p:nvSpPr>
            <p:spPr>
              <a:xfrm>
                <a:off x="2514600" y="4160520"/>
                <a:ext cx="455372" cy="455371"/>
              </a:xfrm>
              <a:prstGeom prst="mathMinus">
                <a:avLst/>
              </a:prstGeom>
              <a:solidFill>
                <a:schemeClr val="bg1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1" name="Straight Connector 40"/>
              <p:cNvCxnSpPr>
                <a:stCxn id="38" idx="0"/>
                <a:endCxn id="54" idx="4"/>
              </p:cNvCxnSpPr>
              <p:nvPr/>
            </p:nvCxnSpPr>
            <p:spPr>
              <a:xfrm flipV="1">
                <a:off x="3657601" y="3017520"/>
                <a:ext cx="0" cy="54864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>
                <a:stCxn id="53" idx="4"/>
                <a:endCxn id="52" idx="0"/>
              </p:cNvCxnSpPr>
              <p:nvPr/>
            </p:nvCxnSpPr>
            <p:spPr>
              <a:xfrm>
                <a:off x="1828801" y="3017520"/>
                <a:ext cx="0" cy="54864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" name="Group 3"/>
          <p:cNvGrpSpPr/>
          <p:nvPr/>
        </p:nvGrpSpPr>
        <p:grpSpPr>
          <a:xfrm>
            <a:off x="10262320" y="2515419"/>
            <a:ext cx="1513513" cy="3705497"/>
            <a:chOff x="9990854" y="1972489"/>
            <a:chExt cx="1513513" cy="3705497"/>
          </a:xfrm>
        </p:grpSpPr>
        <p:sp>
          <p:nvSpPr>
            <p:cNvPr id="5" name="Right Arrow 4"/>
            <p:cNvSpPr/>
            <p:nvPr/>
          </p:nvSpPr>
          <p:spPr>
            <a:xfrm rot="5400000">
              <a:off x="10455346" y="5286561"/>
              <a:ext cx="574091" cy="208760"/>
            </a:xfrm>
            <a:prstGeom prst="rightArrow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9990854" y="2598771"/>
              <a:ext cx="1513513" cy="2452935"/>
              <a:chOff x="1554480" y="1828800"/>
              <a:chExt cx="2377441" cy="2834640"/>
            </a:xfrm>
          </p:grpSpPr>
          <p:grpSp>
            <p:nvGrpSpPr>
              <p:cNvPr id="11" name="Group 37"/>
              <p:cNvGrpSpPr>
                <a:grpSpLocks noChangeAspect="1"/>
              </p:cNvGrpSpPr>
              <p:nvPr/>
            </p:nvGrpSpPr>
            <p:grpSpPr>
              <a:xfrm>
                <a:off x="1554480" y="1828800"/>
                <a:ext cx="2377441" cy="2560320"/>
                <a:chOff x="294640" y="1244600"/>
                <a:chExt cx="3962396" cy="4267200"/>
              </a:xfrm>
            </p:grpSpPr>
            <p:grpSp>
              <p:nvGrpSpPr>
                <p:cNvPr id="19" name="Group 20"/>
                <p:cNvGrpSpPr/>
                <p:nvPr/>
              </p:nvGrpSpPr>
              <p:grpSpPr>
                <a:xfrm>
                  <a:off x="294640" y="1244600"/>
                  <a:ext cx="3962396" cy="4267200"/>
                  <a:chOff x="294640" y="1244600"/>
                  <a:chExt cx="3962396" cy="4267200"/>
                </a:xfrm>
              </p:grpSpPr>
              <p:cxnSp>
                <p:nvCxnSpPr>
                  <p:cNvPr id="22" name="Straight Connector 21"/>
                  <p:cNvCxnSpPr>
                    <a:stCxn id="29" idx="7"/>
                    <a:endCxn id="27" idx="2"/>
                  </p:cNvCxnSpPr>
                  <p:nvPr/>
                </p:nvCxnSpPr>
                <p:spPr>
                  <a:xfrm flipV="1">
                    <a:off x="1075129" y="1701800"/>
                    <a:ext cx="743509" cy="74351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Straight Connector 22"/>
                  <p:cNvCxnSpPr>
                    <a:stCxn id="13" idx="2"/>
                    <a:endCxn id="28" idx="5"/>
                  </p:cNvCxnSpPr>
                  <p:nvPr/>
                </p:nvCxnSpPr>
                <p:spPr>
                  <a:xfrm flipH="1" flipV="1">
                    <a:off x="1075129" y="4920690"/>
                    <a:ext cx="743509" cy="59111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Straight Connector 16"/>
                  <p:cNvCxnSpPr>
                    <a:stCxn id="13" idx="6"/>
                    <a:endCxn id="14" idx="3"/>
                  </p:cNvCxnSpPr>
                  <p:nvPr/>
                </p:nvCxnSpPr>
                <p:spPr>
                  <a:xfrm flipV="1">
                    <a:off x="2733038" y="4920690"/>
                    <a:ext cx="743509" cy="59111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Straight Connector 24"/>
                  <p:cNvCxnSpPr>
                    <a:stCxn id="30" idx="1"/>
                    <a:endCxn id="27" idx="6"/>
                  </p:cNvCxnSpPr>
                  <p:nvPr/>
                </p:nvCxnSpPr>
                <p:spPr>
                  <a:xfrm flipH="1" flipV="1">
                    <a:off x="2733038" y="1701800"/>
                    <a:ext cx="743509" cy="74351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6" name="Group 12"/>
                  <p:cNvGrpSpPr/>
                  <p:nvPr/>
                </p:nvGrpSpPr>
                <p:grpSpPr>
                  <a:xfrm>
                    <a:off x="294640" y="1244600"/>
                    <a:ext cx="3962396" cy="3810000"/>
                    <a:chOff x="294640" y="1244600"/>
                    <a:chExt cx="3962396" cy="3810000"/>
                  </a:xfrm>
                </p:grpSpPr>
                <p:sp>
                  <p:nvSpPr>
                    <p:cNvPr id="27" name="Oval 3"/>
                    <p:cNvSpPr/>
                    <p:nvPr/>
                  </p:nvSpPr>
                  <p:spPr>
                    <a:xfrm>
                      <a:off x="1818638" y="1244600"/>
                      <a:ext cx="914400" cy="914400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8" name="Oval 4"/>
                    <p:cNvSpPr/>
                    <p:nvPr/>
                  </p:nvSpPr>
                  <p:spPr>
                    <a:xfrm>
                      <a:off x="294640" y="4140200"/>
                      <a:ext cx="914400" cy="914400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9" name="Oval 5"/>
                    <p:cNvSpPr/>
                    <p:nvPr/>
                  </p:nvSpPr>
                  <p:spPr>
                    <a:xfrm>
                      <a:off x="294640" y="2311400"/>
                      <a:ext cx="914400" cy="914400"/>
                    </a:xfrm>
                    <a:prstGeom prst="ellipse">
                      <a:avLst/>
                    </a:prstGeom>
                    <a:solidFill>
                      <a:schemeClr val="accent2"/>
                    </a:solidFill>
                    <a:ln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" name="Oval 6"/>
                    <p:cNvSpPr/>
                    <p:nvPr/>
                  </p:nvSpPr>
                  <p:spPr>
                    <a:xfrm>
                      <a:off x="3342636" y="2311400"/>
                      <a:ext cx="914400" cy="914400"/>
                    </a:xfrm>
                    <a:prstGeom prst="ellipse">
                      <a:avLst/>
                    </a:prstGeom>
                    <a:solidFill>
                      <a:schemeClr val="accent2"/>
                    </a:solidFill>
                    <a:ln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" name="Plus 7"/>
                    <p:cNvSpPr/>
                    <p:nvPr/>
                  </p:nvSpPr>
                  <p:spPr>
                    <a:xfrm>
                      <a:off x="1894838" y="1320800"/>
                      <a:ext cx="762001" cy="762000"/>
                    </a:xfrm>
                    <a:prstGeom prst="mathPlus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" name="Plus 8"/>
                    <p:cNvSpPr>
                      <a:spLocks noChangeAspect="1"/>
                    </p:cNvSpPr>
                    <p:nvPr/>
                  </p:nvSpPr>
                  <p:spPr>
                    <a:xfrm>
                      <a:off x="370840" y="4216400"/>
                      <a:ext cx="762001" cy="762000"/>
                    </a:xfrm>
                    <a:prstGeom prst="mathPlus">
                      <a:avLst/>
                    </a:prstGeom>
                    <a:solidFill>
                      <a:schemeClr val="bg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" name="Minus 9"/>
                    <p:cNvSpPr>
                      <a:spLocks noChangeAspect="1"/>
                    </p:cNvSpPr>
                    <p:nvPr/>
                  </p:nvSpPr>
                  <p:spPr>
                    <a:xfrm>
                      <a:off x="370840" y="2387600"/>
                      <a:ext cx="758952" cy="758952"/>
                    </a:xfrm>
                    <a:prstGeom prst="mathMinus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4" name="Minus 11"/>
                    <p:cNvSpPr>
                      <a:spLocks noChangeAspect="1"/>
                    </p:cNvSpPr>
                    <p:nvPr/>
                  </p:nvSpPr>
                  <p:spPr>
                    <a:xfrm>
                      <a:off x="3418836" y="2387600"/>
                      <a:ext cx="758952" cy="758952"/>
                    </a:xfrm>
                    <a:prstGeom prst="mathMinus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sp>
              <p:nvSpPr>
                <p:cNvPr id="20" name="Minus 19"/>
                <p:cNvSpPr>
                  <a:spLocks noChangeAspect="1"/>
                </p:cNvSpPr>
                <p:nvPr/>
              </p:nvSpPr>
              <p:spPr>
                <a:xfrm>
                  <a:off x="1934252" y="2953425"/>
                  <a:ext cx="758952" cy="758953"/>
                </a:xfrm>
                <a:prstGeom prst="mathMinus">
                  <a:avLst/>
                </a:prstGeom>
                <a:solidFill>
                  <a:schemeClr val="accent2">
                    <a:alpha val="50000"/>
                  </a:schemeClr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Plus 20"/>
                <p:cNvSpPr>
                  <a:spLocks noChangeAspect="1"/>
                </p:cNvSpPr>
                <p:nvPr/>
              </p:nvSpPr>
              <p:spPr>
                <a:xfrm>
                  <a:off x="2070886" y="3657060"/>
                  <a:ext cx="548641" cy="548641"/>
                </a:xfrm>
                <a:prstGeom prst="mathPlus">
                  <a:avLst/>
                </a:prstGeom>
                <a:solidFill>
                  <a:schemeClr val="accent1">
                    <a:alpha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69"/>
              <p:cNvGrpSpPr/>
              <p:nvPr/>
            </p:nvGrpSpPr>
            <p:grpSpPr>
              <a:xfrm>
                <a:off x="1828801" y="3017520"/>
                <a:ext cx="2103120" cy="1645920"/>
                <a:chOff x="1828801" y="3017520"/>
                <a:chExt cx="2103120" cy="1645920"/>
              </a:xfrm>
            </p:grpSpPr>
            <p:sp>
              <p:nvSpPr>
                <p:cNvPr id="13" name="Oval 6"/>
                <p:cNvSpPr/>
                <p:nvPr/>
              </p:nvSpPr>
              <p:spPr>
                <a:xfrm>
                  <a:off x="2468880" y="4114800"/>
                  <a:ext cx="548641" cy="54864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Oval 3"/>
                <p:cNvSpPr/>
                <p:nvPr/>
              </p:nvSpPr>
              <p:spPr>
                <a:xfrm>
                  <a:off x="3383280" y="3566160"/>
                  <a:ext cx="548641" cy="54864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Plus 8"/>
                <p:cNvSpPr>
                  <a:spLocks noChangeAspect="1"/>
                </p:cNvSpPr>
                <p:nvPr/>
              </p:nvSpPr>
              <p:spPr>
                <a:xfrm>
                  <a:off x="3429000" y="3611880"/>
                  <a:ext cx="457201" cy="457200"/>
                </a:xfrm>
                <a:prstGeom prst="mathPlus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Minus 9"/>
                <p:cNvSpPr>
                  <a:spLocks noChangeAspect="1"/>
                </p:cNvSpPr>
                <p:nvPr/>
              </p:nvSpPr>
              <p:spPr>
                <a:xfrm>
                  <a:off x="2514600" y="4160520"/>
                  <a:ext cx="455372" cy="455371"/>
                </a:xfrm>
                <a:prstGeom prst="mathMinus">
                  <a:avLst/>
                </a:prstGeom>
                <a:solidFill>
                  <a:schemeClr val="bg1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7" name="Straight Connector 16"/>
                <p:cNvCxnSpPr>
                  <a:stCxn id="14" idx="0"/>
                  <a:endCxn id="30" idx="4"/>
                </p:cNvCxnSpPr>
                <p:nvPr/>
              </p:nvCxnSpPr>
              <p:spPr>
                <a:xfrm flipV="1">
                  <a:off x="3657601" y="3017520"/>
                  <a:ext cx="0" cy="54864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>
                  <a:stCxn id="29" idx="4"/>
                  <a:endCxn id="28" idx="0"/>
                </p:cNvCxnSpPr>
                <p:nvPr/>
              </p:nvCxnSpPr>
              <p:spPr>
                <a:xfrm>
                  <a:off x="1828801" y="3017520"/>
                  <a:ext cx="0" cy="54864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0" name="Right Arrow 9"/>
            <p:cNvSpPr/>
            <p:nvPr/>
          </p:nvSpPr>
          <p:spPr>
            <a:xfrm rot="16200000">
              <a:off x="10455346" y="2155155"/>
              <a:ext cx="574091" cy="208760"/>
            </a:xfrm>
            <a:prstGeom prst="rightArrow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9" name="Content Placeholder 2"/>
          <p:cNvSpPr txBox="1">
            <a:spLocks/>
          </p:cNvSpPr>
          <p:nvPr/>
        </p:nvSpPr>
        <p:spPr>
          <a:xfrm>
            <a:off x="414337" y="1604142"/>
            <a:ext cx="10197256" cy="8766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If symmetric materials are non-piezoelectric, </a:t>
            </a:r>
            <a:br>
              <a:rPr lang="en-US" sz="2800" dirty="0" smtClean="0"/>
            </a:br>
            <a:r>
              <a:rPr lang="en-US" sz="2800" dirty="0" smtClean="0"/>
              <a:t>that means that </a:t>
            </a:r>
            <a:r>
              <a:rPr lang="en-US" sz="2800" dirty="0" smtClean="0">
                <a:solidFill>
                  <a:schemeClr val="accent5"/>
                </a:solidFill>
              </a:rPr>
              <a:t>non-symmetric materials are piezoelectric.</a:t>
            </a:r>
          </a:p>
        </p:txBody>
      </p:sp>
    </p:spTree>
    <p:extLst>
      <p:ext uri="{BB962C8B-B14F-4D97-AF65-F5344CB8AC3E}">
        <p14:creationId xmlns:p14="http://schemas.microsoft.com/office/powerpoint/2010/main" val="328797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Is energy really Created?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6663" y="2185988"/>
            <a:ext cx="5930537" cy="44051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In fact nowhere in the entire universe is energy ever created! This is one of the fundamental laws of physics.</a:t>
            </a:r>
          </a:p>
          <a:p>
            <a:pPr marL="0" indent="0">
              <a:buNone/>
            </a:pPr>
            <a:r>
              <a:rPr lang="en-US" sz="2000" dirty="0" smtClean="0"/>
              <a:t>If this is true, then from where is this electricity or energy coming?</a:t>
            </a:r>
          </a:p>
          <a:p>
            <a:r>
              <a:rPr lang="en-US" sz="2000" dirty="0" smtClean="0"/>
              <a:t>Even though energy cannot be created, it can be converted from one type to another.  In the case of piezoelectric materials, </a:t>
            </a:r>
            <a:r>
              <a:rPr lang="en-US" sz="2000" dirty="0" smtClean="0">
                <a:solidFill>
                  <a:schemeClr val="accent5"/>
                </a:solidFill>
              </a:rPr>
              <a:t>mechanical energy</a:t>
            </a:r>
            <a:r>
              <a:rPr lang="en-US" sz="2000" dirty="0" smtClean="0"/>
              <a:t>, from applying some force to deform the material, is converted into </a:t>
            </a:r>
            <a:r>
              <a:rPr lang="en-US" sz="2000" dirty="0" smtClean="0">
                <a:solidFill>
                  <a:schemeClr val="accent5"/>
                </a:solidFill>
              </a:rPr>
              <a:t>electrical energy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The reverse effect enables piezoelectric materials to convert electrical energy back into mechanical energy, making them very useful materials.</a:t>
            </a:r>
            <a:endParaRPr lang="en-US" sz="2000" dirty="0"/>
          </a:p>
        </p:txBody>
      </p:sp>
      <p:pic>
        <p:nvPicPr>
          <p:cNvPr id="1026" name="Picture 2" descr="http://pdgusers.lbl.gov/~pslii/uabackup/source_files/image/m31_orego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2808817"/>
            <a:ext cx="5524500" cy="334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85801" y="1728787"/>
            <a:ext cx="11643360" cy="12287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While devices using piezoelectric materials are called generators,  </a:t>
            </a:r>
            <a:br>
              <a:rPr lang="en-US" sz="2800" dirty="0" smtClean="0"/>
            </a:br>
            <a:r>
              <a:rPr lang="en-US" sz="2800" dirty="0" smtClean="0">
                <a:solidFill>
                  <a:schemeClr val="accent5"/>
                </a:solidFill>
              </a:rPr>
              <a:t>no energy is actually created!  </a:t>
            </a:r>
          </a:p>
          <a:p>
            <a:pPr marL="0" indent="0">
              <a:buFont typeface="Arial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26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0288" y="3387094"/>
            <a:ext cx="10131425" cy="1456267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7200" b="1" dirty="0" smtClean="0">
                <a:gradFill>
                  <a:gsLst>
                    <a:gs pos="0">
                      <a:schemeClr val="accent1">
                        <a:lumMod val="5000"/>
                        <a:lumOff val="95000"/>
                        <a:alpha val="67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effectLst>
                  <a:glow rad="114300">
                    <a:schemeClr val="accent1">
                      <a:alpha val="40000"/>
                    </a:schemeClr>
                  </a:glow>
                  <a:outerShdw blurRad="139700" dist="190500" dir="5400000" sx="110000" sy="110000" algn="ctr" rotWithShape="0">
                    <a:srgbClr val="000000"/>
                  </a:outerShdw>
                </a:effectLst>
              </a:rPr>
              <a:t>Questions?</a:t>
            </a:r>
            <a:endParaRPr lang="en-US" sz="7200" b="1" dirty="0">
              <a:gradFill>
                <a:gsLst>
                  <a:gs pos="0">
                    <a:schemeClr val="accent1">
                      <a:lumMod val="5000"/>
                      <a:lumOff val="95000"/>
                      <a:alpha val="67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effectLst>
                <a:glow rad="114300">
                  <a:schemeClr val="accent1">
                    <a:alpha val="40000"/>
                  </a:schemeClr>
                </a:glow>
                <a:outerShdw blurRad="139700" dist="190500" dir="5400000" sx="110000" sy="110000" algn="ctr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297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TC103457452[[fn=Celestial]]</Template>
  <TotalTime>1332</TotalTime>
  <Words>939</Words>
  <Application>Microsoft Office PowerPoint</Application>
  <PresentationFormat>Widescreen</PresentationFormat>
  <Paragraphs>81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Celestial</vt:lpstr>
      <vt:lpstr>Piezoelectricity</vt:lpstr>
      <vt:lpstr>What is Piezoelectricity?</vt:lpstr>
      <vt:lpstr>Piezoelectrics and Energy Harvesting</vt:lpstr>
      <vt:lpstr>Energy Harvesting Applications</vt:lpstr>
      <vt:lpstr>Energy Harvesting Applications</vt:lpstr>
      <vt:lpstr>Why are only some materials piezoelectric?</vt:lpstr>
      <vt:lpstr>Why are only some materials piezoelectric?</vt:lpstr>
      <vt:lpstr>Is energy really Created?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Piezoelectricity</dc:title>
  <dc:creator>MRZelisko</dc:creator>
  <cp:lastModifiedBy>Denise</cp:lastModifiedBy>
  <cp:revision>31</cp:revision>
  <dcterms:created xsi:type="dcterms:W3CDTF">2014-06-04T21:32:22Z</dcterms:created>
  <dcterms:modified xsi:type="dcterms:W3CDTF">2014-10-31T06:52:11Z</dcterms:modified>
</cp:coreProperties>
</file>