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6" r:id="rId8"/>
    <p:sldId id="267" r:id="rId9"/>
    <p:sldId id="263" r:id="rId10"/>
    <p:sldId id="26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4" autoAdjust="0"/>
    <p:restoredTop sz="80660" autoAdjust="0"/>
  </p:normalViewPr>
  <p:slideViewPr>
    <p:cSldViewPr>
      <p:cViewPr varScale="1">
        <p:scale>
          <a:sx n="72" d="100"/>
          <a:sy n="72" d="100"/>
        </p:scale>
        <p:origin x="20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defRPr>
            </a:lvl1pPr>
          </a:lstStyle>
          <a:p>
            <a:pPr>
              <a:defRPr/>
            </a:pPr>
            <a:fld id="{B6B830A4-7B47-4BAF-9A40-EF46C71E8318}" type="datetimeFigureOut">
              <a:rPr lang="en-US"/>
              <a:pPr>
                <a:defRPr/>
              </a:pPr>
              <a:t>3/20/2015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defRPr>
            </a:lvl1pPr>
          </a:lstStyle>
          <a:p>
            <a:pPr>
              <a:defRPr/>
            </a:pPr>
            <a:fld id="{A28E388B-F683-4651-AEDC-019373CA57B6}" type="slidenum">
              <a:rPr lang="en-US"/>
              <a:pPr>
                <a:defRPr/>
              </a:pPr>
              <a:t>‹#›</a:t>
            </a:fld>
            <a:endParaRPr lang="en-US"/>
          </a:p>
        </p:txBody>
      </p:sp>
    </p:spTree>
    <p:extLst>
      <p:ext uri="{BB962C8B-B14F-4D97-AF65-F5344CB8AC3E}">
        <p14:creationId xmlns:p14="http://schemas.microsoft.com/office/powerpoint/2010/main" val="3705253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mmons.wikimedia.org/wiki/File:Piratey,_vector_version.sv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No More Peg Legs and Hooks Presentation &gt; The</a:t>
            </a:r>
            <a:r>
              <a:rPr lang="en-US" altLang="en-US" baseline="0" dirty="0" smtClean="0">
                <a:ea typeface="ＭＳ Ｐゴシック" pitchFamily="34" charset="-128"/>
              </a:rPr>
              <a:t> Pirates of Prosthetics: Peg Legs and Hooks</a:t>
            </a:r>
            <a:r>
              <a:rPr lang="en-US" altLang="en-US" dirty="0" smtClean="0">
                <a:ea typeface="ＭＳ Ｐゴシック" pitchFamily="34" charset="-128"/>
              </a:rPr>
              <a:t> lesson &gt; TeachEngineering.org</a:t>
            </a:r>
          </a:p>
          <a:p>
            <a:r>
              <a:rPr lang="en-US" altLang="en-US" dirty="0" smtClean="0">
                <a:ea typeface="ＭＳ Ｐゴシック" pitchFamily="34" charset="-128"/>
              </a:rPr>
              <a:t>Image</a:t>
            </a:r>
            <a:r>
              <a:rPr lang="en-US" altLang="en-US" baseline="0" dirty="0" smtClean="0">
                <a:ea typeface="ＭＳ Ｐゴシック" pitchFamily="34" charset="-128"/>
              </a:rPr>
              <a:t> source: </a:t>
            </a:r>
            <a:r>
              <a:rPr lang="en-US" sz="1200" kern="1200" dirty="0" smtClean="0">
                <a:solidFill>
                  <a:schemeClr val="tx1"/>
                </a:solidFill>
                <a:effectLst/>
                <a:latin typeface="+mn-lt"/>
                <a:ea typeface="ＭＳ Ｐゴシック" charset="0"/>
                <a:cs typeface="+mn-cs"/>
              </a:rPr>
              <a:t>2006 J.J., Wikimedia Commons, </a:t>
            </a:r>
            <a:r>
              <a:rPr lang="en-US" sz="1200" u="sng" kern="1200" dirty="0" smtClean="0">
                <a:solidFill>
                  <a:schemeClr val="tx1"/>
                </a:solidFill>
                <a:effectLst/>
                <a:latin typeface="+mn-lt"/>
                <a:ea typeface="ＭＳ Ｐゴシック" charset="0"/>
                <a:cs typeface="+mn-cs"/>
                <a:hlinkClick r:id="rId3"/>
              </a:rPr>
              <a:t>http://commons.wikimedia.org/wiki/File:Piratey,_vector_version.svg</a:t>
            </a:r>
            <a:r>
              <a:rPr lang="en-US" sz="1200" kern="1200" dirty="0" smtClean="0">
                <a:solidFill>
                  <a:schemeClr val="tx1"/>
                </a:solidFill>
                <a:effectLst/>
                <a:latin typeface="+mn-lt"/>
                <a:ea typeface="ＭＳ Ｐゴシック" charset="0"/>
                <a:cs typeface="+mn-cs"/>
              </a:rPr>
              <a:t> </a:t>
            </a:r>
            <a:endParaRPr lang="en-US" altLang="en-US" baseline="0" dirty="0" smtClean="0">
              <a:ea typeface="ＭＳ Ｐゴシック"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3E0FB37-E000-431C-8223-ADFB21848E02}"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2678107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The </a:t>
            </a:r>
            <a:r>
              <a:rPr lang="en-US" sz="1200" b="0" i="0" kern="1200" dirty="0" smtClean="0">
                <a:solidFill>
                  <a:schemeClr val="tx1"/>
                </a:solidFill>
                <a:effectLst/>
                <a:latin typeface="+mn-lt"/>
                <a:ea typeface="ＭＳ Ｐゴシック" charset="0"/>
                <a:cs typeface="+mn-cs"/>
              </a:rPr>
              <a:t>DEKA arm features six preprogrammed grips so users can perform a variety of everyday tasks, from handling small, delicate objects to using tools</a:t>
            </a:r>
            <a:r>
              <a:rPr lang="en-US" sz="1200" b="0" i="0" kern="1200" dirty="0" smtClean="0">
                <a:solidFill>
                  <a:schemeClr val="tx1"/>
                </a:solidFill>
                <a:effectLst/>
                <a:latin typeface="+mn-lt"/>
                <a:ea typeface="ＭＳ Ｐゴシック" charset="0"/>
                <a:cs typeface="+mn-cs"/>
              </a:rPr>
              <a:t>.</a:t>
            </a:r>
          </a:p>
          <a:p>
            <a:r>
              <a:rPr lang="en-US" sz="1200" b="0" i="0" kern="1200" dirty="0" smtClean="0">
                <a:solidFill>
                  <a:schemeClr val="tx1"/>
                </a:solidFill>
                <a:effectLst/>
                <a:latin typeface="+mn-lt"/>
                <a:ea typeface="ＭＳ Ｐゴシック" charset="0"/>
                <a:cs typeface="+mn-cs"/>
              </a:rPr>
              <a:t>More </a:t>
            </a:r>
            <a:r>
              <a:rPr lang="en-US" sz="1200" b="0" i="0" kern="1200" dirty="0" smtClean="0">
                <a:solidFill>
                  <a:schemeClr val="tx1"/>
                </a:solidFill>
                <a:effectLst/>
                <a:latin typeface="+mn-lt"/>
                <a:ea typeface="ＭＳ Ｐゴシック" charset="0"/>
                <a:cs typeface="+mn-cs"/>
              </a:rPr>
              <a:t>info on the prosthesis in the photo: The DEKA system is a huge leap forward in technology from existing prosthetic arms and hands. Still today, most upper-limb amputees use a hook or split-hook prosthesis that offers only limited function, or an artificial hand that looks natural on the outside but provides no finger movement or grasp. The DEKA arm offers a variety of firsts: It has multiple powered joints and degrees of freedom and can carry out several movements at the same time. It uses an array of sensors and switches and has wireless control. The wrist and fingers adjust into six different grips, enabling users to perform a range of everyday functions: picking up a grape or a glass, holding a tube of toothpaste, turning a key in a lock, using a power tool. Many features of this arm are unprecedented.</a:t>
            </a:r>
            <a:r>
              <a:rPr lang="en-US" sz="1200" b="0" i="0" kern="1200" baseline="0" dirty="0" smtClean="0">
                <a:solidFill>
                  <a:schemeClr val="tx1"/>
                </a:solidFill>
                <a:effectLst/>
                <a:latin typeface="+mn-lt"/>
                <a:ea typeface="ＭＳ Ｐゴシック" charset="0"/>
                <a:cs typeface="+mn-cs"/>
              </a:rPr>
              <a:t> </a:t>
            </a:r>
            <a:endParaRPr lang="en-US" sz="1200" b="0" i="0" kern="1200" baseline="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mn-lt"/>
                <a:ea typeface="ＭＳ Ｐゴシック" charset="0"/>
                <a:cs typeface="+mn-cs"/>
              </a:rPr>
              <a:t>Image source: </a:t>
            </a:r>
            <a:r>
              <a:rPr lang="en-US" sz="1200" b="0" i="0" kern="1200" dirty="0" smtClean="0">
                <a:solidFill>
                  <a:schemeClr val="tx1"/>
                </a:solidFill>
                <a:effectLst/>
                <a:latin typeface="+mn-lt"/>
                <a:ea typeface="ＭＳ Ｐゴシック" charset="0"/>
                <a:cs typeface="+mn-cs"/>
              </a:rPr>
              <a:t>2014 U.S. Dept. of Veterans Affairs h</a:t>
            </a:r>
            <a:r>
              <a:rPr lang="en-US" dirty="0" smtClean="0"/>
              <a:t>ttp://www.newengland.va.gov/VISN1/features/DEKA_advanced_prosthetic_arm_gains_FDA_approval.asp</a:t>
            </a:r>
          </a:p>
          <a:p>
            <a:endParaRPr lang="en-US" sz="1200" b="0" i="0" kern="1200" baseline="0" dirty="0" smtClean="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A28E388B-F683-4651-AEDC-019373CA57B6}" type="slidenum">
              <a:rPr lang="en-US" smtClean="0"/>
              <a:pPr>
                <a:defRPr/>
              </a:pPr>
              <a:t>10</a:t>
            </a:fld>
            <a:endParaRPr lang="en-US"/>
          </a:p>
        </p:txBody>
      </p:sp>
    </p:spTree>
    <p:extLst>
      <p:ext uri="{BB962C8B-B14F-4D97-AF65-F5344CB8AC3E}">
        <p14:creationId xmlns:p14="http://schemas.microsoft.com/office/powerpoint/2010/main" val="231315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smtClean="0">
                <a:ea typeface="ＭＳ Ｐゴシック" pitchFamily="34" charset="-128"/>
              </a:rPr>
              <a:t>Image</a:t>
            </a:r>
            <a:r>
              <a:rPr lang="en-US" altLang="en-US" baseline="0" dirty="0" smtClean="0">
                <a:ea typeface="ＭＳ Ｐゴシック" pitchFamily="34" charset="-128"/>
              </a:rPr>
              <a:t> sources:</a:t>
            </a:r>
          </a:p>
          <a:p>
            <a:pPr eaLnBrk="1" hangingPunct="1">
              <a:spcBef>
                <a:spcPct val="0"/>
              </a:spcBef>
            </a:pPr>
            <a:r>
              <a:rPr lang="en-US" altLang="en-US" baseline="0" dirty="0" smtClean="0">
                <a:ea typeface="ＭＳ Ｐゴシック" pitchFamily="34" charset="-128"/>
              </a:rPr>
              <a:t>(top left; ancient Egyptian replacement plaster toe laced onto rest of foot) 2007 Jon </a:t>
            </a:r>
            <a:r>
              <a:rPr lang="en-US" altLang="en-US" baseline="0" dirty="0" err="1" smtClean="0">
                <a:ea typeface="ＭＳ Ｐゴシック" pitchFamily="34" charset="-128"/>
              </a:rPr>
              <a:t>Bodsworth</a:t>
            </a:r>
            <a:r>
              <a:rPr lang="en-US" altLang="en-US" baseline="0" dirty="0" smtClean="0">
                <a:ea typeface="ＭＳ Ｐゴシック" pitchFamily="34" charset="-128"/>
              </a:rPr>
              <a:t>, Wikimedia Commons </a:t>
            </a:r>
            <a:r>
              <a:rPr lang="en-US" altLang="en-US" dirty="0" smtClean="0">
                <a:ea typeface="ＭＳ Ｐゴシック" pitchFamily="34" charset="-128"/>
              </a:rPr>
              <a:t>http://commons.wikimedia.org/wiki/File:Prosthetic_toe.jpg</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ea typeface="ＭＳ Ｐゴシック" pitchFamily="34" charset="-128"/>
              </a:rPr>
              <a:t>(top right; artificial hand and harness) 1812 Pierre </a:t>
            </a:r>
            <a:r>
              <a:rPr lang="en-US" altLang="en-US" dirty="0" err="1" smtClean="0">
                <a:ea typeface="ＭＳ Ｐゴシック" pitchFamily="34" charset="-128"/>
              </a:rPr>
              <a:t>Ballif</a:t>
            </a:r>
            <a:r>
              <a:rPr lang="en-US" altLang="en-US" dirty="0" smtClean="0">
                <a:ea typeface="ＭＳ Ｐゴシック" pitchFamily="34" charset="-128"/>
              </a:rPr>
              <a:t>, Prussia via Wikimedia Commons http://commons.wikimedia.org/wiki/Category:Hand_prostheses#mediaviewer/File:Kunsthand_Ballif_2.png</a:t>
            </a:r>
          </a:p>
          <a:p>
            <a:pPr eaLnBrk="1" hangingPunct="1">
              <a:spcBef>
                <a:spcPct val="0"/>
              </a:spcBef>
            </a:pPr>
            <a:r>
              <a:rPr lang="en-US" altLang="en-US" dirty="0" smtClean="0">
                <a:ea typeface="ＭＳ Ｐゴシック" pitchFamily="34" charset="-128"/>
              </a:rPr>
              <a:t>(bottom</a:t>
            </a:r>
            <a:r>
              <a:rPr lang="en-US" altLang="en-US" baseline="0" dirty="0" smtClean="0">
                <a:ea typeface="ＭＳ Ｐゴシック" pitchFamily="34" charset="-128"/>
              </a:rPr>
              <a:t> left; soldier with two prosthetic legs) 1948 U.S. Library of Congress via Wikimedia Commons </a:t>
            </a:r>
          </a:p>
          <a:p>
            <a:pPr eaLnBrk="1" hangingPunct="1">
              <a:spcBef>
                <a:spcPct val="0"/>
              </a:spcBef>
            </a:pPr>
            <a:r>
              <a:rPr lang="en-US" altLang="en-US" dirty="0" smtClean="0">
                <a:ea typeface="ＭＳ Ｐゴシック" pitchFamily="34" charset="-128"/>
              </a:rPr>
              <a:t>http://commons.wikimedia.org/wiki/Category:Leg_prostheses#mediaviewer/File:Louis_Blin_ggbain_26871u.jpg</a:t>
            </a:r>
          </a:p>
          <a:p>
            <a:pPr eaLnBrk="1" hangingPunct="1">
              <a:spcBef>
                <a:spcPct val="0"/>
              </a:spcBef>
            </a:pPr>
            <a:r>
              <a:rPr lang="en-US" altLang="en-US" dirty="0" smtClean="0">
                <a:ea typeface="ＭＳ Ｐゴシック" pitchFamily="34" charset="-128"/>
              </a:rPr>
              <a:t>(bottom right; hand prosthesis</a:t>
            </a:r>
            <a:r>
              <a:rPr lang="en-US" altLang="en-US" baseline="0" dirty="0" smtClean="0">
                <a:ea typeface="ＭＳ Ｐゴシック" pitchFamily="34" charset="-128"/>
              </a:rPr>
              <a:t> </a:t>
            </a:r>
            <a:r>
              <a:rPr lang="en-US" altLang="en-US" dirty="0" smtClean="0">
                <a:ea typeface="ＭＳ Ｐゴシック" pitchFamily="34" charset="-128"/>
              </a:rPr>
              <a:t>holds baseball) 2007 U.S. Navy via Wikimedia Commons http://commons.wikimedia.org/wiki/File:US_Navy_070403-N-7981E-090_Marine_Sgt._James.jpg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B5FFF12-52D3-4AA4-A125-8B83C51AF2C2}" type="slidenum">
              <a:rPr lang="en-US" altLang="en-US" smtClean="0"/>
              <a:pPr eaLnBrk="1" hangingPunct="1">
                <a:spcBef>
                  <a:spcPct val="0"/>
                </a:spcBef>
              </a:pPr>
              <a:t>2</a:t>
            </a:fld>
            <a:endParaRPr lang="en-US" altLang="en-US" smtClean="0"/>
          </a:p>
        </p:txBody>
      </p:sp>
    </p:spTree>
    <p:extLst>
      <p:ext uri="{BB962C8B-B14F-4D97-AF65-F5344CB8AC3E}">
        <p14:creationId xmlns:p14="http://schemas.microsoft.com/office/powerpoint/2010/main" val="400115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smtClean="0">
                <a:ea typeface="ＭＳ Ｐゴシック" pitchFamily="34" charset="-128"/>
              </a:rPr>
              <a:t>Engineering Design Considerations</a:t>
            </a:r>
          </a:p>
          <a:p>
            <a:pPr eaLnBrk="1" hangingPunct="1">
              <a:spcBef>
                <a:spcPct val="0"/>
              </a:spcBef>
            </a:pPr>
            <a:r>
              <a:rPr lang="en-US" altLang="en-US" b="1" dirty="0" smtClean="0">
                <a:ea typeface="ＭＳ Ｐゴシック" pitchFamily="34" charset="-128"/>
              </a:rPr>
              <a:t>Location of amputation</a:t>
            </a:r>
            <a:r>
              <a:rPr lang="en-US" altLang="en-US" dirty="0" smtClean="0">
                <a:ea typeface="ＭＳ Ｐゴシック" pitchFamily="34" charset="-128"/>
              </a:rPr>
              <a:t>: Does the prosthesis need to include a movable joint,</a:t>
            </a:r>
            <a:r>
              <a:rPr lang="en-US" altLang="en-US" baseline="0" dirty="0" smtClean="0">
                <a:ea typeface="ＭＳ Ｐゴシック" pitchFamily="34" charset="-128"/>
              </a:rPr>
              <a:t> </a:t>
            </a:r>
            <a:r>
              <a:rPr lang="en-US" altLang="en-US" dirty="0" smtClean="0">
                <a:ea typeface="ＭＳ Ｐゴシック" pitchFamily="34" charset="-128"/>
              </a:rPr>
              <a:t>such as a knee or elbow? Is the purpose of the prosthesis to improve appearance only (an eye or ear) or to perform some of the lost functions of the original limb, or both?</a:t>
            </a:r>
          </a:p>
          <a:p>
            <a:pPr eaLnBrk="1" hangingPunct="1">
              <a:spcBef>
                <a:spcPct val="0"/>
              </a:spcBef>
            </a:pPr>
            <a:r>
              <a:rPr lang="en-US" altLang="en-US" b="1" dirty="0" smtClean="0">
                <a:ea typeface="ＭＳ Ｐゴシック" pitchFamily="34" charset="-128"/>
              </a:rPr>
              <a:t>Strength vs weight</a:t>
            </a:r>
            <a:r>
              <a:rPr lang="en-US" altLang="en-US" dirty="0" smtClean="0">
                <a:ea typeface="ＭＳ Ｐゴシック" pitchFamily="34" charset="-128"/>
              </a:rPr>
              <a:t>: The material needs to be strong enough to perform and hold body weight if necessary, but light enough to move </a:t>
            </a:r>
            <a:r>
              <a:rPr lang="en-US" altLang="en-US" dirty="0" smtClean="0">
                <a:ea typeface="ＭＳ Ｐゴシック" pitchFamily="34" charset="-128"/>
              </a:rPr>
              <a:t>easily. May be a trade-off to balance strength vs. weight.</a:t>
            </a:r>
            <a:endParaRPr lang="en-US" altLang="en-US" dirty="0" smtClean="0">
              <a:ea typeface="ＭＳ Ｐゴシック" pitchFamily="34" charset="-128"/>
            </a:endParaRPr>
          </a:p>
          <a:p>
            <a:pPr eaLnBrk="1" hangingPunct="1">
              <a:spcBef>
                <a:spcPct val="0"/>
              </a:spcBef>
            </a:pPr>
            <a:r>
              <a:rPr lang="en-US" altLang="en-US" b="1" dirty="0" smtClean="0">
                <a:ea typeface="ＭＳ Ｐゴシック" pitchFamily="34" charset="-128"/>
              </a:rPr>
              <a:t>Attachment</a:t>
            </a:r>
            <a:r>
              <a:rPr lang="en-US" altLang="en-US" dirty="0" smtClean="0">
                <a:ea typeface="ＭＳ Ｐゴシック" pitchFamily="34" charset="-128"/>
              </a:rPr>
              <a:t>: How will the prosthesis attach to the body? How do you keep it from falling off?</a:t>
            </a:r>
          </a:p>
          <a:p>
            <a:pPr eaLnBrk="1" hangingPunct="1">
              <a:spcBef>
                <a:spcPct val="0"/>
              </a:spcBef>
            </a:pPr>
            <a:r>
              <a:rPr lang="en-US" altLang="en-US" b="1" dirty="0" smtClean="0">
                <a:ea typeface="ＭＳ Ｐゴシック" pitchFamily="34" charset="-128"/>
              </a:rPr>
              <a:t>Available Materials </a:t>
            </a:r>
            <a:r>
              <a:rPr lang="en-US" altLang="en-US" b="1" dirty="0" smtClean="0">
                <a:ea typeface="ＭＳ Ｐゴシック" pitchFamily="34" charset="-128"/>
              </a:rPr>
              <a:t>and Cost</a:t>
            </a:r>
            <a:r>
              <a:rPr lang="en-US" altLang="en-US" dirty="0" smtClean="0">
                <a:ea typeface="ＭＳ Ｐゴシック" pitchFamily="34" charset="-128"/>
              </a:rPr>
              <a:t>: What materials are available to use? What materials make sense for the particular prosthesis? How much do they cost? Is the cost reasonable so that patients can afford the</a:t>
            </a:r>
            <a:r>
              <a:rPr lang="en-US" altLang="en-US" baseline="0" dirty="0" smtClean="0">
                <a:ea typeface="ＭＳ Ｐゴシック" pitchFamily="34" charset="-128"/>
              </a:rPr>
              <a:t> prostheses</a:t>
            </a:r>
            <a:r>
              <a:rPr lang="en-US" altLang="en-US" dirty="0" smtClean="0">
                <a:ea typeface="ＭＳ Ｐゴシック" pitchFamily="34" charset="-128"/>
              </a:rPr>
              <a:t>? May be a trade-off</a:t>
            </a:r>
            <a:r>
              <a:rPr lang="en-US" altLang="en-US" baseline="0" dirty="0" smtClean="0">
                <a:ea typeface="ＭＳ Ｐゴシック" pitchFamily="34" charset="-128"/>
              </a:rPr>
              <a:t> to balance available materials with cost of materials.</a:t>
            </a:r>
            <a:endParaRPr lang="en-US" altLang="en-US" dirty="0" smtClean="0">
              <a:ea typeface="ＭＳ Ｐゴシック" pitchFamily="34" charset="-128"/>
            </a:endParaRPr>
          </a:p>
          <a:p>
            <a:pPr eaLnBrk="1" hangingPunct="1">
              <a:spcBef>
                <a:spcPct val="0"/>
              </a:spcBef>
            </a:pPr>
            <a:r>
              <a:rPr lang="en-US" altLang="en-US" dirty="0" smtClean="0">
                <a:ea typeface="ＭＳ Ｐゴシック" pitchFamily="34" charset="-128"/>
              </a:rPr>
              <a:t>Image source:</a:t>
            </a:r>
            <a:r>
              <a:rPr lang="en-US" altLang="en-US" baseline="0" dirty="0" smtClean="0">
                <a:ea typeface="ＭＳ Ｐゴシック" pitchFamily="34" charset="-128"/>
              </a:rPr>
              <a:t> (A soldier practices his fine motor skills using his prosthetic hand.) 2007 Fred W. Baker III, U.S. Dept. of Defense http://www.defense.gov/news/newsarticle.aspx?id=46308</a:t>
            </a:r>
            <a:endParaRPr lang="en-US" altLang="en-US" dirty="0"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02DA94C-AFDC-49C9-8868-F1F91BB9A315}" type="slidenum">
              <a:rPr lang="en-US" altLang="en-US" smtClean="0"/>
              <a:pPr eaLnBrk="1" hangingPunct="1">
                <a:spcBef>
                  <a:spcPct val="0"/>
                </a:spcBef>
              </a:pPr>
              <a:t>3</a:t>
            </a:fld>
            <a:endParaRPr lang="en-US" altLang="en-US" smtClean="0"/>
          </a:p>
        </p:txBody>
      </p:sp>
    </p:spTree>
    <p:extLst>
      <p:ext uri="{BB962C8B-B14F-4D97-AF65-F5344CB8AC3E}">
        <p14:creationId xmlns:p14="http://schemas.microsoft.com/office/powerpoint/2010/main" val="192494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mn-lt"/>
                <a:ea typeface="ＭＳ Ｐゴシック" charset="0"/>
                <a:cs typeface="+mn-cs"/>
              </a:rPr>
              <a:t>Image source: (drawing</a:t>
            </a:r>
            <a:r>
              <a:rPr lang="en-US" sz="1200" b="0" kern="1200" baseline="0" dirty="0" smtClean="0">
                <a:solidFill>
                  <a:schemeClr val="tx1"/>
                </a:solidFill>
                <a:effectLst/>
                <a:latin typeface="+mn-lt"/>
                <a:ea typeface="ＭＳ Ｐゴシック" charset="0"/>
                <a:cs typeface="+mn-cs"/>
              </a:rPr>
              <a:t> of leg prosthetic showing basic parts) </a:t>
            </a:r>
            <a:r>
              <a:rPr lang="en-US" sz="1200" b="0" kern="1200" dirty="0" smtClean="0">
                <a:solidFill>
                  <a:schemeClr val="tx1"/>
                </a:solidFill>
                <a:effectLst/>
                <a:latin typeface="+mn-lt"/>
                <a:ea typeface="ＭＳ Ｐゴシック" charset="0"/>
                <a:cs typeface="+mn-cs"/>
              </a:rPr>
              <a:t>Figure 4, U.S. Department of Veterans Affairs http://www.rehab.research.va.gov/jour/2013/509/page1201.html </a:t>
            </a:r>
          </a:p>
        </p:txBody>
      </p:sp>
      <p:sp>
        <p:nvSpPr>
          <p:cNvPr id="4" name="Slide Number Placeholder 3"/>
          <p:cNvSpPr>
            <a:spLocks noGrp="1"/>
          </p:cNvSpPr>
          <p:nvPr>
            <p:ph type="sldNum" sz="quarter" idx="10"/>
          </p:nvPr>
        </p:nvSpPr>
        <p:spPr/>
        <p:txBody>
          <a:bodyPr/>
          <a:lstStyle/>
          <a:p>
            <a:pPr>
              <a:defRPr/>
            </a:pPr>
            <a:fld id="{A28E388B-F683-4651-AEDC-019373CA57B6}" type="slidenum">
              <a:rPr lang="en-US" smtClean="0"/>
              <a:pPr>
                <a:defRPr/>
              </a:pPr>
              <a:t>4</a:t>
            </a:fld>
            <a:endParaRPr lang="en-US"/>
          </a:p>
        </p:txBody>
      </p:sp>
    </p:spTree>
    <p:extLst>
      <p:ext uri="{BB962C8B-B14F-4D97-AF65-F5344CB8AC3E}">
        <p14:creationId xmlns:p14="http://schemas.microsoft.com/office/powerpoint/2010/main" val="325485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The more joints that are included in a prosthesis, the more complicated the design must be to successfully emulate the complexity of natural body movements and functions.</a:t>
            </a:r>
          </a:p>
          <a:p>
            <a:pPr eaLnBrk="1" hangingPunct="1">
              <a:spcBef>
                <a:spcPct val="0"/>
              </a:spcBef>
            </a:pPr>
            <a:r>
              <a:rPr lang="en-US" altLang="en-US" dirty="0" smtClean="0">
                <a:ea typeface="ＭＳ Ｐゴシック" pitchFamily="34" charset="-128"/>
              </a:rPr>
              <a:t>Image source:</a:t>
            </a:r>
            <a:r>
              <a:rPr lang="en-US" altLang="en-US" baseline="0" dirty="0" smtClean="0">
                <a:ea typeface="ＭＳ Ｐゴシック" pitchFamily="34" charset="-128"/>
              </a:rPr>
              <a:t> (silhouette of body; modifications by TeachEngineering.org) </a:t>
            </a:r>
            <a:r>
              <a:rPr lang="en-US" altLang="en-US" baseline="0" dirty="0" err="1" smtClean="0">
                <a:ea typeface="ＭＳ Ｐゴシック" pitchFamily="34" charset="-128"/>
              </a:rPr>
              <a:t>Controle</a:t>
            </a:r>
            <a:r>
              <a:rPr lang="en-US" altLang="en-US" baseline="0" dirty="0" smtClean="0">
                <a:ea typeface="ＭＳ Ｐゴシック" pitchFamily="34" charset="-128"/>
              </a:rPr>
              <a:t> </a:t>
            </a:r>
            <a:r>
              <a:rPr lang="en-US" altLang="en-US" baseline="0" dirty="0" err="1" smtClean="0">
                <a:ea typeface="ＭＳ Ｐゴシック" pitchFamily="34" charset="-128"/>
              </a:rPr>
              <a:t>su</a:t>
            </a:r>
            <a:r>
              <a:rPr lang="en-US" altLang="en-US" baseline="0" dirty="0" smtClean="0">
                <a:ea typeface="ＭＳ Ｐゴシック" pitchFamily="34" charset="-128"/>
              </a:rPr>
              <a:t> diabetes (pdf), </a:t>
            </a:r>
            <a:r>
              <a:rPr lang="en-US" altLang="en-US" baseline="0" dirty="0" err="1" smtClean="0">
                <a:ea typeface="ＭＳ Ｐゴシック" pitchFamily="34" charset="-128"/>
              </a:rPr>
              <a:t>Centros</a:t>
            </a:r>
            <a:r>
              <a:rPr lang="en-US" altLang="en-US" baseline="0" dirty="0" smtClean="0">
                <a:ea typeface="ＭＳ Ｐゴシック" pitchFamily="34" charset="-128"/>
              </a:rPr>
              <a:t> para el Control y la </a:t>
            </a:r>
            <a:r>
              <a:rPr lang="en-US" altLang="en-US" baseline="0" dirty="0" err="1" smtClean="0">
                <a:ea typeface="ＭＳ Ｐゴシック" pitchFamily="34" charset="-128"/>
              </a:rPr>
              <a:t>Prevencion</a:t>
            </a:r>
            <a:r>
              <a:rPr lang="en-US" altLang="en-US" baseline="0" dirty="0" smtClean="0">
                <a:ea typeface="ＭＳ Ｐゴシック" pitchFamily="34" charset="-128"/>
              </a:rPr>
              <a:t> de </a:t>
            </a:r>
            <a:r>
              <a:rPr lang="en-US" altLang="en-US" baseline="0" dirty="0" err="1" smtClean="0">
                <a:ea typeface="ＭＳ Ｐゴシック" pitchFamily="34" charset="-128"/>
              </a:rPr>
              <a:t>Enfermedades</a:t>
            </a:r>
            <a:r>
              <a:rPr lang="en-US" altLang="en-US" baseline="0" dirty="0" smtClean="0">
                <a:ea typeface="ＭＳ Ｐゴシック" pitchFamily="34" charset="-128"/>
              </a:rPr>
              <a:t> (CDC) http://www.cdc.gov/diabetes/spanish/pdfs/controle.pdf</a:t>
            </a:r>
            <a:endParaRPr lang="en-US" altLang="en-US" dirty="0" smtClean="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105A07F-8CD9-4E59-BDBC-07188421B7A3}" type="slidenum">
              <a:rPr lang="en-US" altLang="en-US" smtClean="0"/>
              <a:pPr eaLnBrk="1" hangingPunct="1">
                <a:spcBef>
                  <a:spcPct val="0"/>
                </a:spcBef>
              </a:pPr>
              <a:t>5</a:t>
            </a:fld>
            <a:endParaRPr lang="en-US" altLang="en-US" smtClean="0"/>
          </a:p>
        </p:txBody>
      </p:sp>
    </p:spTree>
    <p:extLst>
      <p:ext uri="{BB962C8B-B14F-4D97-AF65-F5344CB8AC3E}">
        <p14:creationId xmlns:p14="http://schemas.microsoft.com/office/powerpoint/2010/main" val="27957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ＭＳ Ｐゴシック" charset="0"/>
                <a:cs typeface="+mn-cs"/>
              </a:rPr>
              <a:t>Image description: This brain-controlled modular prosthetic limb is controlled by surface electrodes</a:t>
            </a:r>
            <a:r>
              <a:rPr lang="en-US" sz="1200" b="0" i="0" kern="1200" baseline="0" dirty="0" smtClean="0">
                <a:solidFill>
                  <a:schemeClr val="tx1"/>
                </a:solidFill>
                <a:effectLst/>
                <a:latin typeface="+mn-lt"/>
                <a:ea typeface="ＭＳ Ｐゴシック" charset="0"/>
                <a:cs typeface="+mn-cs"/>
              </a:rPr>
              <a:t> that </a:t>
            </a:r>
            <a:r>
              <a:rPr lang="en-US" sz="1200" b="0" i="0" kern="1200" dirty="0" smtClean="0">
                <a:solidFill>
                  <a:schemeClr val="tx1"/>
                </a:solidFill>
                <a:effectLst/>
                <a:latin typeface="+mn-lt"/>
                <a:ea typeface="ＭＳ Ｐゴシック" charset="0"/>
                <a:cs typeface="+mn-cs"/>
              </a:rPr>
              <a:t>pick up electric signals generated by the muscles underneath the skin. The electrodes then convert those patterns into a robotic function.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Image source: U.S. Navy http://blog.usa.gov/post/18017495812/image-description-this-brain-controlled-modular</a:t>
            </a:r>
          </a:p>
          <a:p>
            <a:endParaRPr lang="en-US" dirty="0"/>
          </a:p>
        </p:txBody>
      </p:sp>
      <p:sp>
        <p:nvSpPr>
          <p:cNvPr id="4" name="Slide Number Placeholder 3"/>
          <p:cNvSpPr>
            <a:spLocks noGrp="1"/>
          </p:cNvSpPr>
          <p:nvPr>
            <p:ph type="sldNum" sz="quarter" idx="10"/>
          </p:nvPr>
        </p:nvSpPr>
        <p:spPr/>
        <p:txBody>
          <a:bodyPr/>
          <a:lstStyle/>
          <a:p>
            <a:pPr>
              <a:defRPr/>
            </a:pPr>
            <a:fld id="{A28E388B-F683-4651-AEDC-019373CA57B6}" type="slidenum">
              <a:rPr lang="en-US" smtClean="0"/>
              <a:pPr>
                <a:defRPr/>
              </a:pPr>
              <a:t>6</a:t>
            </a:fld>
            <a:endParaRPr lang="en-US"/>
          </a:p>
        </p:txBody>
      </p:sp>
    </p:spTree>
    <p:extLst>
      <p:ext uri="{BB962C8B-B14F-4D97-AF65-F5344CB8AC3E}">
        <p14:creationId xmlns:p14="http://schemas.microsoft.com/office/powerpoint/2010/main" val="97564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defRPr/>
            </a:pPr>
            <a:r>
              <a:rPr lang="en-US" sz="1200" kern="1200" dirty="0" smtClean="0">
                <a:solidFill>
                  <a:schemeClr val="tx1"/>
                </a:solidFill>
                <a:latin typeface="+mn-lt"/>
                <a:ea typeface="ＭＳ Ｐゴシック" charset="0"/>
                <a:cs typeface="+mn-cs"/>
              </a:rPr>
              <a:t>Specialty </a:t>
            </a:r>
            <a:r>
              <a:rPr lang="en-US" altLang="en-US" dirty="0" smtClean="0">
                <a:ea typeface="ＭＳ Ｐゴシック" pitchFamily="34" charset="-128"/>
              </a:rPr>
              <a:t>prosthesis </a:t>
            </a:r>
            <a:r>
              <a:rPr lang="en-US" sz="1200" kern="1200" dirty="0" smtClean="0">
                <a:solidFill>
                  <a:schemeClr val="tx1"/>
                </a:solidFill>
                <a:latin typeface="+mn-lt"/>
                <a:ea typeface="ＭＳ Ｐゴシック" charset="0"/>
                <a:cs typeface="+mn-cs"/>
              </a:rPr>
              <a:t>built for running;</a:t>
            </a:r>
            <a:r>
              <a:rPr lang="en-US" sz="1200" kern="1200" baseline="0" dirty="0" smtClean="0">
                <a:solidFill>
                  <a:schemeClr val="tx1"/>
                </a:solidFill>
                <a:latin typeface="+mn-lt"/>
                <a:ea typeface="ＭＳ Ｐゴシック" charset="0"/>
                <a:cs typeface="+mn-cs"/>
              </a:rPr>
              <a:t> 2000 Sport the library via Wikimedia Commons http://commons.wikimedia.org/wiki/File:281000_-_Athletics_track_Neil_Fuller_Australian_flag_-_3b_-_2000_Sydney_race_photo.jpg</a:t>
            </a:r>
          </a:p>
          <a:p>
            <a:pPr marL="228600" indent="-228600">
              <a:defRPr/>
            </a:pPr>
            <a:r>
              <a:rPr lang="en-US" sz="1200" kern="1200" dirty="0" smtClean="0">
                <a:solidFill>
                  <a:schemeClr val="tx1"/>
                </a:solidFill>
                <a:latin typeface="+mn-lt"/>
                <a:ea typeface="ＭＳ Ｐゴシック" charset="0"/>
                <a:cs typeface="+mn-cs"/>
              </a:rPr>
              <a:t>2. 	A</a:t>
            </a:r>
            <a:r>
              <a:rPr lang="en-US" sz="1200" kern="1200" baseline="0" dirty="0" smtClean="0">
                <a:solidFill>
                  <a:schemeClr val="tx1"/>
                </a:solidFill>
                <a:latin typeface="+mn-lt"/>
                <a:ea typeface="ＭＳ Ｐゴシック" charset="0"/>
                <a:cs typeface="+mn-cs"/>
              </a:rPr>
              <a:t> brain-controlled f</a:t>
            </a:r>
            <a:r>
              <a:rPr lang="en-US" sz="1200" kern="1200" dirty="0" smtClean="0">
                <a:solidFill>
                  <a:schemeClr val="tx1"/>
                </a:solidFill>
                <a:latin typeface="+mn-lt"/>
                <a:ea typeface="ＭＳ Ｐゴシック" charset="0"/>
                <a:cs typeface="+mn-cs"/>
              </a:rPr>
              <a:t>unctional arm </a:t>
            </a:r>
            <a:r>
              <a:rPr lang="en-US" altLang="en-US" dirty="0" smtClean="0">
                <a:ea typeface="ＭＳ Ｐゴシック" pitchFamily="34" charset="-128"/>
              </a:rPr>
              <a:t>prosthesis </a:t>
            </a:r>
            <a:r>
              <a:rPr lang="en-US" sz="1200" kern="1200" dirty="0" smtClean="0">
                <a:solidFill>
                  <a:schemeClr val="tx1"/>
                </a:solidFill>
                <a:latin typeface="+mn-lt"/>
                <a:ea typeface="ＭＳ Ｐゴシック" charset="0"/>
                <a:cs typeface="+mn-cs"/>
              </a:rPr>
              <a:t>built to closely mimic natural hand</a:t>
            </a:r>
            <a:r>
              <a:rPr lang="en-US" sz="1200" kern="1200" baseline="0" dirty="0" smtClean="0">
                <a:solidFill>
                  <a:schemeClr val="tx1"/>
                </a:solidFill>
                <a:latin typeface="+mn-lt"/>
                <a:ea typeface="ＭＳ Ｐゴシック" charset="0"/>
                <a:cs typeface="+mn-cs"/>
              </a:rPr>
              <a:t> </a:t>
            </a:r>
            <a:r>
              <a:rPr lang="en-US" sz="1200" kern="1200" dirty="0" smtClean="0">
                <a:solidFill>
                  <a:schemeClr val="tx1"/>
                </a:solidFill>
                <a:latin typeface="+mn-lt"/>
                <a:ea typeface="ＭＳ Ｐゴシック" charset="0"/>
                <a:cs typeface="+mn-cs"/>
              </a:rPr>
              <a:t>movements; 2011 FDA/Johns</a:t>
            </a:r>
            <a:r>
              <a:rPr lang="en-US" sz="1200" kern="1200" baseline="0" dirty="0" smtClean="0">
                <a:solidFill>
                  <a:schemeClr val="tx1"/>
                </a:solidFill>
                <a:latin typeface="+mn-lt"/>
                <a:ea typeface="ＭＳ Ｐゴシック" charset="0"/>
                <a:cs typeface="+mn-cs"/>
              </a:rPr>
              <a:t> Hopkins University Applied Physics Laboratory http://commons.wikimedia.org/wiki/File:Brain-Controlled_Prosthetic_Arm_2.jpg </a:t>
            </a:r>
            <a:endParaRPr lang="en-US" sz="1200" kern="1200" dirty="0" smtClean="0">
              <a:solidFill>
                <a:schemeClr val="tx1"/>
              </a:solidFill>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A28E388B-F683-4651-AEDC-019373CA57B6}" type="slidenum">
              <a:rPr lang="en-US" smtClean="0"/>
              <a:pPr>
                <a:defRPr/>
              </a:pPr>
              <a:t>7</a:t>
            </a:fld>
            <a:endParaRPr lang="en-US"/>
          </a:p>
        </p:txBody>
      </p:sp>
    </p:spTree>
    <p:extLst>
      <p:ext uri="{BB962C8B-B14F-4D97-AF65-F5344CB8AC3E}">
        <p14:creationId xmlns:p14="http://schemas.microsoft.com/office/powerpoint/2010/main" val="233332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latin typeface="+mn-lt"/>
                <a:ea typeface="ＭＳ Ｐゴシック" charset="0"/>
                <a:cs typeface="+mn-cs"/>
              </a:rPr>
              <a:t>3. Cosmetic prostheses restore the appearance of lost structures (sometimes ALSO have functional abilities)</a:t>
            </a:r>
          </a:p>
          <a:p>
            <a:pPr>
              <a:defRPr/>
            </a:pPr>
            <a:r>
              <a:rPr lang="en-US" sz="1200" kern="1200" dirty="0" smtClean="0">
                <a:solidFill>
                  <a:schemeClr val="tx1"/>
                </a:solidFill>
                <a:latin typeface="+mn-lt"/>
                <a:ea typeface="ＭＳ Ｐゴシック" charset="0"/>
                <a:cs typeface="+mn-cs"/>
              </a:rPr>
              <a:t>(eye;</a:t>
            </a:r>
            <a:r>
              <a:rPr lang="en-US" sz="1200" kern="1200" baseline="0" dirty="0" smtClean="0">
                <a:solidFill>
                  <a:schemeClr val="tx1"/>
                </a:solidFill>
                <a:latin typeface="+mn-lt"/>
                <a:ea typeface="ＭＳ Ｐゴシック" charset="0"/>
                <a:cs typeface="+mn-cs"/>
              </a:rPr>
              <a:t> </a:t>
            </a:r>
            <a:r>
              <a:rPr lang="en-US" sz="1200" kern="1200" dirty="0" smtClean="0">
                <a:solidFill>
                  <a:schemeClr val="tx1"/>
                </a:solidFill>
                <a:latin typeface="+mn-lt"/>
                <a:ea typeface="ＭＳ Ｐゴシック" charset="0"/>
                <a:cs typeface="+mn-cs"/>
              </a:rPr>
              <a:t>replacement eyeball</a:t>
            </a:r>
            <a:r>
              <a:rPr lang="en-US" sz="1200" kern="1200" baseline="0" dirty="0" smtClean="0">
                <a:solidFill>
                  <a:schemeClr val="tx1"/>
                </a:solidFill>
                <a:latin typeface="+mn-lt"/>
                <a:ea typeface="ＭＳ Ｐゴシック" charset="0"/>
                <a:cs typeface="+mn-cs"/>
              </a:rPr>
              <a:t>s</a:t>
            </a:r>
            <a:r>
              <a:rPr lang="en-US" sz="1200" kern="1200" dirty="0" smtClean="0">
                <a:solidFill>
                  <a:schemeClr val="tx1"/>
                </a:solidFill>
                <a:latin typeface="+mn-lt"/>
                <a:ea typeface="ＭＳ Ｐゴシック" charset="0"/>
                <a:cs typeface="+mn-cs"/>
              </a:rPr>
              <a:t>)</a:t>
            </a:r>
            <a:r>
              <a:rPr lang="en-US" sz="1200" kern="1200" baseline="0" dirty="0" smtClean="0">
                <a:solidFill>
                  <a:schemeClr val="tx1"/>
                </a:solidFill>
                <a:latin typeface="+mn-lt"/>
                <a:ea typeface="ＭＳ Ｐゴシック" charset="0"/>
                <a:cs typeface="+mn-cs"/>
              </a:rPr>
              <a:t> 2014 U.S. Dept. of Defense http://www.defense.gov/photoessays/PhotoEssaySS.aspx?ID=5389</a:t>
            </a:r>
            <a:endParaRPr lang="en-US" sz="1200" kern="1200" dirty="0" smtClean="0">
              <a:solidFill>
                <a:schemeClr val="tx1"/>
              </a:solidFill>
              <a:latin typeface="+mn-lt"/>
              <a:ea typeface="ＭＳ Ｐゴシック" charset="0"/>
              <a:cs typeface="+mn-cs"/>
            </a:endParaRPr>
          </a:p>
          <a:p>
            <a:pPr>
              <a:defRPr/>
            </a:pPr>
            <a:r>
              <a:rPr lang="en-US" dirty="0" smtClean="0"/>
              <a:t>(fingers; thimble</a:t>
            </a:r>
            <a:r>
              <a:rPr lang="en-US" baseline="0" dirty="0" smtClean="0"/>
              <a:t> prostheses for right, middle and ring fingers; before/after</a:t>
            </a:r>
            <a:r>
              <a:rPr lang="en-US" dirty="0" smtClean="0"/>
              <a:t>) VA Research &amp; Development http://www.rehab.research.va.gov/jour/01/38/2/leow382.htm</a:t>
            </a:r>
          </a:p>
          <a:p>
            <a:pPr>
              <a:defRPr/>
            </a:pPr>
            <a:r>
              <a:rPr lang="en-US" dirty="0" smtClean="0"/>
              <a:t>(thumb</a:t>
            </a:r>
            <a:r>
              <a:rPr lang="en-US" baseline="0" dirty="0" smtClean="0"/>
              <a:t> prosthesis) VA Research &amp; Development http://www.rehab.research.va.gov/jour/01/38/2/images/bran-f04.gif</a:t>
            </a:r>
            <a:endParaRPr lang="en-US" dirty="0" smtClean="0"/>
          </a:p>
          <a:p>
            <a:pPr>
              <a:defRPr/>
            </a:pPr>
            <a:r>
              <a:rPr lang="en-US" sz="1200" kern="1200" dirty="0" smtClean="0">
                <a:solidFill>
                  <a:schemeClr val="tx1"/>
                </a:solidFill>
                <a:latin typeface="+mn-lt"/>
                <a:ea typeface="ＭＳ Ｐゴシック" charset="0"/>
                <a:cs typeface="+mn-cs"/>
              </a:rPr>
              <a:t>(leg prosthesis) National Library of Medicine/National</a:t>
            </a:r>
            <a:r>
              <a:rPr lang="en-US" sz="1200" kern="1200" baseline="0" dirty="0" smtClean="0">
                <a:solidFill>
                  <a:schemeClr val="tx1"/>
                </a:solidFill>
                <a:latin typeface="+mn-lt"/>
                <a:ea typeface="ＭＳ Ｐゴシック" charset="0"/>
                <a:cs typeface="+mn-cs"/>
              </a:rPr>
              <a:t> Institutes of Health</a:t>
            </a:r>
            <a:r>
              <a:rPr lang="en-US" sz="1200" kern="1200" dirty="0" smtClean="0">
                <a:solidFill>
                  <a:schemeClr val="tx1"/>
                </a:solidFill>
                <a:latin typeface="+mn-lt"/>
                <a:ea typeface="ＭＳ Ｐゴシック" charset="0"/>
                <a:cs typeface="+mn-cs"/>
              </a:rPr>
              <a:t> http://openi.nlm.nih.gov/detailedresult.php?img=2647924_1477-7819-7-15-10&amp;req=4</a:t>
            </a:r>
          </a:p>
        </p:txBody>
      </p:sp>
      <p:sp>
        <p:nvSpPr>
          <p:cNvPr id="4" name="Slide Number Placeholder 3"/>
          <p:cNvSpPr>
            <a:spLocks noGrp="1"/>
          </p:cNvSpPr>
          <p:nvPr>
            <p:ph type="sldNum" sz="quarter" idx="10"/>
          </p:nvPr>
        </p:nvSpPr>
        <p:spPr/>
        <p:txBody>
          <a:bodyPr/>
          <a:lstStyle/>
          <a:p>
            <a:pPr>
              <a:defRPr/>
            </a:pPr>
            <a:fld id="{A28E388B-F683-4651-AEDC-019373CA57B6}" type="slidenum">
              <a:rPr lang="en-US" smtClean="0"/>
              <a:pPr>
                <a:defRPr/>
              </a:pPr>
              <a:t>8</a:t>
            </a:fld>
            <a:endParaRPr lang="en-US"/>
          </a:p>
        </p:txBody>
      </p:sp>
    </p:spTree>
    <p:extLst>
      <p:ext uri="{BB962C8B-B14F-4D97-AF65-F5344CB8AC3E}">
        <p14:creationId xmlns:p14="http://schemas.microsoft.com/office/powerpoint/2010/main" val="232837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none" dirty="0" smtClean="0">
                <a:ea typeface="ＭＳ Ｐゴシック" pitchFamily="34" charset="-128"/>
              </a:rPr>
              <a:t>Image</a:t>
            </a:r>
            <a:r>
              <a:rPr lang="en-US" altLang="en-US" u="none" baseline="0" dirty="0" smtClean="0">
                <a:ea typeface="ＭＳ Ｐゴシック" pitchFamily="34" charset="-128"/>
              </a:rPr>
              <a:t> sources: </a:t>
            </a:r>
            <a:endParaRPr lang="en-US" altLang="en-US" u="none" dirty="0" smtClean="0">
              <a:ea typeface="ＭＳ Ｐゴシック" pitchFamily="34" charset="-128"/>
            </a:endParaRPr>
          </a:p>
          <a:p>
            <a:pPr eaLnBrk="1" hangingPunct="1">
              <a:spcBef>
                <a:spcPct val="0"/>
              </a:spcBef>
            </a:pPr>
            <a:r>
              <a:rPr lang="en-US" altLang="en-US" dirty="0" smtClean="0">
                <a:ea typeface="ＭＳ Ｐゴシック" pitchFamily="34" charset="-128"/>
              </a:rPr>
              <a:t>(Top; cable control system for a below-elbow prosthesis actuated by gross body movements) VA Research &amp; Development http://www.rehab.research.va.gov/jour/05/42/3/Farrell.html</a:t>
            </a:r>
          </a:p>
          <a:p>
            <a:pPr eaLnBrk="1" hangingPunct="1">
              <a:spcBef>
                <a:spcPct val="0"/>
              </a:spcBef>
            </a:pPr>
            <a:r>
              <a:rPr lang="en-US" altLang="en-US" dirty="0" smtClean="0">
                <a:ea typeface="ＭＳ Ｐゴシック" pitchFamily="34" charset="-128"/>
              </a:rPr>
              <a:t>(Bottom; man opens</a:t>
            </a:r>
            <a:r>
              <a:rPr lang="en-US" altLang="en-US" baseline="0" dirty="0" smtClean="0">
                <a:ea typeface="ＭＳ Ｐゴシック" pitchFamily="34" charset="-128"/>
              </a:rPr>
              <a:t> door using prosthetic robotic hand actuated by electrodes implanted in his forearm</a:t>
            </a:r>
            <a:r>
              <a:rPr lang="en-US" altLang="en-US" dirty="0" smtClean="0">
                <a:ea typeface="ＭＳ Ｐゴシック" pitchFamily="34" charset="-128"/>
              </a:rPr>
              <a:t>) Sharon Holland, U.S.</a:t>
            </a:r>
            <a:r>
              <a:rPr lang="en-US" altLang="en-US" baseline="0" dirty="0" smtClean="0">
                <a:ea typeface="ＭＳ Ｐゴシック" pitchFamily="34" charset="-128"/>
              </a:rPr>
              <a:t> Department of Defense http://www.defense.gov/news/newsarticle.aspx?id=121685</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0EFBB9B-F415-4729-9337-DC6A1E4D8794}" type="slidenum">
              <a:rPr lang="en-US" altLang="en-US" smtClean="0"/>
              <a:pPr eaLnBrk="1" hangingPunct="1">
                <a:spcBef>
                  <a:spcPct val="0"/>
                </a:spcBef>
              </a:pPr>
              <a:t>9</a:t>
            </a:fld>
            <a:endParaRPr lang="en-US" altLang="en-US" smtClean="0"/>
          </a:p>
        </p:txBody>
      </p:sp>
    </p:spTree>
    <p:extLst>
      <p:ext uri="{BB962C8B-B14F-4D97-AF65-F5344CB8AC3E}">
        <p14:creationId xmlns:p14="http://schemas.microsoft.com/office/powerpoint/2010/main" val="334687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B2F684-E33F-4480-8EC6-6FDC33C748D3}" type="datetimeFigureOut">
              <a:rPr lang="en-US"/>
              <a:pPr>
                <a:defRPr/>
              </a:pPr>
              <a:t>3/20/2015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CB88DA-A32E-41E0-90BF-9273A81DFD3D}" type="slidenum">
              <a:rPr lang="en-US"/>
              <a:pPr>
                <a:defRPr/>
              </a:pPr>
              <a:t>‹#›</a:t>
            </a:fld>
            <a:endParaRPr lang="en-US"/>
          </a:p>
        </p:txBody>
      </p:sp>
    </p:spTree>
    <p:extLst>
      <p:ext uri="{BB962C8B-B14F-4D97-AF65-F5344CB8AC3E}">
        <p14:creationId xmlns:p14="http://schemas.microsoft.com/office/powerpoint/2010/main" val="316975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38D71C-ECDC-4D4A-95E6-74D3B3975350}" type="datetimeFigureOut">
              <a:rPr lang="en-US"/>
              <a:pPr>
                <a:defRPr/>
              </a:pPr>
              <a:t>3/20/2015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BB0844-9AF9-47AC-B970-204A43E98ABC}" type="slidenum">
              <a:rPr lang="en-US"/>
              <a:pPr>
                <a:defRPr/>
              </a:pPr>
              <a:t>‹#›</a:t>
            </a:fld>
            <a:endParaRPr lang="en-US"/>
          </a:p>
        </p:txBody>
      </p:sp>
    </p:spTree>
    <p:extLst>
      <p:ext uri="{BB962C8B-B14F-4D97-AF65-F5344CB8AC3E}">
        <p14:creationId xmlns:p14="http://schemas.microsoft.com/office/powerpoint/2010/main" val="249947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CCA94C-0AC9-42BD-B431-EDCB5720DD3E}" type="datetimeFigureOut">
              <a:rPr lang="en-US"/>
              <a:pPr>
                <a:defRPr/>
              </a:pPr>
              <a:t>3/20/2015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19A45-F2D9-4FC3-B259-B2C72629E383}" type="slidenum">
              <a:rPr lang="en-US"/>
              <a:pPr>
                <a:defRPr/>
              </a:pPr>
              <a:t>‹#›</a:t>
            </a:fld>
            <a:endParaRPr lang="en-US"/>
          </a:p>
        </p:txBody>
      </p:sp>
    </p:spTree>
    <p:extLst>
      <p:ext uri="{BB962C8B-B14F-4D97-AF65-F5344CB8AC3E}">
        <p14:creationId xmlns:p14="http://schemas.microsoft.com/office/powerpoint/2010/main" val="237351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F615F1-1D7E-4E63-8450-88720E6F2512}" type="datetimeFigureOut">
              <a:rPr lang="en-US"/>
              <a:pPr>
                <a:defRPr/>
              </a:pPr>
              <a:t>3/20/2015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E5EB53-9D7D-4640-A842-4FF6D1F38EBB}" type="slidenum">
              <a:rPr lang="en-US"/>
              <a:pPr>
                <a:defRPr/>
              </a:pPr>
              <a:t>‹#›</a:t>
            </a:fld>
            <a:endParaRPr lang="en-US"/>
          </a:p>
        </p:txBody>
      </p:sp>
    </p:spTree>
    <p:extLst>
      <p:ext uri="{BB962C8B-B14F-4D97-AF65-F5344CB8AC3E}">
        <p14:creationId xmlns:p14="http://schemas.microsoft.com/office/powerpoint/2010/main" val="92871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8146B5-35E2-48F1-87EE-EAC8E34AA9C2}" type="datetimeFigureOut">
              <a:rPr lang="en-US"/>
              <a:pPr>
                <a:defRPr/>
              </a:pPr>
              <a:t>3/20/2015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BD0AE8-3DF4-4130-8B22-25508BFE5282}" type="slidenum">
              <a:rPr lang="en-US"/>
              <a:pPr>
                <a:defRPr/>
              </a:pPr>
              <a:t>‹#›</a:t>
            </a:fld>
            <a:endParaRPr lang="en-US"/>
          </a:p>
        </p:txBody>
      </p:sp>
    </p:spTree>
    <p:extLst>
      <p:ext uri="{BB962C8B-B14F-4D97-AF65-F5344CB8AC3E}">
        <p14:creationId xmlns:p14="http://schemas.microsoft.com/office/powerpoint/2010/main" val="246152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799EE69-C0C5-4DF1-8E70-1CB1693A25BB}" type="datetimeFigureOut">
              <a:rPr lang="en-US"/>
              <a:pPr>
                <a:defRPr/>
              </a:pPr>
              <a:t>3/20/2015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74DD0F-D658-4281-A5CD-3FC7C64528C3}" type="slidenum">
              <a:rPr lang="en-US"/>
              <a:pPr>
                <a:defRPr/>
              </a:pPr>
              <a:t>‹#›</a:t>
            </a:fld>
            <a:endParaRPr lang="en-US"/>
          </a:p>
        </p:txBody>
      </p:sp>
    </p:spTree>
    <p:extLst>
      <p:ext uri="{BB962C8B-B14F-4D97-AF65-F5344CB8AC3E}">
        <p14:creationId xmlns:p14="http://schemas.microsoft.com/office/powerpoint/2010/main" val="210371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FA6989-04E8-42EE-A2BD-3C3BD6BF0E9B}" type="datetimeFigureOut">
              <a:rPr lang="en-US"/>
              <a:pPr>
                <a:defRPr/>
              </a:pPr>
              <a:t>3/20/2015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9FCAF2-73D4-41A2-A553-92EA1A779165}" type="slidenum">
              <a:rPr lang="en-US"/>
              <a:pPr>
                <a:defRPr/>
              </a:pPr>
              <a:t>‹#›</a:t>
            </a:fld>
            <a:endParaRPr lang="en-US"/>
          </a:p>
        </p:txBody>
      </p:sp>
    </p:spTree>
    <p:extLst>
      <p:ext uri="{BB962C8B-B14F-4D97-AF65-F5344CB8AC3E}">
        <p14:creationId xmlns:p14="http://schemas.microsoft.com/office/powerpoint/2010/main" val="207055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7AC0F3-00EA-4BC3-B2BB-A50FD6FFA7C8}" type="datetimeFigureOut">
              <a:rPr lang="en-US"/>
              <a:pPr>
                <a:defRPr/>
              </a:pPr>
              <a:t>3/20/2015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468ABE-32DF-49EC-B28F-1CC3E2660678}" type="slidenum">
              <a:rPr lang="en-US"/>
              <a:pPr>
                <a:defRPr/>
              </a:pPr>
              <a:t>‹#›</a:t>
            </a:fld>
            <a:endParaRPr lang="en-US"/>
          </a:p>
        </p:txBody>
      </p:sp>
    </p:spTree>
    <p:extLst>
      <p:ext uri="{BB962C8B-B14F-4D97-AF65-F5344CB8AC3E}">
        <p14:creationId xmlns:p14="http://schemas.microsoft.com/office/powerpoint/2010/main" val="22121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A00A99-46C3-49EF-AD54-01C3347CB843}" type="datetimeFigureOut">
              <a:rPr lang="en-US"/>
              <a:pPr>
                <a:defRPr/>
              </a:pPr>
              <a:t>3/20/2015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77EA73-47DD-4733-8F85-F993C6083F57}" type="slidenum">
              <a:rPr lang="en-US"/>
              <a:pPr>
                <a:defRPr/>
              </a:pPr>
              <a:t>‹#›</a:t>
            </a:fld>
            <a:endParaRPr lang="en-US"/>
          </a:p>
        </p:txBody>
      </p:sp>
    </p:spTree>
    <p:extLst>
      <p:ext uri="{BB962C8B-B14F-4D97-AF65-F5344CB8AC3E}">
        <p14:creationId xmlns:p14="http://schemas.microsoft.com/office/powerpoint/2010/main" val="342571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42221E-C73B-44DE-A31E-131FC9D06301}" type="datetimeFigureOut">
              <a:rPr lang="en-US"/>
              <a:pPr>
                <a:defRPr/>
              </a:pPr>
              <a:t>3/20/2015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5DB178-3E55-43F1-BCAF-D5C322F02D98}" type="slidenum">
              <a:rPr lang="en-US"/>
              <a:pPr>
                <a:defRPr/>
              </a:pPr>
              <a:t>‹#›</a:t>
            </a:fld>
            <a:endParaRPr lang="en-US"/>
          </a:p>
        </p:txBody>
      </p:sp>
    </p:spTree>
    <p:extLst>
      <p:ext uri="{BB962C8B-B14F-4D97-AF65-F5344CB8AC3E}">
        <p14:creationId xmlns:p14="http://schemas.microsoft.com/office/powerpoint/2010/main" val="96767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B1DD2B-694A-4BF1-9863-3EB064DDF0D8}" type="datetimeFigureOut">
              <a:rPr lang="en-US"/>
              <a:pPr>
                <a:defRPr/>
              </a:pPr>
              <a:t>3/20/2015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274483-AFCC-4BF9-B481-B7A8F5AD84D1}" type="slidenum">
              <a:rPr lang="en-US"/>
              <a:pPr>
                <a:defRPr/>
              </a:pPr>
              <a:t>‹#›</a:t>
            </a:fld>
            <a:endParaRPr lang="en-US"/>
          </a:p>
        </p:txBody>
      </p:sp>
    </p:spTree>
    <p:extLst>
      <p:ext uri="{BB962C8B-B14F-4D97-AF65-F5344CB8AC3E}">
        <p14:creationId xmlns:p14="http://schemas.microsoft.com/office/powerpoint/2010/main" val="117155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a:defRPr/>
            </a:pPr>
            <a:fld id="{52F07A22-4745-4DCD-BD81-10D9731894CA}" type="datetimeFigureOut">
              <a:rPr lang="en-US"/>
              <a:pPr>
                <a:defRPr/>
              </a:pPr>
              <a:t>3/20/2015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defRPr>
            </a:lvl1pPr>
          </a:lstStyle>
          <a:p>
            <a:pPr>
              <a:defRPr/>
            </a:pPr>
            <a:fld id="{77574105-22EE-4592-9A20-492E0F00D4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8.gif"/><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609600"/>
            <a:ext cx="7772400" cy="2381251"/>
          </a:xfrm>
        </p:spPr>
        <p:txBody>
          <a:bodyPr/>
          <a:lstStyle/>
          <a:p>
            <a:pPr algn="l" eaLnBrk="1" hangingPunct="1"/>
            <a:r>
              <a:rPr lang="en-US" altLang="en-US" sz="8000" b="1" dirty="0" smtClean="0">
                <a:solidFill>
                  <a:srgbClr val="0070C0"/>
                </a:solidFill>
                <a:ea typeface="ＭＳ Ｐゴシック" pitchFamily="34" charset="-128"/>
              </a:rPr>
              <a:t>No More Peg Legs</a:t>
            </a:r>
            <a:br>
              <a:rPr lang="en-US" altLang="en-US" sz="8000" b="1" dirty="0" smtClean="0">
                <a:solidFill>
                  <a:srgbClr val="0070C0"/>
                </a:solidFill>
                <a:ea typeface="ＭＳ Ｐゴシック" pitchFamily="34" charset="-128"/>
              </a:rPr>
            </a:br>
            <a:r>
              <a:rPr lang="en-US" altLang="en-US" sz="8000" b="1" dirty="0" smtClean="0">
                <a:solidFill>
                  <a:srgbClr val="0070C0"/>
                </a:solidFill>
                <a:ea typeface="ＭＳ Ｐゴシック" pitchFamily="34" charset="-128"/>
              </a:rPr>
              <a:t>and Hooks</a:t>
            </a:r>
          </a:p>
        </p:txBody>
      </p:sp>
      <p:sp>
        <p:nvSpPr>
          <p:cNvPr id="3" name="Subtitle 2"/>
          <p:cNvSpPr>
            <a:spLocks noGrp="1"/>
          </p:cNvSpPr>
          <p:nvPr>
            <p:ph type="subTitle" idx="1"/>
          </p:nvPr>
        </p:nvSpPr>
        <p:spPr>
          <a:xfrm>
            <a:off x="457200" y="3143251"/>
            <a:ext cx="5036207" cy="2495549"/>
          </a:xfrm>
        </p:spPr>
        <p:txBody>
          <a:bodyPr rtlCol="0">
            <a:normAutofit/>
          </a:bodyPr>
          <a:lstStyle/>
          <a:p>
            <a:pPr algn="l" eaLnBrk="1" fontAlgn="auto" hangingPunct="1">
              <a:spcAft>
                <a:spcPts val="0"/>
              </a:spcAft>
              <a:buFont typeface="Arial" pitchFamily="34" charset="0"/>
              <a:buNone/>
              <a:defRPr/>
            </a:pPr>
            <a:r>
              <a:rPr lang="en-US" sz="4400" b="1" dirty="0" smtClean="0">
                <a:solidFill>
                  <a:schemeClr val="bg1"/>
                </a:solidFill>
                <a:ea typeface="+mn-ea"/>
              </a:rPr>
              <a:t>Better Prosthetic Design through</a:t>
            </a:r>
          </a:p>
          <a:p>
            <a:pPr algn="l" eaLnBrk="1" fontAlgn="auto" hangingPunct="1">
              <a:spcAft>
                <a:spcPts val="0"/>
              </a:spcAft>
              <a:buFont typeface="Arial" pitchFamily="34" charset="0"/>
              <a:buNone/>
              <a:defRPr/>
            </a:pPr>
            <a:r>
              <a:rPr lang="en-US" sz="4400" b="1" dirty="0" smtClean="0">
                <a:solidFill>
                  <a:schemeClr val="bg1"/>
                </a:solidFill>
                <a:ea typeface="+mn-ea"/>
              </a:rPr>
              <a:t>Engineering</a:t>
            </a:r>
          </a:p>
        </p:txBody>
      </p:sp>
      <p:pic>
        <p:nvPicPr>
          <p:cNvPr id="5" name="Picture 4" descr="File:Piratey, vector version.svg"/>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828800"/>
            <a:ext cx="3581399" cy="4647771"/>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304800" y="274638"/>
            <a:ext cx="8610600" cy="1143000"/>
          </a:xfrm>
        </p:spPr>
        <p:txBody>
          <a:bodyPr/>
          <a:lstStyle/>
          <a:p>
            <a:r>
              <a:rPr lang="en-US" altLang="en-US" b="1" dirty="0" smtClean="0">
                <a:solidFill>
                  <a:srgbClr val="0070C0"/>
                </a:solidFill>
                <a:ea typeface="ＭＳ Ｐゴシック" pitchFamily="34" charset="-128"/>
              </a:rPr>
              <a:t>Biomedical &amp; Mechanical Engineers</a:t>
            </a:r>
          </a:p>
        </p:txBody>
      </p:sp>
      <p:sp>
        <p:nvSpPr>
          <p:cNvPr id="11267" name="Content Placeholder 5"/>
          <p:cNvSpPr>
            <a:spLocks noGrp="1"/>
          </p:cNvSpPr>
          <p:nvPr>
            <p:ph idx="1"/>
          </p:nvPr>
        </p:nvSpPr>
        <p:spPr>
          <a:xfrm>
            <a:off x="457200" y="1600200"/>
            <a:ext cx="8229600" cy="4876800"/>
          </a:xfrm>
        </p:spPr>
        <p:txBody>
          <a:bodyPr/>
          <a:lstStyle/>
          <a:p>
            <a:pPr marL="0" indent="0">
              <a:buNone/>
            </a:pPr>
            <a:r>
              <a:rPr lang="en-US" altLang="en-US" sz="3600" dirty="0" smtClean="0">
                <a:ea typeface="ＭＳ Ｐゴシック" pitchFamily="34" charset="-128"/>
              </a:rPr>
              <a:t>Engineers apply their expert knowledge of: </a:t>
            </a:r>
          </a:p>
          <a:p>
            <a:pPr lvl="1"/>
            <a:r>
              <a:rPr lang="en-US" altLang="en-US" sz="3200" dirty="0" smtClean="0">
                <a:ea typeface="ＭＳ Ｐゴシック" pitchFamily="34" charset="-128"/>
              </a:rPr>
              <a:t>anatomy </a:t>
            </a:r>
          </a:p>
          <a:p>
            <a:pPr lvl="1"/>
            <a:r>
              <a:rPr lang="en-US" altLang="en-US" sz="3200" dirty="0" smtClean="0">
                <a:ea typeface="ＭＳ Ｐゴシック" pitchFamily="34" charset="-128"/>
              </a:rPr>
              <a:t>neurology</a:t>
            </a:r>
          </a:p>
          <a:p>
            <a:pPr lvl="1"/>
            <a:r>
              <a:rPr lang="en-US" altLang="en-US" sz="3200" dirty="0" smtClean="0">
                <a:ea typeface="ＭＳ Ｐゴシック" pitchFamily="34" charset="-128"/>
              </a:rPr>
              <a:t>biomechanics</a:t>
            </a:r>
          </a:p>
          <a:p>
            <a:pPr lvl="1"/>
            <a:r>
              <a:rPr lang="en-US" altLang="en-US" sz="3200" dirty="0" smtClean="0">
                <a:ea typeface="ＭＳ Ｐゴシック" pitchFamily="34" charset="-128"/>
              </a:rPr>
              <a:t>sensor motor control</a:t>
            </a:r>
          </a:p>
          <a:p>
            <a:pPr>
              <a:buFont typeface="Arial" charset="0"/>
              <a:buNone/>
            </a:pPr>
            <a:r>
              <a:rPr lang="en-US" altLang="en-US" sz="3600" dirty="0" smtClean="0">
                <a:ea typeface="ＭＳ Ｐゴシック" pitchFamily="34" charset="-128"/>
              </a:rPr>
              <a:t>	to design prostheses and other medical devices that improve mobility and function for people</a:t>
            </a:r>
          </a:p>
        </p:txBody>
      </p:sp>
      <p:pic>
        <p:nvPicPr>
          <p:cNvPr id="1026" name="Picture 2" descr="DEKA prosthetic a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286000"/>
            <a:ext cx="3191164" cy="21939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6" descr="Prosthetic toe.jpg"/>
          <p:cNvPicPr>
            <a:picLocks noChangeAspect="1" noChangeArrowheads="1"/>
          </p:cNvPicPr>
          <p:nvPr/>
        </p:nvPicPr>
        <p:blipFill rotWithShape="1">
          <a:blip r:embed="rId4">
            <a:extLst>
              <a:ext uri="{28A0092B-C50C-407E-A947-70E740481C1C}">
                <a14:useLocalDpi xmlns:a14="http://schemas.microsoft.com/office/drawing/2010/main" val="0"/>
              </a:ext>
            </a:extLst>
          </a:blip>
          <a:srcRect b="29501"/>
          <a:stretch/>
        </p:blipFill>
        <p:spPr bwMode="auto">
          <a:xfrm>
            <a:off x="3505200" y="1261042"/>
            <a:ext cx="3048000" cy="153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Kunsthand Ballif 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3" r="1737"/>
          <a:stretch/>
        </p:blipFill>
        <p:spPr bwMode="auto">
          <a:xfrm>
            <a:off x="6626225" y="702582"/>
            <a:ext cx="230794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descr="US Navy 070403-N-7981E-090 Marine Sgt. Jam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3633" y="4449649"/>
            <a:ext cx="2615567"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2" descr="Louis Blin ggbain 26871u.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307" t="3572"/>
          <a:stretch/>
        </p:blipFill>
        <p:spPr bwMode="auto">
          <a:xfrm>
            <a:off x="4191000" y="2986314"/>
            <a:ext cx="1825625" cy="374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half" idx="2"/>
          </p:nvPr>
        </p:nvSpPr>
        <p:spPr>
          <a:xfrm>
            <a:off x="152399" y="1447800"/>
            <a:ext cx="3965575" cy="5238750"/>
          </a:xfrm>
        </p:spPr>
        <p:txBody>
          <a:bodyPr/>
          <a:lstStyle/>
          <a:p>
            <a:pPr marL="285750" indent="-285750">
              <a:buFont typeface="Arial" panose="020B0604020202020204" pitchFamily="34" charset="0"/>
              <a:buChar char="•"/>
            </a:pPr>
            <a:r>
              <a:rPr lang="en-US" sz="2200" dirty="0" smtClean="0"/>
              <a:t>Used in Greek and</a:t>
            </a:r>
            <a:br>
              <a:rPr lang="en-US" sz="2200" dirty="0" smtClean="0"/>
            </a:br>
            <a:r>
              <a:rPr lang="en-US" sz="2200" dirty="0" smtClean="0"/>
              <a:t>Roman times</a:t>
            </a:r>
          </a:p>
          <a:p>
            <a:pPr marL="285750" indent="-285750">
              <a:buFont typeface="Arial" panose="020B0604020202020204" pitchFamily="34" charset="0"/>
              <a:buChar char="•"/>
            </a:pPr>
            <a:r>
              <a:rPr lang="en-US" sz="2200" dirty="0" smtClean="0"/>
              <a:t>Prosthetic toe found on</a:t>
            </a:r>
            <a:br>
              <a:rPr lang="en-US" sz="2200" dirty="0" smtClean="0"/>
            </a:br>
            <a:r>
              <a:rPr lang="en-US" sz="2200" dirty="0" smtClean="0"/>
              <a:t>3000-year-old Egyptian mummy</a:t>
            </a:r>
            <a:endParaRPr lang="en-US" sz="2200" dirty="0" smtClean="0">
              <a:sym typeface="Wingdings" panose="05000000000000000000" pitchFamily="2" charset="2"/>
            </a:endParaRPr>
          </a:p>
          <a:p>
            <a:pPr marL="285750" indent="-285750">
              <a:buFont typeface="Arial" panose="020B0604020202020204" pitchFamily="34" charset="0"/>
              <a:buChar char="•"/>
            </a:pPr>
            <a:r>
              <a:rPr lang="en-US" sz="2200" dirty="0" smtClean="0"/>
              <a:t>Before 1840s, few survived amputation and prosthetic supplies were often scavenged</a:t>
            </a:r>
          </a:p>
          <a:p>
            <a:pPr marL="285750" indent="-285750">
              <a:buFont typeface="Arial" panose="020B0604020202020204" pitchFamily="34" charset="0"/>
              <a:buChar char="•"/>
            </a:pPr>
            <a:r>
              <a:rPr lang="en-US" sz="2200" dirty="0" smtClean="0"/>
              <a:t>Surgery advances </a:t>
            </a:r>
            <a:r>
              <a:rPr lang="en-US" sz="2000" dirty="0" smtClean="0"/>
              <a:t>(anesthesia in 1842) </a:t>
            </a:r>
            <a:r>
              <a:rPr lang="en-US" sz="2200" dirty="0" smtClean="0"/>
              <a:t>&gt; more precise surgeries and better </a:t>
            </a:r>
            <a:r>
              <a:rPr lang="en-US" sz="2200" dirty="0"/>
              <a:t>prosthetic </a:t>
            </a:r>
            <a:r>
              <a:rPr lang="en-US" sz="2200" dirty="0" smtClean="0"/>
              <a:t>fit</a:t>
            </a:r>
          </a:p>
          <a:p>
            <a:pPr marL="285750" indent="-285750">
              <a:buFont typeface="Arial" panose="020B0604020202020204" pitchFamily="34" charset="0"/>
              <a:buChar char="•"/>
            </a:pPr>
            <a:r>
              <a:rPr lang="en-US" sz="2200" dirty="0" smtClean="0"/>
              <a:t>So many amputees from WWI and WWII increased the need for better prosthetic designs</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sp>
        <p:nvSpPr>
          <p:cNvPr id="3" name="Title 2"/>
          <p:cNvSpPr>
            <a:spLocks noGrp="1"/>
          </p:cNvSpPr>
          <p:nvPr>
            <p:ph type="title"/>
          </p:nvPr>
        </p:nvSpPr>
        <p:spPr>
          <a:xfrm>
            <a:off x="457200" y="273050"/>
            <a:ext cx="8229600" cy="793750"/>
          </a:xfrm>
        </p:spPr>
        <p:txBody>
          <a:bodyPr/>
          <a:lstStyle/>
          <a:p>
            <a:r>
              <a:rPr lang="en-US" sz="4400" dirty="0" smtClean="0">
                <a:solidFill>
                  <a:srgbClr val="0070C0"/>
                </a:solidFill>
              </a:rPr>
              <a:t>History of Prostheses</a:t>
            </a:r>
            <a:endParaRPr lang="en-US" sz="4400" dirty="0">
              <a:solidFill>
                <a:srgbClr val="0070C0"/>
              </a:solidFill>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pPr eaLnBrk="1" hangingPunct="1"/>
            <a:r>
              <a:rPr lang="en-US" altLang="en-US" b="1" dirty="0" smtClean="0">
                <a:solidFill>
                  <a:srgbClr val="0070C0"/>
                </a:solidFill>
                <a:ea typeface="ＭＳ Ｐゴシック" pitchFamily="34" charset="-128"/>
              </a:rPr>
              <a:t>How Do Prostheses Work?</a:t>
            </a:r>
          </a:p>
        </p:txBody>
      </p:sp>
      <p:sp>
        <p:nvSpPr>
          <p:cNvPr id="6" name="Content Placeholder 5"/>
          <p:cNvSpPr>
            <a:spLocks noGrp="1"/>
          </p:cNvSpPr>
          <p:nvPr>
            <p:ph idx="1"/>
          </p:nvPr>
        </p:nvSpPr>
        <p:spPr>
          <a:xfrm>
            <a:off x="457200" y="1417638"/>
            <a:ext cx="8229600" cy="5089524"/>
          </a:xfrm>
        </p:spPr>
        <p:txBody>
          <a:bodyPr rtlCol="0">
            <a:noAutofit/>
          </a:bodyPr>
          <a:lstStyle/>
          <a:p>
            <a:pPr marL="0" indent="0" eaLnBrk="1" fontAlgn="auto" hangingPunct="1">
              <a:spcAft>
                <a:spcPts val="0"/>
              </a:spcAft>
              <a:buNone/>
              <a:defRPr/>
            </a:pPr>
            <a:r>
              <a:rPr lang="en-US" b="1" dirty="0" smtClean="0">
                <a:ea typeface="+mn-ea"/>
              </a:rPr>
              <a:t>Purpose and benefits: </a:t>
            </a:r>
            <a:endParaRPr lang="en-US" b="1" dirty="0">
              <a:ea typeface="+mn-ea"/>
            </a:endParaRPr>
          </a:p>
          <a:p>
            <a:pPr eaLnBrk="1" fontAlgn="auto" hangingPunct="1">
              <a:spcAft>
                <a:spcPts val="0"/>
              </a:spcAft>
              <a:buFont typeface="Arial" pitchFamily="34" charset="0"/>
              <a:buChar char="•"/>
              <a:defRPr/>
            </a:pPr>
            <a:r>
              <a:rPr lang="en-US" sz="2800" dirty="0" smtClean="0">
                <a:ea typeface="+mn-ea"/>
              </a:rPr>
              <a:t>To restore functionality and capabilities of lost limb</a:t>
            </a:r>
          </a:p>
          <a:p>
            <a:pPr eaLnBrk="1" fontAlgn="auto" hangingPunct="1">
              <a:spcAft>
                <a:spcPts val="0"/>
              </a:spcAft>
              <a:buFont typeface="Arial" pitchFamily="34" charset="0"/>
              <a:buChar char="•"/>
              <a:defRPr/>
            </a:pPr>
            <a:r>
              <a:rPr lang="en-US" sz="2800" dirty="0" smtClean="0">
                <a:ea typeface="+mn-ea"/>
              </a:rPr>
              <a:t>Enables patients to regain mobility, conduct daily living activities, keep a job</a:t>
            </a:r>
          </a:p>
          <a:p>
            <a:pPr marL="0" indent="0" eaLnBrk="1" fontAlgn="auto" hangingPunct="1">
              <a:spcAft>
                <a:spcPts val="0"/>
              </a:spcAft>
              <a:buNone/>
              <a:defRPr/>
            </a:pPr>
            <a:r>
              <a:rPr lang="en-US" b="1" dirty="0" smtClean="0">
                <a:ea typeface="+mn-ea"/>
              </a:rPr>
              <a:t>Engineering design considerations:</a:t>
            </a:r>
          </a:p>
          <a:p>
            <a:pPr eaLnBrk="1" fontAlgn="auto" hangingPunct="1">
              <a:spcAft>
                <a:spcPts val="0"/>
              </a:spcAft>
              <a:buFont typeface="Arial" pitchFamily="34" charset="0"/>
              <a:buChar char="•"/>
              <a:defRPr/>
            </a:pPr>
            <a:r>
              <a:rPr lang="en-US" sz="2800" dirty="0" smtClean="0">
                <a:ea typeface="+mn-ea"/>
              </a:rPr>
              <a:t>Location </a:t>
            </a:r>
            <a:r>
              <a:rPr lang="en-US" sz="2000" dirty="0" smtClean="0">
                <a:ea typeface="+mn-ea"/>
              </a:rPr>
              <a:t>(at a joint? cosmetic vs. functional?)</a:t>
            </a:r>
          </a:p>
          <a:p>
            <a:pPr eaLnBrk="1" fontAlgn="auto" hangingPunct="1">
              <a:spcAft>
                <a:spcPts val="0"/>
              </a:spcAft>
              <a:buFont typeface="Arial" pitchFamily="34" charset="0"/>
              <a:buChar char="•"/>
              <a:defRPr/>
            </a:pPr>
            <a:r>
              <a:rPr lang="en-US" sz="2800" dirty="0" smtClean="0">
                <a:ea typeface="+mn-ea"/>
              </a:rPr>
              <a:t>Strength vs. weight</a:t>
            </a:r>
          </a:p>
          <a:p>
            <a:pPr eaLnBrk="1" fontAlgn="auto" hangingPunct="1">
              <a:spcAft>
                <a:spcPts val="0"/>
              </a:spcAft>
              <a:buFont typeface="Arial" pitchFamily="34" charset="0"/>
              <a:buChar char="•"/>
              <a:defRPr/>
            </a:pPr>
            <a:r>
              <a:rPr lang="en-US" sz="2800" dirty="0" smtClean="0">
                <a:ea typeface="+mn-ea"/>
              </a:rPr>
              <a:t>Attachment method</a:t>
            </a:r>
          </a:p>
          <a:p>
            <a:pPr eaLnBrk="1" fontAlgn="auto" hangingPunct="1">
              <a:spcAft>
                <a:spcPts val="0"/>
              </a:spcAft>
              <a:buFont typeface="Arial" pitchFamily="34" charset="0"/>
              <a:buChar char="•"/>
              <a:defRPr/>
            </a:pPr>
            <a:r>
              <a:rPr lang="en-US" sz="2800" dirty="0" smtClean="0">
                <a:ea typeface="+mn-ea"/>
              </a:rPr>
              <a:t>Available materials</a:t>
            </a:r>
          </a:p>
          <a:p>
            <a:pPr eaLnBrk="1" fontAlgn="auto" hangingPunct="1">
              <a:spcAft>
                <a:spcPts val="0"/>
              </a:spcAft>
              <a:buFont typeface="Arial" pitchFamily="34" charset="0"/>
              <a:buChar char="•"/>
              <a:defRPr/>
            </a:pPr>
            <a:r>
              <a:rPr lang="en-US" sz="2800" dirty="0" smtClean="0">
                <a:ea typeface="+mn-ea"/>
              </a:rPr>
              <a:t>Cost</a:t>
            </a:r>
          </a:p>
        </p:txBody>
      </p:sp>
      <p:pic>
        <p:nvPicPr>
          <p:cNvPr id="1026" name="Picture 2" descr="Click photo for screen-resolution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657600"/>
            <a:ext cx="2234794"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p:cNvSpPr txBox="1">
            <a:spLocks/>
          </p:cNvSpPr>
          <p:nvPr/>
        </p:nvSpPr>
        <p:spPr bwMode="auto">
          <a:xfrm>
            <a:off x="4593827" y="5638800"/>
            <a:ext cx="20380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sym typeface="Wingdings" panose="05000000000000000000" pitchFamily="2" charset="2"/>
              </a:rPr>
              <a:t>Which hand is a prosthesis? </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pPr eaLnBrk="1" hangingPunct="1"/>
            <a:r>
              <a:rPr lang="en-US" altLang="en-US" b="1" dirty="0" smtClean="0">
                <a:solidFill>
                  <a:srgbClr val="0070C0"/>
                </a:solidFill>
                <a:ea typeface="ＭＳ Ｐゴシック" pitchFamily="34" charset="-128"/>
              </a:rPr>
              <a:t>Parts of a Prosthesis</a:t>
            </a:r>
          </a:p>
        </p:txBody>
      </p:sp>
      <p:sp>
        <p:nvSpPr>
          <p:cNvPr id="5123" name="Content Placeholder 2"/>
          <p:cNvSpPr>
            <a:spLocks noGrp="1"/>
          </p:cNvSpPr>
          <p:nvPr>
            <p:ph idx="1"/>
          </p:nvPr>
        </p:nvSpPr>
        <p:spPr>
          <a:xfrm>
            <a:off x="228600" y="990600"/>
            <a:ext cx="8686800" cy="5486400"/>
          </a:xfrm>
        </p:spPr>
        <p:txBody>
          <a:bodyPr/>
          <a:lstStyle/>
          <a:p>
            <a:pPr marL="457200" indent="-457200" eaLnBrk="1" hangingPunct="1">
              <a:spcBef>
                <a:spcPts val="0"/>
              </a:spcBef>
              <a:buFont typeface="+mj-lt"/>
              <a:buAutoNum type="arabicPeriod"/>
            </a:pPr>
            <a:r>
              <a:rPr lang="en-US" altLang="en-US" b="1" dirty="0" smtClean="0">
                <a:ea typeface="ＭＳ Ｐゴシック" pitchFamily="34" charset="-128"/>
              </a:rPr>
              <a:t>Interface (socket): </a:t>
            </a:r>
            <a:r>
              <a:rPr lang="en-US" altLang="en-US" sz="2800" dirty="0">
                <a:ea typeface="ＭＳ Ｐゴシック" pitchFamily="34" charset="-128"/>
              </a:rPr>
              <a:t>W</a:t>
            </a:r>
            <a:r>
              <a:rPr lang="en-US" altLang="en-US" sz="2800" dirty="0" smtClean="0">
                <a:ea typeface="ＭＳ Ｐゴシック" pitchFamily="34" charset="-128"/>
              </a:rPr>
              <a:t>here the </a:t>
            </a:r>
            <a:r>
              <a:rPr lang="en-US" altLang="en-US" sz="2800" dirty="0">
                <a:ea typeface="ＭＳ Ｐゴシック" pitchFamily="34" charset="-128"/>
              </a:rPr>
              <a:t>prosthetic </a:t>
            </a:r>
            <a:r>
              <a:rPr lang="en-US" altLang="en-US" sz="2800" dirty="0" smtClean="0">
                <a:ea typeface="ＭＳ Ｐゴシック" pitchFamily="34" charset="-128"/>
              </a:rPr>
              <a:t/>
            </a:r>
            <a:br>
              <a:rPr lang="en-US" altLang="en-US" sz="2800" dirty="0" smtClean="0">
                <a:ea typeface="ＭＳ Ｐゴシック" pitchFamily="34" charset="-128"/>
              </a:rPr>
            </a:br>
            <a:r>
              <a:rPr lang="en-US" altLang="en-US" sz="2800" dirty="0" smtClean="0">
                <a:ea typeface="ＭＳ Ｐゴシック" pitchFamily="34" charset="-128"/>
              </a:rPr>
              <a:t>device meets the remaining part of the limb</a:t>
            </a:r>
          </a:p>
          <a:p>
            <a:pPr marL="457200" lvl="1" indent="0" eaLnBrk="1" hangingPunct="1">
              <a:buNone/>
            </a:pPr>
            <a:r>
              <a:rPr lang="en-US" altLang="en-US" dirty="0" smtClean="0">
                <a:ea typeface="ＭＳ Ｐゴシック" pitchFamily="34" charset="-128"/>
              </a:rPr>
              <a:t>Usually includes a suspension system </a:t>
            </a:r>
            <a:br>
              <a:rPr lang="en-US" altLang="en-US" dirty="0" smtClean="0">
                <a:ea typeface="ＭＳ Ｐゴシック" pitchFamily="34" charset="-128"/>
              </a:rPr>
            </a:br>
            <a:r>
              <a:rPr lang="en-US" altLang="en-US" dirty="0" smtClean="0">
                <a:ea typeface="ＭＳ Ｐゴシック" pitchFamily="34" charset="-128"/>
              </a:rPr>
              <a:t>that uses an attachment method:</a:t>
            </a:r>
          </a:p>
          <a:p>
            <a:pPr lvl="1" eaLnBrk="1" hangingPunct="1"/>
            <a:r>
              <a:rPr lang="en-US" altLang="en-US" sz="2400" dirty="0" smtClean="0">
                <a:ea typeface="ＭＳ Ｐゴシック" pitchFamily="34" charset="-128"/>
              </a:rPr>
              <a:t>A suction valve forms a seal with the limb</a:t>
            </a:r>
          </a:p>
          <a:p>
            <a:pPr lvl="1" eaLnBrk="1" hangingPunct="1"/>
            <a:r>
              <a:rPr lang="en-US" altLang="en-US" sz="2400" dirty="0" smtClean="0">
                <a:ea typeface="ＭＳ Ｐゴシック" pitchFamily="34" charset="-128"/>
              </a:rPr>
              <a:t>Locking pin</a:t>
            </a:r>
          </a:p>
          <a:p>
            <a:pPr lvl="1" eaLnBrk="1" hangingPunct="1"/>
            <a:r>
              <a:rPr lang="en-US" altLang="en-US" sz="2400" dirty="0" smtClean="0">
                <a:ea typeface="ＭＳ Ｐゴシック" pitchFamily="34" charset="-128"/>
              </a:rPr>
              <a:t>Belt and harness</a:t>
            </a:r>
          </a:p>
          <a:p>
            <a:pPr marL="457200" indent="-457200" eaLnBrk="1" hangingPunct="1">
              <a:spcBef>
                <a:spcPts val="600"/>
              </a:spcBef>
              <a:buFont typeface="+mj-lt"/>
              <a:buAutoNum type="arabicPeriod"/>
            </a:pPr>
            <a:r>
              <a:rPr lang="en-US" altLang="en-US" b="1" dirty="0" smtClean="0">
                <a:ea typeface="ＭＳ Ｐゴシック" pitchFamily="34" charset="-128"/>
              </a:rPr>
              <a:t>Components (pylon):</a:t>
            </a:r>
            <a:r>
              <a:rPr lang="en-US" altLang="en-US" dirty="0" smtClean="0">
                <a:ea typeface="ＭＳ Ｐゴシック" pitchFamily="34" charset="-128"/>
              </a:rPr>
              <a:t> </a:t>
            </a:r>
            <a:r>
              <a:rPr lang="en-US" altLang="en-US" sz="2800" dirty="0">
                <a:ea typeface="ＭＳ Ｐゴシック" pitchFamily="34" charset="-128"/>
              </a:rPr>
              <a:t>T</a:t>
            </a:r>
            <a:r>
              <a:rPr lang="en-US" altLang="en-US" sz="2800" dirty="0" smtClean="0">
                <a:ea typeface="ＭＳ Ｐゴシック" pitchFamily="34" charset="-128"/>
              </a:rPr>
              <a:t>he internal </a:t>
            </a:r>
            <a:br>
              <a:rPr lang="en-US" altLang="en-US" sz="2800" dirty="0" smtClean="0">
                <a:ea typeface="ＭＳ Ｐゴシック" pitchFamily="34" charset="-128"/>
              </a:rPr>
            </a:br>
            <a:r>
              <a:rPr lang="en-US" altLang="en-US" sz="2800" dirty="0" smtClean="0">
                <a:ea typeface="ＭＳ Ｐゴシック" pitchFamily="34" charset="-128"/>
              </a:rPr>
              <a:t>working parts of the prosthesis</a:t>
            </a:r>
          </a:p>
          <a:p>
            <a:pPr marL="457200" indent="-457200" eaLnBrk="1" hangingPunct="1">
              <a:spcBef>
                <a:spcPts val="600"/>
              </a:spcBef>
              <a:buFont typeface="+mj-lt"/>
              <a:buAutoNum type="arabicPeriod"/>
            </a:pPr>
            <a:r>
              <a:rPr lang="en-US" altLang="en-US" b="1" dirty="0" smtClean="0">
                <a:ea typeface="ＭＳ Ｐゴシック" pitchFamily="34" charset="-128"/>
              </a:rPr>
              <a:t>Foot:</a:t>
            </a:r>
            <a:r>
              <a:rPr lang="en-US" altLang="en-US" dirty="0" smtClean="0">
                <a:ea typeface="ＭＳ Ｐゴシック" pitchFamily="34" charset="-128"/>
              </a:rPr>
              <a:t> </a:t>
            </a:r>
            <a:r>
              <a:rPr lang="en-US" altLang="en-US" sz="2800" dirty="0" smtClean="0">
                <a:ea typeface="ＭＳ Ｐゴシック" pitchFamily="34" charset="-128"/>
              </a:rPr>
              <a:t>Or hand, in the case of an arm </a:t>
            </a:r>
            <a:r>
              <a:rPr lang="en-US" altLang="en-US" sz="2800" dirty="0">
                <a:ea typeface="ＭＳ Ｐゴシック" pitchFamily="34" charset="-128"/>
              </a:rPr>
              <a:t>prosthesis</a:t>
            </a:r>
            <a:endParaRPr lang="en-US" altLang="en-US" b="1" dirty="0" smtClean="0">
              <a:ea typeface="ＭＳ Ｐゴシック" pitchFamily="34" charset="-128"/>
            </a:endParaRPr>
          </a:p>
          <a:p>
            <a:pPr marL="457200" indent="-457200" eaLnBrk="1" hangingPunct="1">
              <a:spcBef>
                <a:spcPts val="600"/>
              </a:spcBef>
              <a:buFont typeface="+mj-lt"/>
              <a:buAutoNum type="arabicPeriod"/>
            </a:pPr>
            <a:r>
              <a:rPr lang="en-US" altLang="en-US" b="1" dirty="0" smtClean="0">
                <a:ea typeface="ＭＳ Ｐゴシック" pitchFamily="34" charset="-128"/>
              </a:rPr>
              <a:t>Cover:</a:t>
            </a:r>
            <a:r>
              <a:rPr lang="en-US" altLang="en-US" dirty="0" smtClean="0">
                <a:ea typeface="ＭＳ Ｐゴシック" pitchFamily="34" charset="-128"/>
              </a:rPr>
              <a:t> </a:t>
            </a:r>
            <a:r>
              <a:rPr lang="en-US" altLang="en-US" sz="2800" dirty="0" smtClean="0">
                <a:ea typeface="ＭＳ Ｐゴシック" pitchFamily="34" charset="-128"/>
              </a:rPr>
              <a:t>May be covered in a material so more lifelike</a:t>
            </a:r>
          </a:p>
          <a:p>
            <a:pPr lvl="2" eaLnBrk="1" hangingPunct="1"/>
            <a:endParaRPr lang="en-US" altLang="en-US" dirty="0" smtClean="0">
              <a:ea typeface="ＭＳ Ｐゴシック" pitchFamily="34" charset="-128"/>
            </a:endParaRPr>
          </a:p>
        </p:txBody>
      </p:sp>
      <p:grpSp>
        <p:nvGrpSpPr>
          <p:cNvPr id="2" name="Group 1"/>
          <p:cNvGrpSpPr/>
          <p:nvPr/>
        </p:nvGrpSpPr>
        <p:grpSpPr>
          <a:xfrm>
            <a:off x="7315200" y="1066800"/>
            <a:ext cx="1752600" cy="4239490"/>
            <a:chOff x="7162800" y="1219200"/>
            <a:chExt cx="1752600" cy="4239490"/>
          </a:xfrm>
        </p:grpSpPr>
        <p:pic>
          <p:nvPicPr>
            <p:cNvPr id="4" name="Picture 2" descr="http://www.rehab.research.va.gov/jour/2013/509/images/jrrd-2012-12-0233f04lb.jpg"/>
            <p:cNvPicPr>
              <a:picLocks noChangeAspect="1" noChangeArrowheads="1"/>
            </p:cNvPicPr>
            <p:nvPr/>
          </p:nvPicPr>
          <p:blipFill rotWithShape="1">
            <a:blip r:embed="rId4">
              <a:extLst>
                <a:ext uri="{28A0092B-C50C-407E-A947-70E740481C1C}">
                  <a14:useLocalDpi xmlns:a14="http://schemas.microsoft.com/office/drawing/2010/main" val="0"/>
                </a:ext>
              </a:extLst>
            </a:blip>
            <a:srcRect l="73262" t="2647" r="12731" b="52070"/>
            <a:stretch/>
          </p:blipFill>
          <p:spPr bwMode="auto">
            <a:xfrm>
              <a:off x="7162800" y="1219200"/>
              <a:ext cx="1752600" cy="4239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7477339" y="4343400"/>
              <a:ext cx="549729" cy="304800"/>
            </a:xfrm>
            <a:prstGeom prst="rect">
              <a:avLst/>
            </a:prstGeom>
            <a:solidFill>
              <a:schemeClr val="bg1"/>
            </a:solidFill>
            <a:ln>
              <a:noFill/>
            </a:ln>
            <a:extLst/>
          </p:spPr>
          <p:txBody>
            <a:bodyPr rot="0" vert="horz" wrap="square" lIns="91440" tIns="45720" rIns="91440" bIns="45720" anchor="t" anchorCtr="0" upright="1">
              <a:noAutofit/>
            </a:bodyPr>
            <a:lstStyle/>
            <a:p>
              <a:pPr marL="0" marR="0">
                <a:spcBef>
                  <a:spcPts val="0"/>
                </a:spcBef>
                <a:spcAft>
                  <a:spcPts val="0"/>
                </a:spcAft>
              </a:pPr>
              <a:r>
                <a:rPr lang="en-US" sz="10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6" name="Text Box 13"/>
            <p:cNvSpPr txBox="1">
              <a:spLocks noChangeArrowheads="1"/>
            </p:cNvSpPr>
            <p:nvPr/>
          </p:nvSpPr>
          <p:spPr bwMode="auto">
            <a:xfrm>
              <a:off x="7162800" y="1386840"/>
              <a:ext cx="457200" cy="365760"/>
            </a:xfrm>
            <a:prstGeom prst="rect">
              <a:avLst/>
            </a:prstGeom>
            <a:solidFill>
              <a:schemeClr val="bg1"/>
            </a:solidFill>
            <a:ln>
              <a:noFill/>
            </a:ln>
            <a:extLst/>
          </p:spPr>
          <p:txBody>
            <a:bodyPr rot="0" vert="horz" wrap="square" lIns="91440" tIns="45720" rIns="91440" bIns="45720" anchor="t" anchorCtr="0" upright="1">
              <a:noAutofit/>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b="1" dirty="0" smtClean="0">
                <a:solidFill>
                  <a:srgbClr val="0070C0"/>
                </a:solidFill>
                <a:ea typeface="ＭＳ Ｐゴシック" pitchFamily="34" charset="-128"/>
              </a:rPr>
              <a:t>Main Types of Artificial Limbs</a:t>
            </a:r>
          </a:p>
        </p:txBody>
      </p:sp>
      <p:sp>
        <p:nvSpPr>
          <p:cNvPr id="7171" name="Content Placeholder 2"/>
          <p:cNvSpPr>
            <a:spLocks noGrp="1"/>
          </p:cNvSpPr>
          <p:nvPr>
            <p:ph idx="1"/>
          </p:nvPr>
        </p:nvSpPr>
        <p:spPr>
          <a:xfrm>
            <a:off x="3276600" y="1344705"/>
            <a:ext cx="5638800" cy="5029200"/>
          </a:xfrm>
        </p:spPr>
        <p:txBody>
          <a:bodyPr/>
          <a:lstStyle/>
          <a:p>
            <a:pPr marL="514350" indent="-514350" eaLnBrk="1" hangingPunct="1">
              <a:buFont typeface="Calibri" pitchFamily="34" charset="0"/>
              <a:buAutoNum type="arabicPeriod"/>
            </a:pPr>
            <a:r>
              <a:rPr lang="en-US" altLang="en-US" sz="2800" b="1" dirty="0" err="1" smtClean="0">
                <a:solidFill>
                  <a:srgbClr val="FF0000"/>
                </a:solidFill>
                <a:ea typeface="ＭＳ Ｐゴシック" pitchFamily="34" charset="-128"/>
              </a:rPr>
              <a:t>Transradial</a:t>
            </a:r>
            <a:r>
              <a:rPr lang="en-US" altLang="en-US" sz="2800" b="1" dirty="0" smtClean="0">
                <a:solidFill>
                  <a:srgbClr val="FF0000"/>
                </a:solidFill>
                <a:ea typeface="ＭＳ Ｐゴシック" pitchFamily="34" charset="-128"/>
              </a:rPr>
              <a:t>: </a:t>
            </a:r>
            <a:r>
              <a:rPr lang="en-US" altLang="en-US" sz="2800" dirty="0" smtClean="0">
                <a:ea typeface="ＭＳ Ｐゴシック" pitchFamily="34" charset="-128"/>
              </a:rPr>
              <a:t>Replaces an arm from below the elbow </a:t>
            </a:r>
            <a:r>
              <a:rPr lang="en-US" altLang="en-US" sz="2000" dirty="0" smtClean="0">
                <a:ea typeface="ＭＳ Ｐゴシック" pitchFamily="34" charset="-128"/>
              </a:rPr>
              <a:t>(includes the wrist, hand </a:t>
            </a:r>
            <a:r>
              <a:rPr lang="en-US" altLang="en-US" sz="2000" dirty="0">
                <a:ea typeface="ＭＳ Ｐゴシック" pitchFamily="34" charset="-128"/>
              </a:rPr>
              <a:t>and </a:t>
            </a:r>
            <a:r>
              <a:rPr lang="en-US" altLang="en-US" sz="2000" dirty="0" smtClean="0">
                <a:ea typeface="ＭＳ Ｐゴシック" pitchFamily="34" charset="-128"/>
              </a:rPr>
              <a:t>fingers)</a:t>
            </a:r>
          </a:p>
          <a:p>
            <a:pPr marL="514350" indent="-514350" eaLnBrk="1" hangingPunct="1">
              <a:buFont typeface="Calibri" pitchFamily="34" charset="0"/>
              <a:buAutoNum type="arabicPeriod"/>
            </a:pPr>
            <a:r>
              <a:rPr lang="en-US" altLang="en-US" sz="2800" b="1" dirty="0" err="1" smtClean="0">
                <a:solidFill>
                  <a:schemeClr val="accent6">
                    <a:lumMod val="75000"/>
                  </a:schemeClr>
                </a:solidFill>
                <a:ea typeface="ＭＳ Ｐゴシック" pitchFamily="34" charset="-128"/>
              </a:rPr>
              <a:t>Transhumeral</a:t>
            </a:r>
            <a:r>
              <a:rPr lang="en-US" altLang="en-US" sz="2800" b="1" dirty="0" smtClean="0">
                <a:ea typeface="ＭＳ Ｐゴシック" pitchFamily="34" charset="-128"/>
              </a:rPr>
              <a:t>: </a:t>
            </a:r>
            <a:r>
              <a:rPr lang="en-US" altLang="en-US" sz="2800" dirty="0" smtClean="0">
                <a:ea typeface="ＭＳ Ｐゴシック" pitchFamily="34" charset="-128"/>
              </a:rPr>
              <a:t>Replaces an arm from above the elbow </a:t>
            </a:r>
            <a:r>
              <a:rPr lang="en-US" altLang="en-US" sz="2000" dirty="0" smtClean="0">
                <a:ea typeface="ＭＳ Ｐゴシック" pitchFamily="34" charset="-128"/>
              </a:rPr>
              <a:t>(includes the elbow, wrist, hand </a:t>
            </a:r>
            <a:r>
              <a:rPr lang="en-US" altLang="en-US" sz="2000" dirty="0">
                <a:ea typeface="ＭＳ Ｐゴシック" pitchFamily="34" charset="-128"/>
              </a:rPr>
              <a:t>and </a:t>
            </a:r>
            <a:r>
              <a:rPr lang="en-US" altLang="en-US" sz="2000" dirty="0" smtClean="0">
                <a:ea typeface="ＭＳ Ｐゴシック" pitchFamily="34" charset="-128"/>
              </a:rPr>
              <a:t>fingers)</a:t>
            </a:r>
          </a:p>
          <a:p>
            <a:pPr marL="514350" indent="-514350" eaLnBrk="1" hangingPunct="1">
              <a:buFont typeface="Calibri" pitchFamily="34" charset="0"/>
              <a:buAutoNum type="arabicPeriod"/>
            </a:pPr>
            <a:r>
              <a:rPr lang="en-US" altLang="en-US" sz="2800" b="1" dirty="0" err="1" smtClean="0">
                <a:solidFill>
                  <a:srgbClr val="00B050"/>
                </a:solidFill>
                <a:ea typeface="ＭＳ Ｐゴシック" pitchFamily="34" charset="-128"/>
              </a:rPr>
              <a:t>Transtibial</a:t>
            </a:r>
            <a:r>
              <a:rPr lang="en-US" altLang="en-US" sz="2800" b="1" dirty="0" smtClean="0">
                <a:ea typeface="ＭＳ Ｐゴシック" pitchFamily="34" charset="-128"/>
              </a:rPr>
              <a:t>: </a:t>
            </a:r>
            <a:r>
              <a:rPr lang="en-US" altLang="en-US" sz="2800" dirty="0" smtClean="0">
                <a:ea typeface="ＭＳ Ｐゴシック" pitchFamily="34" charset="-128"/>
              </a:rPr>
              <a:t>Replaces the leg from below the knee </a:t>
            </a:r>
            <a:r>
              <a:rPr lang="en-US" altLang="en-US" sz="2000" dirty="0" smtClean="0">
                <a:ea typeface="ＭＳ Ｐゴシック" pitchFamily="34" charset="-128"/>
              </a:rPr>
              <a:t>(includes the ankle, foot </a:t>
            </a:r>
            <a:r>
              <a:rPr lang="en-US" altLang="en-US" sz="2000" dirty="0">
                <a:ea typeface="ＭＳ Ｐゴシック" pitchFamily="34" charset="-128"/>
              </a:rPr>
              <a:t>and </a:t>
            </a:r>
            <a:r>
              <a:rPr lang="en-US" altLang="en-US" sz="2000" dirty="0" smtClean="0">
                <a:ea typeface="ＭＳ Ｐゴシック" pitchFamily="34" charset="-128"/>
              </a:rPr>
              <a:t>toes)</a:t>
            </a:r>
            <a:endParaRPr lang="en-US" altLang="en-US" sz="2800" dirty="0" smtClean="0">
              <a:ea typeface="ＭＳ Ｐゴシック" pitchFamily="34" charset="-128"/>
            </a:endParaRPr>
          </a:p>
          <a:p>
            <a:pPr marL="514350" indent="-514350" eaLnBrk="1" hangingPunct="1">
              <a:buFont typeface="Calibri" pitchFamily="34" charset="0"/>
              <a:buAutoNum type="arabicPeriod"/>
            </a:pPr>
            <a:r>
              <a:rPr lang="en-US" altLang="en-US" sz="2800" b="1" dirty="0" err="1" smtClean="0">
                <a:solidFill>
                  <a:srgbClr val="7030A0"/>
                </a:solidFill>
                <a:ea typeface="ＭＳ Ｐゴシック" pitchFamily="34" charset="-128"/>
              </a:rPr>
              <a:t>Transfemoral</a:t>
            </a:r>
            <a:r>
              <a:rPr lang="en-US" altLang="en-US" sz="2800" b="1" dirty="0" smtClean="0">
                <a:ea typeface="ＭＳ Ｐゴシック" pitchFamily="34" charset="-128"/>
              </a:rPr>
              <a:t>: </a:t>
            </a:r>
            <a:r>
              <a:rPr lang="en-US" altLang="en-US" sz="2800" dirty="0" smtClean="0">
                <a:ea typeface="ＭＳ Ｐゴシック" pitchFamily="34" charset="-128"/>
              </a:rPr>
              <a:t>Replaces the leg from above the knee </a:t>
            </a:r>
            <a:r>
              <a:rPr lang="en-US" altLang="en-US" sz="2000" dirty="0" smtClean="0">
                <a:ea typeface="ＭＳ Ｐゴシック" pitchFamily="34" charset="-128"/>
              </a:rPr>
              <a:t>(includes the knee, ankle, foot and toes)</a:t>
            </a:r>
          </a:p>
        </p:txBody>
      </p:sp>
      <p:grpSp>
        <p:nvGrpSpPr>
          <p:cNvPr id="6" name="Group 5"/>
          <p:cNvGrpSpPr/>
          <p:nvPr/>
        </p:nvGrpSpPr>
        <p:grpSpPr>
          <a:xfrm>
            <a:off x="150421" y="1600200"/>
            <a:ext cx="3001157" cy="4572000"/>
            <a:chOff x="150421" y="1600200"/>
            <a:chExt cx="3001157" cy="4572000"/>
          </a:xfrm>
        </p:grpSpPr>
        <p:grpSp>
          <p:nvGrpSpPr>
            <p:cNvPr id="5" name="Group 4"/>
            <p:cNvGrpSpPr/>
            <p:nvPr/>
          </p:nvGrpSpPr>
          <p:grpSpPr>
            <a:xfrm>
              <a:off x="150421" y="1600200"/>
              <a:ext cx="3001157" cy="4572000"/>
              <a:chOff x="150421" y="1600200"/>
              <a:chExt cx="3001157" cy="457200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00" y="1600200"/>
                <a:ext cx="2159000" cy="4572000"/>
              </a:xfrm>
              <a:prstGeom prst="rect">
                <a:avLst/>
              </a:prstGeom>
            </p:spPr>
          </p:pic>
          <p:sp>
            <p:nvSpPr>
              <p:cNvPr id="7" name="Text Box 13"/>
              <p:cNvSpPr txBox="1">
                <a:spLocks noChangeArrowheads="1"/>
              </p:cNvSpPr>
              <p:nvPr/>
            </p:nvSpPr>
            <p:spPr bwMode="auto">
              <a:xfrm>
                <a:off x="2743199" y="1600200"/>
                <a:ext cx="408379" cy="4572000"/>
              </a:xfrm>
              <a:prstGeom prst="rect">
                <a:avLst/>
              </a:prstGeom>
              <a:solidFill>
                <a:schemeClr val="bg1"/>
              </a:solidFill>
              <a:ln>
                <a:noFill/>
              </a:ln>
              <a:extLst/>
            </p:spPr>
            <p:txBody>
              <a:bodyPr rot="0" vert="horz" wrap="square" lIns="91440" tIns="45720" rIns="91440" bIns="45720" anchor="t" anchorCtr="0" upright="1">
                <a:noAutofit/>
              </a:bodyPr>
              <a:lstStyle/>
              <a:p>
                <a:pPr marL="0" marR="0">
                  <a:spcBef>
                    <a:spcPts val="0"/>
                  </a:spcBef>
                  <a:spcAft>
                    <a:spcPts val="0"/>
                  </a:spcAft>
                </a:pPr>
                <a:r>
                  <a:rPr lang="en-US" sz="10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11" name="Text Box 13"/>
              <p:cNvSpPr txBox="1">
                <a:spLocks noChangeArrowheads="1"/>
              </p:cNvSpPr>
              <p:nvPr/>
            </p:nvSpPr>
            <p:spPr bwMode="auto">
              <a:xfrm>
                <a:off x="150421" y="1600200"/>
                <a:ext cx="509979" cy="4572000"/>
              </a:xfrm>
              <a:prstGeom prst="rect">
                <a:avLst/>
              </a:prstGeom>
              <a:solidFill>
                <a:schemeClr val="bg1"/>
              </a:solidFill>
              <a:ln>
                <a:noFill/>
              </a:ln>
              <a:extLst/>
            </p:spPr>
            <p:txBody>
              <a:bodyPr rot="0" vert="horz" wrap="square" lIns="91440" tIns="45720" rIns="91440" bIns="45720" anchor="t" anchorCtr="0" upright="1">
                <a:noAutofit/>
              </a:bodyPr>
              <a:lstStyle/>
              <a:p>
                <a:pPr marL="0" marR="0">
                  <a:spcBef>
                    <a:spcPts val="0"/>
                  </a:spcBef>
                  <a:spcAft>
                    <a:spcPts val="0"/>
                  </a:spcAft>
                </a:pPr>
                <a:r>
                  <a:rPr lang="en-US" sz="10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grpSp>
        <p:cxnSp>
          <p:nvCxnSpPr>
            <p:cNvPr id="8" name="Straight Arrow Connector 7"/>
            <p:cNvCxnSpPr/>
            <p:nvPr/>
          </p:nvCxnSpPr>
          <p:spPr>
            <a:xfrm>
              <a:off x="990600" y="5212080"/>
              <a:ext cx="0" cy="731520"/>
            </a:xfrm>
            <a:prstGeom prst="straightConnector1">
              <a:avLst/>
            </a:prstGeom>
            <a:ln w="571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590800" y="3794760"/>
              <a:ext cx="0" cy="548640"/>
            </a:xfrm>
            <a:prstGeom prst="straightConnector1">
              <a:avLst/>
            </a:prstGeom>
            <a:ln w="5715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95600" y="3154680"/>
              <a:ext cx="0" cy="1188720"/>
            </a:xfrm>
            <a:prstGeom prst="straightConnector1">
              <a:avLst/>
            </a:prstGeom>
            <a:ln w="57150">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68317" y="4754880"/>
              <a:ext cx="0" cy="1188720"/>
            </a:xfrm>
            <a:prstGeom prst="straightConnector1">
              <a:avLst/>
            </a:prstGeom>
            <a:ln w="57150">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868362"/>
          </a:xfrm>
        </p:spPr>
        <p:txBody>
          <a:bodyPr/>
          <a:lstStyle/>
          <a:p>
            <a:pPr eaLnBrk="1" hangingPunct="1"/>
            <a:r>
              <a:rPr lang="en-US" altLang="en-US" b="1" dirty="0" smtClean="0">
                <a:solidFill>
                  <a:srgbClr val="0070C0"/>
                </a:solidFill>
                <a:ea typeface="ＭＳ Ｐゴシック" pitchFamily="34" charset="-128"/>
              </a:rPr>
              <a:t>Modern Materials</a:t>
            </a:r>
          </a:p>
        </p:txBody>
      </p:sp>
      <p:sp>
        <p:nvSpPr>
          <p:cNvPr id="8195" name="Content Placeholder 2"/>
          <p:cNvSpPr>
            <a:spLocks noGrp="1"/>
          </p:cNvSpPr>
          <p:nvPr>
            <p:ph idx="1"/>
          </p:nvPr>
        </p:nvSpPr>
        <p:spPr>
          <a:xfrm>
            <a:off x="457200" y="1143000"/>
            <a:ext cx="8382000" cy="4983163"/>
          </a:xfrm>
        </p:spPr>
        <p:txBody>
          <a:bodyPr/>
          <a:lstStyle/>
          <a:p>
            <a:pPr marL="0" indent="0" eaLnBrk="1" hangingPunct="1">
              <a:buNone/>
            </a:pPr>
            <a:r>
              <a:rPr lang="en-US" altLang="en-US" dirty="0" smtClean="0">
                <a:ea typeface="ＭＳ Ｐゴシック" pitchFamily="34" charset="-128"/>
              </a:rPr>
              <a:t>Modern materials make prostheses </a:t>
            </a:r>
            <a:r>
              <a:rPr lang="en-US" altLang="en-US" b="1" dirty="0" smtClean="0">
                <a:ea typeface="ＭＳ Ｐゴシック" pitchFamily="34" charset="-128"/>
              </a:rPr>
              <a:t>stronger</a:t>
            </a:r>
            <a:r>
              <a:rPr lang="en-US" altLang="en-US" dirty="0" smtClean="0">
                <a:ea typeface="ＭＳ Ｐゴシック" pitchFamily="34" charset="-128"/>
              </a:rPr>
              <a:t>, </a:t>
            </a:r>
            <a:r>
              <a:rPr lang="en-US" altLang="en-US" b="1" dirty="0" smtClean="0">
                <a:ea typeface="ＭＳ Ｐゴシック" pitchFamily="34" charset="-128"/>
              </a:rPr>
              <a:t>lighter</a:t>
            </a:r>
            <a:r>
              <a:rPr lang="en-US" altLang="en-US" dirty="0" smtClean="0">
                <a:ea typeface="ＭＳ Ｐゴシック" pitchFamily="34" charset="-128"/>
              </a:rPr>
              <a:t> and </a:t>
            </a:r>
            <a:r>
              <a:rPr lang="en-US" altLang="en-US" b="1" dirty="0" smtClean="0">
                <a:ea typeface="ＭＳ Ｐゴシック" pitchFamily="34" charset="-128"/>
              </a:rPr>
              <a:t>more</a:t>
            </a:r>
            <a:r>
              <a:rPr lang="en-US" altLang="en-US" dirty="0" smtClean="0">
                <a:ea typeface="ＭＳ Ｐゴシック" pitchFamily="34" charset="-128"/>
              </a:rPr>
              <a:t> </a:t>
            </a:r>
            <a:r>
              <a:rPr lang="en-US" altLang="en-US" b="1" dirty="0" smtClean="0">
                <a:ea typeface="ＭＳ Ｐゴシック" pitchFamily="34" charset="-128"/>
              </a:rPr>
              <a:t>realistic</a:t>
            </a:r>
            <a:r>
              <a:rPr lang="en-US" altLang="en-US" dirty="0" smtClean="0">
                <a:ea typeface="ＭＳ Ｐゴシック" pitchFamily="34" charset="-128"/>
              </a:rPr>
              <a:t> in appearance and use:</a:t>
            </a:r>
          </a:p>
          <a:p>
            <a:pPr eaLnBrk="1" hangingPunct="1"/>
            <a:r>
              <a:rPr lang="en-US" altLang="en-US" sz="2800" dirty="0" smtClean="0">
                <a:ea typeface="ＭＳ Ｐゴシック" pitchFamily="34" charset="-128"/>
              </a:rPr>
              <a:t>Advanced plastics</a:t>
            </a:r>
          </a:p>
          <a:p>
            <a:pPr eaLnBrk="1" hangingPunct="1"/>
            <a:r>
              <a:rPr lang="en-US" altLang="en-US" sz="2800" dirty="0" smtClean="0">
                <a:ea typeface="ＭＳ Ｐゴシック" pitchFamily="34" charset="-128"/>
              </a:rPr>
              <a:t>Carbon fiber composites</a:t>
            </a:r>
          </a:p>
          <a:p>
            <a:pPr eaLnBrk="1" hangingPunct="1"/>
            <a:r>
              <a:rPr lang="en-US" altLang="en-US" sz="2800" dirty="0" smtClean="0">
                <a:ea typeface="ＭＳ Ｐゴシック" pitchFamily="34" charset="-128"/>
              </a:rPr>
              <a:t>Electronic components for contro</a:t>
            </a:r>
            <a:r>
              <a:rPr lang="en-US" altLang="en-US" dirty="0" smtClean="0">
                <a:ea typeface="ＭＳ Ｐゴシック" pitchFamily="34" charset="-128"/>
              </a:rPr>
              <a:t>l</a:t>
            </a:r>
          </a:p>
        </p:txBody>
      </p:sp>
      <p:pic>
        <p:nvPicPr>
          <p:cNvPr id="1028" name="Picture 4" descr="Image description: This brain-controlled modular prosthetic limb (MPL) is controlled by surface electrodes, which pick up electric signals generated by the muscles underneath the skin. The electrodes then convert those patterns into a robotic function.&#10;Walter Reed National Military Medical Center, along with the Johns Hopkins Applied Physics Labratory and the Uniformed Services University of the Health Sciences (USU), developed the limb for military veterans who lost limbs in action.&#10;The arm is the first to be created and has the same dexterity as a natural arm, including independent movement of the fingers.&#10;On January 24, 2012, Air Force Tech Sgt. Joe Delauriers was the first patient to use the MPL. Delauriers was injured in an IED blast in Afghanistan where he lost both his legs and part of his left arm. With the help of the MPL, Delauriers is able to live off base, drive a car and hold his infant son without worrying about infections.&#10;Amputees go through training before being fitted for the MPL. The training records muscle movements and collects data before the MPL is fitted.&#10;Those involved in the program are hopeful about the future of the MPL and creating more limbs for those in the military and hopefully eventually for the public.&#10;Image from the U.S. Navy."/>
          <p:cNvPicPr>
            <a:picLocks noChangeAspect="1" noChangeArrowheads="1"/>
          </p:cNvPicPr>
          <p:nvPr/>
        </p:nvPicPr>
        <p:blipFill rotWithShape="1">
          <a:blip r:embed="rId4">
            <a:extLst>
              <a:ext uri="{28A0092B-C50C-407E-A947-70E740481C1C}">
                <a14:useLocalDpi xmlns:a14="http://schemas.microsoft.com/office/drawing/2010/main" val="0"/>
              </a:ext>
            </a:extLst>
          </a:blip>
          <a:srcRect l="9601" t="12012" r="7200" b="8709"/>
          <a:stretch/>
        </p:blipFill>
        <p:spPr bwMode="auto">
          <a:xfrm>
            <a:off x="4572000" y="3962400"/>
            <a:ext cx="396240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txBox="1">
            <a:spLocks/>
          </p:cNvSpPr>
          <p:nvPr/>
        </p:nvSpPr>
        <p:spPr bwMode="auto">
          <a:xfrm>
            <a:off x="1371600" y="5257800"/>
            <a:ext cx="3009262" cy="10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800" dirty="0" smtClean="0">
                <a:sym typeface="Wingdings" panose="05000000000000000000" pitchFamily="2" charset="2"/>
              </a:rPr>
              <a:t>A brain-controlled prosthetic limb</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070C0"/>
                </a:solidFill>
              </a:rPr>
              <a:t>Categories of </a:t>
            </a:r>
            <a:r>
              <a:rPr lang="en-US" b="1" dirty="0" smtClean="0">
                <a:solidFill>
                  <a:srgbClr val="0070C0"/>
                </a:solidFill>
              </a:rPr>
              <a:t>Modern Prostheses</a:t>
            </a:r>
            <a:endParaRPr lang="en-US" b="1" dirty="0">
              <a:solidFill>
                <a:srgbClr val="0070C0"/>
              </a:solidFill>
            </a:endParaRPr>
          </a:p>
        </p:txBody>
      </p:sp>
      <p:sp>
        <p:nvSpPr>
          <p:cNvPr id="6" name="Content Placeholder 5"/>
          <p:cNvSpPr>
            <a:spLocks noGrp="1"/>
          </p:cNvSpPr>
          <p:nvPr>
            <p:ph idx="1"/>
          </p:nvPr>
        </p:nvSpPr>
        <p:spPr>
          <a:xfrm>
            <a:off x="457200" y="1600201"/>
            <a:ext cx="4038600" cy="706863"/>
          </a:xfrm>
        </p:spPr>
        <p:txBody>
          <a:bodyPr/>
          <a:lstStyle/>
          <a:p>
            <a:pPr marL="514350" indent="-514350">
              <a:buFont typeface="+mj-lt"/>
              <a:buAutoNum type="arabicPeriod"/>
            </a:pPr>
            <a:r>
              <a:rPr lang="en-US" dirty="0" smtClean="0"/>
              <a:t>Specialty</a:t>
            </a:r>
          </a:p>
          <a:p>
            <a:pPr marL="0" indent="0">
              <a:buNone/>
            </a:pPr>
            <a:endParaRPr lang="en-US" dirty="0"/>
          </a:p>
        </p:txBody>
      </p:sp>
      <p:pic>
        <p:nvPicPr>
          <p:cNvPr id="7" name="Picture 15" descr="281000 - Athletics track Neil Fuller Australian flag - 3b - 2000 Sydney race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286000"/>
            <a:ext cx="2743200" cy="422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File:Brain-Controlled Prosthetic Arm 2.jpg"/>
          <p:cNvPicPr>
            <a:picLocks noChangeAspect="1" noChangeArrowheads="1"/>
          </p:cNvPicPr>
          <p:nvPr/>
        </p:nvPicPr>
        <p:blipFill>
          <a:blip r:embed="rId4" cstate="print">
            <a:extLst>
              <a:ext uri="{28A0092B-C50C-407E-A947-70E740481C1C}">
                <a14:useLocalDpi xmlns:a14="http://schemas.microsoft.com/office/drawing/2010/main" val="0"/>
              </a:ext>
            </a:extLst>
          </a:blip>
          <a:srcRect l="17000" r="21001" b="9944"/>
          <a:stretch>
            <a:fillRect/>
          </a:stretch>
        </p:blipFill>
        <p:spPr bwMode="auto">
          <a:xfrm>
            <a:off x="5105400" y="2518060"/>
            <a:ext cx="315057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5"/>
          <p:cNvSpPr txBox="1">
            <a:spLocks/>
          </p:cNvSpPr>
          <p:nvPr/>
        </p:nvSpPr>
        <p:spPr bwMode="auto">
          <a:xfrm>
            <a:off x="4953000" y="1618398"/>
            <a:ext cx="2866231" cy="68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2. Functional</a:t>
            </a:r>
          </a:p>
          <a:p>
            <a:pPr marL="514350" indent="-514350">
              <a:buFont typeface="+mj-lt"/>
              <a:buAutoNum type="arabicPeriod"/>
            </a:pPr>
            <a:endParaRPr lang="en-US" dirty="0"/>
          </a:p>
        </p:txBody>
      </p:sp>
    </p:spTree>
    <p:extLst>
      <p:ext uri="{BB962C8B-B14F-4D97-AF65-F5344CB8AC3E}">
        <p14:creationId xmlns:p14="http://schemas.microsoft.com/office/powerpoint/2010/main" val="3628091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070C0"/>
                </a:solidFill>
              </a:rPr>
              <a:t>Categories of </a:t>
            </a:r>
            <a:r>
              <a:rPr lang="en-US" b="1" dirty="0" smtClean="0">
                <a:solidFill>
                  <a:srgbClr val="0070C0"/>
                </a:solidFill>
              </a:rPr>
              <a:t>Modern Prostheses</a:t>
            </a:r>
            <a:endParaRPr lang="en-US" b="1" dirty="0">
              <a:solidFill>
                <a:srgbClr val="0070C0"/>
              </a:solidFill>
            </a:endParaRPr>
          </a:p>
        </p:txBody>
      </p:sp>
      <p:sp>
        <p:nvSpPr>
          <p:cNvPr id="6" name="Content Placeholder 5"/>
          <p:cNvSpPr>
            <a:spLocks noGrp="1"/>
          </p:cNvSpPr>
          <p:nvPr>
            <p:ph idx="1"/>
          </p:nvPr>
        </p:nvSpPr>
        <p:spPr>
          <a:xfrm>
            <a:off x="893926" y="1600201"/>
            <a:ext cx="4363874" cy="2334554"/>
          </a:xfrm>
        </p:spPr>
        <p:txBody>
          <a:bodyPr/>
          <a:lstStyle/>
          <a:p>
            <a:pPr marL="0" indent="0">
              <a:buNone/>
            </a:pPr>
            <a:r>
              <a:rPr lang="en-US" dirty="0" smtClean="0"/>
              <a:t>3. Cosmetic</a:t>
            </a:r>
          </a:p>
          <a:p>
            <a:pPr marL="857250" lvl="1" indent="-457200">
              <a:buFont typeface="Arial" panose="020B0604020202020204" pitchFamily="34" charset="0"/>
              <a:buChar char="•"/>
            </a:pPr>
            <a:r>
              <a:rPr lang="en-US" dirty="0" smtClean="0"/>
              <a:t>Eye</a:t>
            </a:r>
          </a:p>
          <a:p>
            <a:pPr marL="857250" lvl="1" indent="-457200">
              <a:buFont typeface="Arial" panose="020B0604020202020204" pitchFamily="34" charset="0"/>
              <a:buChar char="•"/>
            </a:pPr>
            <a:r>
              <a:rPr lang="en-US" dirty="0" smtClean="0"/>
              <a:t>Fingers</a:t>
            </a:r>
          </a:p>
          <a:p>
            <a:pPr marL="857250" lvl="1" indent="-457200">
              <a:buFont typeface="Arial" panose="020B0604020202020204" pitchFamily="34" charset="0"/>
              <a:buChar char="•"/>
            </a:pPr>
            <a:r>
              <a:rPr lang="en-US" dirty="0" smtClean="0"/>
              <a:t>Leg</a:t>
            </a:r>
          </a:p>
          <a:p>
            <a:pPr marL="514350" indent="-514350">
              <a:buFont typeface="+mj-lt"/>
              <a:buAutoNum type="arabicPeriod"/>
            </a:pPr>
            <a:endParaRPr lang="en-US" dirty="0"/>
          </a:p>
        </p:txBody>
      </p:sp>
      <p:pic>
        <p:nvPicPr>
          <p:cNvPr id="2050" name="Picture 2" descr="http://www.defense.gov/imgHandler.ashx?h=350&amp;w=0&amp;img=/dodcmsshare/photoessay/2014-08/hires_140807-F-LX971-160a.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31"/>
          <a:stretch/>
        </p:blipFill>
        <p:spPr bwMode="auto">
          <a:xfrm>
            <a:off x="3364030" y="1632285"/>
            <a:ext cx="3200400" cy="238208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848417" y="4168302"/>
            <a:ext cx="3474720" cy="2468880"/>
            <a:chOff x="3131425" y="274638"/>
            <a:chExt cx="3738611" cy="2743200"/>
          </a:xfrm>
        </p:grpSpPr>
        <p:pic>
          <p:nvPicPr>
            <p:cNvPr id="2052" name="Picture 4" descr="http://www.rehab.research.va.gov/jour/01/38/2/images/leow-f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425" y="274638"/>
              <a:ext cx="183361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rehab.research.va.gov/jour/01/38/2/images/leow-f1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4" y="274638"/>
              <a:ext cx="1840832" cy="2743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430830" y="4168935"/>
            <a:ext cx="2094457" cy="2317888"/>
            <a:chOff x="4038600" y="4191000"/>
            <a:chExt cx="2094457" cy="2317888"/>
          </a:xfrm>
        </p:grpSpPr>
        <p:pic>
          <p:nvPicPr>
            <p:cNvPr id="2056" name="Picture 8" descr="http://www.rehab.research.va.gov/jour/01/38/2/images/bran-f04.gif"/>
            <p:cNvPicPr>
              <a:picLocks noChangeAspect="1" noChangeArrowheads="1"/>
            </p:cNvPicPr>
            <p:nvPr/>
          </p:nvPicPr>
          <p:blipFill rotWithShape="1">
            <a:blip r:embed="rId6">
              <a:extLst>
                <a:ext uri="{28A0092B-C50C-407E-A947-70E740481C1C}">
                  <a14:useLocalDpi xmlns:a14="http://schemas.microsoft.com/office/drawing/2010/main" val="0"/>
                </a:ext>
              </a:extLst>
            </a:blip>
            <a:srcRect r="64316"/>
            <a:stretch/>
          </p:blipFill>
          <p:spPr bwMode="auto">
            <a:xfrm>
              <a:off x="4054893" y="4191000"/>
              <a:ext cx="2078164" cy="23178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3"/>
            <p:cNvSpPr txBox="1">
              <a:spLocks noChangeArrowheads="1"/>
            </p:cNvSpPr>
            <p:nvPr/>
          </p:nvSpPr>
          <p:spPr bwMode="auto">
            <a:xfrm>
              <a:off x="4038600" y="4191000"/>
              <a:ext cx="274320" cy="274320"/>
            </a:xfrm>
            <a:prstGeom prst="rect">
              <a:avLst/>
            </a:prstGeom>
            <a:solidFill>
              <a:schemeClr val="bg1">
                <a:lumMod val="65000"/>
              </a:schemeClr>
            </a:solidFill>
            <a:ln>
              <a:noFill/>
            </a:ln>
            <a:extLst/>
          </p:spPr>
          <p:txBody>
            <a:bodyPr rot="0" vert="horz" wrap="square" lIns="91440" tIns="45720" rIns="91440" bIns="45720" anchor="t" anchorCtr="0" upright="1">
              <a:noAutofit/>
            </a:bodyPr>
            <a:lstStyle/>
            <a:p>
              <a:pPr marL="0" marR="0">
                <a:spcBef>
                  <a:spcPts val="0"/>
                </a:spcBef>
                <a:spcAft>
                  <a:spcPts val="0"/>
                </a:spcAft>
              </a:pPr>
              <a:r>
                <a:rPr lang="en-US" sz="10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grpSp>
      <p:pic>
        <p:nvPicPr>
          <p:cNvPr id="2058" name="Picture 10" descr="http://openi.nlm.nih.gov/imgs/512/121/2647924/2647924_1477-7819-7-15-10.png"/>
          <p:cNvPicPr>
            <a:picLocks noChangeAspect="1" noChangeArrowheads="1"/>
          </p:cNvPicPr>
          <p:nvPr/>
        </p:nvPicPr>
        <p:blipFill rotWithShape="1">
          <a:blip r:embed="rId7">
            <a:extLst>
              <a:ext uri="{28A0092B-C50C-407E-A947-70E740481C1C}">
                <a14:useLocalDpi xmlns:a14="http://schemas.microsoft.com/office/drawing/2010/main" val="0"/>
              </a:ext>
            </a:extLst>
          </a:blip>
          <a:srcRect l="10021" r="11170"/>
          <a:stretch/>
        </p:blipFill>
        <p:spPr bwMode="auto">
          <a:xfrm>
            <a:off x="6721641" y="2160684"/>
            <a:ext cx="1981201" cy="321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72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3050"/>
            <a:ext cx="8248650" cy="717550"/>
          </a:xfrm>
        </p:spPr>
        <p:txBody>
          <a:bodyPr/>
          <a:lstStyle/>
          <a:p>
            <a:pPr algn="ctr" eaLnBrk="1" hangingPunct="1"/>
            <a:r>
              <a:rPr lang="en-US" altLang="en-US" sz="4400" dirty="0" smtClean="0">
                <a:solidFill>
                  <a:srgbClr val="0070C0"/>
                </a:solidFill>
                <a:ea typeface="ＭＳ Ｐゴシック" pitchFamily="34" charset="-128"/>
              </a:rPr>
              <a:t>Controlling the Prosthetic</a:t>
            </a:r>
          </a:p>
        </p:txBody>
      </p:sp>
      <p:sp>
        <p:nvSpPr>
          <p:cNvPr id="9" name="Content Placeholder 5"/>
          <p:cNvSpPr txBox="1">
            <a:spLocks/>
          </p:cNvSpPr>
          <p:nvPr/>
        </p:nvSpPr>
        <p:spPr bwMode="auto">
          <a:xfrm>
            <a:off x="152399" y="4083050"/>
            <a:ext cx="4405981" cy="261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smtClean="0">
                <a:sym typeface="Wingdings" panose="05000000000000000000" pitchFamily="2" charset="2"/>
              </a:rPr>
              <a:t>Electronic systems: </a:t>
            </a:r>
          </a:p>
          <a:p>
            <a:pPr marL="0" indent="0">
              <a:buFont typeface="Arial" charset="0"/>
              <a:buNone/>
            </a:pPr>
            <a:r>
              <a:rPr lang="en-US" sz="2000" dirty="0" smtClean="0">
                <a:sym typeface="Wingdings" panose="05000000000000000000" pitchFamily="2" charset="2"/>
              </a:rPr>
              <a:t>Electrodes implanted </a:t>
            </a:r>
            <a:r>
              <a:rPr lang="en-US" sz="2000" i="1" dirty="0" smtClean="0">
                <a:sym typeface="Wingdings" panose="05000000000000000000" pitchFamily="2" charset="2"/>
              </a:rPr>
              <a:t>in residual </a:t>
            </a:r>
            <a:r>
              <a:rPr lang="en-US" sz="2000" i="1" dirty="0" smtClean="0">
                <a:sym typeface="Wingdings" panose="05000000000000000000" pitchFamily="2" charset="2"/>
              </a:rPr>
              <a:t>limbs</a:t>
            </a:r>
            <a:r>
              <a:rPr lang="en-US" sz="2000" dirty="0" smtClean="0">
                <a:sym typeface="Wingdings" panose="05000000000000000000" pitchFamily="2" charset="2"/>
              </a:rPr>
              <a:t> </a:t>
            </a:r>
            <a:r>
              <a:rPr lang="en-US" sz="2000" dirty="0" smtClean="0">
                <a:sym typeface="Wingdings" panose="05000000000000000000" pitchFamily="2" charset="2"/>
              </a:rPr>
              <a:t>(forearm in this example) control muscle movements </a:t>
            </a:r>
          </a:p>
          <a:p>
            <a:pPr marL="0" indent="0">
              <a:buFont typeface="Arial" charset="0"/>
              <a:buNone/>
            </a:pPr>
            <a:r>
              <a:rPr lang="en-US" sz="2000" dirty="0" smtClean="0">
                <a:sym typeface="Wingdings" panose="05000000000000000000" pitchFamily="2" charset="2"/>
              </a:rPr>
              <a:t>Electrodes implanted </a:t>
            </a:r>
            <a:r>
              <a:rPr lang="en-US" sz="2000" i="1" dirty="0" smtClean="0">
                <a:sym typeface="Wingdings" panose="05000000000000000000" pitchFamily="2" charset="2"/>
              </a:rPr>
              <a:t>into the brain </a:t>
            </a:r>
            <a:r>
              <a:rPr lang="en-US" sz="2000" dirty="0" smtClean="0">
                <a:sym typeface="Wingdings" panose="05000000000000000000" pitchFamily="2" charset="2"/>
              </a:rPr>
              <a:t>(neural implants) provide residual limb muscle control via neuron signals</a:t>
            </a:r>
          </a:p>
        </p:txBody>
      </p:sp>
      <p:pic>
        <p:nvPicPr>
          <p:cNvPr id="3076" name="Picture 4" descr="Click photo for screen-resolution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25448" b="24496"/>
          <a:stretch/>
        </p:blipFill>
        <p:spPr bwMode="auto">
          <a:xfrm>
            <a:off x="4700380" y="3674736"/>
            <a:ext cx="4038600" cy="30263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286000" y="990600"/>
            <a:ext cx="6248400" cy="2574925"/>
            <a:chOff x="2286000" y="990600"/>
            <a:chExt cx="6248400" cy="2574925"/>
          </a:xfrm>
        </p:grpSpPr>
        <p:pic>
          <p:nvPicPr>
            <p:cNvPr id="3074" name="Picture 2" descr="Figure 1. Use of extended physiological proprioception (EPP) to convert forward flexion of glenohumeral joint into prosthetic elbow flexion"/>
            <p:cNvPicPr>
              <a:picLocks noChangeAspect="1" noChangeArrowheads="1"/>
            </p:cNvPicPr>
            <p:nvPr/>
          </p:nvPicPr>
          <p:blipFill rotWithShape="1">
            <a:blip r:embed="rId5">
              <a:extLst>
                <a:ext uri="{28A0092B-C50C-407E-A947-70E740481C1C}">
                  <a14:useLocalDpi xmlns:a14="http://schemas.microsoft.com/office/drawing/2010/main" val="0"/>
                </a:ext>
              </a:extLst>
            </a:blip>
            <a:srcRect l="5748" b="39658"/>
            <a:stretch/>
          </p:blipFill>
          <p:spPr bwMode="auto">
            <a:xfrm>
              <a:off x="2286000" y="990600"/>
              <a:ext cx="6248400" cy="25749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p:cNvSpPr txBox="1">
              <a:spLocks/>
            </p:cNvSpPr>
            <p:nvPr/>
          </p:nvSpPr>
          <p:spPr bwMode="auto">
            <a:xfrm>
              <a:off x="4558381" y="990600"/>
              <a:ext cx="484437" cy="304800"/>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US" sz="2000" b="1" dirty="0" smtClean="0">
                <a:solidFill>
                  <a:srgbClr val="0070C0"/>
                </a:solidFill>
              </a:endParaRPr>
            </a:p>
          </p:txBody>
        </p:sp>
      </p:grpSp>
      <p:sp>
        <p:nvSpPr>
          <p:cNvPr id="10" name="Content Placeholder 5"/>
          <p:cNvSpPr txBox="1">
            <a:spLocks/>
          </p:cNvSpPr>
          <p:nvPr/>
        </p:nvSpPr>
        <p:spPr bwMode="auto">
          <a:xfrm>
            <a:off x="239948" y="1508125"/>
            <a:ext cx="203803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800" dirty="0" smtClean="0">
                <a:sym typeface="Wingdings" panose="05000000000000000000" pitchFamily="2" charset="2"/>
              </a:rPr>
              <a:t>External cable/switch control systems</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2830</TotalTime>
  <Words>1101</Words>
  <Application>Microsoft Office PowerPoint</Application>
  <PresentationFormat>On-screen Show (4:3)</PresentationFormat>
  <Paragraphs>110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Times New Roman</vt:lpstr>
      <vt:lpstr>Wingdings</vt:lpstr>
      <vt:lpstr>Office Theme</vt:lpstr>
      <vt:lpstr>No More Peg Legs and Hooks</vt:lpstr>
      <vt:lpstr>History of Prostheses</vt:lpstr>
      <vt:lpstr>How Do Prostheses Work?</vt:lpstr>
      <vt:lpstr>Parts of a Prosthesis</vt:lpstr>
      <vt:lpstr>Main Types of Artificial Limbs</vt:lpstr>
      <vt:lpstr>Modern Materials</vt:lpstr>
      <vt:lpstr>Categories of Modern Prostheses</vt:lpstr>
      <vt:lpstr>Categories of Modern Prostheses</vt:lpstr>
      <vt:lpstr>Controlling the Prosthetic</vt:lpstr>
      <vt:lpstr>Biomedical &amp; Mechanical Engineers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More Peg Legs and Hooks</dc:title>
  <dc:creator>Teacher</dc:creator>
  <cp:lastModifiedBy>Denise</cp:lastModifiedBy>
  <cp:revision>60</cp:revision>
  <dcterms:created xsi:type="dcterms:W3CDTF">2014-06-16T14:32:02Z</dcterms:created>
  <dcterms:modified xsi:type="dcterms:W3CDTF">2015-03-20T07:28:12Z</dcterms:modified>
</cp:coreProperties>
</file>