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avi" ContentType="video/avi"/>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1"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7" r:id="rId12"/>
    <p:sldId id="269" r:id="rId13"/>
    <p:sldId id="270" r:id="rId14"/>
    <p:sldId id="274" r:id="rId15"/>
    <p:sldId id="275" r:id="rId16"/>
    <p:sldId id="276" r:id="rId17"/>
    <p:sldId id="278" r:id="rId18"/>
    <p:sldId id="281" r:id="rId19"/>
    <p:sldId id="282" r:id="rId20"/>
    <p:sldId id="283" r:id="rId21"/>
    <p:sldId id="284" r:id="rId22"/>
    <p:sldId id="285" r:id="rId23"/>
    <p:sldId id="286" r:id="rId24"/>
    <p:sldId id="287" r:id="rId25"/>
    <p:sldId id="288" r:id="rId26"/>
    <p:sldId id="289" r:id="rId27"/>
    <p:sldId id="291" r:id="rId2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945" autoAdjust="0"/>
  </p:normalViewPr>
  <p:slideViewPr>
    <p:cSldViewPr>
      <p:cViewPr>
        <p:scale>
          <a:sx n="59" d="100"/>
          <a:sy n="59" d="100"/>
        </p:scale>
        <p:origin x="-1374"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19765294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youtube.com/watch?v=nX6GxoiCne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Today we are going to begin a polymer unit, entitled “Close Encounters of the Polymer Kind.” The title is in reference to a popular sci-fi movie about UFOs and is appropriate because—for most of you—this topic is a foreign concept.</a:t>
            </a:r>
            <a:endParaRPr lang="en-US" sz="1100" kern="1200" dirty="0">
              <a:solidFill>
                <a:schemeClr val="tx1"/>
              </a:solidFill>
              <a:effectLst/>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Aft>
                <a:spcPts val="600"/>
              </a:spcAft>
              <a:buClr>
                <a:schemeClr val="dk1"/>
              </a:buClr>
              <a:buSzPct val="91666"/>
              <a:buFont typeface="Arial"/>
              <a:buNone/>
            </a:pPr>
            <a:r>
              <a:rPr lang="en-US" sz="1100" kern="1200" dirty="0" smtClean="0">
                <a:solidFill>
                  <a:schemeClr val="tx1"/>
                </a:solidFill>
                <a:effectLst/>
                <a:latin typeface="+mn-lt"/>
                <a:ea typeface="+mn-ea"/>
                <a:cs typeface="+mn-cs"/>
              </a:rPr>
              <a:t>These next two effects are a bit more subtle, so we will watch a YouTube video demonstration (</a:t>
            </a:r>
            <a:r>
              <a:rPr lang="en-US" sz="1100" kern="1200" dirty="0" smtClean="0">
                <a:solidFill>
                  <a:schemeClr val="tx1"/>
                </a:solidFill>
                <a:effectLst/>
                <a:latin typeface="+mn-lt"/>
                <a:ea typeface="+mn-ea"/>
                <a:cs typeface="+mn-cs"/>
                <a:hlinkClick r:id="rId3"/>
              </a:rPr>
              <a:t>http://www.youtube.com/watch?v=nX6GxoiCneY</a:t>
            </a:r>
            <a:r>
              <a:rPr lang="en-US" sz="1100" kern="1200" dirty="0" smtClean="0">
                <a:solidFill>
                  <a:schemeClr val="tx1"/>
                </a:solidFill>
                <a:effectLst/>
                <a:latin typeface="+mn-lt"/>
                <a:ea typeface="+mn-ea"/>
                <a:cs typeface="+mn-cs"/>
              </a:rPr>
              <a:t>). The first demo is of the Barus effect and causes what is known as ‘die swell’. </a:t>
            </a:r>
            <a:r>
              <a:rPr lang="en-US" sz="1100" i="1" u="sng" kern="1200" dirty="0" smtClean="0">
                <a:solidFill>
                  <a:schemeClr val="tx1"/>
                </a:solidFill>
                <a:effectLst/>
                <a:latin typeface="+mn-lt"/>
                <a:ea typeface="+mn-ea"/>
                <a:cs typeface="+mn-cs"/>
              </a:rPr>
              <a:t>What is meant by ‘die’?</a:t>
            </a:r>
            <a:r>
              <a:rPr lang="en-US" sz="1100" b="1"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(Answers will vary.)</a:t>
            </a:r>
            <a:r>
              <a:rPr lang="en-US" sz="1100" b="1"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When you have a thermoplastic, it can be melted and forced through a die (a mold) to give it a particular shape. For example, if I wanted to make polyethylene (PE) fibers, I could melt PE and force it through a small diameter die to get my fiber.</a:t>
            </a:r>
          </a:p>
          <a:p>
            <a:pPr lvl="0" rtl="0">
              <a:spcAft>
                <a:spcPts val="600"/>
              </a:spcAft>
              <a:buClr>
                <a:schemeClr val="dk1"/>
              </a:buClr>
              <a:buSzPct val="91666"/>
              <a:buFont typeface="Arial"/>
              <a:buNone/>
            </a:pPr>
            <a:endParaRPr lang="en-US" sz="1100" kern="1200" dirty="0" smtClean="0">
              <a:solidFill>
                <a:schemeClr val="tx1"/>
              </a:solidFill>
              <a:effectLst/>
              <a:latin typeface="+mn-lt"/>
              <a:ea typeface="+mn-ea"/>
              <a:cs typeface="+mn-cs"/>
              <a:sym typeface="Times New Roman"/>
            </a:endParaRPr>
          </a:p>
          <a:p>
            <a:pPr lvl="0" rtl="0">
              <a:spcAft>
                <a:spcPts val="600"/>
              </a:spcAft>
              <a:buClr>
                <a:schemeClr val="dk1"/>
              </a:buClr>
              <a:buSzPct val="91666"/>
              <a:buFont typeface="Arial"/>
              <a:buNone/>
            </a:pPr>
            <a:r>
              <a:rPr lang="en" sz="1200" dirty="0" smtClean="0">
                <a:solidFill>
                  <a:schemeClr val="dk1"/>
                </a:solidFill>
                <a:latin typeface="Times New Roman"/>
                <a:ea typeface="Times New Roman"/>
                <a:cs typeface="Times New Roman"/>
                <a:sym typeface="Times New Roman"/>
              </a:rPr>
              <a:t>***</a:t>
            </a:r>
            <a:r>
              <a:rPr lang="en" sz="1200" dirty="0">
                <a:solidFill>
                  <a:schemeClr val="dk1"/>
                </a:solidFill>
                <a:latin typeface="Times New Roman"/>
                <a:ea typeface="Times New Roman"/>
                <a:cs typeface="Times New Roman"/>
                <a:sym typeface="Times New Roman"/>
              </a:rPr>
              <a:t>Watch Video</a:t>
            </a:r>
            <a:r>
              <a:rPr lang="en" sz="1200" dirty="0" smtClean="0">
                <a:solidFill>
                  <a:schemeClr val="dk1"/>
                </a:solidFill>
                <a:latin typeface="Times New Roman"/>
                <a:ea typeface="Times New Roman"/>
                <a:cs typeface="Times New Roman"/>
                <a:sym typeface="Times New Roman"/>
              </a:rPr>
              <a:t>***</a:t>
            </a:r>
          </a:p>
          <a:p>
            <a:pPr lvl="0" rtl="0">
              <a:spcAft>
                <a:spcPts val="600"/>
              </a:spcAft>
              <a:buClr>
                <a:schemeClr val="dk1"/>
              </a:buClr>
              <a:buSzPct val="91666"/>
              <a:buFont typeface="Arial"/>
              <a:buNone/>
            </a:pPr>
            <a:endParaRPr lang="en" sz="1200" dirty="0">
              <a:solidFill>
                <a:schemeClr val="dk1"/>
              </a:solidFill>
              <a:latin typeface="Times New Roman"/>
              <a:ea typeface="Times New Roman"/>
              <a:cs typeface="Times New Roman"/>
              <a:sym typeface="Times New Roman"/>
            </a:endParaRPr>
          </a:p>
          <a:p>
            <a:r>
              <a:rPr lang="en-US" sz="1100" b="1" i="0" u="none" kern="1200" dirty="0" smtClean="0">
                <a:solidFill>
                  <a:schemeClr val="tx1"/>
                </a:solidFill>
                <a:effectLst/>
                <a:latin typeface="+mn-lt"/>
                <a:ea typeface="+mn-ea"/>
                <a:cs typeface="+mn-cs"/>
              </a:rPr>
              <a:t>Why do you think the swelling occurs?</a:t>
            </a:r>
            <a:r>
              <a:rPr lang="en-US" sz="1100" i="1" u="none"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(Note: if students don’t understand what is meant by swelling, rewind the video to show how the liquid stream is wider than the mouth of the bottle. This is ‘swelling’.) Allow students time to think about this viscoelastic effect; do not provide the answer.</a:t>
            </a:r>
            <a:endParaRPr lang="en-US" sz="1100" kern="1200" dirty="0">
              <a:solidFill>
                <a:schemeClr val="tx1"/>
              </a:solidFill>
              <a:effectLst/>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Ask students, </a:t>
            </a:r>
            <a:r>
              <a:rPr lang="en-US" sz="1100" b="1" i="0" u="none" kern="1200" dirty="0" smtClean="0">
                <a:solidFill>
                  <a:schemeClr val="tx1"/>
                </a:solidFill>
                <a:effectLst/>
                <a:latin typeface="+mn-lt"/>
                <a:ea typeface="+mn-ea"/>
                <a:cs typeface="+mn-cs"/>
              </a:rPr>
              <a:t>which has more entropy: a polymer chain that is forced to be straight or a chain that is free to move? </a:t>
            </a:r>
            <a:r>
              <a:rPr lang="en-US" sz="1100" kern="1200" dirty="0" smtClean="0">
                <a:solidFill>
                  <a:schemeClr val="tx1"/>
                </a:solidFill>
                <a:effectLst/>
                <a:latin typeface="+mn-lt"/>
                <a:ea typeface="+mn-ea"/>
                <a:cs typeface="+mn-cs"/>
              </a:rPr>
              <a:t>A polymer that is forced to be straight has less entropy available to it, as it is confined. In order to increase the entropy of the system, the polymer spreads out when exiting the die.</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Ask students to explain why water does not swell after exiting the die. </a:t>
            </a:r>
            <a:r>
              <a:rPr lang="en-US" sz="1100" b="1" i="0" u="none" kern="1200" dirty="0" smtClean="0">
                <a:solidFill>
                  <a:schemeClr val="tx1"/>
                </a:solidFill>
                <a:effectLst/>
                <a:latin typeface="+mn-lt"/>
                <a:ea typeface="+mn-ea"/>
                <a:cs typeface="+mn-cs"/>
              </a:rPr>
              <a:t>Compare the state of entropy in the die and the one after the die. Is it different or roughly the same?</a:t>
            </a:r>
            <a:r>
              <a:rPr lang="en-US" sz="1100" kern="1200" dirty="0" smtClean="0">
                <a:solidFill>
                  <a:schemeClr val="tx1"/>
                </a:solidFill>
                <a:effectLst/>
                <a:latin typeface="+mn-lt"/>
                <a:ea typeface="+mn-ea"/>
                <a:cs typeface="+mn-cs"/>
              </a:rPr>
              <a:t> It is the same since it is so small. A confined water molecule looks very similar to an unconfined molecule of water so it cannot tell the difference.</a:t>
            </a:r>
            <a:endParaRPr lang="en-US" sz="1100" kern="1200" dirty="0">
              <a:solidFill>
                <a:schemeClr val="tx1"/>
              </a:solidFill>
              <a:effectLst/>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This next effect is a much debated topic so we are just going to present one theory as to why this happens. Take a moment to watch the video of the Kaye effect.  Pay attention to how the material behaves when it hits the surface.</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**Watch the Kaye Effect portion of the YouTube video [you may either review the Weissenberg </a:t>
            </a:r>
            <a:r>
              <a:rPr lang="en-US" sz="1100" kern="1200" dirty="0" err="1" smtClean="0">
                <a:solidFill>
                  <a:schemeClr val="tx1"/>
                </a:solidFill>
                <a:effectLst/>
                <a:latin typeface="+mn-lt"/>
                <a:ea typeface="+mn-ea"/>
                <a:cs typeface="+mn-cs"/>
              </a:rPr>
              <a:t>Effert</a:t>
            </a:r>
            <a:r>
              <a:rPr lang="en-US" sz="1100" kern="1200" dirty="0" smtClean="0">
                <a:solidFill>
                  <a:schemeClr val="tx1"/>
                </a:solidFill>
                <a:effectLst/>
                <a:latin typeface="+mn-lt"/>
                <a:ea typeface="+mn-ea"/>
                <a:cs typeface="+mn-cs"/>
              </a:rPr>
              <a:t> portion or skip to the Kaye Effect, which starts at the 45 sec. mark**</a:t>
            </a:r>
          </a:p>
          <a:p>
            <a:pPr lvl="0" rtl="0">
              <a:spcAft>
                <a:spcPts val="600"/>
              </a:spcAft>
              <a:buClr>
                <a:schemeClr val="dk1"/>
              </a:buClr>
              <a:buSzPct val="100000"/>
              <a:buFont typeface="Arial"/>
              <a:buNone/>
            </a:pPr>
            <a:endParaRPr lang="en" dirty="0" smtClean="0">
              <a:solidFill>
                <a:schemeClr val="dk1"/>
              </a:solidFill>
            </a:endParaRPr>
          </a:p>
          <a:p>
            <a:r>
              <a:rPr lang="en-US" sz="1100" b="1" i="0" u="none" kern="1200" dirty="0" smtClean="0">
                <a:solidFill>
                  <a:schemeClr val="tx1"/>
                </a:solidFill>
                <a:effectLst/>
                <a:latin typeface="+mn-lt"/>
                <a:ea typeface="+mn-ea"/>
                <a:cs typeface="+mn-cs"/>
              </a:rPr>
              <a:t>What happens during the Kaye Effect?  </a:t>
            </a:r>
            <a:r>
              <a:rPr lang="en-US" sz="1100" kern="1200" dirty="0" smtClean="0">
                <a:solidFill>
                  <a:schemeClr val="tx1"/>
                </a:solidFill>
                <a:effectLst/>
                <a:latin typeface="+mn-lt"/>
                <a:ea typeface="+mn-ea"/>
                <a:cs typeface="+mn-cs"/>
              </a:rPr>
              <a:t>(Allow students time to discuss). The stream of poured material ‘skips’ off the surface of the mound. One of the theories as to why this happens is called </a:t>
            </a:r>
            <a:r>
              <a:rPr lang="en-US" sz="1100" i="1" u="none" kern="1200" dirty="0" smtClean="0">
                <a:solidFill>
                  <a:schemeClr val="tx1"/>
                </a:solidFill>
                <a:effectLst/>
                <a:latin typeface="+mn-lt"/>
                <a:ea typeface="+mn-ea"/>
                <a:cs typeface="+mn-cs"/>
              </a:rPr>
              <a:t>shear thinning</a:t>
            </a:r>
            <a:r>
              <a:rPr lang="en-US" sz="1100" i="1" kern="1200" dirty="0" smtClean="0">
                <a:solidFill>
                  <a:schemeClr val="tx1"/>
                </a:solidFill>
                <a:effectLst/>
                <a:latin typeface="+mn-lt"/>
                <a:ea typeface="+mn-ea"/>
                <a:cs typeface="+mn-cs"/>
              </a:rPr>
              <a:t>.</a:t>
            </a:r>
            <a:r>
              <a:rPr lang="en-US" sz="1100" kern="1200" dirty="0" smtClean="0">
                <a:solidFill>
                  <a:schemeClr val="tx1"/>
                </a:solidFill>
                <a:effectLst/>
                <a:latin typeface="+mn-lt"/>
                <a:ea typeface="+mn-ea"/>
                <a:cs typeface="+mn-cs"/>
              </a:rPr>
              <a:t> To understand this concept, let’s consider</a:t>
            </a:r>
            <a:r>
              <a:rPr lang="en-US" sz="1100" kern="1200" baseline="0" dirty="0" smtClean="0">
                <a:solidFill>
                  <a:schemeClr val="tx1"/>
                </a:solidFill>
                <a:effectLst/>
                <a:latin typeface="+mn-lt"/>
                <a:ea typeface="+mn-ea"/>
                <a:cs typeface="+mn-cs"/>
              </a:rPr>
              <a:t> the ‘</a:t>
            </a:r>
            <a:r>
              <a:rPr lang="en-US" sz="1100" kern="1200" dirty="0" smtClean="0">
                <a:solidFill>
                  <a:schemeClr val="tx1"/>
                </a:solidFill>
                <a:effectLst/>
                <a:latin typeface="+mn-lt"/>
                <a:ea typeface="+mn-ea"/>
                <a:cs typeface="+mn-cs"/>
              </a:rPr>
              <a:t>pool of cornstarch and water’ experiment, commonly called ‘</a:t>
            </a:r>
            <a:r>
              <a:rPr lang="en-US" sz="1100" kern="1200" dirty="0" err="1" smtClean="0">
                <a:solidFill>
                  <a:schemeClr val="tx1"/>
                </a:solidFill>
                <a:effectLst/>
                <a:latin typeface="+mn-lt"/>
                <a:ea typeface="+mn-ea"/>
                <a:cs typeface="+mn-cs"/>
              </a:rPr>
              <a:t>oobleck</a:t>
            </a:r>
            <a:r>
              <a:rPr lang="en-US" sz="1100" kern="1200" dirty="0" smtClean="0">
                <a:solidFill>
                  <a:schemeClr val="tx1"/>
                </a:solidFill>
                <a:effectLst/>
                <a:latin typeface="+mn-lt"/>
                <a:ea typeface="+mn-ea"/>
                <a:cs typeface="+mn-cs"/>
              </a:rPr>
              <a:t>’. The experiment demonstrates </a:t>
            </a:r>
            <a:r>
              <a:rPr lang="en-US" sz="1100" i="1" u="none" kern="1200" dirty="0" smtClean="0">
                <a:solidFill>
                  <a:schemeClr val="tx1"/>
                </a:solidFill>
                <a:effectLst/>
                <a:latin typeface="+mn-lt"/>
                <a:ea typeface="+mn-ea"/>
                <a:cs typeface="+mn-cs"/>
              </a:rPr>
              <a:t>shear thickening</a:t>
            </a:r>
            <a:r>
              <a:rPr lang="en-US" sz="1100" kern="1200" dirty="0" smtClean="0">
                <a:solidFill>
                  <a:schemeClr val="tx1"/>
                </a:solidFill>
                <a:effectLst/>
                <a:latin typeface="+mn-lt"/>
                <a:ea typeface="+mn-ea"/>
                <a:cs typeface="+mn-cs"/>
              </a:rPr>
              <a:t>—the exact opposite of what is happening in the Kaye Effect video. In the cornstarch example, the material gets stiffer as you run across it. In fact, the faster you run, the easier it is to cross the material. With </a:t>
            </a:r>
            <a:r>
              <a:rPr lang="en-US" sz="1100" i="1" kern="1200" dirty="0" smtClean="0">
                <a:solidFill>
                  <a:schemeClr val="tx1"/>
                </a:solidFill>
                <a:effectLst/>
                <a:latin typeface="+mn-lt"/>
                <a:ea typeface="+mn-ea"/>
                <a:cs typeface="+mn-cs"/>
              </a:rPr>
              <a:t>shear thinning</a:t>
            </a:r>
            <a:r>
              <a:rPr lang="en-US" sz="1100" kern="1200" dirty="0" smtClean="0">
                <a:solidFill>
                  <a:schemeClr val="tx1"/>
                </a:solidFill>
                <a:effectLst/>
                <a:latin typeface="+mn-lt"/>
                <a:ea typeface="+mn-ea"/>
                <a:cs typeface="+mn-cs"/>
              </a:rPr>
              <a:t>, the material gets softer as you run across it. The faster you run, the softer the material gets. Think of the floor; although it is solid, you would fall through it if you ran across it too fast if it was shear thinning.</a:t>
            </a:r>
          </a:p>
          <a:p>
            <a:endParaRPr lang="en"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Now extend this to polymers. We have established that polymers like to have their own space and curl up in a relaxed configuration. But when they begin to collide with each other more quickly than they can return back to their relaxed configuration, they get stretched out.</a:t>
            </a:r>
          </a:p>
          <a:p>
            <a:endParaRPr lang="en-US"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100" b="1" dirty="0" smtClean="0">
                <a:solidFill>
                  <a:srgbClr val="000000"/>
                </a:solidFill>
              </a:rPr>
              <a:t>Is it easier or harder for polymers to slide past each other when it is stretched out?</a:t>
            </a:r>
            <a:r>
              <a:rPr lang="en" sz="1100" dirty="0" smtClean="0">
                <a:solidFill>
                  <a:srgbClr val="000000"/>
                </a:solidFill>
              </a:rPr>
              <a:t> </a:t>
            </a:r>
            <a:r>
              <a:rPr lang="en-US" sz="1100" kern="1200" dirty="0" smtClean="0">
                <a:solidFill>
                  <a:schemeClr val="tx1"/>
                </a:solidFill>
                <a:effectLst/>
                <a:latin typeface="+mn-lt"/>
                <a:ea typeface="+mn-ea"/>
                <a:cs typeface="+mn-cs"/>
              </a:rPr>
              <a:t>(Allow students time to discuss.) It is easier, which results in shear thinning.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100" dirty="0" smtClean="0">
              <a:solidFill>
                <a:srgbClr val="000000"/>
              </a:solidFill>
            </a:endParaRPr>
          </a:p>
          <a:p>
            <a:endParaRPr lang="en-US" sz="1100" kern="1200" dirty="0">
              <a:solidFill>
                <a:schemeClr val="tx1"/>
              </a:solidFill>
              <a:effectLst/>
              <a:latin typeface="+mn-lt"/>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Viscosity is the resistance to flow. If it is difficult for the fluid to flow, it is said that the viscosity is high—or more viscous. A real world example of this would be paint (which is a type of thermoplastic polymer). When you paint something, you do not want the paint to be all runny and slide down the wall. However, you also do not want it to be too thick, making it difficult to apply. As you apply the brush to the wall you apply force to the paint and it shear thins, making it easy to apply. When the polymer leaves the brush (and the applied force of the brush) it returns to its original state of being somewhat “thick” so as to not run down the wall.</a:t>
            </a:r>
            <a:endParaRPr lang="en-US" sz="1100" kern="1200" dirty="0">
              <a:solidFill>
                <a:schemeClr val="tx1"/>
              </a:solidFill>
              <a:effectLst/>
              <a:latin typeface="+mn-lt"/>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Aft>
                <a:spcPts val="600"/>
              </a:spcAft>
              <a:buClr>
                <a:schemeClr val="dk1"/>
              </a:buClr>
              <a:buSzPct val="100000"/>
              <a:buFont typeface="Arial"/>
              <a:buNone/>
            </a:pPr>
            <a:r>
              <a:rPr lang="en" dirty="0">
                <a:solidFill>
                  <a:schemeClr val="dk1"/>
                </a:solidFill>
              </a:rPr>
              <a:t>This is my last effect...what if I told you that I could defy gravity and remove material from the beaker </a:t>
            </a:r>
            <a:r>
              <a:rPr lang="en" dirty="0" smtClean="0">
                <a:solidFill>
                  <a:schemeClr val="dk1"/>
                </a:solidFill>
              </a:rPr>
              <a:t>without </a:t>
            </a:r>
            <a:r>
              <a:rPr lang="en" dirty="0">
                <a:solidFill>
                  <a:schemeClr val="dk1"/>
                </a:solidFill>
              </a:rPr>
              <a:t>the syringe being in the </a:t>
            </a:r>
            <a:r>
              <a:rPr lang="en" dirty="0" smtClean="0">
                <a:solidFill>
                  <a:schemeClr val="dk1"/>
                </a:solidFill>
              </a:rPr>
              <a:t>beaker the whole time?</a:t>
            </a:r>
            <a:endParaRPr lang="en" dirty="0">
              <a:solidFill>
                <a:schemeClr val="dk1"/>
              </a:solidFill>
            </a:endParaRPr>
          </a:p>
          <a:p>
            <a:endParaRPr lang="en" dirty="0">
              <a:solidFill>
                <a:schemeClr val="dk1"/>
              </a:solidFill>
            </a:endParaRPr>
          </a:p>
          <a:p>
            <a:pPr lvl="0" rtl="0">
              <a:spcAft>
                <a:spcPts val="600"/>
              </a:spcAft>
              <a:buClr>
                <a:schemeClr val="dk1"/>
              </a:buClr>
              <a:buSzPct val="100000"/>
              <a:buFont typeface="Arial"/>
              <a:buNone/>
            </a:pPr>
            <a:r>
              <a:rPr lang="en" dirty="0">
                <a:solidFill>
                  <a:schemeClr val="dk1"/>
                </a:solidFill>
              </a:rPr>
              <a:t>***Perform the demo</a:t>
            </a:r>
            <a:r>
              <a:rPr lang="en" dirty="0" smtClean="0">
                <a:solidFill>
                  <a:schemeClr val="dk1"/>
                </a:solidFill>
              </a:rPr>
              <a:t>***</a:t>
            </a:r>
          </a:p>
          <a:p>
            <a:pPr lvl="0" rtl="0">
              <a:spcAft>
                <a:spcPts val="600"/>
              </a:spcAft>
              <a:buClr>
                <a:schemeClr val="dk1"/>
              </a:buClr>
              <a:buSzPct val="100000"/>
              <a:buFont typeface="Arial"/>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b="1" dirty="0" smtClean="0">
                <a:solidFill>
                  <a:schemeClr val="dk1"/>
                </a:solidFill>
              </a:rPr>
              <a:t>What </a:t>
            </a:r>
            <a:r>
              <a:rPr lang="en" b="1" dirty="0">
                <a:solidFill>
                  <a:schemeClr val="dk1"/>
                </a:solidFill>
              </a:rPr>
              <a:t>happened in the demo? Did I defy gravity? </a:t>
            </a:r>
            <a:r>
              <a:rPr lang="en-US" sz="1100" kern="1200" dirty="0" smtClean="0">
                <a:solidFill>
                  <a:schemeClr val="tx1"/>
                </a:solidFill>
                <a:effectLst/>
                <a:latin typeface="+mn-lt"/>
                <a:ea typeface="+mn-ea"/>
                <a:cs typeface="+mn-cs"/>
              </a:rPr>
              <a:t>Yes; the material could be removed from the beaker without the syringe being in it.) Why was this possible?</a:t>
            </a:r>
            <a:r>
              <a:rPr lang="en-US" sz="1100" kern="1200" baseline="0" dirty="0" smtClean="0">
                <a:solidFill>
                  <a:schemeClr val="tx1"/>
                </a:solidFill>
                <a:effectLst/>
                <a:latin typeface="+mn-lt"/>
                <a:ea typeface="+mn-ea"/>
                <a:cs typeface="+mn-cs"/>
              </a:rPr>
              <a:t> (Note: </a:t>
            </a:r>
            <a:r>
              <a:rPr lang="en" dirty="0" smtClean="0">
                <a:solidFill>
                  <a:schemeClr val="dk1"/>
                </a:solidFill>
              </a:rPr>
              <a:t>Entanglements </a:t>
            </a:r>
            <a:r>
              <a:rPr lang="en" dirty="0">
                <a:solidFill>
                  <a:schemeClr val="dk1"/>
                </a:solidFill>
              </a:rPr>
              <a:t>is the answer but hold off on revealing this just yet</a:t>
            </a:r>
            <a:r>
              <a:rPr lang="en" dirty="0" smtClean="0">
                <a:solidFill>
                  <a:schemeClr val="dk1"/>
                </a:solidFill>
              </a:rPr>
              <a:t>.)</a:t>
            </a:r>
            <a:endParaRPr lang="en"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b="1" kern="1200" dirty="0" smtClean="0">
                <a:solidFill>
                  <a:schemeClr val="tx1"/>
                </a:solidFill>
                <a:effectLst/>
                <a:latin typeface="+mn-lt"/>
                <a:ea typeface="+mn-ea"/>
                <a:cs typeface="+mn-cs"/>
              </a:rPr>
              <a:t>How does this relate? </a:t>
            </a:r>
            <a:r>
              <a:rPr lang="en-US" sz="1100" kern="1200" dirty="0" smtClean="0">
                <a:solidFill>
                  <a:schemeClr val="tx1"/>
                </a:solidFill>
                <a:effectLst/>
                <a:latin typeface="+mn-lt"/>
                <a:ea typeface="+mn-ea"/>
                <a:cs typeface="+mn-cs"/>
              </a:rPr>
              <a:t>A similar event happens in the syringe. As one polymer is sucked up, it drags others with it. When the syringe is initially in the solution, it “grabs” onto a bunch of other polymers. Once removed from the solution, those chains continue to drag other chains into the syringe.</a:t>
            </a:r>
            <a:endParaRPr lang="en-US" sz="1100" kern="1200" dirty="0">
              <a:solidFill>
                <a:schemeClr val="tx1"/>
              </a:solidFill>
              <a:effectLst/>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Thermosets are polymer systems that have gone through a curing reaction and are “set” in their final shape. A thermoset cannot be reshaped by heating. Thermosets are interesting because you can take a bunch of small reactive molecules, fill up a shape that you like, and then the molecules react, forming permanent bonds that keep the shape of the mold. Because the starting materials are small molecules, they can fill up all the little features of the mold before it reacts (something that is sometimes difficult with the larger molecule thermoplastics).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As a result of this, thermosets often find uses in polymer/fiber composites, where the small molecules fill a mold that contains long thin fibers (typically a few microns thick). The long fibers provide the majority of the strength, but the thermoset keeps the fibers in place and allow the force to be distributed amongst the fibers. </a:t>
            </a:r>
            <a:endParaRPr lang="en-US" sz="1100" kern="1200" dirty="0">
              <a:solidFill>
                <a:schemeClr val="tx1"/>
              </a:solidFill>
              <a:effectLst/>
              <a:latin typeface="+mn-lt"/>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The top left image is a close-up image of a thermoset matrix surrounding fibers in a thermoset/fiber composite. The fibers are typically on the order of 1 micron in diameter so you can see that the thermoset precursors, the small molecules that will eventually react, are useful to fill those small spaces. The </a:t>
            </a:r>
            <a:r>
              <a:rPr lang="en-US" sz="1100" kern="1200" dirty="0" err="1" smtClean="0">
                <a:solidFill>
                  <a:schemeClr val="tx1"/>
                </a:solidFill>
                <a:effectLst/>
                <a:latin typeface="+mn-lt"/>
                <a:ea typeface="+mn-ea"/>
                <a:cs typeface="+mn-cs"/>
              </a:rPr>
              <a:t>Koenigsegg</a:t>
            </a:r>
            <a:r>
              <a:rPr lang="en-US" sz="1100" kern="1200" dirty="0" smtClean="0">
                <a:solidFill>
                  <a:schemeClr val="tx1"/>
                </a:solidFill>
                <a:effectLst/>
                <a:latin typeface="+mn-lt"/>
                <a:ea typeface="+mn-ea"/>
                <a:cs typeface="+mn-cs"/>
              </a:rPr>
              <a:t> super car (right image) is a really cool example of such usage, where the entire body of the car is made out of a thermoset/carbon fiber composite, due to its low weight and high strength. So how is the thermoset portion made? Can you control the properties of that portion?</a:t>
            </a:r>
            <a:endParaRPr lang="en-US" sz="1100" kern="1200" dirty="0">
              <a:solidFill>
                <a:schemeClr val="tx1"/>
              </a:solidFill>
              <a:effectLst/>
              <a:latin typeface="+mn-lt"/>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The thermoset materials undergo a chemical reaction where new covalent bonds are created. Let’s take a look at some of the details. To make a linear molecule (thermoplastic), you mix molecule A (red) and molecule B (blue) together to allow them to react. One red group reacts with one blue group to make a purple group. No matter how much A and B react, they will always create a linear molecule (imagine there are many A and B molecules mixed together).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Next let us consider the foundation for a thermoset system. Here we have a small molecule A and a small molecule D. They react and form molecule E. The more they react, they form this huge branched interconnected 3-D network (unfortunately, we can only represent 2D on the slides). So how do we control the properties?</a:t>
            </a:r>
            <a:endParaRPr lang="en-US" sz="1100" kern="1200" dirty="0">
              <a:solidFill>
                <a:schemeClr val="tx1"/>
              </a:solidFill>
              <a:effectLst/>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Starting off with the basics, we will discuss what a polymer is and introduce two categories of polymers, thermoplastics and thermosets. From there, we will discuss the cool behaviors of thermoplastics and the fundamentals that go into making a good thermoset. To round out the lesson, we will perform a thermoset activity and, using our knowledge from the lesson, make our own thermosets.</a:t>
            </a:r>
            <a:endParaRPr lang="en-US" sz="1100" kern="1200" dirty="0">
              <a:solidFill>
                <a:schemeClr val="tx1"/>
              </a:solidFill>
              <a:effectLst/>
              <a:latin typeface="+mn-lt"/>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Here we have two bridges. All things being equal, you could probably say that the bridge on the bottom would be more mechanically robust than the bridge on the top. The obvious difference is that the number of connections is different. We consider the bridge with more connections to be stronger.</a:t>
            </a:r>
            <a:endParaRPr lang="en-US" sz="1100" kern="1200" dirty="0">
              <a:solidFill>
                <a:schemeClr val="tx1"/>
              </a:solidFill>
              <a:effectLst/>
              <a:latin typeface="+mn-lt"/>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Now let’s apply that to thermoset. We already talked about the basics of the reaction, but how can we control the strength of our bridge? Let’s assume that we have 1,000 molecules: 500 are A and 500 are B, and we make changes as shown on the next slide.</a:t>
            </a:r>
            <a:endParaRPr lang="en-US" sz="1100" kern="1200" dirty="0">
              <a:solidFill>
                <a:schemeClr val="tx1"/>
              </a:solidFill>
              <a:effectLst/>
              <a:latin typeface="+mn-lt"/>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If we exchange 1 A molecule with 1 D molecule (500A + 499B + 1 D</a:t>
            </a:r>
            <a:r>
              <a:rPr lang="en" dirty="0" smtClean="0"/>
              <a:t>), we </a:t>
            </a:r>
            <a:r>
              <a:rPr lang="en" dirty="0"/>
              <a:t>have a polymer that is mostly </a:t>
            </a:r>
            <a:r>
              <a:rPr lang="en" dirty="0" smtClean="0"/>
              <a:t>linear, </a:t>
            </a:r>
            <a:r>
              <a:rPr lang="en" dirty="0"/>
              <a:t>but has one branch at the D molecule.  </a:t>
            </a:r>
          </a:p>
          <a:p>
            <a:endParaRPr lang="en" dirty="0"/>
          </a:p>
          <a:p>
            <a:pPr lvl="0" rtl="0">
              <a:buNone/>
            </a:pPr>
            <a:r>
              <a:rPr lang="en" b="1" dirty="0"/>
              <a:t>Is this a strong bridge? </a:t>
            </a:r>
            <a:r>
              <a:rPr lang="en" dirty="0"/>
              <a:t>No</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If we exchange 10 A molecules with 10 D molecules (490A + 500B + 10 D), we have a polymer that is mostly linear, but now has 10 crosslinks in it at the D molecules.</a:t>
            </a:r>
          </a:p>
          <a:p>
            <a:endParaRPr lang="en" dirty="0">
              <a:solidFill>
                <a:schemeClr val="dk1"/>
              </a:solidFill>
            </a:endParaRPr>
          </a:p>
          <a:p>
            <a:pPr lvl="0" rtl="0">
              <a:buClr>
                <a:schemeClr val="dk1"/>
              </a:buClr>
              <a:buSzPct val="100000"/>
              <a:buFont typeface="Arial"/>
              <a:buNone/>
            </a:pPr>
            <a:r>
              <a:rPr lang="en" b="1" dirty="0">
                <a:solidFill>
                  <a:schemeClr val="dk1"/>
                </a:solidFill>
              </a:rPr>
              <a:t>Is this a strong bridge? </a:t>
            </a:r>
            <a:r>
              <a:rPr lang="en" dirty="0">
                <a:solidFill>
                  <a:schemeClr val="dk1"/>
                </a:solidFill>
              </a:rPr>
              <a:t>Not </a:t>
            </a:r>
            <a:r>
              <a:rPr lang="en" dirty="0" smtClean="0">
                <a:solidFill>
                  <a:schemeClr val="dk1"/>
                </a:solidFill>
              </a:rPr>
              <a:t>really, </a:t>
            </a:r>
            <a:r>
              <a:rPr lang="en" dirty="0">
                <a:solidFill>
                  <a:schemeClr val="dk1"/>
                </a:solidFill>
              </a:rPr>
              <a:t>but </a:t>
            </a:r>
            <a:r>
              <a:rPr lang="en" dirty="0" smtClean="0">
                <a:solidFill>
                  <a:schemeClr val="dk1"/>
                </a:solidFill>
              </a:rPr>
              <a:t>it is </a:t>
            </a:r>
            <a:r>
              <a:rPr lang="en" dirty="0">
                <a:solidFill>
                  <a:schemeClr val="dk1"/>
                </a:solidFill>
              </a:rPr>
              <a:t>at least getting </a:t>
            </a:r>
            <a:r>
              <a:rPr lang="en" dirty="0" smtClean="0">
                <a:solidFill>
                  <a:schemeClr val="dk1"/>
                </a:solidFill>
              </a:rPr>
              <a:t>better.</a:t>
            </a:r>
            <a:endParaRPr lang="en" dirty="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chemeClr val="dk1"/>
              </a:buClr>
              <a:buSzPct val="100000"/>
              <a:buFont typeface="Arial"/>
              <a:buNone/>
            </a:pPr>
            <a:r>
              <a:rPr lang="en" dirty="0">
                <a:solidFill>
                  <a:schemeClr val="dk1"/>
                </a:solidFill>
              </a:rPr>
              <a:t>What if we exchange the 500 A molecules with </a:t>
            </a:r>
            <a:r>
              <a:rPr lang="en" dirty="0" smtClean="0">
                <a:solidFill>
                  <a:schemeClr val="dk1"/>
                </a:solidFill>
              </a:rPr>
              <a:t>333 D </a:t>
            </a:r>
            <a:r>
              <a:rPr lang="en" dirty="0">
                <a:solidFill>
                  <a:schemeClr val="dk1"/>
                </a:solidFill>
              </a:rPr>
              <a:t>molecules?  Every A functional group can </a:t>
            </a:r>
            <a:r>
              <a:rPr lang="en" dirty="0" smtClean="0">
                <a:solidFill>
                  <a:schemeClr val="dk1"/>
                </a:solidFill>
              </a:rPr>
              <a:t>react </a:t>
            </a:r>
            <a:r>
              <a:rPr lang="en" dirty="0">
                <a:solidFill>
                  <a:schemeClr val="dk1"/>
                </a:solidFill>
              </a:rPr>
              <a:t>with a D functional group. You have maximized the number of connections by achieving </a:t>
            </a:r>
            <a:r>
              <a:rPr lang="en" dirty="0" smtClean="0">
                <a:solidFill>
                  <a:schemeClr val="dk1"/>
                </a:solidFill>
              </a:rPr>
              <a:t>stoichiometry</a:t>
            </a:r>
            <a:r>
              <a:rPr lang="en-US" sz="1100" kern="1200" dirty="0" smtClean="0">
                <a:solidFill>
                  <a:schemeClr val="tx1"/>
                </a:solidFill>
                <a:effectLst/>
                <a:latin typeface="+mn-lt"/>
                <a:ea typeface="+mn-ea"/>
                <a:cs typeface="+mn-cs"/>
              </a:rPr>
              <a:t>—or establishing relative quantities.</a:t>
            </a:r>
            <a:endParaRPr lang="en" dirty="0">
              <a:solidFill>
                <a:schemeClr val="dk1"/>
              </a:solidFill>
            </a:endParaRPr>
          </a:p>
          <a:p>
            <a:endParaRPr lang="en" dirty="0">
              <a:solidFill>
                <a:schemeClr val="dk1"/>
              </a:solidFill>
            </a:endParaRPr>
          </a:p>
          <a:p>
            <a:pPr lvl="0" rtl="0">
              <a:buClr>
                <a:schemeClr val="dk1"/>
              </a:buClr>
              <a:buSzPct val="100000"/>
              <a:buFont typeface="Arial"/>
              <a:buNone/>
            </a:pPr>
            <a:r>
              <a:rPr lang="en" b="1" dirty="0">
                <a:solidFill>
                  <a:schemeClr val="dk1"/>
                </a:solidFill>
              </a:rPr>
              <a:t>Is this a strong bridge? </a:t>
            </a:r>
            <a:r>
              <a:rPr lang="en" dirty="0">
                <a:solidFill>
                  <a:schemeClr val="dk1"/>
                </a:solidFill>
              </a:rPr>
              <a:t>Very strong. You have the most number of connections possible.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2" name="Shape 4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What if you keep adding D molecules?  Say you exchange 500 A with </a:t>
            </a:r>
            <a:r>
              <a:rPr lang="en" dirty="0" smtClean="0"/>
              <a:t>10,000 </a:t>
            </a:r>
            <a:r>
              <a:rPr lang="en" dirty="0"/>
              <a:t>D molecules.</a:t>
            </a:r>
          </a:p>
          <a:p>
            <a:endParaRPr lang="en" dirty="0"/>
          </a:p>
          <a:p>
            <a:pPr lvl="0" rtl="0">
              <a:buNone/>
            </a:pPr>
            <a:r>
              <a:rPr lang="en" b="1" dirty="0"/>
              <a:t>Does that help your strength? Why/Why Not. </a:t>
            </a:r>
            <a:r>
              <a:rPr lang="en-US" sz="1100" kern="1200" dirty="0" smtClean="0">
                <a:solidFill>
                  <a:schemeClr val="tx1"/>
                </a:solidFill>
                <a:effectLst/>
                <a:latin typeface="+mn-lt"/>
                <a:ea typeface="+mn-ea"/>
                <a:cs typeface="+mn-cs"/>
              </a:rPr>
              <a:t>No, it does not help the strength because you are creating loose ends that do not participate in the connections, but add length to the bridge.</a:t>
            </a:r>
          </a:p>
          <a:p>
            <a:pPr lvl="0" rtl="0">
              <a:buNone/>
            </a:pPr>
            <a:endParaRPr lang="en-US" sz="1100" kern="1200" dirty="0" smtClean="0">
              <a:solidFill>
                <a:schemeClr val="tx1"/>
              </a:solidFill>
              <a:effectLst/>
              <a:latin typeface="+mn-lt"/>
              <a:ea typeface="+mn-ea"/>
              <a:cs typeface="+mn-cs"/>
            </a:endParaRPr>
          </a:p>
          <a:p>
            <a:pPr lvl="0" rtl="0">
              <a:buNone/>
            </a:pPr>
            <a:r>
              <a:rPr lang="en" b="1" dirty="0" smtClean="0">
                <a:solidFill>
                  <a:schemeClr val="dk1"/>
                </a:solidFill>
              </a:rPr>
              <a:t>How would you make a flexible chemical bridge?</a:t>
            </a:r>
            <a:r>
              <a:rPr lang="en" dirty="0" smtClean="0">
                <a:solidFill>
                  <a:schemeClr val="dk1"/>
                </a:solidFill>
              </a:rPr>
              <a:t> </a:t>
            </a:r>
            <a:r>
              <a:rPr lang="en" dirty="0" smtClean="0"/>
              <a:t>Bridges with fewer chemical connections will be more flexible.</a:t>
            </a:r>
          </a:p>
          <a:p>
            <a:pPr lvl="0" rtl="0">
              <a:buNone/>
            </a:pPr>
            <a:endParaRPr lang="en" dirty="0" smtClean="0"/>
          </a:p>
          <a:p>
            <a:pPr lvl="0" rtl="0">
              <a:buNone/>
            </a:pPr>
            <a:r>
              <a:rPr lang="en" b="1" dirty="0" smtClean="0">
                <a:solidFill>
                  <a:schemeClr val="dk1"/>
                </a:solidFill>
              </a:rPr>
              <a:t>How would you make a strong chemical bridge?</a:t>
            </a:r>
            <a:r>
              <a:rPr lang="en" dirty="0" smtClean="0">
                <a:solidFill>
                  <a:schemeClr val="dk1"/>
                </a:solidFill>
              </a:rPr>
              <a:t> </a:t>
            </a:r>
            <a:r>
              <a:rPr lang="en" dirty="0" smtClean="0"/>
              <a:t>Bridges with more chemical connections will be stronger.</a:t>
            </a:r>
          </a:p>
          <a:p>
            <a:pPr lvl="0" rtl="0">
              <a:buNone/>
            </a:pPr>
            <a:endParaRPr lang="en" dirty="0" smtClean="0"/>
          </a:p>
          <a:p>
            <a:pPr lvl="0" rtl="0">
              <a:buNone/>
            </a:pPr>
            <a:r>
              <a:rPr lang="en" b="1" dirty="0" smtClean="0"/>
              <a:t>Is there an optimum ratio? </a:t>
            </a:r>
            <a:r>
              <a:rPr lang="en" dirty="0" smtClean="0"/>
              <a:t>Yes. Typically stoichiometry leads to superior mechanical properties</a:t>
            </a:r>
          </a:p>
          <a:p>
            <a:pPr lvl="0" rtl="0">
              <a:buNone/>
            </a:pPr>
            <a:endParaRPr lang="e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5" name="Shape 4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Let’s consider a real life example: we have an </a:t>
            </a:r>
            <a:r>
              <a:rPr lang="en-US" sz="1100" i="1" u="sng" kern="1200" dirty="0" smtClean="0">
                <a:solidFill>
                  <a:schemeClr val="tx1"/>
                </a:solidFill>
                <a:effectLst/>
                <a:latin typeface="+mn-lt"/>
                <a:ea typeface="+mn-ea"/>
                <a:cs typeface="+mn-cs"/>
              </a:rPr>
              <a:t>epoxy</a:t>
            </a:r>
            <a:r>
              <a:rPr lang="en-US" sz="1100" kern="1200" dirty="0" smtClean="0">
                <a:solidFill>
                  <a:schemeClr val="tx1"/>
                </a:solidFill>
                <a:effectLst/>
                <a:latin typeface="+mn-lt"/>
                <a:ea typeface="+mn-ea"/>
                <a:cs typeface="+mn-cs"/>
              </a:rPr>
              <a:t>-based molecule and </a:t>
            </a:r>
            <a:r>
              <a:rPr lang="en-US" sz="1100" i="1" u="sng" kern="1200" dirty="0" smtClean="0">
                <a:solidFill>
                  <a:schemeClr val="tx1"/>
                </a:solidFill>
                <a:effectLst/>
                <a:latin typeface="+mn-lt"/>
                <a:ea typeface="+mn-ea"/>
                <a:cs typeface="+mn-cs"/>
              </a:rPr>
              <a:t>amine</a:t>
            </a:r>
            <a:r>
              <a:rPr lang="en-US" sz="1100" kern="1200" dirty="0" smtClean="0">
                <a:solidFill>
                  <a:schemeClr val="tx1"/>
                </a:solidFill>
                <a:effectLst/>
                <a:latin typeface="+mn-lt"/>
                <a:ea typeface="+mn-ea"/>
                <a:cs typeface="+mn-cs"/>
              </a:rPr>
              <a:t>-based molecule. The amine can attack the epoxy forming crosslinks. Each hydrogen on the nitrogen is referred to as an active hydrogen, meaning that it can participate in the reaction. The amine here has six active </a:t>
            </a:r>
            <a:r>
              <a:rPr lang="en-US" sz="1100" kern="1200" dirty="0" err="1" smtClean="0">
                <a:solidFill>
                  <a:schemeClr val="tx1"/>
                </a:solidFill>
                <a:effectLst/>
                <a:latin typeface="+mn-lt"/>
                <a:ea typeface="+mn-ea"/>
                <a:cs typeface="+mn-cs"/>
              </a:rPr>
              <a:t>hydrogens</a:t>
            </a:r>
            <a:r>
              <a:rPr lang="en-US" sz="1100" kern="1200" dirty="0" smtClean="0">
                <a:solidFill>
                  <a:schemeClr val="tx1"/>
                </a:solidFill>
                <a:effectLst/>
                <a:latin typeface="+mn-lt"/>
                <a:ea typeface="+mn-ea"/>
                <a:cs typeface="+mn-cs"/>
              </a:rPr>
              <a:t>, so it has a functionality of six, while the epoxy has two epoxide groups. Following the same ideas as before, we can vary the properties by varying the ratio of amine and epoxy, which is exactly what we are going to explore in the associated activity.</a:t>
            </a:r>
            <a:endParaRPr lang="en-US" sz="1100" kern="1200" dirty="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So what is a polymer?  A polymer is a long chain of repeating chemical units.  If you look to the etymology of the word we can see a similar meaning.</a:t>
            </a:r>
          </a:p>
          <a:p>
            <a:pPr lvl="0" rtl="0">
              <a:buNone/>
            </a:pPr>
            <a:r>
              <a:rPr lang="en" b="0" dirty="0"/>
              <a:t>Using chemical reactions, you make many different type of polymers.  The example here </a:t>
            </a:r>
            <a:r>
              <a:rPr lang="en" b="0" dirty="0" smtClean="0"/>
              <a:t>uses ethylene </a:t>
            </a:r>
            <a:r>
              <a:rPr lang="en" b="0" dirty="0"/>
              <a:t>monomer units </a:t>
            </a:r>
            <a:r>
              <a:rPr lang="en" b="0" dirty="0" smtClean="0"/>
              <a:t>to</a:t>
            </a:r>
            <a:r>
              <a:rPr lang="en" b="0" baseline="0" dirty="0" smtClean="0"/>
              <a:t> </a:t>
            </a:r>
            <a:r>
              <a:rPr lang="en" b="0" dirty="0" smtClean="0"/>
              <a:t>make </a:t>
            </a:r>
            <a:r>
              <a:rPr lang="en" b="0" dirty="0"/>
              <a:t>polyethylene, a common thermoplastic polymer used to make plastic bottles.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If we look deeper, we see that polymers are typically separated into two types: thermosets, such as tires and car bumpers, and thermoplastics, such as water bottles, which are often made out of polyethylene, as mentioned earlier.</a:t>
            </a:r>
          </a:p>
          <a:p>
            <a:pPr>
              <a:buNone/>
            </a:pPr>
            <a:endParaRPr lang="en" b="1" dirty="0" smtClean="0"/>
          </a:p>
          <a:p>
            <a:pPr>
              <a:buNone/>
            </a:pPr>
            <a:r>
              <a:rPr lang="en" b="1" dirty="0" smtClean="0"/>
              <a:t>Can </a:t>
            </a:r>
            <a:r>
              <a:rPr lang="en" b="1" dirty="0"/>
              <a:t>anyone tell me the difference between a thermoplastic and thermoset? (</a:t>
            </a:r>
            <a:r>
              <a:rPr lang="en" b="1" dirty="0" smtClean="0"/>
              <a:t>Pause</a:t>
            </a:r>
            <a:r>
              <a:rPr lang="en" b="1" baseline="0" dirty="0" smtClean="0"/>
              <a:t> to </a:t>
            </a:r>
            <a:r>
              <a:rPr lang="en" b="1" dirty="0" smtClean="0"/>
              <a:t>wait </a:t>
            </a:r>
            <a:r>
              <a:rPr lang="en" b="1" dirty="0"/>
              <a:t>for both </a:t>
            </a:r>
            <a:r>
              <a:rPr lang="en" b="1" dirty="0" smtClean="0"/>
              <a:t>terms to </a:t>
            </a:r>
            <a:r>
              <a:rPr lang="en" b="1" dirty="0"/>
              <a:t>be </a:t>
            </a:r>
            <a:r>
              <a:rPr lang="en" b="1" dirty="0" smtClean="0"/>
              <a:t>defined if possible.</a:t>
            </a:r>
            <a:r>
              <a:rPr lang="en" b="1" baseline="0" dirty="0" smtClean="0"/>
              <a:t> E</a:t>
            </a:r>
            <a:r>
              <a:rPr lang="en" b="1" dirty="0" smtClean="0"/>
              <a:t>mphasize </a:t>
            </a:r>
            <a:r>
              <a:rPr lang="en" b="1" dirty="0"/>
              <a:t>the SET portion of </a:t>
            </a:r>
            <a:r>
              <a:rPr lang="en" b="1" dirty="0" smtClean="0"/>
              <a:t>thermoset, in that if </a:t>
            </a:r>
            <a:r>
              <a:rPr lang="en" b="1" dirty="0"/>
              <a:t>something is SET can it be changed?) </a:t>
            </a:r>
            <a:r>
              <a:rPr lang="en" dirty="0" smtClean="0"/>
              <a:t>Answers are </a:t>
            </a:r>
            <a:r>
              <a:rPr lang="en" dirty="0"/>
              <a:t>on next </a:t>
            </a:r>
            <a:r>
              <a:rPr lang="en" dirty="0" smtClean="0"/>
              <a:t>two slides.</a:t>
            </a:r>
            <a:endParaRPr lang="e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A thermoset is a polymer </a:t>
            </a:r>
            <a:r>
              <a:rPr lang="en" dirty="0" smtClean="0"/>
              <a:t>in which the </a:t>
            </a:r>
            <a:r>
              <a:rPr lang="en" dirty="0"/>
              <a:t>final shape of the product is </a:t>
            </a:r>
            <a:r>
              <a:rPr lang="en" dirty="0" smtClean="0"/>
              <a:t>set, or cured, </a:t>
            </a:r>
            <a:r>
              <a:rPr lang="en" dirty="0"/>
              <a:t>due to an irreversible chemical reaction</a:t>
            </a:r>
            <a:r>
              <a:rPr lang="en" dirty="0" smtClean="0"/>
              <a:t>.</a:t>
            </a:r>
          </a:p>
          <a:p>
            <a:pPr lvl="0" rtl="0">
              <a:buNone/>
            </a:pPr>
            <a:endParaRPr lang="en" dirty="0" smtClean="0"/>
          </a:p>
          <a:p>
            <a:pPr lvl="0" rtl="0">
              <a:buNone/>
            </a:pPr>
            <a:r>
              <a:rPr lang="en" b="1" dirty="0" smtClean="0"/>
              <a:t>Ask </a:t>
            </a:r>
            <a:r>
              <a:rPr lang="en" b="1" dirty="0"/>
              <a:t>the students </a:t>
            </a:r>
            <a:r>
              <a:rPr lang="en" b="1" dirty="0" smtClean="0"/>
              <a:t>“what</a:t>
            </a:r>
            <a:r>
              <a:rPr lang="en" b="1" baseline="0" dirty="0" smtClean="0"/>
              <a:t> is meant b</a:t>
            </a:r>
            <a:r>
              <a:rPr lang="en" b="1" dirty="0" smtClean="0"/>
              <a:t>y </a:t>
            </a:r>
            <a:r>
              <a:rPr lang="en" b="1" dirty="0"/>
              <a:t>curing</a:t>
            </a:r>
            <a:r>
              <a:rPr lang="en" b="1" dirty="0" smtClean="0"/>
              <a:t>?”</a:t>
            </a:r>
            <a:r>
              <a:rPr lang="en" dirty="0" smtClean="0"/>
              <a:t> </a:t>
            </a:r>
            <a:r>
              <a:rPr lang="en-US" sz="1100" kern="1200" dirty="0" smtClean="0">
                <a:solidFill>
                  <a:schemeClr val="tx1"/>
                </a:solidFill>
                <a:effectLst/>
                <a:latin typeface="+mn-lt"/>
                <a:ea typeface="+mn-ea"/>
                <a:cs typeface="+mn-cs"/>
              </a:rPr>
              <a:t>To become tougher or harden; emphasize that ‘curing’ is a term for the chemical reaction that takes place to form the final 3D network that sets the shape.</a:t>
            </a:r>
          </a:p>
          <a:p>
            <a:pPr lvl="0" rtl="0">
              <a:buNone/>
            </a:pPr>
            <a:endParaRPr lang="en" dirty="0"/>
          </a:p>
          <a:p>
            <a:pPr lvl="0" rtl="0">
              <a:buNone/>
            </a:pPr>
            <a:r>
              <a:rPr lang="en" b="1" dirty="0"/>
              <a:t>What is a covalent bond?</a:t>
            </a:r>
            <a:r>
              <a:rPr lang="en" dirty="0"/>
              <a:t> </a:t>
            </a:r>
            <a:r>
              <a:rPr lang="en" dirty="0" smtClean="0"/>
              <a:t>A chemical </a:t>
            </a:r>
            <a:r>
              <a:rPr lang="en" dirty="0"/>
              <a:t>bond that shares electrons.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smtClean="0"/>
              <a:t>Thermoplastic is a linear polymer </a:t>
            </a:r>
            <a:r>
              <a:rPr lang="en" dirty="0"/>
              <a:t>whose final shape can be </a:t>
            </a:r>
            <a:r>
              <a:rPr lang="en" dirty="0" smtClean="0"/>
              <a:t>changed </a:t>
            </a:r>
            <a:r>
              <a:rPr lang="en" dirty="0"/>
              <a:t>through heating the material </a:t>
            </a:r>
            <a:r>
              <a:rPr lang="en" dirty="0" smtClean="0"/>
              <a:t>and </a:t>
            </a:r>
            <a:r>
              <a:rPr lang="en" dirty="0"/>
              <a:t>melting </a:t>
            </a:r>
            <a:r>
              <a:rPr lang="en" dirty="0" smtClean="0"/>
              <a:t>it </a:t>
            </a:r>
            <a:r>
              <a:rPr lang="en-US" sz="1100" kern="1200" dirty="0" smtClean="0">
                <a:solidFill>
                  <a:schemeClr val="tx1"/>
                </a:solidFill>
                <a:effectLst/>
                <a:latin typeface="+mn-lt"/>
                <a:ea typeface="+mn-ea"/>
                <a:cs typeface="+mn-cs"/>
              </a:rPr>
              <a:t>so that other shapes can be formed</a:t>
            </a:r>
            <a:r>
              <a:rPr lang="en" dirty="0" smtClean="0"/>
              <a:t>.</a:t>
            </a:r>
            <a:endParaRPr lang="en" dirty="0"/>
          </a:p>
          <a:p>
            <a:pPr lvl="0" rtl="0">
              <a:buNone/>
            </a:pPr>
            <a:endParaRPr lang="en" b="1" dirty="0" smtClean="0"/>
          </a:p>
          <a:p>
            <a:pPr lvl="0" rtl="0">
              <a:buNone/>
            </a:pPr>
            <a:r>
              <a:rPr lang="en" b="1" dirty="0" smtClean="0"/>
              <a:t>What </a:t>
            </a:r>
            <a:r>
              <a:rPr lang="en" b="1" dirty="0"/>
              <a:t>are some typical thermoplastics materials you encounter?  </a:t>
            </a:r>
            <a:r>
              <a:rPr lang="en" dirty="0"/>
              <a:t>Water </a:t>
            </a:r>
            <a:r>
              <a:rPr lang="en" baseline="0" dirty="0" smtClean="0"/>
              <a:t> and </a:t>
            </a:r>
            <a:r>
              <a:rPr lang="en" dirty="0" smtClean="0"/>
              <a:t>soda </a:t>
            </a:r>
            <a:r>
              <a:rPr lang="en" dirty="0"/>
              <a:t>bottles are the most common </a:t>
            </a:r>
            <a:r>
              <a:rPr lang="en" dirty="0" smtClean="0"/>
              <a:t>example.</a:t>
            </a:r>
          </a:p>
          <a:p>
            <a:pPr lvl="0" rtl="0">
              <a:buNone/>
            </a:pPr>
            <a:endParaRPr lang="en" dirty="0"/>
          </a:p>
          <a:p>
            <a:pPr lvl="0" rtl="0">
              <a:buNone/>
            </a:pPr>
            <a:r>
              <a:rPr lang="en" dirty="0"/>
              <a:t>We will discuss enthalpic interactions in a bit.  </a:t>
            </a:r>
            <a:endParaRPr lang="en" dirty="0" smtClean="0"/>
          </a:p>
          <a:p>
            <a:pPr lvl="0" rtl="0">
              <a:buNone/>
            </a:pPr>
            <a:endParaRPr lang="en" dirty="0"/>
          </a:p>
          <a:p>
            <a:r>
              <a:rPr lang="en-US" sz="1100" kern="1200" dirty="0" smtClean="0">
                <a:solidFill>
                  <a:schemeClr val="tx1"/>
                </a:solidFill>
                <a:effectLst/>
                <a:latin typeface="+mn-lt"/>
                <a:ea typeface="+mn-ea"/>
                <a:cs typeface="+mn-cs"/>
              </a:rPr>
              <a:t>To understand polymers, physical entanglements are an important concept to know. Ask students to imagine of a bowl of spaghetti. Remind them that all of the noodles are entangled. This is due to their long lengths. This explains physical entanglements at the molecular level.</a:t>
            </a:r>
            <a:endParaRPr lang="en-US" sz="1100" kern="1200" dirty="0">
              <a:solidFill>
                <a:schemeClr val="tx1"/>
              </a:solidFill>
              <a:effectLst/>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Okay so now that we have introduced </a:t>
            </a:r>
            <a:r>
              <a:rPr lang="en" dirty="0" smtClean="0"/>
              <a:t>two </a:t>
            </a:r>
            <a:r>
              <a:rPr lang="en" dirty="0"/>
              <a:t>categories of polymers, </a:t>
            </a:r>
            <a:r>
              <a:rPr lang="en" dirty="0" smtClean="0"/>
              <a:t>let’s talk </a:t>
            </a:r>
            <a:r>
              <a:rPr lang="en" dirty="0"/>
              <a:t>about some of the cool behaviors of thermoplastics. </a:t>
            </a:r>
            <a:endParaRPr lang="en" dirty="0" smtClean="0"/>
          </a:p>
          <a:p>
            <a:pPr lvl="0" rtl="0">
              <a:buNone/>
            </a:pPr>
            <a:endParaRPr lang="en" dirty="0"/>
          </a:p>
          <a:p>
            <a:pPr lvl="0" rtl="0">
              <a:buNone/>
            </a:pPr>
            <a:r>
              <a:rPr lang="en" dirty="0"/>
              <a:t>***Perform the Weissenburg demo***</a:t>
            </a:r>
          </a:p>
          <a:p>
            <a:pPr lvl="0" rtl="0">
              <a:buNone/>
            </a:pPr>
            <a:r>
              <a:rPr lang="en" b="1" dirty="0"/>
              <a:t>What did you observe in the Weissenburg demo?</a:t>
            </a:r>
            <a:r>
              <a:rPr lang="en" dirty="0"/>
              <a:t> </a:t>
            </a:r>
            <a:r>
              <a:rPr lang="en" dirty="0" smtClean="0"/>
              <a:t>The polymer </a:t>
            </a:r>
            <a:r>
              <a:rPr lang="en" dirty="0"/>
              <a:t>goes </a:t>
            </a:r>
            <a:r>
              <a:rPr lang="en" dirty="0" smtClean="0"/>
              <a:t>toward and up the rod;</a:t>
            </a:r>
            <a:r>
              <a:rPr lang="en" baseline="0" dirty="0" smtClean="0"/>
              <a:t> the water moves away from the rod</a:t>
            </a:r>
            <a:r>
              <a:rPr lang="en" dirty="0" smtClean="0"/>
              <a:t>.</a:t>
            </a:r>
          </a:p>
          <a:p>
            <a:pPr lvl="0" rtl="0">
              <a:buNone/>
            </a:pPr>
            <a:endParaRPr lang="en" dirty="0"/>
          </a:p>
          <a:p>
            <a:pPr lvl="0" rtl="0">
              <a:buNone/>
            </a:pPr>
            <a:r>
              <a:rPr lang="en" dirty="0"/>
              <a:t>Lets do another demo to see if we can figure out what happens.</a:t>
            </a:r>
          </a:p>
          <a:p>
            <a:endParaRPr lang="e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US" sz="1100" kern="1200" dirty="0" smtClean="0">
                <a:solidFill>
                  <a:schemeClr val="tx1"/>
                </a:solidFill>
                <a:effectLst/>
                <a:latin typeface="+mn-lt"/>
                <a:ea typeface="+mn-ea"/>
                <a:cs typeface="+mn-cs"/>
              </a:rPr>
              <a:t>Now, let’s look at a macroscopic example. In front of me are a pile of rubber bands and a pile of salt. Watch what happens when a wooden dowel is rotated in salt.</a:t>
            </a:r>
          </a:p>
          <a:p>
            <a:pPr lvl="0" rtl="0">
              <a:buNone/>
            </a:pPr>
            <a:endParaRPr lang="en-US"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**Rotate the wooden dowel in the mound of salt; the salt should move away from the dowel.**</a:t>
            </a:r>
          </a:p>
          <a:p>
            <a:pPr lvl="0" rtl="0">
              <a:buNone/>
            </a:pPr>
            <a:endParaRPr lang="en" b="1" dirty="0" smtClean="0">
              <a:solidFill>
                <a:schemeClr val="dk1"/>
              </a:solidFill>
            </a:endParaRPr>
          </a:p>
          <a:p>
            <a:r>
              <a:rPr lang="en-US" sz="1100" b="1" i="0" u="none" kern="1200" dirty="0" smtClean="0">
                <a:solidFill>
                  <a:schemeClr val="tx1"/>
                </a:solidFill>
                <a:effectLst/>
                <a:latin typeface="+mn-lt"/>
                <a:ea typeface="+mn-ea"/>
                <a:cs typeface="+mn-cs"/>
              </a:rPr>
              <a:t>What happens in this demo? </a:t>
            </a:r>
            <a:r>
              <a:rPr lang="en-US" sz="1100" kern="1200" dirty="0" smtClean="0">
                <a:solidFill>
                  <a:schemeClr val="tx1"/>
                </a:solidFill>
                <a:effectLst/>
                <a:latin typeface="+mn-lt"/>
                <a:ea typeface="+mn-ea"/>
                <a:cs typeface="+mn-cs"/>
              </a:rPr>
              <a:t>Salt, which represents water, moves </a:t>
            </a:r>
            <a:r>
              <a:rPr lang="en-US" sz="1100" i="1" u="sng" kern="1200" dirty="0" smtClean="0">
                <a:solidFill>
                  <a:schemeClr val="tx1"/>
                </a:solidFill>
                <a:effectLst/>
                <a:latin typeface="+mn-lt"/>
                <a:ea typeface="+mn-ea"/>
                <a:cs typeface="+mn-cs"/>
              </a:rPr>
              <a:t>away</a:t>
            </a:r>
            <a:r>
              <a:rPr lang="en-US" sz="1100" kern="1200" dirty="0" smtClean="0">
                <a:solidFill>
                  <a:schemeClr val="tx1"/>
                </a:solidFill>
                <a:effectLst/>
                <a:latin typeface="+mn-lt"/>
                <a:ea typeface="+mn-ea"/>
                <a:cs typeface="+mn-cs"/>
              </a:rPr>
              <a:t> from the dowel.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**Rotate the wooden dowel in the mound of rubber bands; the rubber bands should wrap around the dowel.**</a:t>
            </a:r>
          </a:p>
          <a:p>
            <a:endParaRPr lang="en-US" sz="1100" kern="1200" dirty="0" smtClean="0">
              <a:solidFill>
                <a:schemeClr val="tx1"/>
              </a:solidFill>
              <a:effectLst/>
              <a:latin typeface="+mn-lt"/>
              <a:ea typeface="+mn-ea"/>
              <a:cs typeface="+mn-cs"/>
            </a:endParaRPr>
          </a:p>
          <a:p>
            <a:r>
              <a:rPr lang="en-US" sz="1100" b="1" i="0" u="none" kern="1200" dirty="0" smtClean="0">
                <a:solidFill>
                  <a:schemeClr val="tx1"/>
                </a:solidFill>
                <a:effectLst/>
                <a:latin typeface="+mn-lt"/>
                <a:ea typeface="+mn-ea"/>
                <a:cs typeface="+mn-cs"/>
              </a:rPr>
              <a:t>What happened? </a:t>
            </a:r>
            <a:r>
              <a:rPr lang="en-US" sz="1100" kern="1200" dirty="0" smtClean="0">
                <a:solidFill>
                  <a:schemeClr val="tx1"/>
                </a:solidFill>
                <a:effectLst/>
                <a:latin typeface="+mn-lt"/>
                <a:ea typeface="+mn-ea"/>
                <a:cs typeface="+mn-cs"/>
              </a:rPr>
              <a:t>The rubber bands, which represent the polymer, wraps around the wooden dowel.  This is an excellent example of what happens at the microscopic level. To put this in more scientific terms, we need to learn some vocabulary so we can relate this to the polymer.</a:t>
            </a:r>
            <a:endParaRPr lang="en-US" sz="1100" kern="1200" dirty="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We have a balance between </a:t>
            </a:r>
            <a:r>
              <a:rPr lang="en-US" sz="1100" i="1" u="sng" kern="1200" dirty="0" err="1" smtClean="0">
                <a:solidFill>
                  <a:schemeClr val="tx1"/>
                </a:solidFill>
                <a:effectLst/>
                <a:latin typeface="+mn-lt"/>
                <a:ea typeface="+mn-ea"/>
                <a:cs typeface="+mn-cs"/>
              </a:rPr>
              <a:t>enthalpic</a:t>
            </a:r>
            <a:r>
              <a:rPr lang="en-US" sz="1100" kern="1200" dirty="0" smtClean="0">
                <a:solidFill>
                  <a:schemeClr val="tx1"/>
                </a:solidFill>
                <a:effectLst/>
                <a:latin typeface="+mn-lt"/>
                <a:ea typeface="+mn-ea"/>
                <a:cs typeface="+mn-cs"/>
              </a:rPr>
              <a:t> interactions and </a:t>
            </a:r>
            <a:r>
              <a:rPr lang="en-US" sz="1100" i="1" u="sng" kern="1200" dirty="0" smtClean="0">
                <a:solidFill>
                  <a:schemeClr val="tx1"/>
                </a:solidFill>
                <a:effectLst/>
                <a:latin typeface="+mn-lt"/>
                <a:ea typeface="+mn-ea"/>
                <a:cs typeface="+mn-cs"/>
              </a:rPr>
              <a:t>entropic</a:t>
            </a:r>
            <a:r>
              <a:rPr lang="en-US" sz="1100" kern="1200" dirty="0" smtClean="0">
                <a:solidFill>
                  <a:schemeClr val="tx1"/>
                </a:solidFill>
                <a:effectLst/>
                <a:latin typeface="+mn-lt"/>
                <a:ea typeface="+mn-ea"/>
                <a:cs typeface="+mn-cs"/>
              </a:rPr>
              <a:t> interactions. </a:t>
            </a:r>
            <a:r>
              <a:rPr lang="en-US" sz="1100" kern="1200" dirty="0" err="1" smtClean="0">
                <a:solidFill>
                  <a:schemeClr val="tx1"/>
                </a:solidFill>
                <a:effectLst/>
                <a:latin typeface="+mn-lt"/>
                <a:ea typeface="+mn-ea"/>
                <a:cs typeface="+mn-cs"/>
              </a:rPr>
              <a:t>Enthalpic</a:t>
            </a:r>
            <a:r>
              <a:rPr lang="en-US" sz="1100" kern="1200" dirty="0" smtClean="0">
                <a:solidFill>
                  <a:schemeClr val="tx1"/>
                </a:solidFill>
                <a:effectLst/>
                <a:latin typeface="+mn-lt"/>
                <a:ea typeface="+mn-ea"/>
                <a:cs typeface="+mn-cs"/>
              </a:rPr>
              <a:t> interactions are how much you </a:t>
            </a:r>
            <a:r>
              <a:rPr lang="en-US" sz="1100" i="1" u="sng" kern="1200" dirty="0" smtClean="0">
                <a:solidFill>
                  <a:schemeClr val="tx1"/>
                </a:solidFill>
                <a:effectLst/>
                <a:latin typeface="+mn-lt"/>
                <a:ea typeface="+mn-ea"/>
                <a:cs typeface="+mn-cs"/>
              </a:rPr>
              <a:t>like</a:t>
            </a:r>
            <a:r>
              <a:rPr lang="en-US" sz="1100" kern="1200" dirty="0" smtClean="0">
                <a:solidFill>
                  <a:schemeClr val="tx1"/>
                </a:solidFill>
                <a:effectLst/>
                <a:latin typeface="+mn-lt"/>
                <a:ea typeface="+mn-ea"/>
                <a:cs typeface="+mn-cs"/>
              </a:rPr>
              <a:t> the person next to you or— in molecular terms — how much a molecule likes the molecule next to it. Entropic interactions are how close you are to the one sitting next to you. The closer you sit to each other, the less entropy (capacity for disorder) you have available and the more uncomfortable you are in terms of literally sitting on top of each other. </a:t>
            </a:r>
            <a:endParaRPr lang="en-US" sz="1100" kern="1200" dirty="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457200" y="751679"/>
            <a:ext cx="8229600" cy="4012499"/>
          </a:xfrm>
          <a:prstGeom prst="rect">
            <a:avLst/>
          </a:prstGeom>
          <a:noFill/>
          <a:ln>
            <a:noFill/>
          </a:ln>
        </p:spPr>
        <p:txBody>
          <a:bodyPr lIns="91425" tIns="91425" rIns="91425" bIns="91425" anchor="t" anchorCtr="0"/>
          <a:lstStyle>
            <a:lvl1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1pPr>
            <a:lvl2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2pPr>
            <a:lvl3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3pPr>
            <a:lvl4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4pPr>
            <a:lvl5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5pPr>
            <a:lvl6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6pPr>
            <a:lvl7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7pPr>
            <a:lvl8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8pPr>
            <a:lvl9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9pPr>
          </a:lstStyle>
          <a:p>
            <a:endParaRPr/>
          </a:p>
        </p:txBody>
      </p:sp>
      <p:sp>
        <p:nvSpPr>
          <p:cNvPr id="10" name="Shape 10"/>
          <p:cNvSpPr txBox="1">
            <a:spLocks noGrp="1"/>
          </p:cNvSpPr>
          <p:nvPr>
            <p:ph type="subTitle" idx="1"/>
          </p:nvPr>
        </p:nvSpPr>
        <p:spPr>
          <a:xfrm>
            <a:off x="457200" y="4955189"/>
            <a:ext cx="8229600" cy="1643400"/>
          </a:xfrm>
          <a:prstGeom prst="rect">
            <a:avLst/>
          </a:prstGeom>
          <a:noFill/>
          <a:ln>
            <a:noFill/>
          </a:ln>
        </p:spPr>
        <p:txBody>
          <a:bodyPr lIns="91425" tIns="91425" rIns="91425" bIns="91425" anchor="t" anchorCtr="0"/>
          <a:lstStyle>
            <a:lvl1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1pPr>
            <a:lvl2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2pPr>
            <a:lvl3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3pPr>
            <a:lvl4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4pPr>
            <a:lvl5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5pPr>
            <a:lvl6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6pPr>
            <a:lvl7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7pPr>
            <a:lvl8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8pPr>
            <a:lvl9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9pPr>
          </a:lstStyle>
          <a:p>
            <a:endParaRPr/>
          </a:p>
        </p:txBody>
      </p:sp>
      <p:cxnSp>
        <p:nvCxnSpPr>
          <p:cNvPr id="11" name="Shape 11"/>
          <p:cNvCxnSpPr/>
          <p:nvPr/>
        </p:nvCxnSpPr>
        <p:spPr>
          <a:xfrm>
            <a:off x="457200" y="548639"/>
            <a:ext cx="8229600" cy="0"/>
          </a:xfrm>
          <a:prstGeom prst="straightConnector1">
            <a:avLst/>
          </a:prstGeom>
          <a:noFill/>
          <a:ln w="57150" cap="flat">
            <a:solidFill>
              <a:schemeClr val="accent1"/>
            </a:solidFill>
            <a:prstDash val="solid"/>
            <a:round/>
            <a:headEnd type="none" w="med" len="med"/>
            <a:tailEnd type="none" w="med" len="med"/>
          </a:ln>
        </p:spPr>
      </p:cxnSp>
      <p:cxnSp>
        <p:nvCxnSpPr>
          <p:cNvPr id="12" name="Shape 12"/>
          <p:cNvCxnSpPr/>
          <p:nvPr/>
        </p:nvCxnSpPr>
        <p:spPr>
          <a:xfrm>
            <a:off x="457200" y="4844510"/>
            <a:ext cx="8229600" cy="0"/>
          </a:xfrm>
          <a:prstGeom prst="straightConnector1">
            <a:avLst/>
          </a:prstGeom>
          <a:noFill/>
          <a:ln w="57150" cap="flat">
            <a:solidFill>
              <a:schemeClr val="accen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aption">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457200" y="5875079"/>
            <a:ext cx="8229600" cy="692700"/>
          </a:xfrm>
          <a:prstGeom prst="rect">
            <a:avLst/>
          </a:prstGeom>
        </p:spPr>
        <p:txBody>
          <a:bodyPr lIns="91425" tIns="91425" rIns="91425" bIns="91425" anchor="t" anchorCtr="0"/>
          <a:lstStyle>
            <a:lvl1pPr marL="285750" indent="-171450" algn="ctr">
              <a:spcBef>
                <a:spcPts val="0"/>
              </a:spcBef>
              <a:buSzPct val="100000"/>
              <a:buNone/>
              <a:defRPr sz="1800"/>
            </a:lvl1pPr>
          </a:lstStyle>
          <a:p>
            <a:endParaRPr/>
          </a:p>
        </p:txBody>
      </p:sp>
      <p:cxnSp>
        <p:nvCxnSpPr>
          <p:cNvPr id="53" name="Shape 53"/>
          <p:cNvCxnSpPr/>
          <p:nvPr/>
        </p:nvCxnSpPr>
        <p:spPr>
          <a:xfrm>
            <a:off x="457200" y="5757014"/>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cxnSp>
        <p:nvCxnSpPr>
          <p:cNvPr id="55" name="Shape 55"/>
          <p:cNvCxnSpPr/>
          <p:nvPr/>
        </p:nvCxnSpPr>
        <p:spPr>
          <a:xfrm>
            <a:off x="457200" y="150852"/>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a:solidFill>
                  <a:srgbClr val="DA0002"/>
                </a:solidFill>
              </a:defRPr>
            </a:lvl1pPr>
            <a:lvl2pPr rtl="0">
              <a:defRPr>
                <a:solidFill>
                  <a:srgbClr val="DA0002"/>
                </a:solidFill>
              </a:defRPr>
            </a:lvl2pPr>
            <a:lvl3pPr rtl="0">
              <a:defRPr>
                <a:solidFill>
                  <a:srgbClr val="DA0002"/>
                </a:solidFill>
              </a:defRPr>
            </a:lvl3pPr>
            <a:lvl4pPr rtl="0">
              <a:defRPr>
                <a:solidFill>
                  <a:srgbClr val="DA0002"/>
                </a:solidFill>
              </a:defRPr>
            </a:lvl4pPr>
            <a:lvl5pPr rtl="0">
              <a:defRPr>
                <a:solidFill>
                  <a:srgbClr val="DA0002"/>
                </a:solidFill>
              </a:defRPr>
            </a:lvl5pPr>
            <a:lvl6pPr rtl="0">
              <a:defRPr>
                <a:solidFill>
                  <a:srgbClr val="DA0002"/>
                </a:solidFill>
              </a:defRPr>
            </a:lvl6pPr>
            <a:lvl7pPr rtl="0">
              <a:defRPr>
                <a:solidFill>
                  <a:srgbClr val="DA0002"/>
                </a:solidFill>
              </a:defRPr>
            </a:lvl7pPr>
            <a:lvl8pPr rtl="0">
              <a:defRPr>
                <a:solidFill>
                  <a:srgbClr val="DA0002"/>
                </a:solidFill>
              </a:defRPr>
            </a:lvl8pPr>
            <a:lvl9pPr rtl="0">
              <a:defRPr>
                <a:solidFill>
                  <a:srgbClr val="DA0002"/>
                </a:solidFill>
              </a:defRPr>
            </a:lvl9pPr>
          </a:lstStyle>
          <a:p>
            <a:endParaRPr dirty="0"/>
          </a:p>
        </p:txBody>
      </p:sp>
      <p:sp>
        <p:nvSpPr>
          <p:cNvPr id="15" name="Shape 15"/>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cxnSp>
        <p:nvCxnSpPr>
          <p:cNvPr id="16" name="Shape 16"/>
          <p:cNvCxnSpPr/>
          <p:nvPr/>
        </p:nvCxnSpPr>
        <p:spPr>
          <a:xfrm>
            <a:off x="457200" y="1524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a:solidFill>
                  <a:schemeClr val="accent1"/>
                </a:solidFill>
              </a:defRPr>
            </a:lvl1pPr>
            <a:lvl2pPr rtl="0">
              <a:defRPr>
                <a:solidFill>
                  <a:schemeClr val="accent1"/>
                </a:solidFill>
              </a:defRPr>
            </a:lvl2pPr>
            <a:lvl3pPr rtl="0">
              <a:defRPr>
                <a:solidFill>
                  <a:schemeClr val="accent1"/>
                </a:solidFill>
              </a:defRPr>
            </a:lvl3pPr>
            <a:lvl4pPr rtl="0">
              <a:defRPr>
                <a:solidFill>
                  <a:schemeClr val="accent1"/>
                </a:solidFill>
              </a:defRPr>
            </a:lvl4pPr>
            <a:lvl5pPr rtl="0">
              <a:defRPr>
                <a:solidFill>
                  <a:schemeClr val="accent1"/>
                </a:solidFill>
              </a:defRPr>
            </a:lvl5pPr>
            <a:lvl6pPr rtl="0">
              <a:defRPr>
                <a:solidFill>
                  <a:schemeClr val="accent1"/>
                </a:solidFill>
              </a:defRPr>
            </a:lvl6pPr>
            <a:lvl7pPr rtl="0">
              <a:defRPr>
                <a:solidFill>
                  <a:schemeClr val="accent1"/>
                </a:solidFill>
              </a:defRPr>
            </a:lvl7pPr>
            <a:lvl8pPr rtl="0">
              <a:defRPr>
                <a:solidFill>
                  <a:schemeClr val="accent1"/>
                </a:solidFill>
              </a:defRPr>
            </a:lvl8pPr>
            <a:lvl9pPr rtl="0">
              <a:defRPr>
                <a:solidFill>
                  <a:schemeClr val="accent1"/>
                </a:solidFill>
              </a:defRPr>
            </a:lvl9pPr>
          </a:lstStyle>
          <a:p>
            <a:endParaRPr/>
          </a:p>
        </p:txBody>
      </p:sp>
      <p:cxnSp>
        <p:nvCxnSpPr>
          <p:cNvPr id="24" name="Shape 24"/>
          <p:cNvCxnSpPr/>
          <p:nvPr/>
        </p:nvCxnSpPr>
        <p:spPr>
          <a:xfrm>
            <a:off x="457200" y="1524000"/>
            <a:ext cx="8229600" cy="0"/>
          </a:xfrm>
          <a:prstGeom prst="straightConnector1">
            <a:avLst/>
          </a:prstGeom>
          <a:noFill/>
          <a:ln w="50800" cap="flat">
            <a:solidFill>
              <a:schemeClr val="accent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9pPr>
          </a:lstStyle>
          <a:p>
            <a:endParaRPr/>
          </a:p>
        </p:txBody>
      </p:sp>
      <p:cxnSp>
        <p:nvCxnSpPr>
          <p:cNvPr id="27" name="Shape 27"/>
          <p:cNvCxnSpPr/>
          <p:nvPr/>
        </p:nvCxnSpPr>
        <p:spPr>
          <a:xfrm>
            <a:off x="457200" y="5757014"/>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cxnSp>
        <p:nvCxnSpPr>
          <p:cNvPr id="29" name="Shape 29"/>
          <p:cNvCxnSpPr/>
          <p:nvPr/>
        </p:nvCxnSpPr>
        <p:spPr>
          <a:xfrm>
            <a:off x="457200" y="150852"/>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4"/>
        <p:cNvGrpSpPr/>
        <p:nvPr/>
      </p:nvGrpSpPr>
      <p:grpSpPr>
        <a:xfrm>
          <a:off x="0" y="0"/>
          <a:ext cx="0" cy="0"/>
          <a:chOff x="0" y="0"/>
          <a:chExt cx="0" cy="0"/>
        </a:xfrm>
      </p:grpSpPr>
      <p:sp>
        <p:nvSpPr>
          <p:cNvPr id="35" name="Shape 35"/>
          <p:cNvSpPr txBox="1">
            <a:spLocks noGrp="1"/>
          </p:cNvSpPr>
          <p:nvPr>
            <p:ph type="ctrTitle"/>
          </p:nvPr>
        </p:nvSpPr>
        <p:spPr>
          <a:xfrm>
            <a:off x="457200" y="751679"/>
            <a:ext cx="8229600" cy="4012799"/>
          </a:xfrm>
          <a:prstGeom prst="rect">
            <a:avLst/>
          </a:prstGeom>
        </p:spPr>
        <p:txBody>
          <a:bodyPr lIns="91425" tIns="91425" rIns="91425" bIns="91425" anchor="t" anchorCtr="0"/>
          <a:lstStyle>
            <a:lvl1pPr indent="457200">
              <a:buSzPct val="100000"/>
              <a:defRPr sz="7200"/>
            </a:lvl1pPr>
            <a:lvl2pPr indent="457200">
              <a:buSzPct val="100000"/>
              <a:defRPr sz="7200"/>
            </a:lvl2pPr>
            <a:lvl3pPr indent="457200">
              <a:buSzPct val="100000"/>
              <a:defRPr sz="7200"/>
            </a:lvl3pPr>
            <a:lvl4pPr indent="457200">
              <a:buSzPct val="100000"/>
              <a:defRPr sz="7200"/>
            </a:lvl4pPr>
            <a:lvl5pPr indent="457200">
              <a:buSzPct val="100000"/>
              <a:defRPr sz="7200"/>
            </a:lvl5pPr>
            <a:lvl6pPr indent="457200">
              <a:buSzPct val="100000"/>
              <a:defRPr sz="7200"/>
            </a:lvl6pPr>
            <a:lvl7pPr indent="457200">
              <a:buSzPct val="100000"/>
              <a:defRPr sz="7200"/>
            </a:lvl7pPr>
            <a:lvl8pPr indent="457200">
              <a:buSzPct val="100000"/>
              <a:defRPr sz="7200"/>
            </a:lvl8pPr>
            <a:lvl9pPr indent="457200">
              <a:buSzPct val="100000"/>
              <a:defRPr sz="7200"/>
            </a:lvl9pPr>
          </a:lstStyle>
          <a:p>
            <a:endParaRPr/>
          </a:p>
        </p:txBody>
      </p:sp>
      <p:sp>
        <p:nvSpPr>
          <p:cNvPr id="36" name="Shape 36"/>
          <p:cNvSpPr txBox="1">
            <a:spLocks noGrp="1"/>
          </p:cNvSpPr>
          <p:nvPr>
            <p:ph type="subTitle" idx="1"/>
          </p:nvPr>
        </p:nvSpPr>
        <p:spPr>
          <a:xfrm>
            <a:off x="457200" y="4955189"/>
            <a:ext cx="8229600" cy="1643700"/>
          </a:xfrm>
          <a:prstGeom prst="rect">
            <a:avLst/>
          </a:prstGeom>
        </p:spPr>
        <p:txBody>
          <a:bodyPr lIns="91425" tIns="91425" rIns="91425" bIns="91425" anchor="t" anchorCtr="0"/>
          <a:lstStyle>
            <a:lvl1pPr marL="0" indent="304800">
              <a:spcBef>
                <a:spcPts val="0"/>
              </a:spcBef>
              <a:buClr>
                <a:schemeClr val="dk2"/>
              </a:buClr>
              <a:buSzPct val="100000"/>
              <a:buNone/>
              <a:defRPr sz="4800">
                <a:solidFill>
                  <a:schemeClr val="dk2"/>
                </a:solidFill>
              </a:defRPr>
            </a:lvl1pPr>
            <a:lvl2pPr marL="0" indent="304800">
              <a:spcBef>
                <a:spcPts val="0"/>
              </a:spcBef>
              <a:buClr>
                <a:schemeClr val="dk2"/>
              </a:buClr>
              <a:buSzPct val="100000"/>
              <a:buNone/>
              <a:defRPr sz="4800">
                <a:solidFill>
                  <a:schemeClr val="dk2"/>
                </a:solidFill>
              </a:defRPr>
            </a:lvl2pPr>
            <a:lvl3pPr marL="0" indent="304800">
              <a:spcBef>
                <a:spcPts val="0"/>
              </a:spcBef>
              <a:buClr>
                <a:schemeClr val="dk2"/>
              </a:buClr>
              <a:buSzPct val="100000"/>
              <a:buNone/>
              <a:defRPr sz="4800">
                <a:solidFill>
                  <a:schemeClr val="dk2"/>
                </a:solidFill>
              </a:defRPr>
            </a:lvl3pPr>
            <a:lvl4pPr marL="0" indent="304800">
              <a:spcBef>
                <a:spcPts val="0"/>
              </a:spcBef>
              <a:buClr>
                <a:schemeClr val="dk2"/>
              </a:buClr>
              <a:buSzPct val="100000"/>
              <a:buNone/>
              <a:defRPr sz="4800">
                <a:solidFill>
                  <a:schemeClr val="dk2"/>
                </a:solidFill>
              </a:defRPr>
            </a:lvl4pPr>
            <a:lvl5pPr marL="0" indent="304800">
              <a:spcBef>
                <a:spcPts val="0"/>
              </a:spcBef>
              <a:buClr>
                <a:schemeClr val="dk2"/>
              </a:buClr>
              <a:buSzPct val="100000"/>
              <a:buNone/>
              <a:defRPr sz="4800">
                <a:solidFill>
                  <a:schemeClr val="dk2"/>
                </a:solidFill>
              </a:defRPr>
            </a:lvl5pPr>
            <a:lvl6pPr marL="0" indent="304800">
              <a:spcBef>
                <a:spcPts val="0"/>
              </a:spcBef>
              <a:buClr>
                <a:schemeClr val="dk2"/>
              </a:buClr>
              <a:buSzPct val="100000"/>
              <a:buNone/>
              <a:defRPr sz="4800">
                <a:solidFill>
                  <a:schemeClr val="dk2"/>
                </a:solidFill>
              </a:defRPr>
            </a:lvl6pPr>
            <a:lvl7pPr marL="0" indent="304800">
              <a:spcBef>
                <a:spcPts val="0"/>
              </a:spcBef>
              <a:buClr>
                <a:schemeClr val="dk2"/>
              </a:buClr>
              <a:buSzPct val="100000"/>
              <a:buNone/>
              <a:defRPr sz="4800">
                <a:solidFill>
                  <a:schemeClr val="dk2"/>
                </a:solidFill>
              </a:defRPr>
            </a:lvl7pPr>
            <a:lvl8pPr marL="0" indent="304800">
              <a:spcBef>
                <a:spcPts val="0"/>
              </a:spcBef>
              <a:buClr>
                <a:schemeClr val="dk2"/>
              </a:buClr>
              <a:buSzPct val="100000"/>
              <a:buNone/>
              <a:defRPr sz="4800">
                <a:solidFill>
                  <a:schemeClr val="dk2"/>
                </a:solidFill>
              </a:defRPr>
            </a:lvl8pPr>
            <a:lvl9pPr marL="0" indent="304800">
              <a:spcBef>
                <a:spcPts val="0"/>
              </a:spcBef>
              <a:buClr>
                <a:schemeClr val="dk2"/>
              </a:buClr>
              <a:buSzPct val="100000"/>
              <a:buNone/>
              <a:defRPr sz="4800">
                <a:solidFill>
                  <a:schemeClr val="dk2"/>
                </a:solidFill>
              </a:defRPr>
            </a:lvl9pPr>
          </a:lstStyle>
          <a:p>
            <a:endParaRPr/>
          </a:p>
        </p:txBody>
      </p:sp>
      <p:cxnSp>
        <p:nvCxnSpPr>
          <p:cNvPr id="37" name="Shape 37"/>
          <p:cNvCxnSpPr/>
          <p:nvPr/>
        </p:nvCxnSpPr>
        <p:spPr>
          <a:xfrm>
            <a:off x="457200" y="548639"/>
            <a:ext cx="8229600" cy="0"/>
          </a:xfrm>
          <a:prstGeom prst="straightConnector1">
            <a:avLst/>
          </a:prstGeom>
          <a:noFill/>
          <a:ln w="57150" cap="flat">
            <a:solidFill>
              <a:schemeClr val="accent1"/>
            </a:solidFill>
            <a:prstDash val="solid"/>
            <a:round/>
            <a:headEnd type="none" w="med" len="med"/>
            <a:tailEnd type="none" w="med" len="med"/>
          </a:ln>
        </p:spPr>
      </p:cxnSp>
      <p:cxnSp>
        <p:nvCxnSpPr>
          <p:cNvPr id="38" name="Shape 38"/>
          <p:cNvCxnSpPr/>
          <p:nvPr/>
        </p:nvCxnSpPr>
        <p:spPr>
          <a:xfrm>
            <a:off x="457200" y="4844510"/>
            <a:ext cx="8229600" cy="0"/>
          </a:xfrm>
          <a:prstGeom prst="straightConnector1">
            <a:avLst/>
          </a:prstGeom>
          <a:noFill/>
          <a:ln w="57150" cap="flat">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299"/>
          </a:xfrm>
          <a:prstGeom prst="rect">
            <a:avLst/>
          </a:prstGeom>
        </p:spPr>
        <p:txBody>
          <a:bodyPr lIns="91425" tIns="91425" rIns="91425" bIns="91425" anchor="b" anchorCtr="0"/>
          <a:lstStyle>
            <a:lvl1pPr>
              <a:defRPr>
                <a:solidFill>
                  <a:srgbClr val="DA0002"/>
                </a:solidFill>
              </a:defRPr>
            </a:lvl1pPr>
            <a:lvl2pPr>
              <a:defRPr>
                <a:solidFill>
                  <a:srgbClr val="DA0002"/>
                </a:solidFill>
              </a:defRPr>
            </a:lvl2pPr>
            <a:lvl3pPr>
              <a:defRPr>
                <a:solidFill>
                  <a:srgbClr val="DA0002"/>
                </a:solidFill>
              </a:defRPr>
            </a:lvl3pPr>
            <a:lvl4pPr>
              <a:defRPr>
                <a:solidFill>
                  <a:srgbClr val="DA0002"/>
                </a:solidFill>
              </a:defRPr>
            </a:lvl4pPr>
            <a:lvl5pPr>
              <a:defRPr>
                <a:solidFill>
                  <a:srgbClr val="DA0002"/>
                </a:solidFill>
              </a:defRPr>
            </a:lvl5pPr>
            <a:lvl6pPr>
              <a:defRPr>
                <a:solidFill>
                  <a:srgbClr val="DA0002"/>
                </a:solidFill>
              </a:defRPr>
            </a:lvl6pPr>
            <a:lvl7pPr>
              <a:defRPr>
                <a:solidFill>
                  <a:srgbClr val="DA0002"/>
                </a:solidFill>
              </a:defRPr>
            </a:lvl7pPr>
            <a:lvl8pPr>
              <a:defRPr>
                <a:solidFill>
                  <a:srgbClr val="DA0002"/>
                </a:solidFill>
              </a:defRPr>
            </a:lvl8pPr>
            <a:lvl9pPr>
              <a:defRPr>
                <a:solidFill>
                  <a:srgbClr val="DA0002"/>
                </a:solidFill>
              </a:defRPr>
            </a:lvl9pPr>
          </a:lstStyle>
          <a:p>
            <a:endParaRPr/>
          </a:p>
        </p:txBody>
      </p:sp>
      <p:sp>
        <p:nvSpPr>
          <p:cNvPr id="41" name="Shape 41"/>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cxnSp>
        <p:nvCxnSpPr>
          <p:cNvPr id="42" name="Shape 42"/>
          <p:cNvCxnSpPr/>
          <p:nvPr/>
        </p:nvCxnSpPr>
        <p:spPr>
          <a:xfrm>
            <a:off x="457200" y="1524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299"/>
          </a:xfrm>
          <a:prstGeom prst="rect">
            <a:avLst/>
          </a:prstGeom>
        </p:spPr>
        <p:txBody>
          <a:bodyPr lIns="91425" tIns="91425" rIns="91425" bIns="91425" anchor="b" anchorCtr="0"/>
          <a:lstStyle>
            <a:lvl1pPr>
              <a:defRPr>
                <a:solidFill>
                  <a:srgbClr val="DA0002"/>
                </a:solidFill>
              </a:defRPr>
            </a:lvl1pPr>
            <a:lvl2pPr>
              <a:defRPr>
                <a:solidFill>
                  <a:srgbClr val="DA0002"/>
                </a:solidFill>
              </a:defRPr>
            </a:lvl2pPr>
            <a:lvl3pPr>
              <a:defRPr>
                <a:solidFill>
                  <a:srgbClr val="DA0002"/>
                </a:solidFill>
              </a:defRPr>
            </a:lvl3pPr>
            <a:lvl4pPr>
              <a:defRPr>
                <a:solidFill>
                  <a:srgbClr val="DA0002"/>
                </a:solidFill>
              </a:defRPr>
            </a:lvl4pPr>
            <a:lvl5pPr>
              <a:defRPr>
                <a:solidFill>
                  <a:srgbClr val="DA0002"/>
                </a:solidFill>
              </a:defRPr>
            </a:lvl5pPr>
            <a:lvl6pPr>
              <a:defRPr>
                <a:solidFill>
                  <a:srgbClr val="DA0002"/>
                </a:solidFill>
              </a:defRPr>
            </a:lvl6pPr>
            <a:lvl7pPr>
              <a:defRPr>
                <a:solidFill>
                  <a:srgbClr val="DA0002"/>
                </a:solidFill>
              </a:defRPr>
            </a:lvl7pPr>
            <a:lvl8pPr>
              <a:defRPr>
                <a:solidFill>
                  <a:srgbClr val="DA0002"/>
                </a:solidFill>
              </a:defRPr>
            </a:lvl8pPr>
            <a:lvl9pPr>
              <a:defRPr>
                <a:solidFill>
                  <a:srgbClr val="DA0002"/>
                </a:solidFill>
              </a:defRPr>
            </a:lvl9pPr>
          </a:lstStyle>
          <a:p>
            <a:endParaRPr/>
          </a:p>
        </p:txBody>
      </p:sp>
      <p:sp>
        <p:nvSpPr>
          <p:cNvPr id="45" name="Shape 45"/>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6" name="Shape 46"/>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cxnSp>
        <p:nvCxnSpPr>
          <p:cNvPr id="47" name="Shape 47"/>
          <p:cNvCxnSpPr/>
          <p:nvPr/>
        </p:nvCxnSpPr>
        <p:spPr>
          <a:xfrm>
            <a:off x="457200" y="1524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2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cxnSp>
        <p:nvCxnSpPr>
          <p:cNvPr id="50" name="Shape 50"/>
          <p:cNvCxnSpPr/>
          <p:nvPr/>
        </p:nvCxnSpPr>
        <p:spPr>
          <a:xfrm>
            <a:off x="457200" y="1524000"/>
            <a:ext cx="8229600" cy="0"/>
          </a:xfrm>
          <a:prstGeom prst="straightConnector1">
            <a:avLst/>
          </a:prstGeom>
          <a:noFill/>
          <a:ln w="50800" cap="flat">
            <a:solidFill>
              <a:schemeClr val="accent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1pPr>
            <a:lvl2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2pPr>
            <a:lvl3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3pPr>
            <a:lvl4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4pPr>
            <a:lvl5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5pPr>
            <a:lvl6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6pPr>
            <a:lvl7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7pPr>
            <a:lvl8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8pPr>
            <a:lvl9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9pPr>
          </a:lstStyle>
          <a:p>
            <a:endParaRPr dirty="0"/>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Franklin Gothic Demi" pitchFamily="34" charset="0"/>
          <a:ea typeface="Franklin Gothic Demi" pitchFamily="34" charset="0"/>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4637"/>
            <a:ext cx="8229600" cy="1143299"/>
          </a:xfrm>
          <a:prstGeom prst="rect">
            <a:avLst/>
          </a:prstGeom>
        </p:spPr>
        <p:txBody>
          <a:bodyPr lIns="91425" tIns="91425" rIns="91425" bIns="91425" anchor="b" anchorCtr="0"/>
          <a:lstStyle>
            <a:lvl1pPr marL="0">
              <a:buClr>
                <a:schemeClr val="accent1"/>
              </a:buClr>
              <a:buSzPct val="100000"/>
              <a:buNone/>
              <a:defRPr sz="3600" b="1">
                <a:solidFill>
                  <a:schemeClr val="accent1"/>
                </a:solidFill>
              </a:defRPr>
            </a:lvl1pPr>
            <a:lvl2pPr marL="0" indent="228600">
              <a:buClr>
                <a:schemeClr val="accent1"/>
              </a:buClr>
              <a:buSzPct val="100000"/>
              <a:buNone/>
              <a:defRPr sz="3600" b="1">
                <a:solidFill>
                  <a:schemeClr val="accent1"/>
                </a:solidFill>
              </a:defRPr>
            </a:lvl2pPr>
            <a:lvl3pPr marL="0" indent="228600">
              <a:buClr>
                <a:schemeClr val="accent1"/>
              </a:buClr>
              <a:buSzPct val="100000"/>
              <a:buNone/>
              <a:defRPr sz="3600" b="1">
                <a:solidFill>
                  <a:schemeClr val="accent1"/>
                </a:solidFill>
              </a:defRPr>
            </a:lvl3pPr>
            <a:lvl4pPr marL="0" indent="228600">
              <a:buClr>
                <a:schemeClr val="accent1"/>
              </a:buClr>
              <a:buSzPct val="100000"/>
              <a:buNone/>
              <a:defRPr sz="3600" b="1">
                <a:solidFill>
                  <a:schemeClr val="accent1"/>
                </a:solidFill>
              </a:defRPr>
            </a:lvl4pPr>
            <a:lvl5pPr marL="0" indent="228600">
              <a:buClr>
                <a:schemeClr val="accent1"/>
              </a:buClr>
              <a:buSzPct val="100000"/>
              <a:buNone/>
              <a:defRPr sz="3600" b="1">
                <a:solidFill>
                  <a:schemeClr val="accent1"/>
                </a:solidFill>
              </a:defRPr>
            </a:lvl5pPr>
            <a:lvl6pPr marL="0" indent="228600">
              <a:buClr>
                <a:schemeClr val="accent1"/>
              </a:buClr>
              <a:buSzPct val="100000"/>
              <a:buNone/>
              <a:defRPr sz="3600" b="1">
                <a:solidFill>
                  <a:schemeClr val="accent1"/>
                </a:solidFill>
              </a:defRPr>
            </a:lvl6pPr>
            <a:lvl7pPr marL="0" indent="228600">
              <a:buClr>
                <a:schemeClr val="accent1"/>
              </a:buClr>
              <a:buSzPct val="100000"/>
              <a:buNone/>
              <a:defRPr sz="3600" b="1">
                <a:solidFill>
                  <a:schemeClr val="accent1"/>
                </a:solidFill>
              </a:defRPr>
            </a:lvl7pPr>
            <a:lvl8pPr marL="0" indent="228600">
              <a:buClr>
                <a:schemeClr val="accent1"/>
              </a:buClr>
              <a:buSzPct val="100000"/>
              <a:buNone/>
              <a:defRPr sz="3600" b="1">
                <a:solidFill>
                  <a:schemeClr val="accent1"/>
                </a:solidFill>
              </a:defRPr>
            </a:lvl8pPr>
            <a:lvl9pPr marL="0" indent="228600">
              <a:buClr>
                <a:schemeClr val="accent1"/>
              </a:buClr>
              <a:buSzPct val="100000"/>
              <a:buNone/>
              <a:defRPr sz="3600" b="1">
                <a:solidFill>
                  <a:schemeClr val="accent1"/>
                </a:solidFill>
              </a:defRPr>
            </a:lvl9pPr>
          </a:lstStyle>
          <a:p>
            <a:endParaRPr/>
          </a:p>
        </p:txBody>
      </p:sp>
      <p:sp>
        <p:nvSpPr>
          <p:cNvPr id="32" name="Shape 3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cxnSp>
        <p:nvCxnSpPr>
          <p:cNvPr id="33" name="Shape 33"/>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avi"/><Relationship Id="rId1" Type="http://schemas.microsoft.com/office/2007/relationships/media" Target="../media/media2.avi"/><Relationship Id="rId5" Type="http://schemas.openxmlformats.org/officeDocument/2006/relationships/image" Target="../media/image9.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457200" y="751679"/>
            <a:ext cx="8229600" cy="4012499"/>
          </a:xfrm>
          <a:prstGeom prst="rect">
            <a:avLst/>
          </a:prstGeom>
        </p:spPr>
        <p:txBody>
          <a:bodyPr lIns="91425" tIns="91425" rIns="91425" bIns="91425" anchor="t" anchorCtr="0">
            <a:noAutofit/>
          </a:bodyPr>
          <a:lstStyle/>
          <a:p>
            <a:pPr indent="0">
              <a:buNone/>
            </a:pPr>
            <a:r>
              <a:rPr lang="en" sz="6000" dirty="0">
                <a:latin typeface="Franklin Gothic Heavy" pitchFamily="34" charset="0"/>
              </a:rPr>
              <a:t>Close Encounters of the Polymer Kind</a:t>
            </a:r>
            <a:r>
              <a:rPr lang="en" sz="6000" dirty="0"/>
              <a:t>	</a:t>
            </a:r>
          </a:p>
        </p:txBody>
      </p:sp>
      <p:sp>
        <p:nvSpPr>
          <p:cNvPr id="58" name="Shape 58"/>
          <p:cNvSpPr txBox="1">
            <a:spLocks noGrp="1"/>
          </p:cNvSpPr>
          <p:nvPr>
            <p:ph type="subTitle" idx="1"/>
          </p:nvPr>
        </p:nvSpPr>
        <p:spPr>
          <a:xfrm>
            <a:off x="457200" y="4955189"/>
            <a:ext cx="8229600" cy="1643400"/>
          </a:xfrm>
          <a:prstGeom prst="rect">
            <a:avLst/>
          </a:prstGeom>
        </p:spPr>
        <p:txBody>
          <a:bodyPr lIns="91425" tIns="91425" rIns="91425" bIns="91425" anchor="t" anchorCtr="0">
            <a:noAutofit/>
          </a:bodyPr>
          <a:lstStyle/>
          <a:p>
            <a:pPr lvl="0" rtl="0">
              <a:buNone/>
            </a:pPr>
            <a:r>
              <a:rPr lang="en" sz="3000" dirty="0" smtClean="0"/>
              <a:t>A lesson on Polymers</a:t>
            </a:r>
            <a:endParaRPr lang="en" sz="3000"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r>
              <a:rPr lang="en" sz="4800" dirty="0">
                <a:latin typeface="Franklin Gothic Demi Cond" pitchFamily="34" charset="0"/>
              </a:rPr>
              <a:t>Barus Effect (Die Swell)</a:t>
            </a:r>
          </a:p>
        </p:txBody>
      </p:sp>
      <p:sp>
        <p:nvSpPr>
          <p:cNvPr id="136" name="Shape 136"/>
          <p:cNvSpPr txBox="1">
            <a:spLocks noGrp="1"/>
          </p:cNvSpPr>
          <p:nvPr>
            <p:ph type="body" idx="1"/>
          </p:nvPr>
        </p:nvSpPr>
        <p:spPr>
          <a:xfrm>
            <a:off x="457200" y="1537675"/>
            <a:ext cx="8229600" cy="4967700"/>
          </a:xfrm>
          <a:prstGeom prst="rect">
            <a:avLst/>
          </a:prstGeom>
        </p:spPr>
        <p:txBody>
          <a:bodyPr lIns="91425" tIns="91425" rIns="91425" bIns="91425" anchor="t" anchorCtr="0">
            <a:noAutofit/>
          </a:bodyPr>
          <a:lstStyle/>
          <a:p>
            <a:pPr lvl="0" rtl="0">
              <a:buNone/>
            </a:pPr>
            <a:r>
              <a:rPr lang="en" dirty="0"/>
              <a:t>Take a moment to watch the </a:t>
            </a:r>
            <a:r>
              <a:rPr lang="en" dirty="0" smtClean="0"/>
              <a:t>Barus Effect video below.  </a:t>
            </a:r>
            <a:endParaRPr lang="en" dirty="0"/>
          </a:p>
          <a:p>
            <a:endParaRPr lang="en" dirty="0"/>
          </a:p>
          <a:p>
            <a:endParaRPr lang="en" dirty="0"/>
          </a:p>
          <a:p>
            <a:endParaRPr lang="en" dirty="0"/>
          </a:p>
          <a:p>
            <a:endParaRPr lang="en" dirty="0"/>
          </a:p>
          <a:p>
            <a:endParaRPr lang="en" dirty="0"/>
          </a:p>
          <a:p>
            <a:endParaRPr lang="en" dirty="0"/>
          </a:p>
          <a:p>
            <a:pPr>
              <a:buNone/>
            </a:pPr>
            <a:r>
              <a:rPr lang="en" dirty="0"/>
              <a:t>Why do you think that happens?</a:t>
            </a:r>
          </a:p>
        </p:txBody>
      </p:sp>
      <p:pic>
        <p:nvPicPr>
          <p:cNvPr id="5" name="Three Viscoelastic Effects.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326704" y="2743200"/>
            <a:ext cx="2438400" cy="1828800"/>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r>
              <a:rPr lang="en" sz="4800" dirty="0">
                <a:latin typeface="Franklin Gothic Demi Cond" pitchFamily="34" charset="0"/>
              </a:rPr>
              <a:t>Barus Effect (Die Swell)</a:t>
            </a:r>
          </a:p>
        </p:txBody>
      </p:sp>
      <p:sp>
        <p:nvSpPr>
          <p:cNvPr id="149" name="Shape 149"/>
          <p:cNvSpPr txBox="1">
            <a:spLocks noGrp="1"/>
          </p:cNvSpPr>
          <p:nvPr>
            <p:ph type="body" idx="1"/>
          </p:nvPr>
        </p:nvSpPr>
        <p:spPr>
          <a:xfrm>
            <a:off x="457200" y="1537675"/>
            <a:ext cx="8229600" cy="4967700"/>
          </a:xfrm>
          <a:prstGeom prst="rect">
            <a:avLst/>
          </a:prstGeom>
        </p:spPr>
        <p:txBody>
          <a:bodyPr lIns="91425" tIns="91425" rIns="91425" bIns="91425" anchor="t" anchorCtr="0">
            <a:noAutofit/>
          </a:bodyPr>
          <a:lstStyle/>
          <a:p>
            <a:pPr lvl="0" rtl="0">
              <a:buNone/>
            </a:pPr>
            <a:r>
              <a:rPr lang="en" dirty="0"/>
              <a:t>How does </a:t>
            </a:r>
            <a:r>
              <a:rPr lang="en" dirty="0" smtClean="0"/>
              <a:t>the moving wall analogy relate to the Barus Effect?</a:t>
            </a:r>
            <a:endParaRPr lang="en" dirty="0"/>
          </a:p>
          <a:p>
            <a:endParaRPr lang="en" sz="1050" dirty="0"/>
          </a:p>
          <a:p>
            <a:pPr lvl="0" rtl="0">
              <a:buNone/>
            </a:pPr>
            <a:r>
              <a:rPr lang="en" i="1" dirty="0"/>
              <a:t>As the plunger (our classroom wall) is pushed, the molecules are forced in a confined space (decreasing entropy). </a:t>
            </a:r>
            <a:r>
              <a:rPr lang="en" i="1" dirty="0" smtClean="0"/>
              <a:t>They </a:t>
            </a:r>
            <a:r>
              <a:rPr lang="en" i="1" dirty="0"/>
              <a:t>exit the die and increase entropy by spreading out. </a:t>
            </a:r>
          </a:p>
          <a:p>
            <a:endParaRPr lang="en" dirty="0"/>
          </a:p>
          <a:p>
            <a:endParaRPr lang="en" dirty="0"/>
          </a:p>
          <a:p>
            <a:endParaRPr lang="en" dirty="0"/>
          </a:p>
          <a:p>
            <a:endParaRPr lang="en" dirty="0"/>
          </a:p>
        </p:txBody>
      </p:sp>
      <p:pic>
        <p:nvPicPr>
          <p:cNvPr id="150" name="Shape 150"/>
          <p:cNvPicPr preferRelativeResize="0"/>
          <p:nvPr/>
        </p:nvPicPr>
        <p:blipFill>
          <a:blip r:embed="rId3"/>
          <a:stretch>
            <a:fillRect/>
          </a:stretch>
        </p:blipFill>
        <p:spPr>
          <a:xfrm>
            <a:off x="1994480" y="4876800"/>
            <a:ext cx="5791200" cy="1752600"/>
          </a:xfrm>
          <a:prstGeom prst="rect">
            <a:avLst/>
          </a:prstGeom>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r>
              <a:rPr lang="en" sz="4800" dirty="0">
                <a:latin typeface="Franklin Gothic Demi Cond" pitchFamily="34" charset="0"/>
              </a:rPr>
              <a:t>Kaye Effect</a:t>
            </a:r>
          </a:p>
        </p:txBody>
      </p:sp>
      <p:sp>
        <p:nvSpPr>
          <p:cNvPr id="156" name="Shape 15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buNone/>
            </a:pPr>
            <a:r>
              <a:rPr lang="en" dirty="0" smtClean="0"/>
              <a:t>Watch </a:t>
            </a:r>
            <a:r>
              <a:rPr lang="en" dirty="0"/>
              <a:t>the </a:t>
            </a:r>
            <a:r>
              <a:rPr lang="en" dirty="0" smtClean="0"/>
              <a:t>Kaye Effect video.  </a:t>
            </a:r>
            <a:endParaRPr lang="en" dirty="0"/>
          </a:p>
          <a:p>
            <a:endParaRPr lang="en" dirty="0"/>
          </a:p>
          <a:p>
            <a:endParaRPr lang="en" dirty="0"/>
          </a:p>
        </p:txBody>
      </p:sp>
      <p:pic>
        <p:nvPicPr>
          <p:cNvPr id="5" name="Three Viscoelastic Effects.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362194" y="2895600"/>
            <a:ext cx="2438400" cy="1828800"/>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r>
              <a:rPr lang="en" sz="4800" dirty="0">
                <a:latin typeface="Franklin Gothic Demi Cond" pitchFamily="34" charset="0"/>
              </a:rPr>
              <a:t>Kaye Effect</a:t>
            </a:r>
          </a:p>
        </p:txBody>
      </p:sp>
      <p:sp>
        <p:nvSpPr>
          <p:cNvPr id="181" name="Shape 18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dirty="0"/>
              <a:t>	</a:t>
            </a:r>
          </a:p>
          <a:p>
            <a:pPr lvl="0" rtl="0">
              <a:buNone/>
            </a:pPr>
            <a:r>
              <a:rPr lang="en" dirty="0"/>
              <a:t>Polymers undergo a similar process if they are pushed too quickly.  They go too quickly to keep their bulky original shape and are forced to stretch out.  </a:t>
            </a:r>
          </a:p>
          <a:p>
            <a:endParaRPr lang="en" dirty="0"/>
          </a:p>
          <a:p>
            <a:endParaRPr lang="en" sz="2400" dirty="0">
              <a:solidFill>
                <a:srgbClr val="000000"/>
              </a:solidFill>
            </a:endParaRPr>
          </a:p>
          <a:p>
            <a:endParaRPr lang="en" sz="2400" dirty="0">
              <a:solidFill>
                <a:srgbClr val="000000"/>
              </a:solidFill>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r>
              <a:rPr lang="en" sz="4800" dirty="0">
                <a:latin typeface="Franklin Gothic Demi Cond" pitchFamily="34" charset="0"/>
              </a:rPr>
              <a:t>Kaye Effect</a:t>
            </a:r>
          </a:p>
        </p:txBody>
      </p:sp>
      <p:sp>
        <p:nvSpPr>
          <p:cNvPr id="187" name="Shape 18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dirty="0"/>
              <a:t>If it is easier to flow past each </a:t>
            </a:r>
            <a:r>
              <a:rPr lang="en" dirty="0" smtClean="0"/>
              <a:t>other, is the </a:t>
            </a:r>
            <a:r>
              <a:rPr lang="en" dirty="0"/>
              <a:t>viscosity low or high?</a:t>
            </a:r>
          </a:p>
        </p:txBody>
      </p:sp>
      <p:pic>
        <p:nvPicPr>
          <p:cNvPr id="188" name="Shape 188"/>
          <p:cNvPicPr preferRelativeResize="0"/>
          <p:nvPr/>
        </p:nvPicPr>
        <p:blipFill>
          <a:blip r:embed="rId3"/>
          <a:stretch>
            <a:fillRect/>
          </a:stretch>
        </p:blipFill>
        <p:spPr>
          <a:xfrm>
            <a:off x="2061875" y="3075775"/>
            <a:ext cx="4772025" cy="3257550"/>
          </a:xfrm>
          <a:prstGeom prst="rect">
            <a:avLst/>
          </a:prstGeom>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r>
              <a:rPr lang="en" sz="4800" dirty="0">
                <a:latin typeface="Franklin Gothic Demi Cond" pitchFamily="34" charset="0"/>
              </a:rPr>
              <a:t>“Anti-Gravity”</a:t>
            </a:r>
          </a:p>
        </p:txBody>
      </p:sp>
      <p:sp>
        <p:nvSpPr>
          <p:cNvPr id="194" name="Shape 19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b="1" dirty="0"/>
              <a:t>What if I told you that I could defy gravity?</a:t>
            </a:r>
          </a:p>
          <a:p>
            <a:endParaRPr lang="en" dirty="0"/>
          </a:p>
          <a:p>
            <a:endParaRPr lang="en" dirty="0"/>
          </a:p>
          <a:p>
            <a:endParaRPr lang="en" dirty="0"/>
          </a:p>
          <a:p>
            <a:endParaRPr lang="en" dirty="0"/>
          </a:p>
          <a:p>
            <a:endParaRPr lang="en" dirty="0"/>
          </a:p>
          <a:p>
            <a:endParaRPr lang="en" dirty="0"/>
          </a:p>
          <a:p>
            <a:pPr lvl="0" algn="ctr" rtl="0">
              <a:buNone/>
            </a:pPr>
            <a:r>
              <a:rPr lang="en" i="1" dirty="0"/>
              <a:t>What happened?</a:t>
            </a:r>
          </a:p>
        </p:txBody>
      </p:sp>
      <p:pic>
        <p:nvPicPr>
          <p:cNvPr id="2" name="Defying Gravity.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971800" y="2759242"/>
            <a:ext cx="3522133" cy="1981200"/>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r>
              <a:rPr lang="en" sz="4800" dirty="0">
                <a:latin typeface="Franklin Gothic Demi Cond" pitchFamily="34" charset="0"/>
              </a:rPr>
              <a:t>“Anti-Gravity”</a:t>
            </a:r>
          </a:p>
        </p:txBody>
      </p:sp>
      <p:sp>
        <p:nvSpPr>
          <p:cNvPr id="207" name="Shape 20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b="1" dirty="0"/>
              <a:t>How </a:t>
            </a:r>
            <a:r>
              <a:rPr lang="en" b="1" dirty="0" smtClean="0"/>
              <a:t>do the rubber </a:t>
            </a:r>
            <a:r>
              <a:rPr lang="en" b="1" dirty="0"/>
              <a:t>bands relate to </a:t>
            </a:r>
            <a:r>
              <a:rPr lang="en" b="1" dirty="0" smtClean="0"/>
              <a:t>polymers</a:t>
            </a:r>
            <a:r>
              <a:rPr lang="en" b="1" dirty="0"/>
              <a:t>?</a:t>
            </a:r>
          </a:p>
          <a:p>
            <a:endParaRPr lang="en" dirty="0"/>
          </a:p>
          <a:p>
            <a:pPr lvl="0" rtl="0">
              <a:buNone/>
            </a:pPr>
            <a:r>
              <a:rPr lang="en" i="1" dirty="0"/>
              <a:t>As the syringe pulls up polymers, the polymers already in the syringe pull up other polymers due to </a:t>
            </a:r>
            <a:r>
              <a:rPr lang="en" i="1" dirty="0">
                <a:solidFill>
                  <a:srgbClr val="0000FF"/>
                </a:solidFill>
              </a:rPr>
              <a:t>physical entanglements.</a:t>
            </a:r>
          </a:p>
          <a:p>
            <a:pPr lvl="0" rtl="0">
              <a:buNone/>
            </a:pPr>
            <a:r>
              <a:rPr lang="en" dirty="0"/>
              <a:t> </a:t>
            </a:r>
          </a:p>
          <a:p>
            <a:endParaRPr lang="en" dirty="0"/>
          </a:p>
          <a:p>
            <a:endParaRPr lang="en" dirty="0"/>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indent="228600"/>
            <a:r>
              <a:rPr lang="en" sz="4800" dirty="0">
                <a:latin typeface="Franklin Gothic Demi Cond" pitchFamily="34" charset="0"/>
              </a:rPr>
              <a:t>Thermosets and Their Uses</a:t>
            </a:r>
          </a:p>
        </p:txBody>
      </p:sp>
      <p:sp>
        <p:nvSpPr>
          <p:cNvPr id="225" name="Shape 22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50800" lvl="0" indent="0" rtl="0">
              <a:spcBef>
                <a:spcPts val="1200"/>
              </a:spcBef>
              <a:buClr>
                <a:schemeClr val="dk1"/>
              </a:buClr>
              <a:buSzPct val="36666"/>
              <a:buFont typeface="Arial"/>
              <a:buNone/>
            </a:pPr>
            <a:r>
              <a:rPr lang="en" dirty="0"/>
              <a:t>Thermosets are polymer systems that have gone through a curing reaction and are “set” in its final shape. A thermoset cannot be reshaped by heating.</a:t>
            </a:r>
          </a:p>
          <a:p>
            <a:endParaRPr lang="en" dirty="0"/>
          </a:p>
          <a:p>
            <a:pPr>
              <a:buNone/>
            </a:pPr>
            <a:r>
              <a:rPr lang="en" i="1" dirty="0"/>
              <a:t>Possible uses are?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indent="228600"/>
            <a:r>
              <a:rPr lang="en" sz="4800" dirty="0">
                <a:latin typeface="Franklin Gothic Demi Cond" pitchFamily="34" charset="0"/>
              </a:rPr>
              <a:t>Example Usage</a:t>
            </a:r>
          </a:p>
        </p:txBody>
      </p:sp>
      <p:sp>
        <p:nvSpPr>
          <p:cNvPr id="231" name="Shape 231"/>
          <p:cNvSpPr txBox="1">
            <a:spLocks noGrp="1"/>
          </p:cNvSpPr>
          <p:nvPr>
            <p:ph type="body" idx="1"/>
          </p:nvPr>
        </p:nvSpPr>
        <p:spPr>
          <a:xfrm>
            <a:off x="4666148" y="1627075"/>
            <a:ext cx="4182000" cy="1467900"/>
          </a:xfrm>
          <a:prstGeom prst="rect">
            <a:avLst/>
          </a:prstGeom>
        </p:spPr>
        <p:txBody>
          <a:bodyPr lIns="91425" tIns="91425" rIns="91425" bIns="91425" anchor="t" anchorCtr="0">
            <a:noAutofit/>
          </a:bodyPr>
          <a:lstStyle/>
          <a:p>
            <a:pPr marL="223838" lvl="0" indent="0" rtl="0">
              <a:buNone/>
            </a:pPr>
            <a:r>
              <a:rPr lang="en" dirty="0"/>
              <a:t>Close-up of an </a:t>
            </a:r>
            <a:r>
              <a:rPr lang="en" dirty="0" smtClean="0"/>
              <a:t>thermoset (</a:t>
            </a:r>
            <a:r>
              <a:rPr lang="en" dirty="0"/>
              <a:t>Yellow)</a:t>
            </a:r>
          </a:p>
          <a:p>
            <a:pPr marL="223838" indent="0">
              <a:buNone/>
            </a:pPr>
            <a:r>
              <a:rPr lang="en-US" dirty="0" smtClean="0"/>
              <a:t>F</a:t>
            </a:r>
            <a:r>
              <a:rPr lang="en" dirty="0" smtClean="0"/>
              <a:t>iber (</a:t>
            </a:r>
            <a:r>
              <a:rPr lang="en" dirty="0"/>
              <a:t>Blue) composite </a:t>
            </a:r>
          </a:p>
        </p:txBody>
      </p:sp>
      <p:pic>
        <p:nvPicPr>
          <p:cNvPr id="232" name="Shape 232"/>
          <p:cNvPicPr preferRelativeResize="0"/>
          <p:nvPr/>
        </p:nvPicPr>
        <p:blipFill>
          <a:blip r:embed="rId3"/>
          <a:stretch>
            <a:fillRect/>
          </a:stretch>
        </p:blipFill>
        <p:spPr>
          <a:xfrm>
            <a:off x="457200" y="1676400"/>
            <a:ext cx="3457024" cy="2295274"/>
          </a:xfrm>
          <a:prstGeom prst="rect">
            <a:avLst/>
          </a:prstGeom>
        </p:spPr>
      </p:pic>
      <p:pic>
        <p:nvPicPr>
          <p:cNvPr id="233" name="Shape 233"/>
          <p:cNvPicPr preferRelativeResize="0"/>
          <p:nvPr/>
        </p:nvPicPr>
        <p:blipFill>
          <a:blip r:embed="rId4"/>
          <a:stretch>
            <a:fillRect/>
          </a:stretch>
        </p:blipFill>
        <p:spPr>
          <a:xfrm>
            <a:off x="4774825" y="4164425"/>
            <a:ext cx="4073325" cy="2295274"/>
          </a:xfrm>
          <a:prstGeom prst="rect">
            <a:avLst/>
          </a:prstGeom>
        </p:spPr>
      </p:pic>
      <p:cxnSp>
        <p:nvCxnSpPr>
          <p:cNvPr id="234" name="Shape 234"/>
          <p:cNvCxnSpPr>
            <a:stCxn id="231" idx="1"/>
          </p:cNvCxnSpPr>
          <p:nvPr/>
        </p:nvCxnSpPr>
        <p:spPr>
          <a:xfrm flipH="1">
            <a:off x="4156148" y="2361025"/>
            <a:ext cx="510000" cy="169200"/>
          </a:xfrm>
          <a:prstGeom prst="straightConnector1">
            <a:avLst/>
          </a:prstGeom>
          <a:noFill/>
          <a:ln w="19050" cap="flat">
            <a:solidFill>
              <a:schemeClr val="dk2"/>
            </a:solidFill>
            <a:prstDash val="solid"/>
            <a:round/>
            <a:headEnd type="none" w="lg" len="lg"/>
            <a:tailEnd type="triangle" w="lg" len="lg"/>
          </a:ln>
        </p:spPr>
      </p:cxnSp>
      <p:sp>
        <p:nvSpPr>
          <p:cNvPr id="235" name="Shape 235"/>
          <p:cNvSpPr txBox="1">
            <a:spLocks noGrp="1"/>
          </p:cNvSpPr>
          <p:nvPr>
            <p:ph type="body" idx="2"/>
          </p:nvPr>
        </p:nvSpPr>
        <p:spPr>
          <a:xfrm>
            <a:off x="152423" y="4643700"/>
            <a:ext cx="4182000" cy="1467900"/>
          </a:xfrm>
          <a:prstGeom prst="rect">
            <a:avLst/>
          </a:prstGeom>
        </p:spPr>
        <p:txBody>
          <a:bodyPr lIns="91425" tIns="91425" rIns="91425" bIns="91425" anchor="t" anchorCtr="0">
            <a:noAutofit/>
          </a:bodyPr>
          <a:lstStyle/>
          <a:p>
            <a:pPr lvl="0" rtl="0">
              <a:buNone/>
            </a:pPr>
            <a:r>
              <a:rPr lang="en" sz="2800" dirty="0"/>
              <a:t>Possible end use of such a composite, the </a:t>
            </a:r>
            <a:r>
              <a:rPr lang="en" sz="2800" i="1" dirty="0"/>
              <a:t>Koenigsegg</a:t>
            </a:r>
            <a:r>
              <a:rPr lang="en" sz="2800" dirty="0"/>
              <a:t> super car</a:t>
            </a:r>
          </a:p>
        </p:txBody>
      </p:sp>
      <p:cxnSp>
        <p:nvCxnSpPr>
          <p:cNvPr id="236" name="Shape 236"/>
          <p:cNvCxnSpPr/>
          <p:nvPr/>
        </p:nvCxnSpPr>
        <p:spPr>
          <a:xfrm>
            <a:off x="4156148" y="5525550"/>
            <a:ext cx="484200" cy="70800"/>
          </a:xfrm>
          <a:prstGeom prst="straightConnector1">
            <a:avLst/>
          </a:prstGeom>
          <a:noFill/>
          <a:ln w="19050" cap="flat">
            <a:solidFill>
              <a:schemeClr val="dk2"/>
            </a:solidFill>
            <a:prstDash val="solid"/>
            <a:round/>
            <a:headEnd type="none" w="lg" len="lg"/>
            <a:tailEnd type="triangle" w="lg" len="lg"/>
          </a:ln>
        </p:spPr>
      </p:cxn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indent="228600"/>
            <a:r>
              <a:rPr lang="en" sz="4800" dirty="0">
                <a:latin typeface="Franklin Gothic Demi Cond" pitchFamily="34" charset="0"/>
              </a:rPr>
              <a:t>Chemical Bridges</a:t>
            </a:r>
          </a:p>
        </p:txBody>
      </p:sp>
      <p:sp>
        <p:nvSpPr>
          <p:cNvPr id="242" name="Shape 242"/>
          <p:cNvSpPr txBox="1">
            <a:spLocks noGrp="1"/>
          </p:cNvSpPr>
          <p:nvPr>
            <p:ph type="body" idx="1"/>
          </p:nvPr>
        </p:nvSpPr>
        <p:spPr>
          <a:xfrm>
            <a:off x="228600" y="1600200"/>
            <a:ext cx="8458200" cy="4967700"/>
          </a:xfrm>
          <a:prstGeom prst="rect">
            <a:avLst/>
          </a:prstGeom>
        </p:spPr>
        <p:txBody>
          <a:bodyPr lIns="91425" tIns="91425" rIns="91425" bIns="91425" anchor="t" anchorCtr="0">
            <a:noAutofit/>
          </a:bodyPr>
          <a:lstStyle/>
          <a:p>
            <a:pPr lvl="0" rtl="0">
              <a:buNone/>
            </a:pPr>
            <a:endParaRPr lang="en" dirty="0" smtClean="0"/>
          </a:p>
          <a:p>
            <a:pPr lvl="0" rtl="0">
              <a:buNone/>
            </a:pPr>
            <a:r>
              <a:rPr lang="en" dirty="0" smtClean="0"/>
              <a:t>By </a:t>
            </a:r>
            <a:r>
              <a:rPr lang="en" dirty="0"/>
              <a:t>varying the </a:t>
            </a:r>
          </a:p>
          <a:p>
            <a:pPr lvl="0" rtl="0">
              <a:buNone/>
            </a:pPr>
            <a:r>
              <a:rPr lang="en" dirty="0"/>
              <a:t>ratio of </a:t>
            </a:r>
          </a:p>
          <a:p>
            <a:pPr lvl="0" rtl="0">
              <a:buNone/>
            </a:pPr>
            <a:r>
              <a:rPr lang="en-US" dirty="0" smtClean="0"/>
              <a:t>M</a:t>
            </a:r>
            <a:r>
              <a:rPr lang="en" dirty="0" smtClean="0"/>
              <a:t>olecules. </a:t>
            </a:r>
            <a:r>
              <a:rPr lang="en" dirty="0"/>
              <a:t>we </a:t>
            </a:r>
          </a:p>
          <a:p>
            <a:pPr lvl="0" rtl="0">
              <a:buNone/>
            </a:pPr>
            <a:r>
              <a:rPr lang="en" dirty="0"/>
              <a:t>can vary the </a:t>
            </a:r>
          </a:p>
          <a:p>
            <a:pPr lvl="0" rtl="0">
              <a:buNone/>
            </a:pPr>
            <a:r>
              <a:rPr lang="en" dirty="0"/>
              <a:t>number of </a:t>
            </a:r>
          </a:p>
          <a:p>
            <a:pPr lvl="0" rtl="0">
              <a:buClr>
                <a:schemeClr val="dk1"/>
              </a:buClr>
              <a:buSzPct val="36666"/>
              <a:buFont typeface="Arial"/>
              <a:buNone/>
            </a:pPr>
            <a:r>
              <a:rPr lang="en-US" dirty="0" smtClean="0"/>
              <a:t>C</a:t>
            </a:r>
            <a:r>
              <a:rPr lang="en" dirty="0" smtClean="0"/>
              <a:t>onnections.</a:t>
            </a:r>
            <a:endParaRPr lang="en" dirty="0"/>
          </a:p>
          <a:p>
            <a:endParaRPr lang="en" dirty="0"/>
          </a:p>
        </p:txBody>
      </p:sp>
      <p:cxnSp>
        <p:nvCxnSpPr>
          <p:cNvPr id="243" name="Shape 243"/>
          <p:cNvCxnSpPr/>
          <p:nvPr/>
        </p:nvCxnSpPr>
        <p:spPr>
          <a:xfrm rot="5400000">
            <a:off x="4594407" y="5532885"/>
            <a:ext cx="978299" cy="0"/>
          </a:xfrm>
          <a:prstGeom prst="straightConnector1">
            <a:avLst/>
          </a:prstGeom>
          <a:noFill/>
          <a:ln w="38100" cap="flat">
            <a:solidFill>
              <a:srgbClr val="000000"/>
            </a:solidFill>
            <a:prstDash val="solid"/>
            <a:round/>
            <a:headEnd type="none" w="lg" len="lg"/>
            <a:tailEnd type="none" w="lg" len="lg"/>
          </a:ln>
        </p:spPr>
      </p:cxnSp>
      <p:cxnSp>
        <p:nvCxnSpPr>
          <p:cNvPr id="244" name="Shape 244"/>
          <p:cNvCxnSpPr/>
          <p:nvPr/>
        </p:nvCxnSpPr>
        <p:spPr>
          <a:xfrm rot="10800000">
            <a:off x="7655089" y="2654409"/>
            <a:ext cx="746399" cy="0"/>
          </a:xfrm>
          <a:prstGeom prst="straightConnector1">
            <a:avLst/>
          </a:prstGeom>
          <a:noFill/>
          <a:ln w="38100" cap="flat">
            <a:solidFill>
              <a:srgbClr val="000000"/>
            </a:solidFill>
            <a:prstDash val="solid"/>
            <a:round/>
            <a:headEnd type="none" w="lg" len="lg"/>
            <a:tailEnd type="none" w="lg" len="lg"/>
          </a:ln>
        </p:spPr>
      </p:cxnSp>
      <p:cxnSp>
        <p:nvCxnSpPr>
          <p:cNvPr id="245" name="Shape 245"/>
          <p:cNvCxnSpPr/>
          <p:nvPr/>
        </p:nvCxnSpPr>
        <p:spPr>
          <a:xfrm>
            <a:off x="3497754" y="2654495"/>
            <a:ext cx="746399" cy="0"/>
          </a:xfrm>
          <a:prstGeom prst="straightConnector1">
            <a:avLst/>
          </a:prstGeom>
          <a:noFill/>
          <a:ln w="38100" cap="flat">
            <a:solidFill>
              <a:srgbClr val="000000"/>
            </a:solidFill>
            <a:prstDash val="solid"/>
            <a:round/>
            <a:headEnd type="none" w="lg" len="lg"/>
            <a:tailEnd type="none" w="lg" len="lg"/>
          </a:ln>
        </p:spPr>
      </p:cxnSp>
      <p:sp>
        <p:nvSpPr>
          <p:cNvPr id="246" name="Shape 246"/>
          <p:cNvSpPr/>
          <p:nvPr/>
        </p:nvSpPr>
        <p:spPr>
          <a:xfrm>
            <a:off x="4207040" y="2525032"/>
            <a:ext cx="158700" cy="258900"/>
          </a:xfrm>
          <a:prstGeom prst="ellipse">
            <a:avLst/>
          </a:prstGeom>
          <a:solidFill>
            <a:srgbClr val="FF0000"/>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47" name="Shape 247"/>
          <p:cNvSpPr/>
          <p:nvPr/>
        </p:nvSpPr>
        <p:spPr>
          <a:xfrm>
            <a:off x="3396427" y="2525032"/>
            <a:ext cx="158700" cy="258900"/>
          </a:xfrm>
          <a:prstGeom prst="ellipse">
            <a:avLst/>
          </a:prstGeom>
          <a:solidFill>
            <a:srgbClr val="FF0000"/>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cxnSp>
        <p:nvCxnSpPr>
          <p:cNvPr id="248" name="Shape 248"/>
          <p:cNvCxnSpPr/>
          <p:nvPr/>
        </p:nvCxnSpPr>
        <p:spPr>
          <a:xfrm>
            <a:off x="5010898" y="2654495"/>
            <a:ext cx="746399" cy="0"/>
          </a:xfrm>
          <a:prstGeom prst="straightConnector1">
            <a:avLst/>
          </a:prstGeom>
          <a:noFill/>
          <a:ln w="38100" cap="flat">
            <a:solidFill>
              <a:srgbClr val="000000"/>
            </a:solidFill>
            <a:prstDash val="solid"/>
            <a:round/>
            <a:headEnd type="none" w="lg" len="lg"/>
            <a:tailEnd type="none" w="lg" len="lg"/>
          </a:ln>
        </p:spPr>
      </p:cxnSp>
      <p:sp>
        <p:nvSpPr>
          <p:cNvPr id="249" name="Shape 249"/>
          <p:cNvSpPr/>
          <p:nvPr/>
        </p:nvSpPr>
        <p:spPr>
          <a:xfrm>
            <a:off x="5720184" y="2525032"/>
            <a:ext cx="158700" cy="258900"/>
          </a:xfrm>
          <a:prstGeom prst="ellipse">
            <a:avLst/>
          </a:prstGeom>
          <a:solidFill>
            <a:srgbClr val="0000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50" name="Shape 250"/>
          <p:cNvSpPr/>
          <p:nvPr/>
        </p:nvSpPr>
        <p:spPr>
          <a:xfrm>
            <a:off x="4909571" y="2525032"/>
            <a:ext cx="158700" cy="258900"/>
          </a:xfrm>
          <a:prstGeom prst="ellipse">
            <a:avLst/>
          </a:prstGeom>
          <a:solidFill>
            <a:srgbClr val="0000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51" name="Shape 251"/>
          <p:cNvSpPr txBox="1"/>
          <p:nvPr/>
        </p:nvSpPr>
        <p:spPr>
          <a:xfrm>
            <a:off x="3798356" y="2841498"/>
            <a:ext cx="158700" cy="383100"/>
          </a:xfrm>
          <a:prstGeom prst="rect">
            <a:avLst/>
          </a:prstGeom>
        </p:spPr>
        <p:txBody>
          <a:bodyPr lIns="91425" tIns="91425" rIns="91425" bIns="91425" anchor="t" anchorCtr="0">
            <a:noAutofit/>
          </a:bodyPr>
          <a:lstStyle/>
          <a:p>
            <a:pPr lvl="0" algn="l" rtl="0">
              <a:buNone/>
            </a:pPr>
            <a:r>
              <a:rPr lang="en" sz="3000"/>
              <a:t>A</a:t>
            </a:r>
          </a:p>
        </p:txBody>
      </p:sp>
      <p:sp>
        <p:nvSpPr>
          <p:cNvPr id="252" name="Shape 252"/>
          <p:cNvSpPr txBox="1"/>
          <p:nvPr/>
        </p:nvSpPr>
        <p:spPr>
          <a:xfrm>
            <a:off x="5331765" y="2827114"/>
            <a:ext cx="158700" cy="383100"/>
          </a:xfrm>
          <a:prstGeom prst="rect">
            <a:avLst/>
          </a:prstGeom>
        </p:spPr>
        <p:txBody>
          <a:bodyPr lIns="91425" tIns="91425" rIns="91425" bIns="91425" anchor="t" anchorCtr="0">
            <a:noAutofit/>
          </a:bodyPr>
          <a:lstStyle/>
          <a:p>
            <a:pPr lvl="0" algn="l" rtl="0">
              <a:buNone/>
            </a:pPr>
            <a:r>
              <a:rPr lang="en" sz="3000"/>
              <a:t>B</a:t>
            </a:r>
          </a:p>
        </p:txBody>
      </p:sp>
      <p:sp>
        <p:nvSpPr>
          <p:cNvPr id="253" name="Shape 253"/>
          <p:cNvSpPr txBox="1"/>
          <p:nvPr/>
        </p:nvSpPr>
        <p:spPr>
          <a:xfrm>
            <a:off x="4507610" y="2544211"/>
            <a:ext cx="158700" cy="204900"/>
          </a:xfrm>
          <a:prstGeom prst="rect">
            <a:avLst/>
          </a:prstGeom>
        </p:spPr>
        <p:txBody>
          <a:bodyPr lIns="91425" tIns="91425" rIns="91425" bIns="91425" anchor="ctr" anchorCtr="0">
            <a:noAutofit/>
          </a:bodyPr>
          <a:lstStyle/>
          <a:p>
            <a:pPr lvl="0" algn="ctr" rtl="0">
              <a:buNone/>
            </a:pPr>
            <a:r>
              <a:rPr lang="en" sz="3600" dirty="0"/>
              <a:t>+</a:t>
            </a:r>
          </a:p>
        </p:txBody>
      </p:sp>
      <p:cxnSp>
        <p:nvCxnSpPr>
          <p:cNvPr id="254" name="Shape 254"/>
          <p:cNvCxnSpPr/>
          <p:nvPr/>
        </p:nvCxnSpPr>
        <p:spPr>
          <a:xfrm>
            <a:off x="6074504" y="2646526"/>
            <a:ext cx="579600" cy="0"/>
          </a:xfrm>
          <a:prstGeom prst="straightConnector1">
            <a:avLst/>
          </a:prstGeom>
          <a:noFill/>
          <a:ln w="76200" cap="flat">
            <a:solidFill>
              <a:srgbClr val="000000"/>
            </a:solidFill>
            <a:prstDash val="solid"/>
            <a:round/>
            <a:headEnd type="none" w="lg" len="lg"/>
            <a:tailEnd type="stealth" w="lg" len="lg"/>
          </a:ln>
        </p:spPr>
      </p:cxnSp>
      <p:cxnSp>
        <p:nvCxnSpPr>
          <p:cNvPr id="255" name="Shape 255"/>
          <p:cNvCxnSpPr/>
          <p:nvPr/>
        </p:nvCxnSpPr>
        <p:spPr>
          <a:xfrm>
            <a:off x="6857314" y="2654495"/>
            <a:ext cx="746399" cy="0"/>
          </a:xfrm>
          <a:prstGeom prst="straightConnector1">
            <a:avLst/>
          </a:prstGeom>
          <a:noFill/>
          <a:ln w="38100" cap="flat">
            <a:solidFill>
              <a:srgbClr val="000000"/>
            </a:solidFill>
            <a:prstDash val="solid"/>
            <a:round/>
            <a:headEnd type="none" w="lg" len="lg"/>
            <a:tailEnd type="none" w="lg" len="lg"/>
          </a:ln>
        </p:spPr>
      </p:cxnSp>
      <p:sp>
        <p:nvSpPr>
          <p:cNvPr id="256" name="Shape 256"/>
          <p:cNvSpPr/>
          <p:nvPr/>
        </p:nvSpPr>
        <p:spPr>
          <a:xfrm>
            <a:off x="7566600" y="2525032"/>
            <a:ext cx="158700" cy="258900"/>
          </a:xfrm>
          <a:prstGeom prst="ellipse">
            <a:avLst/>
          </a:prstGeom>
          <a:solidFill>
            <a:srgbClr val="9900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57" name="Shape 257"/>
          <p:cNvSpPr/>
          <p:nvPr/>
        </p:nvSpPr>
        <p:spPr>
          <a:xfrm>
            <a:off x="6755987" y="2525032"/>
            <a:ext cx="158700" cy="258900"/>
          </a:xfrm>
          <a:prstGeom prst="ellipse">
            <a:avLst/>
          </a:prstGeom>
          <a:solidFill>
            <a:srgbClr val="FF0000"/>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58" name="Shape 258"/>
          <p:cNvSpPr txBox="1"/>
          <p:nvPr/>
        </p:nvSpPr>
        <p:spPr>
          <a:xfrm>
            <a:off x="7489140" y="2841498"/>
            <a:ext cx="158700" cy="383100"/>
          </a:xfrm>
          <a:prstGeom prst="rect">
            <a:avLst/>
          </a:prstGeom>
        </p:spPr>
        <p:txBody>
          <a:bodyPr lIns="91425" tIns="91425" rIns="91425" bIns="91425" anchor="t" anchorCtr="0">
            <a:noAutofit/>
          </a:bodyPr>
          <a:lstStyle/>
          <a:p>
            <a:pPr lvl="0" algn="l" rtl="0">
              <a:buNone/>
            </a:pPr>
            <a:r>
              <a:rPr lang="en" sz="3000"/>
              <a:t>C</a:t>
            </a:r>
          </a:p>
        </p:txBody>
      </p:sp>
      <p:sp>
        <p:nvSpPr>
          <p:cNvPr id="259" name="Shape 259"/>
          <p:cNvSpPr/>
          <p:nvPr/>
        </p:nvSpPr>
        <p:spPr>
          <a:xfrm rot="10800000">
            <a:off x="8344116" y="2524973"/>
            <a:ext cx="158700" cy="258900"/>
          </a:xfrm>
          <a:prstGeom prst="ellipse">
            <a:avLst/>
          </a:prstGeom>
          <a:solidFill>
            <a:srgbClr val="0000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60" name="Shape 260"/>
          <p:cNvSpPr txBox="1"/>
          <p:nvPr/>
        </p:nvSpPr>
        <p:spPr>
          <a:xfrm>
            <a:off x="5057173" y="1758754"/>
            <a:ext cx="2211300" cy="465300"/>
          </a:xfrm>
          <a:prstGeom prst="rect">
            <a:avLst/>
          </a:prstGeom>
        </p:spPr>
        <p:txBody>
          <a:bodyPr lIns="91425" tIns="91425" rIns="91425" bIns="91425" anchor="t" anchorCtr="0">
            <a:noAutofit/>
          </a:bodyPr>
          <a:lstStyle/>
          <a:p>
            <a:pPr lvl="0" algn="l" rtl="0">
              <a:buNone/>
            </a:pPr>
            <a:r>
              <a:rPr lang="en" sz="1800"/>
              <a:t>Linear Molecule</a:t>
            </a:r>
          </a:p>
        </p:txBody>
      </p:sp>
      <p:cxnSp>
        <p:nvCxnSpPr>
          <p:cNvPr id="261" name="Shape 261"/>
          <p:cNvCxnSpPr/>
          <p:nvPr/>
        </p:nvCxnSpPr>
        <p:spPr>
          <a:xfrm rot="10800000">
            <a:off x="7749725" y="4949303"/>
            <a:ext cx="746399" cy="0"/>
          </a:xfrm>
          <a:prstGeom prst="straightConnector1">
            <a:avLst/>
          </a:prstGeom>
          <a:noFill/>
          <a:ln w="38100" cap="flat">
            <a:solidFill>
              <a:srgbClr val="000000"/>
            </a:solidFill>
            <a:prstDash val="solid"/>
            <a:round/>
            <a:headEnd type="none" w="lg" len="lg"/>
            <a:tailEnd type="none" w="lg" len="lg"/>
          </a:ln>
        </p:spPr>
      </p:cxnSp>
      <p:cxnSp>
        <p:nvCxnSpPr>
          <p:cNvPr id="262" name="Shape 262"/>
          <p:cNvCxnSpPr/>
          <p:nvPr/>
        </p:nvCxnSpPr>
        <p:spPr>
          <a:xfrm>
            <a:off x="3592389" y="4949390"/>
            <a:ext cx="746399" cy="0"/>
          </a:xfrm>
          <a:prstGeom prst="straightConnector1">
            <a:avLst/>
          </a:prstGeom>
          <a:noFill/>
          <a:ln w="38100" cap="flat">
            <a:solidFill>
              <a:srgbClr val="000000"/>
            </a:solidFill>
            <a:prstDash val="solid"/>
            <a:round/>
            <a:headEnd type="none" w="lg" len="lg"/>
            <a:tailEnd type="none" w="lg" len="lg"/>
          </a:ln>
        </p:spPr>
      </p:cxnSp>
      <p:sp>
        <p:nvSpPr>
          <p:cNvPr id="263" name="Shape 263"/>
          <p:cNvSpPr/>
          <p:nvPr/>
        </p:nvSpPr>
        <p:spPr>
          <a:xfrm>
            <a:off x="4301676" y="4819926"/>
            <a:ext cx="158700" cy="258900"/>
          </a:xfrm>
          <a:prstGeom prst="ellipse">
            <a:avLst/>
          </a:prstGeom>
          <a:solidFill>
            <a:srgbClr val="FF0000"/>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64" name="Shape 264"/>
          <p:cNvSpPr/>
          <p:nvPr/>
        </p:nvSpPr>
        <p:spPr>
          <a:xfrm>
            <a:off x="3491063" y="4819926"/>
            <a:ext cx="158700" cy="258900"/>
          </a:xfrm>
          <a:prstGeom prst="ellipse">
            <a:avLst/>
          </a:prstGeom>
          <a:solidFill>
            <a:srgbClr val="FF0000"/>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cxnSp>
        <p:nvCxnSpPr>
          <p:cNvPr id="265" name="Shape 265"/>
          <p:cNvCxnSpPr/>
          <p:nvPr/>
        </p:nvCxnSpPr>
        <p:spPr>
          <a:xfrm>
            <a:off x="5105533" y="4949390"/>
            <a:ext cx="746399" cy="0"/>
          </a:xfrm>
          <a:prstGeom prst="straightConnector1">
            <a:avLst/>
          </a:prstGeom>
          <a:noFill/>
          <a:ln w="38100" cap="flat">
            <a:solidFill>
              <a:srgbClr val="000000"/>
            </a:solidFill>
            <a:prstDash val="solid"/>
            <a:round/>
            <a:headEnd type="none" w="lg" len="lg"/>
            <a:tailEnd type="none" w="lg" len="lg"/>
          </a:ln>
        </p:spPr>
      </p:cxnSp>
      <p:sp>
        <p:nvSpPr>
          <p:cNvPr id="266" name="Shape 266"/>
          <p:cNvSpPr/>
          <p:nvPr/>
        </p:nvSpPr>
        <p:spPr>
          <a:xfrm>
            <a:off x="5814819" y="4819926"/>
            <a:ext cx="158700" cy="258900"/>
          </a:xfrm>
          <a:prstGeom prst="ellipse">
            <a:avLst/>
          </a:prstGeom>
          <a:solidFill>
            <a:srgbClr val="00FF00"/>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67" name="Shape 267"/>
          <p:cNvSpPr/>
          <p:nvPr/>
        </p:nvSpPr>
        <p:spPr>
          <a:xfrm>
            <a:off x="5004207" y="4819926"/>
            <a:ext cx="158700" cy="258900"/>
          </a:xfrm>
          <a:prstGeom prst="ellipse">
            <a:avLst/>
          </a:prstGeom>
          <a:solidFill>
            <a:srgbClr val="00FF00"/>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68" name="Shape 268"/>
          <p:cNvSpPr txBox="1"/>
          <p:nvPr/>
        </p:nvSpPr>
        <p:spPr>
          <a:xfrm>
            <a:off x="3396421" y="4224637"/>
            <a:ext cx="2651699" cy="383100"/>
          </a:xfrm>
          <a:prstGeom prst="rect">
            <a:avLst/>
          </a:prstGeom>
        </p:spPr>
        <p:txBody>
          <a:bodyPr lIns="91425" tIns="91425" rIns="91425" bIns="91425" anchor="t" anchorCtr="0">
            <a:noAutofit/>
          </a:bodyPr>
          <a:lstStyle/>
          <a:p>
            <a:pPr lvl="0" algn="l" rtl="0">
              <a:buNone/>
            </a:pPr>
            <a:r>
              <a:rPr lang="en" sz="3000"/>
              <a:t>A or B</a:t>
            </a:r>
          </a:p>
        </p:txBody>
      </p:sp>
      <p:sp>
        <p:nvSpPr>
          <p:cNvPr id="269" name="Shape 269"/>
          <p:cNvSpPr txBox="1"/>
          <p:nvPr/>
        </p:nvSpPr>
        <p:spPr>
          <a:xfrm>
            <a:off x="5170765" y="4268060"/>
            <a:ext cx="158700" cy="383100"/>
          </a:xfrm>
          <a:prstGeom prst="rect">
            <a:avLst/>
          </a:prstGeom>
        </p:spPr>
        <p:txBody>
          <a:bodyPr lIns="91425" tIns="91425" rIns="91425" bIns="91425" anchor="t" anchorCtr="0">
            <a:noAutofit/>
          </a:bodyPr>
          <a:lstStyle/>
          <a:p>
            <a:pPr lvl="0" algn="l" rtl="0">
              <a:buNone/>
            </a:pPr>
            <a:r>
              <a:rPr lang="en" sz="3000"/>
              <a:t>D</a:t>
            </a:r>
          </a:p>
        </p:txBody>
      </p:sp>
      <p:sp>
        <p:nvSpPr>
          <p:cNvPr id="270" name="Shape 270"/>
          <p:cNvSpPr txBox="1"/>
          <p:nvPr/>
        </p:nvSpPr>
        <p:spPr>
          <a:xfrm>
            <a:off x="4602246" y="4839106"/>
            <a:ext cx="158700" cy="204900"/>
          </a:xfrm>
          <a:prstGeom prst="rect">
            <a:avLst/>
          </a:prstGeom>
        </p:spPr>
        <p:txBody>
          <a:bodyPr lIns="91425" tIns="91425" rIns="91425" bIns="91425" anchor="ctr" anchorCtr="0">
            <a:noAutofit/>
          </a:bodyPr>
          <a:lstStyle/>
          <a:p>
            <a:pPr lvl="0" algn="ctr" rtl="0">
              <a:buNone/>
            </a:pPr>
            <a:r>
              <a:rPr lang="en" sz="3600"/>
              <a:t>+</a:t>
            </a:r>
          </a:p>
        </p:txBody>
      </p:sp>
      <p:cxnSp>
        <p:nvCxnSpPr>
          <p:cNvPr id="271" name="Shape 271"/>
          <p:cNvCxnSpPr/>
          <p:nvPr/>
        </p:nvCxnSpPr>
        <p:spPr>
          <a:xfrm>
            <a:off x="6169139" y="4941420"/>
            <a:ext cx="579600" cy="0"/>
          </a:xfrm>
          <a:prstGeom prst="straightConnector1">
            <a:avLst/>
          </a:prstGeom>
          <a:noFill/>
          <a:ln w="76200" cap="flat">
            <a:solidFill>
              <a:srgbClr val="000000"/>
            </a:solidFill>
            <a:prstDash val="solid"/>
            <a:round/>
            <a:headEnd type="none" w="lg" len="lg"/>
            <a:tailEnd type="stealth" w="lg" len="lg"/>
          </a:ln>
        </p:spPr>
      </p:cxnSp>
      <p:cxnSp>
        <p:nvCxnSpPr>
          <p:cNvPr id="272" name="Shape 272"/>
          <p:cNvCxnSpPr/>
          <p:nvPr/>
        </p:nvCxnSpPr>
        <p:spPr>
          <a:xfrm>
            <a:off x="6951949" y="4949390"/>
            <a:ext cx="746399" cy="0"/>
          </a:xfrm>
          <a:prstGeom prst="straightConnector1">
            <a:avLst/>
          </a:prstGeom>
          <a:noFill/>
          <a:ln w="38100" cap="flat">
            <a:solidFill>
              <a:srgbClr val="000000"/>
            </a:solidFill>
            <a:prstDash val="solid"/>
            <a:round/>
            <a:headEnd type="none" w="lg" len="lg"/>
            <a:tailEnd type="none" w="lg" len="lg"/>
          </a:ln>
        </p:spPr>
      </p:cxnSp>
      <p:sp>
        <p:nvSpPr>
          <p:cNvPr id="273" name="Shape 273"/>
          <p:cNvSpPr/>
          <p:nvPr/>
        </p:nvSpPr>
        <p:spPr>
          <a:xfrm>
            <a:off x="7661235" y="4819926"/>
            <a:ext cx="158700" cy="258900"/>
          </a:xfrm>
          <a:prstGeom prst="ellipse">
            <a:avLst/>
          </a:prstGeom>
          <a:solidFill>
            <a:srgbClr val="9900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74" name="Shape 274"/>
          <p:cNvSpPr/>
          <p:nvPr/>
        </p:nvSpPr>
        <p:spPr>
          <a:xfrm>
            <a:off x="6850622" y="4819926"/>
            <a:ext cx="158700" cy="258900"/>
          </a:xfrm>
          <a:prstGeom prst="ellipse">
            <a:avLst/>
          </a:prstGeom>
          <a:solidFill>
            <a:srgbClr val="FF0000"/>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75" name="Shape 275"/>
          <p:cNvSpPr txBox="1"/>
          <p:nvPr/>
        </p:nvSpPr>
        <p:spPr>
          <a:xfrm>
            <a:off x="7583775" y="4166454"/>
            <a:ext cx="158700" cy="383100"/>
          </a:xfrm>
          <a:prstGeom prst="rect">
            <a:avLst/>
          </a:prstGeom>
        </p:spPr>
        <p:txBody>
          <a:bodyPr lIns="91425" tIns="91425" rIns="91425" bIns="91425" anchor="t" anchorCtr="0">
            <a:noAutofit/>
          </a:bodyPr>
          <a:lstStyle/>
          <a:p>
            <a:pPr lvl="0" algn="l" rtl="0">
              <a:buNone/>
            </a:pPr>
            <a:r>
              <a:rPr lang="en" sz="3000"/>
              <a:t>E</a:t>
            </a:r>
          </a:p>
        </p:txBody>
      </p:sp>
      <p:sp>
        <p:nvSpPr>
          <p:cNvPr id="276" name="Shape 276"/>
          <p:cNvSpPr/>
          <p:nvPr/>
        </p:nvSpPr>
        <p:spPr>
          <a:xfrm rot="10800000">
            <a:off x="8438751" y="4819867"/>
            <a:ext cx="158700" cy="258900"/>
          </a:xfrm>
          <a:prstGeom prst="ellipse">
            <a:avLst/>
          </a:prstGeom>
          <a:solidFill>
            <a:srgbClr val="00FF00"/>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77" name="Shape 277"/>
          <p:cNvSpPr txBox="1"/>
          <p:nvPr/>
        </p:nvSpPr>
        <p:spPr>
          <a:xfrm>
            <a:off x="5057173" y="3867576"/>
            <a:ext cx="2211300" cy="465300"/>
          </a:xfrm>
          <a:prstGeom prst="rect">
            <a:avLst/>
          </a:prstGeom>
        </p:spPr>
        <p:txBody>
          <a:bodyPr lIns="91425" tIns="91425" rIns="91425" bIns="91425" anchor="t" anchorCtr="0">
            <a:noAutofit/>
          </a:bodyPr>
          <a:lstStyle/>
          <a:p>
            <a:pPr lvl="0" algn="l" rtl="0">
              <a:buNone/>
            </a:pPr>
            <a:r>
              <a:rPr lang="en" sz="1800"/>
              <a:t>Branched Molecule</a:t>
            </a:r>
          </a:p>
        </p:txBody>
      </p:sp>
      <p:sp>
        <p:nvSpPr>
          <p:cNvPr id="278" name="Shape 278"/>
          <p:cNvSpPr/>
          <p:nvPr/>
        </p:nvSpPr>
        <p:spPr>
          <a:xfrm rot="5400000">
            <a:off x="4979643" y="5932201"/>
            <a:ext cx="207900" cy="197400"/>
          </a:xfrm>
          <a:prstGeom prst="ellipse">
            <a:avLst/>
          </a:prstGeom>
          <a:solidFill>
            <a:srgbClr val="00FF00"/>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cxnSp>
        <p:nvCxnSpPr>
          <p:cNvPr id="279" name="Shape 279"/>
          <p:cNvCxnSpPr/>
          <p:nvPr/>
        </p:nvCxnSpPr>
        <p:spPr>
          <a:xfrm rot="5400000">
            <a:off x="7244201" y="5594909"/>
            <a:ext cx="978299" cy="0"/>
          </a:xfrm>
          <a:prstGeom prst="straightConnector1">
            <a:avLst/>
          </a:prstGeom>
          <a:noFill/>
          <a:ln w="38100" cap="flat">
            <a:solidFill>
              <a:srgbClr val="000000"/>
            </a:solidFill>
            <a:prstDash val="solid"/>
            <a:round/>
            <a:headEnd type="none" w="lg" len="lg"/>
            <a:tailEnd type="none" w="lg" len="lg"/>
          </a:ln>
        </p:spPr>
      </p:cxnSp>
      <p:sp>
        <p:nvSpPr>
          <p:cNvPr id="280" name="Shape 280"/>
          <p:cNvSpPr/>
          <p:nvPr/>
        </p:nvSpPr>
        <p:spPr>
          <a:xfrm rot="5400000">
            <a:off x="7629437" y="5994224"/>
            <a:ext cx="207900" cy="197400"/>
          </a:xfrm>
          <a:prstGeom prst="ellipse">
            <a:avLst/>
          </a:prstGeom>
          <a:solidFill>
            <a:srgbClr val="00FF00"/>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sz="4800" dirty="0">
                <a:latin typeface="Franklin Gothic Demi Cond" pitchFamily="34" charset="0"/>
              </a:rPr>
              <a:t>Outline</a:t>
            </a:r>
          </a:p>
        </p:txBody>
      </p:sp>
      <p:sp>
        <p:nvSpPr>
          <p:cNvPr id="64" name="Shape 64"/>
          <p:cNvSpPr txBox="1">
            <a:spLocks noGrp="1"/>
          </p:cNvSpPr>
          <p:nvPr>
            <p:ph type="body" idx="1"/>
          </p:nvPr>
        </p:nvSpPr>
        <p:spPr>
          <a:xfrm>
            <a:off x="286100" y="1600200"/>
            <a:ext cx="8489999"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AutoNum type="arabicPeriod"/>
            </a:pPr>
            <a:r>
              <a:rPr lang="en" sz="2400" b="1" dirty="0"/>
              <a:t>Basics of polymers</a:t>
            </a:r>
          </a:p>
          <a:p>
            <a:pPr marL="914400" lvl="1" indent="-342900" rtl="0">
              <a:buClr>
                <a:schemeClr val="dk1"/>
              </a:buClr>
              <a:buSzPct val="100000"/>
              <a:buFont typeface="Arial"/>
              <a:buAutoNum type="alphaLcPeriod"/>
            </a:pPr>
            <a:r>
              <a:rPr lang="en" sz="1800" dirty="0"/>
              <a:t>What is a polymer?</a:t>
            </a:r>
          </a:p>
          <a:p>
            <a:pPr marL="914400" lvl="1" indent="-342900" rtl="0">
              <a:buClr>
                <a:schemeClr val="dk1"/>
              </a:buClr>
              <a:buSzPct val="100000"/>
              <a:buFont typeface="Arial"/>
              <a:buAutoNum type="alphaLcPeriod"/>
            </a:pPr>
            <a:r>
              <a:rPr lang="en" sz="1800" dirty="0"/>
              <a:t>What is a thermoplastic?</a:t>
            </a:r>
          </a:p>
          <a:p>
            <a:pPr marL="914400" lvl="1" indent="-342900" rtl="0">
              <a:buClr>
                <a:schemeClr val="dk1"/>
              </a:buClr>
              <a:buSzPct val="100000"/>
              <a:buFont typeface="Arial"/>
              <a:buAutoNum type="alphaLcPeriod"/>
            </a:pPr>
            <a:r>
              <a:rPr lang="en" sz="1800" dirty="0"/>
              <a:t>What is a thermoset?</a:t>
            </a:r>
          </a:p>
          <a:p>
            <a:pPr marL="457200" lvl="0" indent="-381000" rtl="0">
              <a:buClr>
                <a:schemeClr val="dk1"/>
              </a:buClr>
              <a:buSzPct val="100000"/>
              <a:buFont typeface="Arial"/>
              <a:buAutoNum type="arabicPeriod"/>
            </a:pPr>
            <a:r>
              <a:rPr lang="en" sz="2400" b="1" dirty="0"/>
              <a:t>Unusual Behavior of Polymers (Thermoplastics)</a:t>
            </a:r>
          </a:p>
          <a:p>
            <a:pPr marL="914400" lvl="1" indent="-342900" rtl="0">
              <a:buClr>
                <a:schemeClr val="dk1"/>
              </a:buClr>
              <a:buSzPct val="100000"/>
              <a:buFont typeface="Arial"/>
              <a:buAutoNum type="alphaLcPeriod"/>
            </a:pPr>
            <a:r>
              <a:rPr lang="en" sz="1800" dirty="0"/>
              <a:t>Weissenberg</a:t>
            </a:r>
          </a:p>
          <a:p>
            <a:pPr marL="914400" lvl="1" indent="-342900" rtl="0">
              <a:buClr>
                <a:schemeClr val="dk1"/>
              </a:buClr>
              <a:buSzPct val="100000"/>
              <a:buFont typeface="Arial"/>
              <a:buAutoNum type="alphaLcPeriod"/>
            </a:pPr>
            <a:r>
              <a:rPr lang="en" sz="1800" dirty="0"/>
              <a:t>Kaye</a:t>
            </a:r>
          </a:p>
          <a:p>
            <a:pPr marL="914400" lvl="1" indent="-342900" rtl="0">
              <a:buClr>
                <a:schemeClr val="dk1"/>
              </a:buClr>
              <a:buSzPct val="100000"/>
              <a:buFont typeface="Arial"/>
              <a:buAutoNum type="alphaLcPeriod"/>
            </a:pPr>
            <a:r>
              <a:rPr lang="en" sz="1800" dirty="0"/>
              <a:t>Barus</a:t>
            </a:r>
          </a:p>
          <a:p>
            <a:pPr marL="914400" lvl="1" indent="-342900" rtl="0">
              <a:buClr>
                <a:schemeClr val="dk1"/>
              </a:buClr>
              <a:buSzPct val="100000"/>
              <a:buFont typeface="Arial"/>
              <a:buAutoNum type="alphaLcPeriod"/>
            </a:pPr>
            <a:r>
              <a:rPr lang="en" sz="1800" dirty="0"/>
              <a:t>Anti-Gravity</a:t>
            </a:r>
          </a:p>
          <a:p>
            <a:pPr marL="457200" lvl="0" indent="-381000" rtl="0">
              <a:buClr>
                <a:schemeClr val="dk1"/>
              </a:buClr>
              <a:buSzPct val="100000"/>
              <a:buFont typeface="Arial"/>
              <a:buAutoNum type="arabicPeriod"/>
            </a:pPr>
            <a:r>
              <a:rPr lang="en" sz="2400" b="1" dirty="0"/>
              <a:t>Manipulating Thermosets</a:t>
            </a:r>
          </a:p>
          <a:p>
            <a:pPr marL="914400" lvl="1" indent="-342900" rtl="0">
              <a:buClr>
                <a:schemeClr val="dk1"/>
              </a:buClr>
              <a:buSzPct val="100000"/>
              <a:buFont typeface="Arial"/>
              <a:buAutoNum type="alphaLcPeriod"/>
            </a:pPr>
            <a:r>
              <a:rPr lang="en" sz="1800" dirty="0"/>
              <a:t>How to make a thermoset</a:t>
            </a:r>
          </a:p>
          <a:p>
            <a:pPr marL="914400" lvl="1" indent="-342900" rtl="0">
              <a:buClr>
                <a:schemeClr val="dk1"/>
              </a:buClr>
              <a:buSzPct val="100000"/>
              <a:buFont typeface="Arial"/>
              <a:buAutoNum type="alphaLcPeriod"/>
            </a:pPr>
            <a:r>
              <a:rPr lang="en" sz="1800" dirty="0"/>
              <a:t>What can you manipulate?</a:t>
            </a:r>
          </a:p>
          <a:p>
            <a:pPr marL="914400" lvl="1" indent="-342900" rtl="0">
              <a:buClr>
                <a:schemeClr val="dk1"/>
              </a:buClr>
              <a:buSzPct val="100000"/>
              <a:buFont typeface="Arial"/>
              <a:buAutoNum type="alphaLcPeriod"/>
            </a:pPr>
            <a:r>
              <a:rPr lang="en" sz="1800" dirty="0"/>
              <a:t>Thermoset </a:t>
            </a:r>
            <a:r>
              <a:rPr lang="en" sz="1800" dirty="0" smtClean="0"/>
              <a:t>activity</a:t>
            </a:r>
            <a:endParaRPr lang="en" sz="1800" dirty="0"/>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indent="228600"/>
            <a:r>
              <a:rPr lang="en" sz="4800" dirty="0">
                <a:latin typeface="Franklin Gothic Demi Cond" pitchFamily="34" charset="0"/>
              </a:rPr>
              <a:t>Classical Bridge	</a:t>
            </a:r>
          </a:p>
        </p:txBody>
      </p:sp>
      <p:cxnSp>
        <p:nvCxnSpPr>
          <p:cNvPr id="286" name="Shape 286"/>
          <p:cNvCxnSpPr/>
          <p:nvPr/>
        </p:nvCxnSpPr>
        <p:spPr>
          <a:xfrm>
            <a:off x="990600" y="3697833"/>
            <a:ext cx="1247699" cy="0"/>
          </a:xfrm>
          <a:prstGeom prst="straightConnector1">
            <a:avLst/>
          </a:prstGeom>
          <a:noFill/>
          <a:ln w="38100" cap="flat">
            <a:solidFill>
              <a:srgbClr val="000000"/>
            </a:solidFill>
            <a:prstDash val="solid"/>
            <a:round/>
            <a:headEnd type="oval" w="lg" len="lg"/>
            <a:tailEnd type="oval" w="lg" len="lg"/>
          </a:ln>
        </p:spPr>
      </p:cxnSp>
      <p:cxnSp>
        <p:nvCxnSpPr>
          <p:cNvPr id="287" name="Shape 287"/>
          <p:cNvCxnSpPr/>
          <p:nvPr/>
        </p:nvCxnSpPr>
        <p:spPr>
          <a:xfrm>
            <a:off x="2057400" y="3697833"/>
            <a:ext cx="1247699" cy="0"/>
          </a:xfrm>
          <a:prstGeom prst="straightConnector1">
            <a:avLst/>
          </a:prstGeom>
          <a:noFill/>
          <a:ln w="38100" cap="flat">
            <a:solidFill>
              <a:srgbClr val="000000"/>
            </a:solidFill>
            <a:prstDash val="solid"/>
            <a:round/>
            <a:headEnd type="oval" w="lg" len="lg"/>
            <a:tailEnd type="oval" w="lg" len="lg"/>
          </a:ln>
        </p:spPr>
      </p:cxnSp>
      <p:cxnSp>
        <p:nvCxnSpPr>
          <p:cNvPr id="288" name="Shape 288"/>
          <p:cNvCxnSpPr/>
          <p:nvPr/>
        </p:nvCxnSpPr>
        <p:spPr>
          <a:xfrm>
            <a:off x="3124200" y="3697833"/>
            <a:ext cx="1247699" cy="0"/>
          </a:xfrm>
          <a:prstGeom prst="straightConnector1">
            <a:avLst/>
          </a:prstGeom>
          <a:noFill/>
          <a:ln w="38100" cap="flat">
            <a:solidFill>
              <a:srgbClr val="000000"/>
            </a:solidFill>
            <a:prstDash val="solid"/>
            <a:round/>
            <a:headEnd type="oval" w="lg" len="lg"/>
            <a:tailEnd type="oval" w="lg" len="lg"/>
          </a:ln>
        </p:spPr>
      </p:cxnSp>
      <p:cxnSp>
        <p:nvCxnSpPr>
          <p:cNvPr id="289" name="Shape 289"/>
          <p:cNvCxnSpPr/>
          <p:nvPr/>
        </p:nvCxnSpPr>
        <p:spPr>
          <a:xfrm>
            <a:off x="4191000" y="3697833"/>
            <a:ext cx="1247699" cy="0"/>
          </a:xfrm>
          <a:prstGeom prst="straightConnector1">
            <a:avLst/>
          </a:prstGeom>
          <a:noFill/>
          <a:ln w="38100" cap="flat">
            <a:solidFill>
              <a:srgbClr val="000000"/>
            </a:solidFill>
            <a:prstDash val="solid"/>
            <a:round/>
            <a:headEnd type="oval" w="lg" len="lg"/>
            <a:tailEnd type="oval" w="lg" len="lg"/>
          </a:ln>
        </p:spPr>
      </p:cxnSp>
      <p:cxnSp>
        <p:nvCxnSpPr>
          <p:cNvPr id="290" name="Shape 290"/>
          <p:cNvCxnSpPr/>
          <p:nvPr/>
        </p:nvCxnSpPr>
        <p:spPr>
          <a:xfrm>
            <a:off x="5257800" y="3697833"/>
            <a:ext cx="1247699" cy="0"/>
          </a:xfrm>
          <a:prstGeom prst="straightConnector1">
            <a:avLst/>
          </a:prstGeom>
          <a:noFill/>
          <a:ln w="38100" cap="flat">
            <a:solidFill>
              <a:srgbClr val="000000"/>
            </a:solidFill>
            <a:prstDash val="solid"/>
            <a:round/>
            <a:headEnd type="oval" w="lg" len="lg"/>
            <a:tailEnd type="oval" w="lg" len="lg"/>
          </a:ln>
        </p:spPr>
      </p:cxnSp>
      <p:cxnSp>
        <p:nvCxnSpPr>
          <p:cNvPr id="291" name="Shape 291"/>
          <p:cNvCxnSpPr/>
          <p:nvPr/>
        </p:nvCxnSpPr>
        <p:spPr>
          <a:xfrm>
            <a:off x="6324600" y="3697833"/>
            <a:ext cx="1247699" cy="0"/>
          </a:xfrm>
          <a:prstGeom prst="straightConnector1">
            <a:avLst/>
          </a:prstGeom>
          <a:noFill/>
          <a:ln w="38100" cap="flat">
            <a:solidFill>
              <a:srgbClr val="000000"/>
            </a:solidFill>
            <a:prstDash val="solid"/>
            <a:round/>
            <a:headEnd type="oval" w="lg" len="lg"/>
            <a:tailEnd type="oval" w="lg" len="lg"/>
          </a:ln>
        </p:spPr>
      </p:cxnSp>
      <p:cxnSp>
        <p:nvCxnSpPr>
          <p:cNvPr id="292" name="Shape 292"/>
          <p:cNvCxnSpPr/>
          <p:nvPr/>
        </p:nvCxnSpPr>
        <p:spPr>
          <a:xfrm>
            <a:off x="2057400" y="2580233"/>
            <a:ext cx="1247699" cy="0"/>
          </a:xfrm>
          <a:prstGeom prst="straightConnector1">
            <a:avLst/>
          </a:prstGeom>
          <a:noFill/>
          <a:ln w="38100" cap="flat">
            <a:solidFill>
              <a:srgbClr val="000000"/>
            </a:solidFill>
            <a:prstDash val="solid"/>
            <a:round/>
            <a:headEnd type="oval" w="lg" len="lg"/>
            <a:tailEnd type="oval" w="lg" len="lg"/>
          </a:ln>
        </p:spPr>
      </p:cxnSp>
      <p:cxnSp>
        <p:nvCxnSpPr>
          <p:cNvPr id="293" name="Shape 293"/>
          <p:cNvCxnSpPr/>
          <p:nvPr/>
        </p:nvCxnSpPr>
        <p:spPr>
          <a:xfrm>
            <a:off x="3124200" y="2580233"/>
            <a:ext cx="1247699" cy="0"/>
          </a:xfrm>
          <a:prstGeom prst="straightConnector1">
            <a:avLst/>
          </a:prstGeom>
          <a:noFill/>
          <a:ln w="38100" cap="flat">
            <a:solidFill>
              <a:srgbClr val="000000"/>
            </a:solidFill>
            <a:prstDash val="solid"/>
            <a:round/>
            <a:headEnd type="oval" w="lg" len="lg"/>
            <a:tailEnd type="oval" w="lg" len="lg"/>
          </a:ln>
        </p:spPr>
      </p:cxnSp>
      <p:cxnSp>
        <p:nvCxnSpPr>
          <p:cNvPr id="294" name="Shape 294"/>
          <p:cNvCxnSpPr/>
          <p:nvPr/>
        </p:nvCxnSpPr>
        <p:spPr>
          <a:xfrm>
            <a:off x="4191000" y="2580233"/>
            <a:ext cx="1247699" cy="0"/>
          </a:xfrm>
          <a:prstGeom prst="straightConnector1">
            <a:avLst/>
          </a:prstGeom>
          <a:noFill/>
          <a:ln w="38100" cap="flat">
            <a:solidFill>
              <a:srgbClr val="000000"/>
            </a:solidFill>
            <a:prstDash val="solid"/>
            <a:round/>
            <a:headEnd type="oval" w="lg" len="lg"/>
            <a:tailEnd type="oval" w="lg" len="lg"/>
          </a:ln>
        </p:spPr>
      </p:cxnSp>
      <p:cxnSp>
        <p:nvCxnSpPr>
          <p:cNvPr id="295" name="Shape 295"/>
          <p:cNvCxnSpPr/>
          <p:nvPr/>
        </p:nvCxnSpPr>
        <p:spPr>
          <a:xfrm>
            <a:off x="5257800" y="2580233"/>
            <a:ext cx="1247699" cy="0"/>
          </a:xfrm>
          <a:prstGeom prst="straightConnector1">
            <a:avLst/>
          </a:prstGeom>
          <a:noFill/>
          <a:ln w="38100" cap="flat">
            <a:solidFill>
              <a:srgbClr val="000000"/>
            </a:solidFill>
            <a:prstDash val="solid"/>
            <a:round/>
            <a:headEnd type="oval" w="lg" len="lg"/>
            <a:tailEnd type="oval" w="lg" len="lg"/>
          </a:ln>
        </p:spPr>
      </p:cxnSp>
      <p:cxnSp>
        <p:nvCxnSpPr>
          <p:cNvPr id="296" name="Shape 296"/>
          <p:cNvCxnSpPr/>
          <p:nvPr/>
        </p:nvCxnSpPr>
        <p:spPr>
          <a:xfrm rot="10800000" flipH="1">
            <a:off x="1009650" y="2516433"/>
            <a:ext cx="1219199" cy="1257600"/>
          </a:xfrm>
          <a:prstGeom prst="straightConnector1">
            <a:avLst/>
          </a:prstGeom>
          <a:noFill/>
          <a:ln w="38100" cap="flat">
            <a:solidFill>
              <a:srgbClr val="000000"/>
            </a:solidFill>
            <a:prstDash val="solid"/>
            <a:round/>
            <a:headEnd type="oval" w="lg" len="lg"/>
            <a:tailEnd type="oval" w="lg" len="lg"/>
          </a:ln>
        </p:spPr>
      </p:cxnSp>
      <p:cxnSp>
        <p:nvCxnSpPr>
          <p:cNvPr id="297" name="Shape 297"/>
          <p:cNvCxnSpPr/>
          <p:nvPr/>
        </p:nvCxnSpPr>
        <p:spPr>
          <a:xfrm>
            <a:off x="6343650" y="2516633"/>
            <a:ext cx="1200299" cy="1219199"/>
          </a:xfrm>
          <a:prstGeom prst="straightConnector1">
            <a:avLst/>
          </a:prstGeom>
          <a:noFill/>
          <a:ln w="38100" cap="flat">
            <a:solidFill>
              <a:srgbClr val="000000"/>
            </a:solidFill>
            <a:prstDash val="solid"/>
            <a:round/>
            <a:headEnd type="oval" w="lg" len="lg"/>
            <a:tailEnd type="oval" w="lg" len="lg"/>
          </a:ln>
        </p:spPr>
      </p:cxnSp>
      <p:cxnSp>
        <p:nvCxnSpPr>
          <p:cNvPr id="298" name="Shape 298"/>
          <p:cNvCxnSpPr/>
          <p:nvPr/>
        </p:nvCxnSpPr>
        <p:spPr>
          <a:xfrm>
            <a:off x="4286250" y="2478433"/>
            <a:ext cx="0" cy="1346399"/>
          </a:xfrm>
          <a:prstGeom prst="straightConnector1">
            <a:avLst/>
          </a:prstGeom>
          <a:noFill/>
          <a:ln w="38100" cap="flat">
            <a:solidFill>
              <a:srgbClr val="000000"/>
            </a:solidFill>
            <a:prstDash val="solid"/>
            <a:round/>
            <a:headEnd type="oval" w="lg" len="lg"/>
            <a:tailEnd type="oval" w="lg" len="lg"/>
          </a:ln>
        </p:spPr>
      </p:cxnSp>
      <p:cxnSp>
        <p:nvCxnSpPr>
          <p:cNvPr id="299" name="Shape 299"/>
          <p:cNvCxnSpPr/>
          <p:nvPr/>
        </p:nvCxnSpPr>
        <p:spPr>
          <a:xfrm>
            <a:off x="1198425" y="6104833"/>
            <a:ext cx="1247699" cy="0"/>
          </a:xfrm>
          <a:prstGeom prst="straightConnector1">
            <a:avLst/>
          </a:prstGeom>
          <a:noFill/>
          <a:ln w="38100" cap="flat">
            <a:solidFill>
              <a:srgbClr val="000000"/>
            </a:solidFill>
            <a:prstDash val="solid"/>
            <a:round/>
            <a:headEnd type="oval" w="lg" len="lg"/>
            <a:tailEnd type="oval" w="lg" len="lg"/>
          </a:ln>
        </p:spPr>
      </p:cxnSp>
      <p:cxnSp>
        <p:nvCxnSpPr>
          <p:cNvPr id="300" name="Shape 300"/>
          <p:cNvCxnSpPr/>
          <p:nvPr/>
        </p:nvCxnSpPr>
        <p:spPr>
          <a:xfrm>
            <a:off x="2265225" y="6104833"/>
            <a:ext cx="1247699" cy="0"/>
          </a:xfrm>
          <a:prstGeom prst="straightConnector1">
            <a:avLst/>
          </a:prstGeom>
          <a:noFill/>
          <a:ln w="38100" cap="flat">
            <a:solidFill>
              <a:srgbClr val="000000"/>
            </a:solidFill>
            <a:prstDash val="solid"/>
            <a:round/>
            <a:headEnd type="oval" w="lg" len="lg"/>
            <a:tailEnd type="oval" w="lg" len="lg"/>
          </a:ln>
        </p:spPr>
      </p:cxnSp>
      <p:cxnSp>
        <p:nvCxnSpPr>
          <p:cNvPr id="301" name="Shape 301"/>
          <p:cNvCxnSpPr/>
          <p:nvPr/>
        </p:nvCxnSpPr>
        <p:spPr>
          <a:xfrm>
            <a:off x="3332025" y="6104833"/>
            <a:ext cx="1247699" cy="0"/>
          </a:xfrm>
          <a:prstGeom prst="straightConnector1">
            <a:avLst/>
          </a:prstGeom>
          <a:noFill/>
          <a:ln w="38100" cap="flat">
            <a:solidFill>
              <a:srgbClr val="000000"/>
            </a:solidFill>
            <a:prstDash val="solid"/>
            <a:round/>
            <a:headEnd type="oval" w="lg" len="lg"/>
            <a:tailEnd type="oval" w="lg" len="lg"/>
          </a:ln>
        </p:spPr>
      </p:cxnSp>
      <p:cxnSp>
        <p:nvCxnSpPr>
          <p:cNvPr id="302" name="Shape 302"/>
          <p:cNvCxnSpPr/>
          <p:nvPr/>
        </p:nvCxnSpPr>
        <p:spPr>
          <a:xfrm>
            <a:off x="4398825" y="6104833"/>
            <a:ext cx="1247699" cy="0"/>
          </a:xfrm>
          <a:prstGeom prst="straightConnector1">
            <a:avLst/>
          </a:prstGeom>
          <a:noFill/>
          <a:ln w="38100" cap="flat">
            <a:solidFill>
              <a:srgbClr val="000000"/>
            </a:solidFill>
            <a:prstDash val="solid"/>
            <a:round/>
            <a:headEnd type="oval" w="lg" len="lg"/>
            <a:tailEnd type="oval" w="lg" len="lg"/>
          </a:ln>
        </p:spPr>
      </p:cxnSp>
      <p:cxnSp>
        <p:nvCxnSpPr>
          <p:cNvPr id="303" name="Shape 303"/>
          <p:cNvCxnSpPr/>
          <p:nvPr/>
        </p:nvCxnSpPr>
        <p:spPr>
          <a:xfrm>
            <a:off x="5465625" y="6104833"/>
            <a:ext cx="1247699" cy="0"/>
          </a:xfrm>
          <a:prstGeom prst="straightConnector1">
            <a:avLst/>
          </a:prstGeom>
          <a:noFill/>
          <a:ln w="38100" cap="flat">
            <a:solidFill>
              <a:srgbClr val="000000"/>
            </a:solidFill>
            <a:prstDash val="solid"/>
            <a:round/>
            <a:headEnd type="oval" w="lg" len="lg"/>
            <a:tailEnd type="oval" w="lg" len="lg"/>
          </a:ln>
        </p:spPr>
      </p:cxnSp>
      <p:cxnSp>
        <p:nvCxnSpPr>
          <p:cNvPr id="304" name="Shape 304"/>
          <p:cNvCxnSpPr/>
          <p:nvPr/>
        </p:nvCxnSpPr>
        <p:spPr>
          <a:xfrm>
            <a:off x="6532425" y="6104833"/>
            <a:ext cx="1247699" cy="0"/>
          </a:xfrm>
          <a:prstGeom prst="straightConnector1">
            <a:avLst/>
          </a:prstGeom>
          <a:noFill/>
          <a:ln w="38100" cap="flat">
            <a:solidFill>
              <a:srgbClr val="000000"/>
            </a:solidFill>
            <a:prstDash val="solid"/>
            <a:round/>
            <a:headEnd type="oval" w="lg" len="lg"/>
            <a:tailEnd type="oval" w="lg" len="lg"/>
          </a:ln>
        </p:spPr>
      </p:cxnSp>
      <p:cxnSp>
        <p:nvCxnSpPr>
          <p:cNvPr id="305" name="Shape 305"/>
          <p:cNvCxnSpPr/>
          <p:nvPr/>
        </p:nvCxnSpPr>
        <p:spPr>
          <a:xfrm>
            <a:off x="2265225" y="4987233"/>
            <a:ext cx="1247699" cy="0"/>
          </a:xfrm>
          <a:prstGeom prst="straightConnector1">
            <a:avLst/>
          </a:prstGeom>
          <a:noFill/>
          <a:ln w="38100" cap="flat">
            <a:solidFill>
              <a:srgbClr val="000000"/>
            </a:solidFill>
            <a:prstDash val="solid"/>
            <a:round/>
            <a:headEnd type="oval" w="lg" len="lg"/>
            <a:tailEnd type="oval" w="lg" len="lg"/>
          </a:ln>
        </p:spPr>
      </p:cxnSp>
      <p:cxnSp>
        <p:nvCxnSpPr>
          <p:cNvPr id="306" name="Shape 306"/>
          <p:cNvCxnSpPr/>
          <p:nvPr/>
        </p:nvCxnSpPr>
        <p:spPr>
          <a:xfrm>
            <a:off x="3332025" y="4987233"/>
            <a:ext cx="1247699" cy="0"/>
          </a:xfrm>
          <a:prstGeom prst="straightConnector1">
            <a:avLst/>
          </a:prstGeom>
          <a:noFill/>
          <a:ln w="38100" cap="flat">
            <a:solidFill>
              <a:srgbClr val="000000"/>
            </a:solidFill>
            <a:prstDash val="solid"/>
            <a:round/>
            <a:headEnd type="oval" w="lg" len="lg"/>
            <a:tailEnd type="oval" w="lg" len="lg"/>
          </a:ln>
        </p:spPr>
      </p:cxnSp>
      <p:cxnSp>
        <p:nvCxnSpPr>
          <p:cNvPr id="307" name="Shape 307"/>
          <p:cNvCxnSpPr/>
          <p:nvPr/>
        </p:nvCxnSpPr>
        <p:spPr>
          <a:xfrm>
            <a:off x="4398825" y="4987233"/>
            <a:ext cx="1247699" cy="0"/>
          </a:xfrm>
          <a:prstGeom prst="straightConnector1">
            <a:avLst/>
          </a:prstGeom>
          <a:noFill/>
          <a:ln w="38100" cap="flat">
            <a:solidFill>
              <a:srgbClr val="000000"/>
            </a:solidFill>
            <a:prstDash val="solid"/>
            <a:round/>
            <a:headEnd type="oval" w="lg" len="lg"/>
            <a:tailEnd type="oval" w="lg" len="lg"/>
          </a:ln>
        </p:spPr>
      </p:cxnSp>
      <p:cxnSp>
        <p:nvCxnSpPr>
          <p:cNvPr id="308" name="Shape 308"/>
          <p:cNvCxnSpPr/>
          <p:nvPr/>
        </p:nvCxnSpPr>
        <p:spPr>
          <a:xfrm>
            <a:off x="5465625" y="4987233"/>
            <a:ext cx="1247699" cy="0"/>
          </a:xfrm>
          <a:prstGeom prst="straightConnector1">
            <a:avLst/>
          </a:prstGeom>
          <a:noFill/>
          <a:ln w="38100" cap="flat">
            <a:solidFill>
              <a:srgbClr val="000000"/>
            </a:solidFill>
            <a:prstDash val="solid"/>
            <a:round/>
            <a:headEnd type="oval" w="lg" len="lg"/>
            <a:tailEnd type="oval" w="lg" len="lg"/>
          </a:ln>
        </p:spPr>
      </p:cxnSp>
      <p:cxnSp>
        <p:nvCxnSpPr>
          <p:cNvPr id="309" name="Shape 309"/>
          <p:cNvCxnSpPr/>
          <p:nvPr/>
        </p:nvCxnSpPr>
        <p:spPr>
          <a:xfrm rot="10800000" flipH="1">
            <a:off x="1217475" y="4923433"/>
            <a:ext cx="1219199" cy="1257600"/>
          </a:xfrm>
          <a:prstGeom prst="straightConnector1">
            <a:avLst/>
          </a:prstGeom>
          <a:noFill/>
          <a:ln w="38100" cap="flat">
            <a:solidFill>
              <a:srgbClr val="000000"/>
            </a:solidFill>
            <a:prstDash val="solid"/>
            <a:round/>
            <a:headEnd type="oval" w="lg" len="lg"/>
            <a:tailEnd type="oval" w="lg" len="lg"/>
          </a:ln>
        </p:spPr>
      </p:cxnSp>
      <p:cxnSp>
        <p:nvCxnSpPr>
          <p:cNvPr id="310" name="Shape 310"/>
          <p:cNvCxnSpPr/>
          <p:nvPr/>
        </p:nvCxnSpPr>
        <p:spPr>
          <a:xfrm>
            <a:off x="6551475" y="4923633"/>
            <a:ext cx="1200299" cy="1219199"/>
          </a:xfrm>
          <a:prstGeom prst="straightConnector1">
            <a:avLst/>
          </a:prstGeom>
          <a:noFill/>
          <a:ln w="38100" cap="flat">
            <a:solidFill>
              <a:srgbClr val="000000"/>
            </a:solidFill>
            <a:prstDash val="solid"/>
            <a:round/>
            <a:headEnd type="oval" w="lg" len="lg"/>
            <a:tailEnd type="oval" w="lg" len="lg"/>
          </a:ln>
        </p:spPr>
      </p:cxnSp>
      <p:cxnSp>
        <p:nvCxnSpPr>
          <p:cNvPr id="311" name="Shape 311"/>
          <p:cNvCxnSpPr/>
          <p:nvPr/>
        </p:nvCxnSpPr>
        <p:spPr>
          <a:xfrm>
            <a:off x="4494075" y="4885433"/>
            <a:ext cx="0" cy="1346399"/>
          </a:xfrm>
          <a:prstGeom prst="straightConnector1">
            <a:avLst/>
          </a:prstGeom>
          <a:noFill/>
          <a:ln w="38100" cap="flat">
            <a:solidFill>
              <a:srgbClr val="000000"/>
            </a:solidFill>
            <a:prstDash val="solid"/>
            <a:round/>
            <a:headEnd type="oval" w="lg" len="lg"/>
            <a:tailEnd type="oval" w="lg" len="lg"/>
          </a:ln>
        </p:spPr>
      </p:cxnSp>
      <p:cxnSp>
        <p:nvCxnSpPr>
          <p:cNvPr id="312" name="Shape 312"/>
          <p:cNvCxnSpPr/>
          <p:nvPr/>
        </p:nvCxnSpPr>
        <p:spPr>
          <a:xfrm>
            <a:off x="5560875" y="4885433"/>
            <a:ext cx="0" cy="1346399"/>
          </a:xfrm>
          <a:prstGeom prst="straightConnector1">
            <a:avLst/>
          </a:prstGeom>
          <a:noFill/>
          <a:ln w="38100" cap="flat">
            <a:solidFill>
              <a:srgbClr val="000000"/>
            </a:solidFill>
            <a:prstDash val="solid"/>
            <a:round/>
            <a:headEnd type="oval" w="lg" len="lg"/>
            <a:tailEnd type="oval" w="lg" len="lg"/>
          </a:ln>
        </p:spPr>
      </p:cxnSp>
      <p:cxnSp>
        <p:nvCxnSpPr>
          <p:cNvPr id="313" name="Shape 313"/>
          <p:cNvCxnSpPr/>
          <p:nvPr/>
        </p:nvCxnSpPr>
        <p:spPr>
          <a:xfrm>
            <a:off x="6627675" y="4885433"/>
            <a:ext cx="0" cy="1346399"/>
          </a:xfrm>
          <a:prstGeom prst="straightConnector1">
            <a:avLst/>
          </a:prstGeom>
          <a:noFill/>
          <a:ln w="38100" cap="flat">
            <a:solidFill>
              <a:srgbClr val="000000"/>
            </a:solidFill>
            <a:prstDash val="solid"/>
            <a:round/>
            <a:headEnd type="oval" w="lg" len="lg"/>
            <a:tailEnd type="oval" w="lg" len="lg"/>
          </a:ln>
        </p:spPr>
      </p:cxnSp>
      <p:cxnSp>
        <p:nvCxnSpPr>
          <p:cNvPr id="314" name="Shape 314"/>
          <p:cNvCxnSpPr/>
          <p:nvPr/>
        </p:nvCxnSpPr>
        <p:spPr>
          <a:xfrm>
            <a:off x="2360475" y="4885433"/>
            <a:ext cx="0" cy="1346399"/>
          </a:xfrm>
          <a:prstGeom prst="straightConnector1">
            <a:avLst/>
          </a:prstGeom>
          <a:noFill/>
          <a:ln w="38100" cap="flat">
            <a:solidFill>
              <a:srgbClr val="000000"/>
            </a:solidFill>
            <a:prstDash val="solid"/>
            <a:round/>
            <a:headEnd type="oval" w="lg" len="lg"/>
            <a:tailEnd type="oval" w="lg" len="lg"/>
          </a:ln>
        </p:spPr>
      </p:cxnSp>
      <p:cxnSp>
        <p:nvCxnSpPr>
          <p:cNvPr id="315" name="Shape 315"/>
          <p:cNvCxnSpPr/>
          <p:nvPr/>
        </p:nvCxnSpPr>
        <p:spPr>
          <a:xfrm>
            <a:off x="3427275" y="4885433"/>
            <a:ext cx="0" cy="1346399"/>
          </a:xfrm>
          <a:prstGeom prst="straightConnector1">
            <a:avLst/>
          </a:prstGeom>
          <a:noFill/>
          <a:ln w="38100" cap="flat">
            <a:solidFill>
              <a:srgbClr val="000000"/>
            </a:solidFill>
            <a:prstDash val="solid"/>
            <a:round/>
            <a:headEnd type="oval" w="lg" len="lg"/>
            <a:tailEnd type="oval" w="lg" len="lg"/>
          </a:ln>
        </p:spPr>
      </p:cxnSp>
      <p:sp>
        <p:nvSpPr>
          <p:cNvPr id="316" name="Shape 31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i="1" dirty="0"/>
              <a:t>Example of a weak bridge</a:t>
            </a:r>
          </a:p>
          <a:p>
            <a:endParaRPr lang="en" dirty="0"/>
          </a:p>
          <a:p>
            <a:endParaRPr lang="en" dirty="0"/>
          </a:p>
          <a:p>
            <a:endParaRPr lang="en" dirty="0"/>
          </a:p>
          <a:p>
            <a:pPr lvl="0" rtl="0">
              <a:buNone/>
            </a:pPr>
            <a:endParaRPr lang="en" dirty="0" smtClean="0"/>
          </a:p>
          <a:p>
            <a:pPr lvl="0" rtl="0">
              <a:buNone/>
            </a:pPr>
            <a:r>
              <a:rPr lang="en" i="1" dirty="0" smtClean="0"/>
              <a:t>Example </a:t>
            </a:r>
            <a:r>
              <a:rPr lang="en" i="1" dirty="0"/>
              <a:t>of a strong bridge</a:t>
            </a:r>
          </a:p>
          <a:p>
            <a:endParaRPr lang="en" dirty="0"/>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indent="228600"/>
            <a:r>
              <a:rPr lang="en" sz="4800" dirty="0">
                <a:latin typeface="Franklin Gothic Demi Cond" pitchFamily="34" charset="0"/>
              </a:rPr>
              <a:t>Chemical Bridges	</a:t>
            </a:r>
          </a:p>
        </p:txBody>
      </p:sp>
      <p:sp>
        <p:nvSpPr>
          <p:cNvPr id="322" name="Shape 322"/>
          <p:cNvSpPr txBox="1">
            <a:spLocks noGrp="1"/>
          </p:cNvSpPr>
          <p:nvPr>
            <p:ph type="body" idx="1"/>
          </p:nvPr>
        </p:nvSpPr>
        <p:spPr>
          <a:xfrm>
            <a:off x="457200" y="1612525"/>
            <a:ext cx="8229600" cy="4967700"/>
          </a:xfrm>
          <a:prstGeom prst="rect">
            <a:avLst/>
          </a:prstGeom>
        </p:spPr>
        <p:txBody>
          <a:bodyPr lIns="91425" tIns="91425" rIns="91425" bIns="91425" anchor="t" anchorCtr="0">
            <a:noAutofit/>
          </a:bodyPr>
          <a:lstStyle/>
          <a:p>
            <a:pPr lvl="0" rtl="0">
              <a:buNone/>
            </a:pPr>
            <a:r>
              <a:rPr lang="en" dirty="0"/>
              <a:t>Assume: Starting point is 500 A and 500 B</a:t>
            </a:r>
          </a:p>
          <a:p>
            <a:endParaRPr lang="en" dirty="0"/>
          </a:p>
          <a:p>
            <a:pPr lvl="0" rtl="0">
              <a:buNone/>
            </a:pPr>
            <a:r>
              <a:rPr lang="en" dirty="0"/>
              <a:t>Discuss the extremes.</a:t>
            </a:r>
          </a:p>
          <a:p>
            <a:pPr lvl="0" rtl="0">
              <a:buNone/>
            </a:pPr>
            <a:r>
              <a:rPr lang="en" dirty="0"/>
              <a:t>	We exchange A molecules with D molecules</a:t>
            </a:r>
          </a:p>
          <a:p>
            <a:endParaRPr lang="en" dirty="0"/>
          </a:p>
          <a:p>
            <a:pPr lvl="0" rtl="0">
              <a:buNone/>
            </a:pPr>
            <a:r>
              <a:rPr lang="en" dirty="0"/>
              <a:t>	1 A for 1 D - Linear with branches</a:t>
            </a:r>
          </a:p>
          <a:p>
            <a:pPr lvl="0" rtl="0">
              <a:buNone/>
            </a:pPr>
            <a:r>
              <a:rPr lang="en" dirty="0"/>
              <a:t>	10 A for 10 D - A few more connections…</a:t>
            </a:r>
          </a:p>
          <a:p>
            <a:pPr lvl="0" rtl="0">
              <a:buNone/>
            </a:pPr>
            <a:r>
              <a:rPr lang="en" dirty="0"/>
              <a:t>	500 A for 333 D - (Stoichiometry) </a:t>
            </a:r>
          </a:p>
          <a:p>
            <a:pPr lvl="0" rtl="0">
              <a:buNone/>
            </a:pPr>
            <a:r>
              <a:rPr lang="en" dirty="0"/>
              <a:t>	500 A for 10000 D - (Loose ends)</a:t>
            </a:r>
          </a:p>
          <a:p>
            <a:endParaRPr lang="en" dirty="0"/>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buNone/>
            </a:pPr>
            <a:r>
              <a:rPr lang="en" sz="4800" dirty="0">
                <a:latin typeface="Franklin Gothic Demi Cond" pitchFamily="34" charset="0"/>
              </a:rPr>
              <a:t>Chemical Bridges</a:t>
            </a:r>
            <a:r>
              <a:rPr lang="en" dirty="0"/>
              <a:t>	</a:t>
            </a:r>
          </a:p>
        </p:txBody>
      </p:sp>
      <p:sp>
        <p:nvSpPr>
          <p:cNvPr id="328" name="Shape 328"/>
          <p:cNvSpPr txBox="1">
            <a:spLocks noGrp="1"/>
          </p:cNvSpPr>
          <p:nvPr>
            <p:ph type="body" idx="1"/>
          </p:nvPr>
        </p:nvSpPr>
        <p:spPr>
          <a:xfrm>
            <a:off x="457200" y="1612525"/>
            <a:ext cx="8229600" cy="4967700"/>
          </a:xfrm>
          <a:prstGeom prst="rect">
            <a:avLst/>
          </a:prstGeom>
        </p:spPr>
        <p:txBody>
          <a:bodyPr lIns="91425" tIns="91425" rIns="91425" bIns="91425" anchor="t" anchorCtr="0">
            <a:noAutofit/>
          </a:bodyPr>
          <a:lstStyle/>
          <a:p>
            <a:pPr lvl="0" rtl="0">
              <a:buNone/>
            </a:pPr>
            <a:r>
              <a:rPr lang="en"/>
              <a:t>We exchange 1 A molecules with 1 D molecules</a:t>
            </a:r>
          </a:p>
          <a:p>
            <a:endParaRPr lang="en"/>
          </a:p>
          <a:p>
            <a:endParaRPr lang="en"/>
          </a:p>
          <a:p>
            <a:endParaRPr lang="en"/>
          </a:p>
        </p:txBody>
      </p:sp>
      <p:sp>
        <p:nvSpPr>
          <p:cNvPr id="329" name="Shape 329"/>
          <p:cNvSpPr/>
          <p:nvPr/>
        </p:nvSpPr>
        <p:spPr>
          <a:xfrm>
            <a:off x="574775" y="2784575"/>
            <a:ext cx="7994050" cy="1499875"/>
          </a:xfrm>
          <a:custGeom>
            <a:avLst/>
            <a:gdLst/>
            <a:ahLst/>
            <a:cxnLst/>
            <a:rect l="0" t="0" r="0" b="0"/>
            <a:pathLst>
              <a:path w="319762" h="59995" extrusionOk="0">
                <a:moveTo>
                  <a:pt x="0" y="30884"/>
                </a:moveTo>
                <a:cubicBezTo>
                  <a:pt x="7569" y="26846"/>
                  <a:pt x="29975" y="5550"/>
                  <a:pt x="45417" y="6661"/>
                </a:cubicBezTo>
                <a:cubicBezTo>
                  <a:pt x="60858" y="7771"/>
                  <a:pt x="80236" y="36333"/>
                  <a:pt x="92651" y="37545"/>
                </a:cubicBezTo>
                <a:cubicBezTo>
                  <a:pt x="105065" y="38756"/>
                  <a:pt x="108093" y="16249"/>
                  <a:pt x="119902" y="13928"/>
                </a:cubicBezTo>
                <a:cubicBezTo>
                  <a:pt x="131710" y="11606"/>
                  <a:pt x="151390" y="25635"/>
                  <a:pt x="163502" y="23617"/>
                </a:cubicBezTo>
                <a:cubicBezTo>
                  <a:pt x="175613" y="21598"/>
                  <a:pt x="182274" y="-4137"/>
                  <a:pt x="192569" y="1817"/>
                </a:cubicBezTo>
                <a:cubicBezTo>
                  <a:pt x="202863" y="7771"/>
                  <a:pt x="206699" y="54702"/>
                  <a:pt x="225270" y="59345"/>
                </a:cubicBezTo>
                <a:cubicBezTo>
                  <a:pt x="243840" y="63987"/>
                  <a:pt x="289257" y="35930"/>
                  <a:pt x="303993" y="29673"/>
                </a:cubicBezTo>
                <a:cubicBezTo>
                  <a:pt x="318728" y="23415"/>
                  <a:pt x="311058" y="26240"/>
                  <a:pt x="313682" y="21800"/>
                </a:cubicBezTo>
                <a:cubicBezTo>
                  <a:pt x="316306" y="17359"/>
                  <a:pt x="319636" y="6661"/>
                  <a:pt x="319737" y="3028"/>
                </a:cubicBezTo>
                <a:cubicBezTo>
                  <a:pt x="319837" y="-605"/>
                  <a:pt x="315195" y="504"/>
                  <a:pt x="314287" y="0"/>
                </a:cubicBezTo>
              </a:path>
            </a:pathLst>
          </a:custGeom>
          <a:noFill/>
          <a:ln w="19050" cap="flat">
            <a:solidFill>
              <a:schemeClr val="dk2"/>
            </a:solidFill>
            <a:prstDash val="solid"/>
            <a:round/>
            <a:headEnd type="none" w="lg" len="lg"/>
            <a:tailEnd type="none" w="lg" len="lg"/>
          </a:ln>
        </p:spPr>
      </p:sp>
      <p:sp>
        <p:nvSpPr>
          <p:cNvPr id="330" name="Shape 330"/>
          <p:cNvSpPr/>
          <p:nvPr/>
        </p:nvSpPr>
        <p:spPr>
          <a:xfrm>
            <a:off x="1352853" y="3359350"/>
            <a:ext cx="7178375" cy="2927125"/>
          </a:xfrm>
          <a:custGeom>
            <a:avLst/>
            <a:gdLst/>
            <a:ahLst/>
            <a:cxnLst/>
            <a:rect l="0" t="0" r="0" b="0"/>
            <a:pathLst>
              <a:path w="287135" h="117085" extrusionOk="0">
                <a:moveTo>
                  <a:pt x="126929" y="0"/>
                </a:moveTo>
                <a:cubicBezTo>
                  <a:pt x="122387" y="3532"/>
                  <a:pt x="101697" y="14231"/>
                  <a:pt x="99679" y="21195"/>
                </a:cubicBezTo>
                <a:cubicBezTo>
                  <a:pt x="97660" y="28159"/>
                  <a:pt x="131370" y="35627"/>
                  <a:pt x="114818" y="41784"/>
                </a:cubicBezTo>
                <a:cubicBezTo>
                  <a:pt x="98265" y="47940"/>
                  <a:pt x="5513" y="45619"/>
                  <a:pt x="366" y="58134"/>
                </a:cubicBezTo>
                <a:cubicBezTo>
                  <a:pt x="-4781" y="70649"/>
                  <a:pt x="61124" y="113745"/>
                  <a:pt x="83934" y="116874"/>
                </a:cubicBezTo>
                <a:cubicBezTo>
                  <a:pt x="106743" y="120002"/>
                  <a:pt x="106945" y="77008"/>
                  <a:pt x="137224" y="76907"/>
                </a:cubicBezTo>
                <a:cubicBezTo>
                  <a:pt x="167502" y="76806"/>
                  <a:pt x="241279" y="117882"/>
                  <a:pt x="265603" y="116268"/>
                </a:cubicBezTo>
                <a:cubicBezTo>
                  <a:pt x="289926" y="114653"/>
                  <a:pt x="290027" y="74787"/>
                  <a:pt x="283164" y="67218"/>
                </a:cubicBezTo>
                <a:cubicBezTo>
                  <a:pt x="276301" y="59648"/>
                  <a:pt x="234214" y="70245"/>
                  <a:pt x="224425" y="70851"/>
                </a:cubicBezTo>
              </a:path>
            </a:pathLst>
          </a:custGeom>
          <a:noFill/>
          <a:ln w="19050" cap="flat">
            <a:solidFill>
              <a:schemeClr val="dk2"/>
            </a:solidFill>
            <a:prstDash val="solid"/>
            <a:round/>
            <a:headEnd type="none" w="lg" len="lg"/>
            <a:tailEnd type="none" w="lg" len="lg"/>
          </a:ln>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buNone/>
            </a:pPr>
            <a:r>
              <a:rPr lang="en" sz="4800" dirty="0">
                <a:latin typeface="Franklin Gothic Demi Cond" pitchFamily="34" charset="0"/>
              </a:rPr>
              <a:t>Chemical Bridges</a:t>
            </a:r>
            <a:r>
              <a:rPr lang="en" dirty="0"/>
              <a:t>	</a:t>
            </a:r>
          </a:p>
        </p:txBody>
      </p:sp>
      <p:sp>
        <p:nvSpPr>
          <p:cNvPr id="336" name="Shape 336"/>
          <p:cNvSpPr txBox="1">
            <a:spLocks noGrp="1"/>
          </p:cNvSpPr>
          <p:nvPr>
            <p:ph type="body" idx="1"/>
          </p:nvPr>
        </p:nvSpPr>
        <p:spPr>
          <a:xfrm>
            <a:off x="457200" y="1612525"/>
            <a:ext cx="8229600" cy="4967700"/>
          </a:xfrm>
          <a:prstGeom prst="rect">
            <a:avLst/>
          </a:prstGeom>
        </p:spPr>
        <p:txBody>
          <a:bodyPr lIns="91425" tIns="91425" rIns="91425" bIns="91425" anchor="t" anchorCtr="0">
            <a:noAutofit/>
          </a:bodyPr>
          <a:lstStyle/>
          <a:p>
            <a:pPr lvl="0" rtl="0">
              <a:buNone/>
            </a:pPr>
            <a:r>
              <a:rPr lang="en"/>
              <a:t>We exchange 10 A molecules with 10 D molecules</a:t>
            </a:r>
          </a:p>
          <a:p>
            <a:endParaRPr lang="en"/>
          </a:p>
          <a:p>
            <a:endParaRPr lang="en"/>
          </a:p>
          <a:p>
            <a:endParaRPr lang="en"/>
          </a:p>
        </p:txBody>
      </p:sp>
      <p:sp>
        <p:nvSpPr>
          <p:cNvPr id="337" name="Shape 337"/>
          <p:cNvSpPr/>
          <p:nvPr/>
        </p:nvSpPr>
        <p:spPr>
          <a:xfrm>
            <a:off x="574775" y="2784575"/>
            <a:ext cx="7994050" cy="1499875"/>
          </a:xfrm>
          <a:custGeom>
            <a:avLst/>
            <a:gdLst/>
            <a:ahLst/>
            <a:cxnLst/>
            <a:rect l="0" t="0" r="0" b="0"/>
            <a:pathLst>
              <a:path w="319762" h="59995" extrusionOk="0">
                <a:moveTo>
                  <a:pt x="0" y="30884"/>
                </a:moveTo>
                <a:cubicBezTo>
                  <a:pt x="7569" y="26846"/>
                  <a:pt x="29975" y="5550"/>
                  <a:pt x="45417" y="6661"/>
                </a:cubicBezTo>
                <a:cubicBezTo>
                  <a:pt x="60858" y="7771"/>
                  <a:pt x="80236" y="36333"/>
                  <a:pt x="92651" y="37545"/>
                </a:cubicBezTo>
                <a:cubicBezTo>
                  <a:pt x="105065" y="38756"/>
                  <a:pt x="108093" y="16249"/>
                  <a:pt x="119902" y="13928"/>
                </a:cubicBezTo>
                <a:cubicBezTo>
                  <a:pt x="131710" y="11606"/>
                  <a:pt x="151390" y="25635"/>
                  <a:pt x="163502" y="23617"/>
                </a:cubicBezTo>
                <a:cubicBezTo>
                  <a:pt x="175613" y="21598"/>
                  <a:pt x="182274" y="-4137"/>
                  <a:pt x="192569" y="1817"/>
                </a:cubicBezTo>
                <a:cubicBezTo>
                  <a:pt x="202863" y="7771"/>
                  <a:pt x="206699" y="54702"/>
                  <a:pt x="225270" y="59345"/>
                </a:cubicBezTo>
                <a:cubicBezTo>
                  <a:pt x="243840" y="63987"/>
                  <a:pt x="289257" y="35930"/>
                  <a:pt x="303993" y="29673"/>
                </a:cubicBezTo>
                <a:cubicBezTo>
                  <a:pt x="318728" y="23415"/>
                  <a:pt x="311058" y="26240"/>
                  <a:pt x="313682" y="21800"/>
                </a:cubicBezTo>
                <a:cubicBezTo>
                  <a:pt x="316306" y="17359"/>
                  <a:pt x="319636" y="6661"/>
                  <a:pt x="319737" y="3028"/>
                </a:cubicBezTo>
                <a:cubicBezTo>
                  <a:pt x="319837" y="-605"/>
                  <a:pt x="315195" y="504"/>
                  <a:pt x="314287" y="0"/>
                </a:cubicBezTo>
              </a:path>
            </a:pathLst>
          </a:custGeom>
          <a:noFill/>
          <a:ln w="19050" cap="flat">
            <a:solidFill>
              <a:schemeClr val="dk2"/>
            </a:solidFill>
            <a:prstDash val="solid"/>
            <a:round/>
            <a:headEnd type="none" w="lg" len="lg"/>
            <a:tailEnd type="none" w="lg" len="lg"/>
          </a:ln>
        </p:spPr>
      </p:sp>
      <p:sp>
        <p:nvSpPr>
          <p:cNvPr id="338" name="Shape 338"/>
          <p:cNvSpPr/>
          <p:nvPr/>
        </p:nvSpPr>
        <p:spPr>
          <a:xfrm>
            <a:off x="1352853" y="3359350"/>
            <a:ext cx="7178375" cy="2927125"/>
          </a:xfrm>
          <a:custGeom>
            <a:avLst/>
            <a:gdLst/>
            <a:ahLst/>
            <a:cxnLst/>
            <a:rect l="0" t="0" r="0" b="0"/>
            <a:pathLst>
              <a:path w="287135" h="117085" extrusionOk="0">
                <a:moveTo>
                  <a:pt x="126929" y="0"/>
                </a:moveTo>
                <a:cubicBezTo>
                  <a:pt x="122387" y="3532"/>
                  <a:pt x="101697" y="14231"/>
                  <a:pt x="99679" y="21195"/>
                </a:cubicBezTo>
                <a:cubicBezTo>
                  <a:pt x="97660" y="28159"/>
                  <a:pt x="131370" y="35627"/>
                  <a:pt x="114818" y="41784"/>
                </a:cubicBezTo>
                <a:cubicBezTo>
                  <a:pt x="98265" y="47940"/>
                  <a:pt x="5513" y="45619"/>
                  <a:pt x="366" y="58134"/>
                </a:cubicBezTo>
                <a:cubicBezTo>
                  <a:pt x="-4781" y="70649"/>
                  <a:pt x="61124" y="113745"/>
                  <a:pt x="83934" y="116874"/>
                </a:cubicBezTo>
                <a:cubicBezTo>
                  <a:pt x="106743" y="120002"/>
                  <a:pt x="106945" y="77008"/>
                  <a:pt x="137224" y="76907"/>
                </a:cubicBezTo>
                <a:cubicBezTo>
                  <a:pt x="167502" y="76806"/>
                  <a:pt x="241279" y="117882"/>
                  <a:pt x="265603" y="116268"/>
                </a:cubicBezTo>
                <a:cubicBezTo>
                  <a:pt x="289926" y="114653"/>
                  <a:pt x="290027" y="74787"/>
                  <a:pt x="283164" y="67218"/>
                </a:cubicBezTo>
                <a:cubicBezTo>
                  <a:pt x="276301" y="59648"/>
                  <a:pt x="234214" y="70245"/>
                  <a:pt x="224425" y="70851"/>
                </a:cubicBezTo>
              </a:path>
            </a:pathLst>
          </a:custGeom>
          <a:noFill/>
          <a:ln w="19050" cap="flat">
            <a:solidFill>
              <a:schemeClr val="dk2"/>
            </a:solidFill>
            <a:prstDash val="solid"/>
            <a:round/>
            <a:headEnd type="none" w="lg" len="lg"/>
            <a:tailEnd type="none" w="lg" len="lg"/>
          </a:ln>
        </p:spPr>
      </p:sp>
      <p:sp>
        <p:nvSpPr>
          <p:cNvPr id="339" name="Shape 339"/>
          <p:cNvSpPr/>
          <p:nvPr/>
        </p:nvSpPr>
        <p:spPr>
          <a:xfrm>
            <a:off x="1330779" y="3102500"/>
            <a:ext cx="863875" cy="1483625"/>
          </a:xfrm>
          <a:custGeom>
            <a:avLst/>
            <a:gdLst/>
            <a:ahLst/>
            <a:cxnLst/>
            <a:rect l="0" t="0" r="0" b="0"/>
            <a:pathLst>
              <a:path w="34555" h="59345" extrusionOk="0">
                <a:moveTo>
                  <a:pt x="34555" y="59345"/>
                </a:moveTo>
                <a:cubicBezTo>
                  <a:pt x="28802" y="57124"/>
                  <a:pt x="340" y="50766"/>
                  <a:pt x="38" y="46023"/>
                </a:cubicBezTo>
                <a:cubicBezTo>
                  <a:pt x="-264" y="41279"/>
                  <a:pt x="32537" y="34921"/>
                  <a:pt x="32739" y="30884"/>
                </a:cubicBezTo>
                <a:cubicBezTo>
                  <a:pt x="32940" y="26846"/>
                  <a:pt x="2258" y="26947"/>
                  <a:pt x="1249" y="21800"/>
                </a:cubicBezTo>
                <a:cubicBezTo>
                  <a:pt x="239" y="16652"/>
                  <a:pt x="22444" y="3633"/>
                  <a:pt x="26683" y="0"/>
                </a:cubicBezTo>
              </a:path>
            </a:pathLst>
          </a:custGeom>
          <a:noFill/>
          <a:ln w="19050" cap="flat">
            <a:solidFill>
              <a:schemeClr val="dk2"/>
            </a:solidFill>
            <a:prstDash val="solid"/>
            <a:round/>
            <a:headEnd type="none" w="lg" len="lg"/>
            <a:tailEnd type="none" w="lg" len="lg"/>
          </a:ln>
        </p:spPr>
      </p:sp>
      <p:sp>
        <p:nvSpPr>
          <p:cNvPr id="340" name="Shape 340"/>
          <p:cNvSpPr/>
          <p:nvPr/>
        </p:nvSpPr>
        <p:spPr>
          <a:xfrm>
            <a:off x="2573150" y="4540725"/>
            <a:ext cx="1132975" cy="1377650"/>
          </a:xfrm>
          <a:custGeom>
            <a:avLst/>
            <a:gdLst/>
            <a:ahLst/>
            <a:cxnLst/>
            <a:rect l="0" t="0" r="0" b="0"/>
            <a:pathLst>
              <a:path w="45319" h="55106" extrusionOk="0">
                <a:moveTo>
                  <a:pt x="0" y="55106"/>
                </a:moveTo>
                <a:cubicBezTo>
                  <a:pt x="5450" y="53693"/>
                  <a:pt x="31388" y="51371"/>
                  <a:pt x="32700" y="46628"/>
                </a:cubicBezTo>
                <a:cubicBezTo>
                  <a:pt x="34012" y="41884"/>
                  <a:pt x="5853" y="31488"/>
                  <a:pt x="7872" y="26644"/>
                </a:cubicBezTo>
                <a:cubicBezTo>
                  <a:pt x="9890" y="21799"/>
                  <a:pt x="41480" y="22001"/>
                  <a:pt x="44811" y="17561"/>
                </a:cubicBezTo>
                <a:cubicBezTo>
                  <a:pt x="48141" y="13120"/>
                  <a:pt x="30681" y="2926"/>
                  <a:pt x="27855" y="0"/>
                </a:cubicBezTo>
              </a:path>
            </a:pathLst>
          </a:custGeom>
          <a:noFill/>
          <a:ln w="19050" cap="flat">
            <a:solidFill>
              <a:schemeClr val="dk2"/>
            </a:solidFill>
            <a:prstDash val="solid"/>
            <a:round/>
            <a:headEnd type="none" w="lg" len="lg"/>
            <a:tailEnd type="none" w="lg" len="lg"/>
          </a:ln>
        </p:spPr>
      </p:sp>
      <p:sp>
        <p:nvSpPr>
          <p:cNvPr id="341" name="Shape 341"/>
          <p:cNvSpPr/>
          <p:nvPr/>
        </p:nvSpPr>
        <p:spPr>
          <a:xfrm>
            <a:off x="5267269" y="3632375"/>
            <a:ext cx="959750" cy="1862100"/>
          </a:xfrm>
          <a:custGeom>
            <a:avLst/>
            <a:gdLst/>
            <a:ahLst/>
            <a:cxnLst/>
            <a:rect l="0" t="0" r="0" b="0"/>
            <a:pathLst>
              <a:path w="38390" h="74484" extrusionOk="0">
                <a:moveTo>
                  <a:pt x="9108" y="74484"/>
                </a:moveTo>
                <a:cubicBezTo>
                  <a:pt x="13750" y="72465"/>
                  <a:pt x="38477" y="66914"/>
                  <a:pt x="36964" y="62373"/>
                </a:cubicBezTo>
                <a:cubicBezTo>
                  <a:pt x="35450" y="57831"/>
                  <a:pt x="-176" y="50968"/>
                  <a:pt x="25" y="47234"/>
                </a:cubicBezTo>
                <a:cubicBezTo>
                  <a:pt x="226" y="43499"/>
                  <a:pt x="36459" y="44307"/>
                  <a:pt x="38175" y="39967"/>
                </a:cubicBezTo>
                <a:cubicBezTo>
                  <a:pt x="39890" y="35627"/>
                  <a:pt x="13145" y="27855"/>
                  <a:pt x="10319" y="21194"/>
                </a:cubicBezTo>
                <a:cubicBezTo>
                  <a:pt x="7493" y="14532"/>
                  <a:pt x="19402" y="3532"/>
                  <a:pt x="21219" y="0"/>
                </a:cubicBezTo>
              </a:path>
            </a:pathLst>
          </a:custGeom>
          <a:noFill/>
          <a:ln w="19050" cap="flat">
            <a:solidFill>
              <a:schemeClr val="dk2"/>
            </a:solidFill>
            <a:prstDash val="solid"/>
            <a:round/>
            <a:headEnd type="none" w="lg" len="lg"/>
            <a:tailEnd type="none" w="lg" len="lg"/>
          </a:ln>
        </p:spPr>
      </p:sp>
      <p:sp>
        <p:nvSpPr>
          <p:cNvPr id="342" name="Shape 342"/>
          <p:cNvSpPr/>
          <p:nvPr/>
        </p:nvSpPr>
        <p:spPr>
          <a:xfrm>
            <a:off x="3890225" y="5903225"/>
            <a:ext cx="2725050" cy="651300"/>
          </a:xfrm>
          <a:custGeom>
            <a:avLst/>
            <a:gdLst/>
            <a:ahLst/>
            <a:cxnLst/>
            <a:rect l="0" t="0" r="0" b="0"/>
            <a:pathLst>
              <a:path w="109002" h="26052" extrusionOk="0">
                <a:moveTo>
                  <a:pt x="109002" y="0"/>
                </a:moveTo>
                <a:cubicBezTo>
                  <a:pt x="104056" y="4339"/>
                  <a:pt x="91743" y="25938"/>
                  <a:pt x="79329" y="26039"/>
                </a:cubicBezTo>
                <a:cubicBezTo>
                  <a:pt x="66915" y="26140"/>
                  <a:pt x="44106" y="2725"/>
                  <a:pt x="34518" y="606"/>
                </a:cubicBezTo>
                <a:cubicBezTo>
                  <a:pt x="24930" y="-1513"/>
                  <a:pt x="27554" y="10295"/>
                  <a:pt x="21801" y="13323"/>
                </a:cubicBezTo>
                <a:cubicBezTo>
                  <a:pt x="16048" y="16350"/>
                  <a:pt x="3633" y="17864"/>
                  <a:pt x="0" y="18773"/>
                </a:cubicBezTo>
              </a:path>
            </a:pathLst>
          </a:custGeom>
          <a:noFill/>
          <a:ln w="19050" cap="flat">
            <a:solidFill>
              <a:schemeClr val="dk2"/>
            </a:solidFill>
            <a:prstDash val="solid"/>
            <a:round/>
            <a:headEnd type="none" w="lg" len="lg"/>
            <a:tailEnd type="none" w="lg" len="lg"/>
          </a:ln>
        </p:spPr>
      </p:sp>
      <p:sp>
        <p:nvSpPr>
          <p:cNvPr id="343" name="Shape 343"/>
          <p:cNvSpPr/>
          <p:nvPr/>
        </p:nvSpPr>
        <p:spPr>
          <a:xfrm>
            <a:off x="7113903" y="3723200"/>
            <a:ext cx="790100" cy="1332250"/>
          </a:xfrm>
          <a:custGeom>
            <a:avLst/>
            <a:gdLst/>
            <a:ahLst/>
            <a:cxnLst/>
            <a:rect l="0" t="0" r="0" b="0"/>
            <a:pathLst>
              <a:path w="31604" h="53290" extrusionOk="0">
                <a:moveTo>
                  <a:pt x="21233" y="53290"/>
                </a:moveTo>
                <a:cubicBezTo>
                  <a:pt x="22847" y="50161"/>
                  <a:pt x="34454" y="38655"/>
                  <a:pt x="30922" y="34517"/>
                </a:cubicBezTo>
                <a:cubicBezTo>
                  <a:pt x="27389" y="30379"/>
                  <a:pt x="340" y="34214"/>
                  <a:pt x="38" y="28462"/>
                </a:cubicBezTo>
                <a:cubicBezTo>
                  <a:pt x="-264" y="22709"/>
                  <a:pt x="24260" y="4743"/>
                  <a:pt x="29105" y="0"/>
                </a:cubicBezTo>
              </a:path>
            </a:pathLst>
          </a:custGeom>
          <a:noFill/>
          <a:ln w="19050" cap="flat">
            <a:solidFill>
              <a:schemeClr val="dk2"/>
            </a:solidFill>
            <a:prstDash val="solid"/>
            <a:round/>
            <a:headEnd type="none" w="lg" len="lg"/>
            <a:tailEnd type="none" w="lg" len="lg"/>
          </a:ln>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buNone/>
            </a:pPr>
            <a:r>
              <a:rPr lang="en" sz="4800" dirty="0">
                <a:latin typeface="Franklin Gothic Demi Cond" pitchFamily="34" charset="0"/>
              </a:rPr>
              <a:t>Chemical Bridges</a:t>
            </a:r>
            <a:r>
              <a:rPr lang="en" dirty="0"/>
              <a:t>	</a:t>
            </a:r>
          </a:p>
        </p:txBody>
      </p:sp>
      <p:sp>
        <p:nvSpPr>
          <p:cNvPr id="349" name="Shape 349"/>
          <p:cNvSpPr txBox="1">
            <a:spLocks noGrp="1"/>
          </p:cNvSpPr>
          <p:nvPr>
            <p:ph type="body" idx="1"/>
          </p:nvPr>
        </p:nvSpPr>
        <p:spPr>
          <a:xfrm>
            <a:off x="457200" y="1612525"/>
            <a:ext cx="8229600" cy="4967700"/>
          </a:xfrm>
          <a:prstGeom prst="rect">
            <a:avLst/>
          </a:prstGeom>
        </p:spPr>
        <p:txBody>
          <a:bodyPr lIns="91425" tIns="91425" rIns="91425" bIns="91425" anchor="t" anchorCtr="0">
            <a:noAutofit/>
          </a:bodyPr>
          <a:lstStyle/>
          <a:p>
            <a:pPr lvl="0" rtl="0">
              <a:buNone/>
            </a:pPr>
            <a:r>
              <a:rPr lang="en"/>
              <a:t>We exchange 500 A (difunctional) molecules with 333 D (trifunctional) molecules</a:t>
            </a:r>
          </a:p>
          <a:p>
            <a:endParaRPr lang="en"/>
          </a:p>
          <a:p>
            <a:endParaRPr lang="en"/>
          </a:p>
          <a:p>
            <a:endParaRPr lang="en"/>
          </a:p>
        </p:txBody>
      </p:sp>
      <p:sp>
        <p:nvSpPr>
          <p:cNvPr id="350" name="Shape 350"/>
          <p:cNvSpPr/>
          <p:nvPr/>
        </p:nvSpPr>
        <p:spPr>
          <a:xfrm>
            <a:off x="468800" y="3131197"/>
            <a:ext cx="8144825" cy="580025"/>
          </a:xfrm>
          <a:custGeom>
            <a:avLst/>
            <a:gdLst/>
            <a:ahLst/>
            <a:cxnLst/>
            <a:rect l="0" t="0" r="0" b="0"/>
            <a:pathLst>
              <a:path w="325793" h="23201" extrusionOk="0">
                <a:moveTo>
                  <a:pt x="0" y="4908"/>
                </a:moveTo>
                <a:cubicBezTo>
                  <a:pt x="5450" y="6926"/>
                  <a:pt x="19277" y="16817"/>
                  <a:pt x="32701" y="17019"/>
                </a:cubicBezTo>
                <a:cubicBezTo>
                  <a:pt x="46124" y="17220"/>
                  <a:pt x="67116" y="5109"/>
                  <a:pt x="80540" y="6119"/>
                </a:cubicBezTo>
                <a:cubicBezTo>
                  <a:pt x="93963" y="7128"/>
                  <a:pt x="100423" y="24084"/>
                  <a:pt x="113241" y="23075"/>
                </a:cubicBezTo>
                <a:cubicBezTo>
                  <a:pt x="126058" y="22065"/>
                  <a:pt x="140895" y="567"/>
                  <a:pt x="157447" y="63"/>
                </a:cubicBezTo>
                <a:cubicBezTo>
                  <a:pt x="173999" y="-441"/>
                  <a:pt x="196909" y="20047"/>
                  <a:pt x="212553" y="20047"/>
                </a:cubicBezTo>
                <a:cubicBezTo>
                  <a:pt x="228196" y="20047"/>
                  <a:pt x="237381" y="164"/>
                  <a:pt x="251309" y="63"/>
                </a:cubicBezTo>
                <a:cubicBezTo>
                  <a:pt x="265237" y="-38"/>
                  <a:pt x="283707" y="19037"/>
                  <a:pt x="296121" y="19441"/>
                </a:cubicBezTo>
                <a:cubicBezTo>
                  <a:pt x="308535" y="19844"/>
                  <a:pt x="320847" y="5311"/>
                  <a:pt x="325793" y="2485"/>
                </a:cubicBezTo>
              </a:path>
            </a:pathLst>
          </a:custGeom>
          <a:noFill/>
          <a:ln w="19050" cap="flat">
            <a:solidFill>
              <a:schemeClr val="dk2"/>
            </a:solidFill>
            <a:prstDash val="solid"/>
            <a:round/>
            <a:headEnd type="none" w="lg" len="lg"/>
            <a:tailEnd type="none" w="lg" len="lg"/>
          </a:ln>
        </p:spPr>
      </p:sp>
      <p:sp>
        <p:nvSpPr>
          <p:cNvPr id="351" name="Shape 351"/>
          <p:cNvSpPr/>
          <p:nvPr/>
        </p:nvSpPr>
        <p:spPr>
          <a:xfrm>
            <a:off x="545000" y="3512198"/>
            <a:ext cx="8144825" cy="580025"/>
          </a:xfrm>
          <a:custGeom>
            <a:avLst/>
            <a:gdLst/>
            <a:ahLst/>
            <a:cxnLst/>
            <a:rect l="0" t="0" r="0" b="0"/>
            <a:pathLst>
              <a:path w="325793" h="23201" extrusionOk="0">
                <a:moveTo>
                  <a:pt x="0" y="4908"/>
                </a:moveTo>
                <a:cubicBezTo>
                  <a:pt x="5450" y="6926"/>
                  <a:pt x="19277" y="16817"/>
                  <a:pt x="32701" y="17019"/>
                </a:cubicBezTo>
                <a:cubicBezTo>
                  <a:pt x="46124" y="17220"/>
                  <a:pt x="67116" y="5109"/>
                  <a:pt x="80540" y="6119"/>
                </a:cubicBezTo>
                <a:cubicBezTo>
                  <a:pt x="93963" y="7128"/>
                  <a:pt x="100423" y="24084"/>
                  <a:pt x="113241" y="23075"/>
                </a:cubicBezTo>
                <a:cubicBezTo>
                  <a:pt x="126058" y="22065"/>
                  <a:pt x="140895" y="567"/>
                  <a:pt x="157447" y="63"/>
                </a:cubicBezTo>
                <a:cubicBezTo>
                  <a:pt x="173999" y="-441"/>
                  <a:pt x="196909" y="20047"/>
                  <a:pt x="212553" y="20047"/>
                </a:cubicBezTo>
                <a:cubicBezTo>
                  <a:pt x="228196" y="20047"/>
                  <a:pt x="237381" y="164"/>
                  <a:pt x="251309" y="63"/>
                </a:cubicBezTo>
                <a:cubicBezTo>
                  <a:pt x="265237" y="-38"/>
                  <a:pt x="283707" y="19037"/>
                  <a:pt x="296121" y="19441"/>
                </a:cubicBezTo>
                <a:cubicBezTo>
                  <a:pt x="308535" y="19844"/>
                  <a:pt x="320847" y="5311"/>
                  <a:pt x="325793" y="2485"/>
                </a:cubicBezTo>
              </a:path>
            </a:pathLst>
          </a:custGeom>
          <a:noFill/>
          <a:ln w="19050" cap="flat">
            <a:solidFill>
              <a:schemeClr val="dk2"/>
            </a:solidFill>
            <a:prstDash val="solid"/>
            <a:round/>
            <a:headEnd type="none" w="lg" len="lg"/>
            <a:tailEnd type="none" w="lg" len="lg"/>
          </a:ln>
        </p:spPr>
      </p:sp>
      <p:sp>
        <p:nvSpPr>
          <p:cNvPr id="352" name="Shape 352"/>
          <p:cNvSpPr/>
          <p:nvPr/>
        </p:nvSpPr>
        <p:spPr>
          <a:xfrm>
            <a:off x="545000" y="3969398"/>
            <a:ext cx="8144825" cy="580025"/>
          </a:xfrm>
          <a:custGeom>
            <a:avLst/>
            <a:gdLst/>
            <a:ahLst/>
            <a:cxnLst/>
            <a:rect l="0" t="0" r="0" b="0"/>
            <a:pathLst>
              <a:path w="325793" h="23201" extrusionOk="0">
                <a:moveTo>
                  <a:pt x="0" y="4908"/>
                </a:moveTo>
                <a:cubicBezTo>
                  <a:pt x="5450" y="6926"/>
                  <a:pt x="19277" y="16817"/>
                  <a:pt x="32701" y="17019"/>
                </a:cubicBezTo>
                <a:cubicBezTo>
                  <a:pt x="46124" y="17220"/>
                  <a:pt x="67116" y="5109"/>
                  <a:pt x="80540" y="6119"/>
                </a:cubicBezTo>
                <a:cubicBezTo>
                  <a:pt x="93963" y="7128"/>
                  <a:pt x="100423" y="24084"/>
                  <a:pt x="113241" y="23075"/>
                </a:cubicBezTo>
                <a:cubicBezTo>
                  <a:pt x="126058" y="22065"/>
                  <a:pt x="140895" y="567"/>
                  <a:pt x="157447" y="63"/>
                </a:cubicBezTo>
                <a:cubicBezTo>
                  <a:pt x="173999" y="-441"/>
                  <a:pt x="196909" y="20047"/>
                  <a:pt x="212553" y="20047"/>
                </a:cubicBezTo>
                <a:cubicBezTo>
                  <a:pt x="228196" y="20047"/>
                  <a:pt x="237381" y="164"/>
                  <a:pt x="251309" y="63"/>
                </a:cubicBezTo>
                <a:cubicBezTo>
                  <a:pt x="265237" y="-38"/>
                  <a:pt x="283707" y="19037"/>
                  <a:pt x="296121" y="19441"/>
                </a:cubicBezTo>
                <a:cubicBezTo>
                  <a:pt x="308535" y="19844"/>
                  <a:pt x="320847" y="5311"/>
                  <a:pt x="325793" y="2485"/>
                </a:cubicBezTo>
              </a:path>
            </a:pathLst>
          </a:custGeom>
          <a:noFill/>
          <a:ln w="19050" cap="flat">
            <a:solidFill>
              <a:schemeClr val="dk2"/>
            </a:solidFill>
            <a:prstDash val="solid"/>
            <a:round/>
            <a:headEnd type="none" w="lg" len="lg"/>
            <a:tailEnd type="none" w="lg" len="lg"/>
          </a:ln>
        </p:spPr>
      </p:sp>
      <p:sp>
        <p:nvSpPr>
          <p:cNvPr id="353" name="Shape 353"/>
          <p:cNvSpPr/>
          <p:nvPr/>
        </p:nvSpPr>
        <p:spPr>
          <a:xfrm>
            <a:off x="621200" y="4426598"/>
            <a:ext cx="8144825" cy="580025"/>
          </a:xfrm>
          <a:custGeom>
            <a:avLst/>
            <a:gdLst/>
            <a:ahLst/>
            <a:cxnLst/>
            <a:rect l="0" t="0" r="0" b="0"/>
            <a:pathLst>
              <a:path w="325793" h="23201" extrusionOk="0">
                <a:moveTo>
                  <a:pt x="0" y="4908"/>
                </a:moveTo>
                <a:cubicBezTo>
                  <a:pt x="5450" y="6926"/>
                  <a:pt x="19277" y="16817"/>
                  <a:pt x="32701" y="17019"/>
                </a:cubicBezTo>
                <a:cubicBezTo>
                  <a:pt x="46124" y="17220"/>
                  <a:pt x="67116" y="5109"/>
                  <a:pt x="80540" y="6119"/>
                </a:cubicBezTo>
                <a:cubicBezTo>
                  <a:pt x="93963" y="7128"/>
                  <a:pt x="100423" y="24084"/>
                  <a:pt x="113241" y="23075"/>
                </a:cubicBezTo>
                <a:cubicBezTo>
                  <a:pt x="126058" y="22065"/>
                  <a:pt x="140895" y="567"/>
                  <a:pt x="157447" y="63"/>
                </a:cubicBezTo>
                <a:cubicBezTo>
                  <a:pt x="173999" y="-441"/>
                  <a:pt x="196909" y="20047"/>
                  <a:pt x="212553" y="20047"/>
                </a:cubicBezTo>
                <a:cubicBezTo>
                  <a:pt x="228196" y="20047"/>
                  <a:pt x="237381" y="164"/>
                  <a:pt x="251309" y="63"/>
                </a:cubicBezTo>
                <a:cubicBezTo>
                  <a:pt x="265237" y="-38"/>
                  <a:pt x="283707" y="19037"/>
                  <a:pt x="296121" y="19441"/>
                </a:cubicBezTo>
                <a:cubicBezTo>
                  <a:pt x="308535" y="19844"/>
                  <a:pt x="320847" y="5311"/>
                  <a:pt x="325793" y="2485"/>
                </a:cubicBezTo>
              </a:path>
            </a:pathLst>
          </a:custGeom>
          <a:noFill/>
          <a:ln w="19050" cap="flat">
            <a:solidFill>
              <a:schemeClr val="dk2"/>
            </a:solidFill>
            <a:prstDash val="solid"/>
            <a:round/>
            <a:headEnd type="none" w="lg" len="lg"/>
            <a:tailEnd type="none" w="lg" len="lg"/>
          </a:ln>
        </p:spPr>
      </p:sp>
      <p:sp>
        <p:nvSpPr>
          <p:cNvPr id="354" name="Shape 354"/>
          <p:cNvSpPr/>
          <p:nvPr/>
        </p:nvSpPr>
        <p:spPr>
          <a:xfrm>
            <a:off x="697400" y="4883798"/>
            <a:ext cx="8144825" cy="580025"/>
          </a:xfrm>
          <a:custGeom>
            <a:avLst/>
            <a:gdLst/>
            <a:ahLst/>
            <a:cxnLst/>
            <a:rect l="0" t="0" r="0" b="0"/>
            <a:pathLst>
              <a:path w="325793" h="23201" extrusionOk="0">
                <a:moveTo>
                  <a:pt x="0" y="4908"/>
                </a:moveTo>
                <a:cubicBezTo>
                  <a:pt x="5450" y="6926"/>
                  <a:pt x="19277" y="16817"/>
                  <a:pt x="32701" y="17019"/>
                </a:cubicBezTo>
                <a:cubicBezTo>
                  <a:pt x="46124" y="17220"/>
                  <a:pt x="67116" y="5109"/>
                  <a:pt x="80540" y="6119"/>
                </a:cubicBezTo>
                <a:cubicBezTo>
                  <a:pt x="93963" y="7128"/>
                  <a:pt x="100423" y="24084"/>
                  <a:pt x="113241" y="23075"/>
                </a:cubicBezTo>
                <a:cubicBezTo>
                  <a:pt x="126058" y="22065"/>
                  <a:pt x="140895" y="567"/>
                  <a:pt x="157447" y="63"/>
                </a:cubicBezTo>
                <a:cubicBezTo>
                  <a:pt x="173999" y="-441"/>
                  <a:pt x="196909" y="20047"/>
                  <a:pt x="212553" y="20047"/>
                </a:cubicBezTo>
                <a:cubicBezTo>
                  <a:pt x="228196" y="20047"/>
                  <a:pt x="237381" y="164"/>
                  <a:pt x="251309" y="63"/>
                </a:cubicBezTo>
                <a:cubicBezTo>
                  <a:pt x="265237" y="-38"/>
                  <a:pt x="283707" y="19037"/>
                  <a:pt x="296121" y="19441"/>
                </a:cubicBezTo>
                <a:cubicBezTo>
                  <a:pt x="308535" y="19844"/>
                  <a:pt x="320847" y="5311"/>
                  <a:pt x="325793" y="2485"/>
                </a:cubicBezTo>
              </a:path>
            </a:pathLst>
          </a:custGeom>
          <a:noFill/>
          <a:ln w="19050" cap="flat">
            <a:solidFill>
              <a:schemeClr val="dk2"/>
            </a:solidFill>
            <a:prstDash val="solid"/>
            <a:round/>
            <a:headEnd type="none" w="lg" len="lg"/>
            <a:tailEnd type="none" w="lg" len="lg"/>
          </a:ln>
        </p:spPr>
      </p:sp>
      <p:sp>
        <p:nvSpPr>
          <p:cNvPr id="355" name="Shape 355"/>
          <p:cNvSpPr/>
          <p:nvPr/>
        </p:nvSpPr>
        <p:spPr>
          <a:xfrm>
            <a:off x="773600" y="5340998"/>
            <a:ext cx="8144825" cy="580025"/>
          </a:xfrm>
          <a:custGeom>
            <a:avLst/>
            <a:gdLst/>
            <a:ahLst/>
            <a:cxnLst/>
            <a:rect l="0" t="0" r="0" b="0"/>
            <a:pathLst>
              <a:path w="325793" h="23201" extrusionOk="0">
                <a:moveTo>
                  <a:pt x="0" y="4908"/>
                </a:moveTo>
                <a:cubicBezTo>
                  <a:pt x="5450" y="6926"/>
                  <a:pt x="19277" y="16817"/>
                  <a:pt x="32701" y="17019"/>
                </a:cubicBezTo>
                <a:cubicBezTo>
                  <a:pt x="46124" y="17220"/>
                  <a:pt x="67116" y="5109"/>
                  <a:pt x="80540" y="6119"/>
                </a:cubicBezTo>
                <a:cubicBezTo>
                  <a:pt x="93963" y="7128"/>
                  <a:pt x="100423" y="24084"/>
                  <a:pt x="113241" y="23075"/>
                </a:cubicBezTo>
                <a:cubicBezTo>
                  <a:pt x="126058" y="22065"/>
                  <a:pt x="140895" y="567"/>
                  <a:pt x="157447" y="63"/>
                </a:cubicBezTo>
                <a:cubicBezTo>
                  <a:pt x="173999" y="-441"/>
                  <a:pt x="196909" y="20047"/>
                  <a:pt x="212553" y="20047"/>
                </a:cubicBezTo>
                <a:cubicBezTo>
                  <a:pt x="228196" y="20047"/>
                  <a:pt x="237381" y="164"/>
                  <a:pt x="251309" y="63"/>
                </a:cubicBezTo>
                <a:cubicBezTo>
                  <a:pt x="265237" y="-38"/>
                  <a:pt x="283707" y="19037"/>
                  <a:pt x="296121" y="19441"/>
                </a:cubicBezTo>
                <a:cubicBezTo>
                  <a:pt x="308535" y="19844"/>
                  <a:pt x="320847" y="5311"/>
                  <a:pt x="325793" y="2485"/>
                </a:cubicBezTo>
              </a:path>
            </a:pathLst>
          </a:custGeom>
          <a:noFill/>
          <a:ln w="19050" cap="flat">
            <a:solidFill>
              <a:schemeClr val="dk2"/>
            </a:solidFill>
            <a:prstDash val="solid"/>
            <a:round/>
            <a:headEnd type="none" w="lg" len="lg"/>
            <a:tailEnd type="none" w="lg" len="lg"/>
          </a:ln>
        </p:spPr>
      </p:sp>
      <p:sp>
        <p:nvSpPr>
          <p:cNvPr id="356" name="Shape 356"/>
          <p:cNvSpPr/>
          <p:nvPr/>
        </p:nvSpPr>
        <p:spPr>
          <a:xfrm>
            <a:off x="1829432" y="3011675"/>
            <a:ext cx="289550" cy="3360875"/>
          </a:xfrm>
          <a:custGeom>
            <a:avLst/>
            <a:gdLst/>
            <a:ahLst/>
            <a:cxnLst/>
            <a:rect l="0" t="0" r="0" b="0"/>
            <a:pathLst>
              <a:path w="11582" h="134435" extrusionOk="0">
                <a:moveTo>
                  <a:pt x="9159" y="0"/>
                </a:moveTo>
                <a:cubicBezTo>
                  <a:pt x="7645" y="2926"/>
                  <a:pt x="-226" y="12312"/>
                  <a:pt x="76" y="17561"/>
                </a:cubicBezTo>
                <a:cubicBezTo>
                  <a:pt x="378" y="22809"/>
                  <a:pt x="9764" y="26139"/>
                  <a:pt x="10976" y="31489"/>
                </a:cubicBezTo>
                <a:cubicBezTo>
                  <a:pt x="12187" y="36838"/>
                  <a:pt x="7242" y="43499"/>
                  <a:pt x="7343" y="49656"/>
                </a:cubicBezTo>
                <a:cubicBezTo>
                  <a:pt x="7444" y="55812"/>
                  <a:pt x="11582" y="61968"/>
                  <a:pt x="11582" y="68428"/>
                </a:cubicBezTo>
                <a:cubicBezTo>
                  <a:pt x="11582" y="74887"/>
                  <a:pt x="7444" y="81851"/>
                  <a:pt x="7343" y="88412"/>
                </a:cubicBezTo>
                <a:cubicBezTo>
                  <a:pt x="7242" y="94972"/>
                  <a:pt x="11077" y="100119"/>
                  <a:pt x="10976" y="107790"/>
                </a:cubicBezTo>
                <a:cubicBezTo>
                  <a:pt x="10875" y="115460"/>
                  <a:pt x="7443" y="129994"/>
                  <a:pt x="6737" y="134435"/>
                </a:cubicBezTo>
              </a:path>
            </a:pathLst>
          </a:custGeom>
          <a:noFill/>
          <a:ln w="19050" cap="flat">
            <a:solidFill>
              <a:schemeClr val="dk2"/>
            </a:solidFill>
            <a:prstDash val="solid"/>
            <a:round/>
            <a:headEnd type="none" w="lg" len="lg"/>
            <a:tailEnd type="none" w="lg" len="lg"/>
          </a:ln>
        </p:spPr>
      </p:sp>
      <p:sp>
        <p:nvSpPr>
          <p:cNvPr id="357" name="Shape 357"/>
          <p:cNvSpPr/>
          <p:nvPr/>
        </p:nvSpPr>
        <p:spPr>
          <a:xfrm>
            <a:off x="1143632" y="3087875"/>
            <a:ext cx="289550" cy="3360875"/>
          </a:xfrm>
          <a:custGeom>
            <a:avLst/>
            <a:gdLst/>
            <a:ahLst/>
            <a:cxnLst/>
            <a:rect l="0" t="0" r="0" b="0"/>
            <a:pathLst>
              <a:path w="11582" h="134435" extrusionOk="0">
                <a:moveTo>
                  <a:pt x="9159" y="0"/>
                </a:moveTo>
                <a:cubicBezTo>
                  <a:pt x="7645" y="2926"/>
                  <a:pt x="-226" y="12312"/>
                  <a:pt x="76" y="17561"/>
                </a:cubicBezTo>
                <a:cubicBezTo>
                  <a:pt x="378" y="22809"/>
                  <a:pt x="9764" y="26139"/>
                  <a:pt x="10976" y="31489"/>
                </a:cubicBezTo>
                <a:cubicBezTo>
                  <a:pt x="12187" y="36838"/>
                  <a:pt x="7242" y="43499"/>
                  <a:pt x="7343" y="49656"/>
                </a:cubicBezTo>
                <a:cubicBezTo>
                  <a:pt x="7444" y="55812"/>
                  <a:pt x="11582" y="61968"/>
                  <a:pt x="11582" y="68428"/>
                </a:cubicBezTo>
                <a:cubicBezTo>
                  <a:pt x="11582" y="74887"/>
                  <a:pt x="7444" y="81851"/>
                  <a:pt x="7343" y="88412"/>
                </a:cubicBezTo>
                <a:cubicBezTo>
                  <a:pt x="7242" y="94972"/>
                  <a:pt x="11077" y="100119"/>
                  <a:pt x="10976" y="107790"/>
                </a:cubicBezTo>
                <a:cubicBezTo>
                  <a:pt x="10875" y="115460"/>
                  <a:pt x="7443" y="129994"/>
                  <a:pt x="6737" y="134435"/>
                </a:cubicBezTo>
              </a:path>
            </a:pathLst>
          </a:custGeom>
          <a:noFill/>
          <a:ln w="19050" cap="flat">
            <a:solidFill>
              <a:schemeClr val="dk2"/>
            </a:solidFill>
            <a:prstDash val="solid"/>
            <a:round/>
            <a:headEnd type="none" w="lg" len="lg"/>
            <a:tailEnd type="none" w="lg" len="lg"/>
          </a:ln>
        </p:spPr>
      </p:sp>
      <p:sp>
        <p:nvSpPr>
          <p:cNvPr id="358" name="Shape 358"/>
          <p:cNvSpPr/>
          <p:nvPr/>
        </p:nvSpPr>
        <p:spPr>
          <a:xfrm>
            <a:off x="2667632" y="2935475"/>
            <a:ext cx="289550" cy="3360875"/>
          </a:xfrm>
          <a:custGeom>
            <a:avLst/>
            <a:gdLst/>
            <a:ahLst/>
            <a:cxnLst/>
            <a:rect l="0" t="0" r="0" b="0"/>
            <a:pathLst>
              <a:path w="11582" h="134435" extrusionOk="0">
                <a:moveTo>
                  <a:pt x="9159" y="0"/>
                </a:moveTo>
                <a:cubicBezTo>
                  <a:pt x="7645" y="2926"/>
                  <a:pt x="-226" y="12312"/>
                  <a:pt x="76" y="17561"/>
                </a:cubicBezTo>
                <a:cubicBezTo>
                  <a:pt x="378" y="22809"/>
                  <a:pt x="9764" y="26139"/>
                  <a:pt x="10976" y="31489"/>
                </a:cubicBezTo>
                <a:cubicBezTo>
                  <a:pt x="12187" y="36838"/>
                  <a:pt x="7242" y="43499"/>
                  <a:pt x="7343" y="49656"/>
                </a:cubicBezTo>
                <a:cubicBezTo>
                  <a:pt x="7444" y="55812"/>
                  <a:pt x="11582" y="61968"/>
                  <a:pt x="11582" y="68428"/>
                </a:cubicBezTo>
                <a:cubicBezTo>
                  <a:pt x="11582" y="74887"/>
                  <a:pt x="7444" y="81851"/>
                  <a:pt x="7343" y="88412"/>
                </a:cubicBezTo>
                <a:cubicBezTo>
                  <a:pt x="7242" y="94972"/>
                  <a:pt x="11077" y="100119"/>
                  <a:pt x="10976" y="107790"/>
                </a:cubicBezTo>
                <a:cubicBezTo>
                  <a:pt x="10875" y="115460"/>
                  <a:pt x="7443" y="129994"/>
                  <a:pt x="6737" y="134435"/>
                </a:cubicBezTo>
              </a:path>
            </a:pathLst>
          </a:custGeom>
          <a:noFill/>
          <a:ln w="19050" cap="flat">
            <a:solidFill>
              <a:schemeClr val="dk2"/>
            </a:solidFill>
            <a:prstDash val="solid"/>
            <a:round/>
            <a:headEnd type="none" w="lg" len="lg"/>
            <a:tailEnd type="none" w="lg" len="lg"/>
          </a:ln>
        </p:spPr>
      </p:sp>
      <p:sp>
        <p:nvSpPr>
          <p:cNvPr id="359" name="Shape 359"/>
          <p:cNvSpPr/>
          <p:nvPr/>
        </p:nvSpPr>
        <p:spPr>
          <a:xfrm>
            <a:off x="4039232" y="3011675"/>
            <a:ext cx="289550" cy="3360875"/>
          </a:xfrm>
          <a:custGeom>
            <a:avLst/>
            <a:gdLst/>
            <a:ahLst/>
            <a:cxnLst/>
            <a:rect l="0" t="0" r="0" b="0"/>
            <a:pathLst>
              <a:path w="11582" h="134435" extrusionOk="0">
                <a:moveTo>
                  <a:pt x="9159" y="0"/>
                </a:moveTo>
                <a:cubicBezTo>
                  <a:pt x="7645" y="2926"/>
                  <a:pt x="-226" y="12312"/>
                  <a:pt x="76" y="17561"/>
                </a:cubicBezTo>
                <a:cubicBezTo>
                  <a:pt x="378" y="22809"/>
                  <a:pt x="9764" y="26139"/>
                  <a:pt x="10976" y="31489"/>
                </a:cubicBezTo>
                <a:cubicBezTo>
                  <a:pt x="12187" y="36838"/>
                  <a:pt x="7242" y="43499"/>
                  <a:pt x="7343" y="49656"/>
                </a:cubicBezTo>
                <a:cubicBezTo>
                  <a:pt x="7444" y="55812"/>
                  <a:pt x="11582" y="61968"/>
                  <a:pt x="11582" y="68428"/>
                </a:cubicBezTo>
                <a:cubicBezTo>
                  <a:pt x="11582" y="74887"/>
                  <a:pt x="7444" y="81851"/>
                  <a:pt x="7343" y="88412"/>
                </a:cubicBezTo>
                <a:cubicBezTo>
                  <a:pt x="7242" y="94972"/>
                  <a:pt x="11077" y="100119"/>
                  <a:pt x="10976" y="107790"/>
                </a:cubicBezTo>
                <a:cubicBezTo>
                  <a:pt x="10875" y="115460"/>
                  <a:pt x="7443" y="129994"/>
                  <a:pt x="6737" y="134435"/>
                </a:cubicBezTo>
              </a:path>
            </a:pathLst>
          </a:custGeom>
          <a:noFill/>
          <a:ln w="19050" cap="flat">
            <a:solidFill>
              <a:schemeClr val="dk2"/>
            </a:solidFill>
            <a:prstDash val="solid"/>
            <a:round/>
            <a:headEnd type="none" w="lg" len="lg"/>
            <a:tailEnd type="none" w="lg" len="lg"/>
          </a:ln>
        </p:spPr>
      </p:sp>
      <p:sp>
        <p:nvSpPr>
          <p:cNvPr id="360" name="Shape 360"/>
          <p:cNvSpPr/>
          <p:nvPr/>
        </p:nvSpPr>
        <p:spPr>
          <a:xfrm>
            <a:off x="3353432" y="3087875"/>
            <a:ext cx="289550" cy="3360875"/>
          </a:xfrm>
          <a:custGeom>
            <a:avLst/>
            <a:gdLst/>
            <a:ahLst/>
            <a:cxnLst/>
            <a:rect l="0" t="0" r="0" b="0"/>
            <a:pathLst>
              <a:path w="11582" h="134435" extrusionOk="0">
                <a:moveTo>
                  <a:pt x="9159" y="0"/>
                </a:moveTo>
                <a:cubicBezTo>
                  <a:pt x="7645" y="2926"/>
                  <a:pt x="-226" y="12312"/>
                  <a:pt x="76" y="17561"/>
                </a:cubicBezTo>
                <a:cubicBezTo>
                  <a:pt x="378" y="22809"/>
                  <a:pt x="9764" y="26139"/>
                  <a:pt x="10976" y="31489"/>
                </a:cubicBezTo>
                <a:cubicBezTo>
                  <a:pt x="12187" y="36838"/>
                  <a:pt x="7242" y="43499"/>
                  <a:pt x="7343" y="49656"/>
                </a:cubicBezTo>
                <a:cubicBezTo>
                  <a:pt x="7444" y="55812"/>
                  <a:pt x="11582" y="61968"/>
                  <a:pt x="11582" y="68428"/>
                </a:cubicBezTo>
                <a:cubicBezTo>
                  <a:pt x="11582" y="74887"/>
                  <a:pt x="7444" y="81851"/>
                  <a:pt x="7343" y="88412"/>
                </a:cubicBezTo>
                <a:cubicBezTo>
                  <a:pt x="7242" y="94972"/>
                  <a:pt x="11077" y="100119"/>
                  <a:pt x="10976" y="107790"/>
                </a:cubicBezTo>
                <a:cubicBezTo>
                  <a:pt x="10875" y="115460"/>
                  <a:pt x="7443" y="129994"/>
                  <a:pt x="6737" y="134435"/>
                </a:cubicBezTo>
              </a:path>
            </a:pathLst>
          </a:custGeom>
          <a:noFill/>
          <a:ln w="19050" cap="flat">
            <a:solidFill>
              <a:schemeClr val="dk2"/>
            </a:solidFill>
            <a:prstDash val="solid"/>
            <a:round/>
            <a:headEnd type="none" w="lg" len="lg"/>
            <a:tailEnd type="none" w="lg" len="lg"/>
          </a:ln>
        </p:spPr>
      </p:sp>
      <p:sp>
        <p:nvSpPr>
          <p:cNvPr id="361" name="Shape 361"/>
          <p:cNvSpPr/>
          <p:nvPr/>
        </p:nvSpPr>
        <p:spPr>
          <a:xfrm>
            <a:off x="4877432" y="2935475"/>
            <a:ext cx="289550" cy="3360875"/>
          </a:xfrm>
          <a:custGeom>
            <a:avLst/>
            <a:gdLst/>
            <a:ahLst/>
            <a:cxnLst/>
            <a:rect l="0" t="0" r="0" b="0"/>
            <a:pathLst>
              <a:path w="11582" h="134435" extrusionOk="0">
                <a:moveTo>
                  <a:pt x="9159" y="0"/>
                </a:moveTo>
                <a:cubicBezTo>
                  <a:pt x="7645" y="2926"/>
                  <a:pt x="-226" y="12312"/>
                  <a:pt x="76" y="17561"/>
                </a:cubicBezTo>
                <a:cubicBezTo>
                  <a:pt x="378" y="22809"/>
                  <a:pt x="9764" y="26139"/>
                  <a:pt x="10976" y="31489"/>
                </a:cubicBezTo>
                <a:cubicBezTo>
                  <a:pt x="12187" y="36838"/>
                  <a:pt x="7242" y="43499"/>
                  <a:pt x="7343" y="49656"/>
                </a:cubicBezTo>
                <a:cubicBezTo>
                  <a:pt x="7444" y="55812"/>
                  <a:pt x="11582" y="61968"/>
                  <a:pt x="11582" y="68428"/>
                </a:cubicBezTo>
                <a:cubicBezTo>
                  <a:pt x="11582" y="74887"/>
                  <a:pt x="7444" y="81851"/>
                  <a:pt x="7343" y="88412"/>
                </a:cubicBezTo>
                <a:cubicBezTo>
                  <a:pt x="7242" y="94972"/>
                  <a:pt x="11077" y="100119"/>
                  <a:pt x="10976" y="107790"/>
                </a:cubicBezTo>
                <a:cubicBezTo>
                  <a:pt x="10875" y="115460"/>
                  <a:pt x="7443" y="129994"/>
                  <a:pt x="6737" y="134435"/>
                </a:cubicBezTo>
              </a:path>
            </a:pathLst>
          </a:custGeom>
          <a:noFill/>
          <a:ln w="19050" cap="flat">
            <a:solidFill>
              <a:schemeClr val="dk2"/>
            </a:solidFill>
            <a:prstDash val="solid"/>
            <a:round/>
            <a:headEnd type="none" w="lg" len="lg"/>
            <a:tailEnd type="none" w="lg" len="lg"/>
          </a:ln>
        </p:spPr>
      </p:sp>
      <p:sp>
        <p:nvSpPr>
          <p:cNvPr id="362" name="Shape 362"/>
          <p:cNvSpPr/>
          <p:nvPr/>
        </p:nvSpPr>
        <p:spPr>
          <a:xfrm>
            <a:off x="6325232" y="2935475"/>
            <a:ext cx="289550" cy="3360875"/>
          </a:xfrm>
          <a:custGeom>
            <a:avLst/>
            <a:gdLst/>
            <a:ahLst/>
            <a:cxnLst/>
            <a:rect l="0" t="0" r="0" b="0"/>
            <a:pathLst>
              <a:path w="11582" h="134435" extrusionOk="0">
                <a:moveTo>
                  <a:pt x="9159" y="0"/>
                </a:moveTo>
                <a:cubicBezTo>
                  <a:pt x="7645" y="2926"/>
                  <a:pt x="-226" y="12312"/>
                  <a:pt x="76" y="17561"/>
                </a:cubicBezTo>
                <a:cubicBezTo>
                  <a:pt x="378" y="22809"/>
                  <a:pt x="9764" y="26139"/>
                  <a:pt x="10976" y="31489"/>
                </a:cubicBezTo>
                <a:cubicBezTo>
                  <a:pt x="12187" y="36838"/>
                  <a:pt x="7242" y="43499"/>
                  <a:pt x="7343" y="49656"/>
                </a:cubicBezTo>
                <a:cubicBezTo>
                  <a:pt x="7444" y="55812"/>
                  <a:pt x="11582" y="61968"/>
                  <a:pt x="11582" y="68428"/>
                </a:cubicBezTo>
                <a:cubicBezTo>
                  <a:pt x="11582" y="74887"/>
                  <a:pt x="7444" y="81851"/>
                  <a:pt x="7343" y="88412"/>
                </a:cubicBezTo>
                <a:cubicBezTo>
                  <a:pt x="7242" y="94972"/>
                  <a:pt x="11077" y="100119"/>
                  <a:pt x="10976" y="107790"/>
                </a:cubicBezTo>
                <a:cubicBezTo>
                  <a:pt x="10875" y="115460"/>
                  <a:pt x="7443" y="129994"/>
                  <a:pt x="6737" y="134435"/>
                </a:cubicBezTo>
              </a:path>
            </a:pathLst>
          </a:custGeom>
          <a:noFill/>
          <a:ln w="19050" cap="flat">
            <a:solidFill>
              <a:schemeClr val="dk2"/>
            </a:solidFill>
            <a:prstDash val="solid"/>
            <a:round/>
            <a:headEnd type="none" w="lg" len="lg"/>
            <a:tailEnd type="none" w="lg" len="lg"/>
          </a:ln>
        </p:spPr>
      </p:sp>
      <p:sp>
        <p:nvSpPr>
          <p:cNvPr id="363" name="Shape 363"/>
          <p:cNvSpPr/>
          <p:nvPr/>
        </p:nvSpPr>
        <p:spPr>
          <a:xfrm>
            <a:off x="5639432" y="3011675"/>
            <a:ext cx="289550" cy="3360875"/>
          </a:xfrm>
          <a:custGeom>
            <a:avLst/>
            <a:gdLst/>
            <a:ahLst/>
            <a:cxnLst/>
            <a:rect l="0" t="0" r="0" b="0"/>
            <a:pathLst>
              <a:path w="11582" h="134435" extrusionOk="0">
                <a:moveTo>
                  <a:pt x="9159" y="0"/>
                </a:moveTo>
                <a:cubicBezTo>
                  <a:pt x="7645" y="2926"/>
                  <a:pt x="-226" y="12312"/>
                  <a:pt x="76" y="17561"/>
                </a:cubicBezTo>
                <a:cubicBezTo>
                  <a:pt x="378" y="22809"/>
                  <a:pt x="9764" y="26139"/>
                  <a:pt x="10976" y="31489"/>
                </a:cubicBezTo>
                <a:cubicBezTo>
                  <a:pt x="12187" y="36838"/>
                  <a:pt x="7242" y="43499"/>
                  <a:pt x="7343" y="49656"/>
                </a:cubicBezTo>
                <a:cubicBezTo>
                  <a:pt x="7444" y="55812"/>
                  <a:pt x="11582" y="61968"/>
                  <a:pt x="11582" y="68428"/>
                </a:cubicBezTo>
                <a:cubicBezTo>
                  <a:pt x="11582" y="74887"/>
                  <a:pt x="7444" y="81851"/>
                  <a:pt x="7343" y="88412"/>
                </a:cubicBezTo>
                <a:cubicBezTo>
                  <a:pt x="7242" y="94972"/>
                  <a:pt x="11077" y="100119"/>
                  <a:pt x="10976" y="107790"/>
                </a:cubicBezTo>
                <a:cubicBezTo>
                  <a:pt x="10875" y="115460"/>
                  <a:pt x="7443" y="129994"/>
                  <a:pt x="6737" y="134435"/>
                </a:cubicBezTo>
              </a:path>
            </a:pathLst>
          </a:custGeom>
          <a:noFill/>
          <a:ln w="19050" cap="flat">
            <a:solidFill>
              <a:schemeClr val="dk2"/>
            </a:solidFill>
            <a:prstDash val="solid"/>
            <a:round/>
            <a:headEnd type="none" w="lg" len="lg"/>
            <a:tailEnd type="none" w="lg" len="lg"/>
          </a:ln>
        </p:spPr>
      </p:sp>
      <p:sp>
        <p:nvSpPr>
          <p:cNvPr id="364" name="Shape 364"/>
          <p:cNvSpPr/>
          <p:nvPr/>
        </p:nvSpPr>
        <p:spPr>
          <a:xfrm>
            <a:off x="7163432" y="2859275"/>
            <a:ext cx="289550" cy="3360875"/>
          </a:xfrm>
          <a:custGeom>
            <a:avLst/>
            <a:gdLst/>
            <a:ahLst/>
            <a:cxnLst/>
            <a:rect l="0" t="0" r="0" b="0"/>
            <a:pathLst>
              <a:path w="11582" h="134435" extrusionOk="0">
                <a:moveTo>
                  <a:pt x="9159" y="0"/>
                </a:moveTo>
                <a:cubicBezTo>
                  <a:pt x="7645" y="2926"/>
                  <a:pt x="-226" y="12312"/>
                  <a:pt x="76" y="17561"/>
                </a:cubicBezTo>
                <a:cubicBezTo>
                  <a:pt x="378" y="22809"/>
                  <a:pt x="9764" y="26139"/>
                  <a:pt x="10976" y="31489"/>
                </a:cubicBezTo>
                <a:cubicBezTo>
                  <a:pt x="12187" y="36838"/>
                  <a:pt x="7242" y="43499"/>
                  <a:pt x="7343" y="49656"/>
                </a:cubicBezTo>
                <a:cubicBezTo>
                  <a:pt x="7444" y="55812"/>
                  <a:pt x="11582" y="61968"/>
                  <a:pt x="11582" y="68428"/>
                </a:cubicBezTo>
                <a:cubicBezTo>
                  <a:pt x="11582" y="74887"/>
                  <a:pt x="7444" y="81851"/>
                  <a:pt x="7343" y="88412"/>
                </a:cubicBezTo>
                <a:cubicBezTo>
                  <a:pt x="7242" y="94972"/>
                  <a:pt x="11077" y="100119"/>
                  <a:pt x="10976" y="107790"/>
                </a:cubicBezTo>
                <a:cubicBezTo>
                  <a:pt x="10875" y="115460"/>
                  <a:pt x="7443" y="129994"/>
                  <a:pt x="6737" y="134435"/>
                </a:cubicBezTo>
              </a:path>
            </a:pathLst>
          </a:custGeom>
          <a:noFill/>
          <a:ln w="19050" cap="flat">
            <a:solidFill>
              <a:schemeClr val="dk2"/>
            </a:solidFill>
            <a:prstDash val="solid"/>
            <a:round/>
            <a:headEnd type="none" w="lg" len="lg"/>
            <a:tailEnd type="none" w="lg" len="lg"/>
          </a:ln>
        </p:spPr>
      </p:sp>
      <p:sp>
        <p:nvSpPr>
          <p:cNvPr id="365" name="Shape 365"/>
          <p:cNvSpPr/>
          <p:nvPr/>
        </p:nvSpPr>
        <p:spPr>
          <a:xfrm>
            <a:off x="7925432" y="2859275"/>
            <a:ext cx="289550" cy="3360875"/>
          </a:xfrm>
          <a:custGeom>
            <a:avLst/>
            <a:gdLst/>
            <a:ahLst/>
            <a:cxnLst/>
            <a:rect l="0" t="0" r="0" b="0"/>
            <a:pathLst>
              <a:path w="11582" h="134435" extrusionOk="0">
                <a:moveTo>
                  <a:pt x="9159" y="0"/>
                </a:moveTo>
                <a:cubicBezTo>
                  <a:pt x="7645" y="2926"/>
                  <a:pt x="-226" y="12312"/>
                  <a:pt x="76" y="17561"/>
                </a:cubicBezTo>
                <a:cubicBezTo>
                  <a:pt x="378" y="22809"/>
                  <a:pt x="9764" y="26139"/>
                  <a:pt x="10976" y="31489"/>
                </a:cubicBezTo>
                <a:cubicBezTo>
                  <a:pt x="12187" y="36838"/>
                  <a:pt x="7242" y="43499"/>
                  <a:pt x="7343" y="49656"/>
                </a:cubicBezTo>
                <a:cubicBezTo>
                  <a:pt x="7444" y="55812"/>
                  <a:pt x="11582" y="61968"/>
                  <a:pt x="11582" y="68428"/>
                </a:cubicBezTo>
                <a:cubicBezTo>
                  <a:pt x="11582" y="74887"/>
                  <a:pt x="7444" y="81851"/>
                  <a:pt x="7343" y="88412"/>
                </a:cubicBezTo>
                <a:cubicBezTo>
                  <a:pt x="7242" y="94972"/>
                  <a:pt x="11077" y="100119"/>
                  <a:pt x="10976" y="107790"/>
                </a:cubicBezTo>
                <a:cubicBezTo>
                  <a:pt x="10875" y="115460"/>
                  <a:pt x="7443" y="129994"/>
                  <a:pt x="6737" y="134435"/>
                </a:cubicBezTo>
              </a:path>
            </a:pathLst>
          </a:custGeom>
          <a:noFill/>
          <a:ln w="19050" cap="flat">
            <a:solidFill>
              <a:schemeClr val="dk2"/>
            </a:solidFill>
            <a:prstDash val="solid"/>
            <a:round/>
            <a:headEnd type="none" w="lg" len="lg"/>
            <a:tailEnd type="none" w="lg" len="lg"/>
          </a:ln>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indent="228600"/>
            <a:r>
              <a:rPr lang="en" sz="4800" dirty="0">
                <a:latin typeface="Franklin Gothic Demi Cond" pitchFamily="34" charset="0"/>
              </a:rPr>
              <a:t>Chemical Bridges	</a:t>
            </a:r>
          </a:p>
        </p:txBody>
      </p:sp>
      <p:sp>
        <p:nvSpPr>
          <p:cNvPr id="371" name="Shape 371"/>
          <p:cNvSpPr txBox="1">
            <a:spLocks noGrp="1"/>
          </p:cNvSpPr>
          <p:nvPr>
            <p:ph type="body" idx="1"/>
          </p:nvPr>
        </p:nvSpPr>
        <p:spPr>
          <a:xfrm>
            <a:off x="457200" y="1612525"/>
            <a:ext cx="8229600" cy="4967700"/>
          </a:xfrm>
          <a:prstGeom prst="rect">
            <a:avLst/>
          </a:prstGeom>
        </p:spPr>
        <p:txBody>
          <a:bodyPr lIns="91425" tIns="91425" rIns="91425" bIns="91425" anchor="t" anchorCtr="0">
            <a:noAutofit/>
          </a:bodyPr>
          <a:lstStyle/>
          <a:p>
            <a:pPr lvl="0" rtl="0">
              <a:buNone/>
            </a:pPr>
            <a:r>
              <a:rPr lang="en"/>
              <a:t>We exchange 500 A molecules with 10000 D molecules</a:t>
            </a:r>
          </a:p>
          <a:p>
            <a:endParaRPr lang="en"/>
          </a:p>
          <a:p>
            <a:endParaRPr lang="en"/>
          </a:p>
          <a:p>
            <a:endParaRPr lang="en"/>
          </a:p>
        </p:txBody>
      </p:sp>
      <p:sp>
        <p:nvSpPr>
          <p:cNvPr id="372" name="Shape 372"/>
          <p:cNvSpPr/>
          <p:nvPr/>
        </p:nvSpPr>
        <p:spPr>
          <a:xfrm>
            <a:off x="574775" y="3234334"/>
            <a:ext cx="8281075" cy="670850"/>
          </a:xfrm>
          <a:custGeom>
            <a:avLst/>
            <a:gdLst/>
            <a:ahLst/>
            <a:cxnLst/>
            <a:rect l="0" t="0" r="0" b="0"/>
            <a:pathLst>
              <a:path w="331243" h="26834" extrusionOk="0">
                <a:moveTo>
                  <a:pt x="0" y="1994"/>
                </a:moveTo>
                <a:cubicBezTo>
                  <a:pt x="8679" y="5425"/>
                  <a:pt x="34315" y="22784"/>
                  <a:pt x="52079" y="22583"/>
                </a:cubicBezTo>
                <a:cubicBezTo>
                  <a:pt x="69842" y="22381"/>
                  <a:pt x="90329" y="76"/>
                  <a:pt x="106579" y="783"/>
                </a:cubicBezTo>
                <a:cubicBezTo>
                  <a:pt x="122828" y="1489"/>
                  <a:pt x="133526" y="26923"/>
                  <a:pt x="149574" y="26822"/>
                </a:cubicBezTo>
                <a:cubicBezTo>
                  <a:pt x="165621" y="26721"/>
                  <a:pt x="184899" y="1590"/>
                  <a:pt x="202864" y="177"/>
                </a:cubicBezTo>
                <a:cubicBezTo>
                  <a:pt x="220829" y="-1236"/>
                  <a:pt x="242426" y="18344"/>
                  <a:pt x="257364" y="18344"/>
                </a:cubicBezTo>
                <a:cubicBezTo>
                  <a:pt x="272301" y="18344"/>
                  <a:pt x="280173" y="782"/>
                  <a:pt x="292487" y="177"/>
                </a:cubicBezTo>
                <a:cubicBezTo>
                  <a:pt x="304800" y="-428"/>
                  <a:pt x="324783" y="12288"/>
                  <a:pt x="331243" y="14711"/>
                </a:cubicBezTo>
              </a:path>
            </a:pathLst>
          </a:custGeom>
          <a:noFill/>
          <a:ln w="19050" cap="flat">
            <a:solidFill>
              <a:schemeClr val="dk2"/>
            </a:solidFill>
            <a:prstDash val="solid"/>
            <a:round/>
            <a:headEnd type="none" w="lg" len="lg"/>
            <a:tailEnd type="none" w="lg" len="lg"/>
          </a:ln>
        </p:spPr>
      </p:sp>
      <p:sp>
        <p:nvSpPr>
          <p:cNvPr id="373" name="Shape 373"/>
          <p:cNvSpPr/>
          <p:nvPr/>
        </p:nvSpPr>
        <p:spPr>
          <a:xfrm>
            <a:off x="1285063" y="3814025"/>
            <a:ext cx="745575" cy="2573650"/>
          </a:xfrm>
          <a:custGeom>
            <a:avLst/>
            <a:gdLst/>
            <a:ahLst/>
            <a:cxnLst/>
            <a:rect l="0" t="0" r="0" b="0"/>
            <a:pathLst>
              <a:path w="29823" h="102946" extrusionOk="0">
                <a:moveTo>
                  <a:pt x="24272" y="0"/>
                </a:moveTo>
                <a:cubicBezTo>
                  <a:pt x="21042" y="3128"/>
                  <a:pt x="3985" y="12111"/>
                  <a:pt x="4894" y="18773"/>
                </a:cubicBezTo>
                <a:cubicBezTo>
                  <a:pt x="5802" y="25434"/>
                  <a:pt x="30529" y="31893"/>
                  <a:pt x="29722" y="39968"/>
                </a:cubicBezTo>
                <a:cubicBezTo>
                  <a:pt x="28914" y="48042"/>
                  <a:pt x="453" y="57932"/>
                  <a:pt x="50" y="67218"/>
                </a:cubicBezTo>
                <a:cubicBezTo>
                  <a:pt x="-353" y="76503"/>
                  <a:pt x="24776" y="89724"/>
                  <a:pt x="27300" y="95679"/>
                </a:cubicBezTo>
                <a:cubicBezTo>
                  <a:pt x="29823" y="101633"/>
                  <a:pt x="17207" y="101734"/>
                  <a:pt x="15189" y="102946"/>
                </a:cubicBezTo>
              </a:path>
            </a:pathLst>
          </a:custGeom>
          <a:noFill/>
          <a:ln w="19050" cap="flat">
            <a:solidFill>
              <a:schemeClr val="dk2"/>
            </a:solidFill>
            <a:prstDash val="solid"/>
            <a:round/>
            <a:headEnd type="none" w="lg" len="lg"/>
            <a:tailEnd type="none" w="lg" len="lg"/>
          </a:ln>
        </p:spPr>
      </p:sp>
      <p:cxnSp>
        <p:nvCxnSpPr>
          <p:cNvPr id="374" name="Shape 374"/>
          <p:cNvCxnSpPr/>
          <p:nvPr/>
        </p:nvCxnSpPr>
        <p:spPr>
          <a:xfrm rot="10800000">
            <a:off x="2149324" y="3405125"/>
            <a:ext cx="302700" cy="212099"/>
          </a:xfrm>
          <a:prstGeom prst="straightConnector1">
            <a:avLst/>
          </a:prstGeom>
          <a:noFill/>
          <a:ln w="19050" cap="flat">
            <a:solidFill>
              <a:schemeClr val="dk2"/>
            </a:solidFill>
            <a:prstDash val="solid"/>
            <a:round/>
            <a:headEnd type="none" w="lg" len="lg"/>
            <a:tailEnd type="none" w="lg" len="lg"/>
          </a:ln>
        </p:spPr>
      </p:cxnSp>
      <p:cxnSp>
        <p:nvCxnSpPr>
          <p:cNvPr id="375" name="Shape 375"/>
          <p:cNvCxnSpPr/>
          <p:nvPr/>
        </p:nvCxnSpPr>
        <p:spPr>
          <a:xfrm rot="10800000">
            <a:off x="2835124" y="3405125"/>
            <a:ext cx="302700" cy="212099"/>
          </a:xfrm>
          <a:prstGeom prst="straightConnector1">
            <a:avLst/>
          </a:prstGeom>
          <a:noFill/>
          <a:ln w="19050" cap="flat">
            <a:solidFill>
              <a:schemeClr val="dk2"/>
            </a:solidFill>
            <a:prstDash val="solid"/>
            <a:round/>
            <a:headEnd type="none" w="lg" len="lg"/>
            <a:tailEnd type="none" w="lg" len="lg"/>
          </a:ln>
        </p:spPr>
      </p:cxnSp>
      <p:cxnSp>
        <p:nvCxnSpPr>
          <p:cNvPr id="376" name="Shape 376"/>
          <p:cNvCxnSpPr/>
          <p:nvPr/>
        </p:nvCxnSpPr>
        <p:spPr>
          <a:xfrm flipH="1">
            <a:off x="3764949" y="3359875"/>
            <a:ext cx="367500" cy="184799"/>
          </a:xfrm>
          <a:prstGeom prst="straightConnector1">
            <a:avLst/>
          </a:prstGeom>
          <a:noFill/>
          <a:ln w="19050" cap="flat">
            <a:solidFill>
              <a:schemeClr val="dk2"/>
            </a:solidFill>
            <a:prstDash val="solid"/>
            <a:round/>
            <a:headEnd type="none" w="lg" len="lg"/>
            <a:tailEnd type="none" w="lg" len="lg"/>
          </a:ln>
        </p:spPr>
      </p:cxnSp>
      <p:cxnSp>
        <p:nvCxnSpPr>
          <p:cNvPr id="377" name="Shape 377"/>
          <p:cNvCxnSpPr/>
          <p:nvPr/>
        </p:nvCxnSpPr>
        <p:spPr>
          <a:xfrm rot="10800000">
            <a:off x="5070600" y="3541574"/>
            <a:ext cx="318899" cy="165900"/>
          </a:xfrm>
          <a:prstGeom prst="straightConnector1">
            <a:avLst/>
          </a:prstGeom>
          <a:noFill/>
          <a:ln w="19050" cap="flat">
            <a:solidFill>
              <a:schemeClr val="dk2"/>
            </a:solidFill>
            <a:prstDash val="solid"/>
            <a:round/>
            <a:headEnd type="none" w="lg" len="lg"/>
            <a:tailEnd type="none" w="lg" len="lg"/>
          </a:ln>
        </p:spPr>
      </p:cxnSp>
      <p:cxnSp>
        <p:nvCxnSpPr>
          <p:cNvPr id="378" name="Shape 378"/>
          <p:cNvCxnSpPr/>
          <p:nvPr/>
        </p:nvCxnSpPr>
        <p:spPr>
          <a:xfrm rot="10800000">
            <a:off x="4765800" y="3693974"/>
            <a:ext cx="318899" cy="165900"/>
          </a:xfrm>
          <a:prstGeom prst="straightConnector1">
            <a:avLst/>
          </a:prstGeom>
          <a:noFill/>
          <a:ln w="19050" cap="flat">
            <a:solidFill>
              <a:schemeClr val="dk2"/>
            </a:solidFill>
            <a:prstDash val="solid"/>
            <a:round/>
            <a:headEnd type="none" w="lg" len="lg"/>
            <a:tailEnd type="none" w="lg" len="lg"/>
          </a:ln>
        </p:spPr>
      </p:cxnSp>
      <p:cxnSp>
        <p:nvCxnSpPr>
          <p:cNvPr id="379" name="Shape 379"/>
          <p:cNvCxnSpPr/>
          <p:nvPr/>
        </p:nvCxnSpPr>
        <p:spPr>
          <a:xfrm rot="10800000">
            <a:off x="1939424" y="4942075"/>
            <a:ext cx="302700" cy="212099"/>
          </a:xfrm>
          <a:prstGeom prst="straightConnector1">
            <a:avLst/>
          </a:prstGeom>
          <a:noFill/>
          <a:ln w="19050" cap="flat">
            <a:solidFill>
              <a:schemeClr val="dk2"/>
            </a:solidFill>
            <a:prstDash val="solid"/>
            <a:round/>
            <a:headEnd type="none" w="lg" len="lg"/>
            <a:tailEnd type="none" w="lg" len="lg"/>
          </a:ln>
        </p:spPr>
      </p:cxnSp>
      <p:cxnSp>
        <p:nvCxnSpPr>
          <p:cNvPr id="380" name="Shape 380"/>
          <p:cNvCxnSpPr/>
          <p:nvPr/>
        </p:nvCxnSpPr>
        <p:spPr>
          <a:xfrm rot="10800000">
            <a:off x="1285074" y="4994800"/>
            <a:ext cx="302700" cy="212099"/>
          </a:xfrm>
          <a:prstGeom prst="straightConnector1">
            <a:avLst/>
          </a:prstGeom>
          <a:noFill/>
          <a:ln w="19050" cap="flat">
            <a:solidFill>
              <a:schemeClr val="dk2"/>
            </a:solidFill>
            <a:prstDash val="solid"/>
            <a:round/>
            <a:headEnd type="none" w="lg" len="lg"/>
            <a:tailEnd type="none" w="lg" len="lg"/>
          </a:ln>
        </p:spPr>
      </p:cxnSp>
      <p:cxnSp>
        <p:nvCxnSpPr>
          <p:cNvPr id="381" name="Shape 381"/>
          <p:cNvCxnSpPr/>
          <p:nvPr/>
        </p:nvCxnSpPr>
        <p:spPr>
          <a:xfrm flipH="1">
            <a:off x="1280575" y="5851025"/>
            <a:ext cx="307199" cy="113399"/>
          </a:xfrm>
          <a:prstGeom prst="straightConnector1">
            <a:avLst/>
          </a:prstGeom>
          <a:noFill/>
          <a:ln w="19050" cap="flat">
            <a:solidFill>
              <a:schemeClr val="dk2"/>
            </a:solidFill>
            <a:prstDash val="solid"/>
            <a:round/>
            <a:headEnd type="none" w="lg" len="lg"/>
            <a:tailEnd type="none" w="lg" len="lg"/>
          </a:ln>
        </p:spPr>
      </p:cxnSp>
      <p:cxnSp>
        <p:nvCxnSpPr>
          <p:cNvPr id="382" name="Shape 382"/>
          <p:cNvCxnSpPr/>
          <p:nvPr/>
        </p:nvCxnSpPr>
        <p:spPr>
          <a:xfrm flipH="1">
            <a:off x="1890175" y="6003425"/>
            <a:ext cx="307199" cy="113399"/>
          </a:xfrm>
          <a:prstGeom prst="straightConnector1">
            <a:avLst/>
          </a:prstGeom>
          <a:noFill/>
          <a:ln w="19050" cap="flat">
            <a:solidFill>
              <a:schemeClr val="dk2"/>
            </a:solidFill>
            <a:prstDash val="solid"/>
            <a:round/>
            <a:headEnd type="none" w="lg" len="lg"/>
            <a:tailEnd type="none" w="lg" len="lg"/>
          </a:ln>
        </p:spPr>
      </p:cxnSp>
      <p:cxnSp>
        <p:nvCxnSpPr>
          <p:cNvPr id="383" name="Shape 383"/>
          <p:cNvCxnSpPr/>
          <p:nvPr/>
        </p:nvCxnSpPr>
        <p:spPr>
          <a:xfrm rot="10800000">
            <a:off x="7356600" y="3541574"/>
            <a:ext cx="318899" cy="165900"/>
          </a:xfrm>
          <a:prstGeom prst="straightConnector1">
            <a:avLst/>
          </a:prstGeom>
          <a:noFill/>
          <a:ln w="19050" cap="flat">
            <a:solidFill>
              <a:schemeClr val="dk2"/>
            </a:solidFill>
            <a:prstDash val="solid"/>
            <a:round/>
            <a:headEnd type="none" w="lg" len="lg"/>
            <a:tailEnd type="none" w="lg" len="lg"/>
          </a:ln>
        </p:spPr>
      </p:cxnSp>
      <p:cxnSp>
        <p:nvCxnSpPr>
          <p:cNvPr id="384" name="Shape 384"/>
          <p:cNvCxnSpPr/>
          <p:nvPr/>
        </p:nvCxnSpPr>
        <p:spPr>
          <a:xfrm rot="10800000">
            <a:off x="7509000" y="3084374"/>
            <a:ext cx="318899" cy="165900"/>
          </a:xfrm>
          <a:prstGeom prst="straightConnector1">
            <a:avLst/>
          </a:prstGeom>
          <a:noFill/>
          <a:ln w="19050" cap="flat">
            <a:solidFill>
              <a:schemeClr val="dk2"/>
            </a:solidFill>
            <a:prstDash val="solid"/>
            <a:round/>
            <a:headEnd type="none" w="lg" len="lg"/>
            <a:tailEnd type="none" w="lg" len="lg"/>
          </a:ln>
        </p:spPr>
      </p:cxnSp>
      <p:cxnSp>
        <p:nvCxnSpPr>
          <p:cNvPr id="385" name="Shape 385"/>
          <p:cNvCxnSpPr/>
          <p:nvPr/>
        </p:nvCxnSpPr>
        <p:spPr>
          <a:xfrm flipH="1">
            <a:off x="6279549" y="3207475"/>
            <a:ext cx="367500" cy="184799"/>
          </a:xfrm>
          <a:prstGeom prst="straightConnector1">
            <a:avLst/>
          </a:prstGeom>
          <a:noFill/>
          <a:ln w="19050" cap="flat">
            <a:solidFill>
              <a:schemeClr val="dk2"/>
            </a:solidFill>
            <a:prstDash val="solid"/>
            <a:round/>
            <a:headEnd type="none" w="lg" len="lg"/>
            <a:tailEnd type="none" w="lg" len="lg"/>
          </a:ln>
        </p:spPr>
      </p:cxnSp>
      <p:cxnSp>
        <p:nvCxnSpPr>
          <p:cNvPr id="386" name="Shape 386"/>
          <p:cNvCxnSpPr/>
          <p:nvPr/>
        </p:nvCxnSpPr>
        <p:spPr>
          <a:xfrm flipH="1">
            <a:off x="1204375" y="4403225"/>
            <a:ext cx="307199" cy="113399"/>
          </a:xfrm>
          <a:prstGeom prst="straightConnector1">
            <a:avLst/>
          </a:prstGeom>
          <a:noFill/>
          <a:ln w="19050" cap="flat">
            <a:solidFill>
              <a:schemeClr val="dk2"/>
            </a:solidFill>
            <a:prstDash val="solid"/>
            <a:round/>
            <a:headEnd type="none" w="lg" len="lg"/>
            <a:tailEnd type="none" w="lg" len="lg"/>
          </a:ln>
        </p:spPr>
      </p:cxnSp>
      <p:cxnSp>
        <p:nvCxnSpPr>
          <p:cNvPr id="387" name="Shape 387"/>
          <p:cNvCxnSpPr/>
          <p:nvPr/>
        </p:nvCxnSpPr>
        <p:spPr>
          <a:xfrm flipH="1">
            <a:off x="1813975" y="4479425"/>
            <a:ext cx="307199" cy="113399"/>
          </a:xfrm>
          <a:prstGeom prst="straightConnector1">
            <a:avLst/>
          </a:prstGeom>
          <a:noFill/>
          <a:ln w="19050" cap="flat">
            <a:solidFill>
              <a:schemeClr val="dk2"/>
            </a:solidFill>
            <a:prstDash val="solid"/>
            <a:round/>
            <a:headEnd type="none" w="lg" len="lg"/>
            <a:tailEnd type="none" w="lg" len="lg"/>
          </a:ln>
        </p:spPr>
      </p:cxnSp>
      <p:sp>
        <p:nvSpPr>
          <p:cNvPr id="388" name="Shape 388"/>
          <p:cNvSpPr/>
          <p:nvPr/>
        </p:nvSpPr>
        <p:spPr>
          <a:xfrm>
            <a:off x="650975" y="4301134"/>
            <a:ext cx="8281075" cy="670850"/>
          </a:xfrm>
          <a:custGeom>
            <a:avLst/>
            <a:gdLst/>
            <a:ahLst/>
            <a:cxnLst/>
            <a:rect l="0" t="0" r="0" b="0"/>
            <a:pathLst>
              <a:path w="331243" h="26834" extrusionOk="0">
                <a:moveTo>
                  <a:pt x="0" y="1994"/>
                </a:moveTo>
                <a:cubicBezTo>
                  <a:pt x="8679" y="5425"/>
                  <a:pt x="34315" y="22784"/>
                  <a:pt x="52079" y="22583"/>
                </a:cubicBezTo>
                <a:cubicBezTo>
                  <a:pt x="69842" y="22381"/>
                  <a:pt x="90329" y="76"/>
                  <a:pt x="106579" y="783"/>
                </a:cubicBezTo>
                <a:cubicBezTo>
                  <a:pt x="122828" y="1489"/>
                  <a:pt x="133526" y="26923"/>
                  <a:pt x="149574" y="26822"/>
                </a:cubicBezTo>
                <a:cubicBezTo>
                  <a:pt x="165621" y="26721"/>
                  <a:pt x="184899" y="1590"/>
                  <a:pt x="202864" y="177"/>
                </a:cubicBezTo>
                <a:cubicBezTo>
                  <a:pt x="220829" y="-1236"/>
                  <a:pt x="242426" y="18344"/>
                  <a:pt x="257364" y="18344"/>
                </a:cubicBezTo>
                <a:cubicBezTo>
                  <a:pt x="272301" y="18344"/>
                  <a:pt x="280173" y="782"/>
                  <a:pt x="292487" y="177"/>
                </a:cubicBezTo>
                <a:cubicBezTo>
                  <a:pt x="304800" y="-428"/>
                  <a:pt x="324783" y="12288"/>
                  <a:pt x="331243" y="14711"/>
                </a:cubicBezTo>
              </a:path>
            </a:pathLst>
          </a:custGeom>
          <a:noFill/>
          <a:ln w="19050" cap="flat">
            <a:solidFill>
              <a:schemeClr val="dk2"/>
            </a:solidFill>
            <a:prstDash val="solid"/>
            <a:round/>
            <a:headEnd type="none" w="lg" len="lg"/>
            <a:tailEnd type="none" w="lg" len="lg"/>
          </a:ln>
        </p:spPr>
      </p:sp>
      <p:cxnSp>
        <p:nvCxnSpPr>
          <p:cNvPr id="389" name="Shape 389"/>
          <p:cNvCxnSpPr/>
          <p:nvPr/>
        </p:nvCxnSpPr>
        <p:spPr>
          <a:xfrm rot="10800000">
            <a:off x="2225524" y="4471925"/>
            <a:ext cx="302700" cy="212099"/>
          </a:xfrm>
          <a:prstGeom prst="straightConnector1">
            <a:avLst/>
          </a:prstGeom>
          <a:noFill/>
          <a:ln w="19050" cap="flat">
            <a:solidFill>
              <a:schemeClr val="dk2"/>
            </a:solidFill>
            <a:prstDash val="solid"/>
            <a:round/>
            <a:headEnd type="none" w="lg" len="lg"/>
            <a:tailEnd type="none" w="lg" len="lg"/>
          </a:ln>
        </p:spPr>
      </p:cxnSp>
      <p:cxnSp>
        <p:nvCxnSpPr>
          <p:cNvPr id="390" name="Shape 390"/>
          <p:cNvCxnSpPr/>
          <p:nvPr/>
        </p:nvCxnSpPr>
        <p:spPr>
          <a:xfrm rot="10800000">
            <a:off x="2911324" y="4471925"/>
            <a:ext cx="302700" cy="212099"/>
          </a:xfrm>
          <a:prstGeom prst="straightConnector1">
            <a:avLst/>
          </a:prstGeom>
          <a:noFill/>
          <a:ln w="19050" cap="flat">
            <a:solidFill>
              <a:schemeClr val="dk2"/>
            </a:solidFill>
            <a:prstDash val="solid"/>
            <a:round/>
            <a:headEnd type="none" w="lg" len="lg"/>
            <a:tailEnd type="none" w="lg" len="lg"/>
          </a:ln>
        </p:spPr>
      </p:cxnSp>
      <p:cxnSp>
        <p:nvCxnSpPr>
          <p:cNvPr id="391" name="Shape 391"/>
          <p:cNvCxnSpPr/>
          <p:nvPr/>
        </p:nvCxnSpPr>
        <p:spPr>
          <a:xfrm flipH="1">
            <a:off x="3841149" y="4426675"/>
            <a:ext cx="367500" cy="184799"/>
          </a:xfrm>
          <a:prstGeom prst="straightConnector1">
            <a:avLst/>
          </a:prstGeom>
          <a:noFill/>
          <a:ln w="19050" cap="flat">
            <a:solidFill>
              <a:schemeClr val="dk2"/>
            </a:solidFill>
            <a:prstDash val="solid"/>
            <a:round/>
            <a:headEnd type="none" w="lg" len="lg"/>
            <a:tailEnd type="none" w="lg" len="lg"/>
          </a:ln>
        </p:spPr>
      </p:cxnSp>
      <p:cxnSp>
        <p:nvCxnSpPr>
          <p:cNvPr id="392" name="Shape 392"/>
          <p:cNvCxnSpPr/>
          <p:nvPr/>
        </p:nvCxnSpPr>
        <p:spPr>
          <a:xfrm rot="10800000">
            <a:off x="5146800" y="4608374"/>
            <a:ext cx="318899" cy="165900"/>
          </a:xfrm>
          <a:prstGeom prst="straightConnector1">
            <a:avLst/>
          </a:prstGeom>
          <a:noFill/>
          <a:ln w="19050" cap="flat">
            <a:solidFill>
              <a:schemeClr val="dk2"/>
            </a:solidFill>
            <a:prstDash val="solid"/>
            <a:round/>
            <a:headEnd type="none" w="lg" len="lg"/>
            <a:tailEnd type="none" w="lg" len="lg"/>
          </a:ln>
        </p:spPr>
      </p:cxnSp>
      <p:cxnSp>
        <p:nvCxnSpPr>
          <p:cNvPr id="393" name="Shape 393"/>
          <p:cNvCxnSpPr/>
          <p:nvPr/>
        </p:nvCxnSpPr>
        <p:spPr>
          <a:xfrm rot="10800000">
            <a:off x="4842000" y="4760774"/>
            <a:ext cx="318899" cy="165900"/>
          </a:xfrm>
          <a:prstGeom prst="straightConnector1">
            <a:avLst/>
          </a:prstGeom>
          <a:noFill/>
          <a:ln w="19050" cap="flat">
            <a:solidFill>
              <a:schemeClr val="dk2"/>
            </a:solidFill>
            <a:prstDash val="solid"/>
            <a:round/>
            <a:headEnd type="none" w="lg" len="lg"/>
            <a:tailEnd type="none" w="lg" len="lg"/>
          </a:ln>
        </p:spPr>
      </p:cxnSp>
      <p:cxnSp>
        <p:nvCxnSpPr>
          <p:cNvPr id="394" name="Shape 394"/>
          <p:cNvCxnSpPr/>
          <p:nvPr/>
        </p:nvCxnSpPr>
        <p:spPr>
          <a:xfrm rot="10800000">
            <a:off x="7432800" y="4608374"/>
            <a:ext cx="318899" cy="165900"/>
          </a:xfrm>
          <a:prstGeom prst="straightConnector1">
            <a:avLst/>
          </a:prstGeom>
          <a:noFill/>
          <a:ln w="19050" cap="flat">
            <a:solidFill>
              <a:schemeClr val="dk2"/>
            </a:solidFill>
            <a:prstDash val="solid"/>
            <a:round/>
            <a:headEnd type="none" w="lg" len="lg"/>
            <a:tailEnd type="none" w="lg" len="lg"/>
          </a:ln>
        </p:spPr>
      </p:cxnSp>
      <p:cxnSp>
        <p:nvCxnSpPr>
          <p:cNvPr id="395" name="Shape 395"/>
          <p:cNvCxnSpPr/>
          <p:nvPr/>
        </p:nvCxnSpPr>
        <p:spPr>
          <a:xfrm rot="10800000">
            <a:off x="7585200" y="4151174"/>
            <a:ext cx="318899" cy="165900"/>
          </a:xfrm>
          <a:prstGeom prst="straightConnector1">
            <a:avLst/>
          </a:prstGeom>
          <a:noFill/>
          <a:ln w="19050" cap="flat">
            <a:solidFill>
              <a:schemeClr val="dk2"/>
            </a:solidFill>
            <a:prstDash val="solid"/>
            <a:round/>
            <a:headEnd type="none" w="lg" len="lg"/>
            <a:tailEnd type="none" w="lg" len="lg"/>
          </a:ln>
        </p:spPr>
      </p:cxnSp>
      <p:cxnSp>
        <p:nvCxnSpPr>
          <p:cNvPr id="396" name="Shape 396"/>
          <p:cNvCxnSpPr/>
          <p:nvPr/>
        </p:nvCxnSpPr>
        <p:spPr>
          <a:xfrm flipH="1">
            <a:off x="6355749" y="4274275"/>
            <a:ext cx="367500" cy="184799"/>
          </a:xfrm>
          <a:prstGeom prst="straightConnector1">
            <a:avLst/>
          </a:prstGeom>
          <a:noFill/>
          <a:ln w="19050" cap="flat">
            <a:solidFill>
              <a:schemeClr val="dk2"/>
            </a:solidFill>
            <a:prstDash val="solid"/>
            <a:round/>
            <a:headEnd type="none" w="lg" len="lg"/>
            <a:tailEnd type="none" w="lg" len="lg"/>
          </a:ln>
        </p:spPr>
      </p:cxnSp>
      <p:sp>
        <p:nvSpPr>
          <p:cNvPr id="397" name="Shape 397"/>
          <p:cNvSpPr/>
          <p:nvPr/>
        </p:nvSpPr>
        <p:spPr>
          <a:xfrm>
            <a:off x="574775" y="5291734"/>
            <a:ext cx="8281075" cy="670850"/>
          </a:xfrm>
          <a:custGeom>
            <a:avLst/>
            <a:gdLst/>
            <a:ahLst/>
            <a:cxnLst/>
            <a:rect l="0" t="0" r="0" b="0"/>
            <a:pathLst>
              <a:path w="331243" h="26834" extrusionOk="0">
                <a:moveTo>
                  <a:pt x="0" y="1994"/>
                </a:moveTo>
                <a:cubicBezTo>
                  <a:pt x="8679" y="5425"/>
                  <a:pt x="34315" y="22784"/>
                  <a:pt x="52079" y="22583"/>
                </a:cubicBezTo>
                <a:cubicBezTo>
                  <a:pt x="69842" y="22381"/>
                  <a:pt x="90329" y="76"/>
                  <a:pt x="106579" y="783"/>
                </a:cubicBezTo>
                <a:cubicBezTo>
                  <a:pt x="122828" y="1489"/>
                  <a:pt x="133526" y="26923"/>
                  <a:pt x="149574" y="26822"/>
                </a:cubicBezTo>
                <a:cubicBezTo>
                  <a:pt x="165621" y="26721"/>
                  <a:pt x="184899" y="1590"/>
                  <a:pt x="202864" y="177"/>
                </a:cubicBezTo>
                <a:cubicBezTo>
                  <a:pt x="220829" y="-1236"/>
                  <a:pt x="242426" y="18344"/>
                  <a:pt x="257364" y="18344"/>
                </a:cubicBezTo>
                <a:cubicBezTo>
                  <a:pt x="272301" y="18344"/>
                  <a:pt x="280173" y="782"/>
                  <a:pt x="292487" y="177"/>
                </a:cubicBezTo>
                <a:cubicBezTo>
                  <a:pt x="304800" y="-428"/>
                  <a:pt x="324783" y="12288"/>
                  <a:pt x="331243" y="14711"/>
                </a:cubicBezTo>
              </a:path>
            </a:pathLst>
          </a:custGeom>
          <a:noFill/>
          <a:ln w="19050" cap="flat">
            <a:solidFill>
              <a:schemeClr val="dk2"/>
            </a:solidFill>
            <a:prstDash val="solid"/>
            <a:round/>
            <a:headEnd type="none" w="lg" len="lg"/>
            <a:tailEnd type="none" w="lg" len="lg"/>
          </a:ln>
        </p:spPr>
      </p:sp>
      <p:cxnSp>
        <p:nvCxnSpPr>
          <p:cNvPr id="398" name="Shape 398"/>
          <p:cNvCxnSpPr/>
          <p:nvPr/>
        </p:nvCxnSpPr>
        <p:spPr>
          <a:xfrm rot="10800000">
            <a:off x="2149324" y="5462525"/>
            <a:ext cx="302700" cy="212099"/>
          </a:xfrm>
          <a:prstGeom prst="straightConnector1">
            <a:avLst/>
          </a:prstGeom>
          <a:noFill/>
          <a:ln w="19050" cap="flat">
            <a:solidFill>
              <a:schemeClr val="dk2"/>
            </a:solidFill>
            <a:prstDash val="solid"/>
            <a:round/>
            <a:headEnd type="none" w="lg" len="lg"/>
            <a:tailEnd type="none" w="lg" len="lg"/>
          </a:ln>
        </p:spPr>
      </p:cxnSp>
      <p:cxnSp>
        <p:nvCxnSpPr>
          <p:cNvPr id="399" name="Shape 399"/>
          <p:cNvCxnSpPr/>
          <p:nvPr/>
        </p:nvCxnSpPr>
        <p:spPr>
          <a:xfrm rot="10800000">
            <a:off x="2835124" y="5462525"/>
            <a:ext cx="302700" cy="212099"/>
          </a:xfrm>
          <a:prstGeom prst="straightConnector1">
            <a:avLst/>
          </a:prstGeom>
          <a:noFill/>
          <a:ln w="19050" cap="flat">
            <a:solidFill>
              <a:schemeClr val="dk2"/>
            </a:solidFill>
            <a:prstDash val="solid"/>
            <a:round/>
            <a:headEnd type="none" w="lg" len="lg"/>
            <a:tailEnd type="none" w="lg" len="lg"/>
          </a:ln>
        </p:spPr>
      </p:cxnSp>
      <p:cxnSp>
        <p:nvCxnSpPr>
          <p:cNvPr id="400" name="Shape 400"/>
          <p:cNvCxnSpPr/>
          <p:nvPr/>
        </p:nvCxnSpPr>
        <p:spPr>
          <a:xfrm flipH="1">
            <a:off x="3764949" y="5417275"/>
            <a:ext cx="367500" cy="184799"/>
          </a:xfrm>
          <a:prstGeom prst="straightConnector1">
            <a:avLst/>
          </a:prstGeom>
          <a:noFill/>
          <a:ln w="19050" cap="flat">
            <a:solidFill>
              <a:schemeClr val="dk2"/>
            </a:solidFill>
            <a:prstDash val="solid"/>
            <a:round/>
            <a:headEnd type="none" w="lg" len="lg"/>
            <a:tailEnd type="none" w="lg" len="lg"/>
          </a:ln>
        </p:spPr>
      </p:cxnSp>
      <p:cxnSp>
        <p:nvCxnSpPr>
          <p:cNvPr id="401" name="Shape 401"/>
          <p:cNvCxnSpPr/>
          <p:nvPr/>
        </p:nvCxnSpPr>
        <p:spPr>
          <a:xfrm rot="10800000">
            <a:off x="5070600" y="5598974"/>
            <a:ext cx="318899" cy="165900"/>
          </a:xfrm>
          <a:prstGeom prst="straightConnector1">
            <a:avLst/>
          </a:prstGeom>
          <a:noFill/>
          <a:ln w="19050" cap="flat">
            <a:solidFill>
              <a:schemeClr val="dk2"/>
            </a:solidFill>
            <a:prstDash val="solid"/>
            <a:round/>
            <a:headEnd type="none" w="lg" len="lg"/>
            <a:tailEnd type="none" w="lg" len="lg"/>
          </a:ln>
        </p:spPr>
      </p:cxnSp>
      <p:cxnSp>
        <p:nvCxnSpPr>
          <p:cNvPr id="402" name="Shape 402"/>
          <p:cNvCxnSpPr/>
          <p:nvPr/>
        </p:nvCxnSpPr>
        <p:spPr>
          <a:xfrm rot="10800000">
            <a:off x="4765800" y="5751374"/>
            <a:ext cx="318899" cy="165900"/>
          </a:xfrm>
          <a:prstGeom prst="straightConnector1">
            <a:avLst/>
          </a:prstGeom>
          <a:noFill/>
          <a:ln w="19050" cap="flat">
            <a:solidFill>
              <a:schemeClr val="dk2"/>
            </a:solidFill>
            <a:prstDash val="solid"/>
            <a:round/>
            <a:headEnd type="none" w="lg" len="lg"/>
            <a:tailEnd type="none" w="lg" len="lg"/>
          </a:ln>
        </p:spPr>
      </p:cxnSp>
      <p:cxnSp>
        <p:nvCxnSpPr>
          <p:cNvPr id="403" name="Shape 403"/>
          <p:cNvCxnSpPr/>
          <p:nvPr/>
        </p:nvCxnSpPr>
        <p:spPr>
          <a:xfrm rot="10800000">
            <a:off x="7356600" y="5598974"/>
            <a:ext cx="318899" cy="165900"/>
          </a:xfrm>
          <a:prstGeom prst="straightConnector1">
            <a:avLst/>
          </a:prstGeom>
          <a:noFill/>
          <a:ln w="19050" cap="flat">
            <a:solidFill>
              <a:schemeClr val="dk2"/>
            </a:solidFill>
            <a:prstDash val="solid"/>
            <a:round/>
            <a:headEnd type="none" w="lg" len="lg"/>
            <a:tailEnd type="none" w="lg" len="lg"/>
          </a:ln>
        </p:spPr>
      </p:cxnSp>
      <p:cxnSp>
        <p:nvCxnSpPr>
          <p:cNvPr id="404" name="Shape 404"/>
          <p:cNvCxnSpPr/>
          <p:nvPr/>
        </p:nvCxnSpPr>
        <p:spPr>
          <a:xfrm rot="10800000">
            <a:off x="7509000" y="5141774"/>
            <a:ext cx="318899" cy="165900"/>
          </a:xfrm>
          <a:prstGeom prst="straightConnector1">
            <a:avLst/>
          </a:prstGeom>
          <a:noFill/>
          <a:ln w="19050" cap="flat">
            <a:solidFill>
              <a:schemeClr val="dk2"/>
            </a:solidFill>
            <a:prstDash val="solid"/>
            <a:round/>
            <a:headEnd type="none" w="lg" len="lg"/>
            <a:tailEnd type="none" w="lg" len="lg"/>
          </a:ln>
        </p:spPr>
      </p:cxnSp>
      <p:cxnSp>
        <p:nvCxnSpPr>
          <p:cNvPr id="405" name="Shape 405"/>
          <p:cNvCxnSpPr/>
          <p:nvPr/>
        </p:nvCxnSpPr>
        <p:spPr>
          <a:xfrm flipH="1">
            <a:off x="6279549" y="5264875"/>
            <a:ext cx="367500" cy="184799"/>
          </a:xfrm>
          <a:prstGeom prst="straightConnector1">
            <a:avLst/>
          </a:prstGeom>
          <a:noFill/>
          <a:ln w="19050" cap="flat">
            <a:solidFill>
              <a:schemeClr val="dk2"/>
            </a:solidFill>
            <a:prstDash val="solid"/>
            <a:round/>
            <a:headEnd type="none" w="lg" len="lg"/>
            <a:tailEnd type="none" w="lg" len="lg"/>
          </a:ln>
        </p:spPr>
      </p:cxnSp>
      <p:sp>
        <p:nvSpPr>
          <p:cNvPr id="406" name="Shape 406"/>
          <p:cNvSpPr/>
          <p:nvPr/>
        </p:nvSpPr>
        <p:spPr>
          <a:xfrm>
            <a:off x="3723463" y="3890225"/>
            <a:ext cx="745575" cy="2573650"/>
          </a:xfrm>
          <a:custGeom>
            <a:avLst/>
            <a:gdLst/>
            <a:ahLst/>
            <a:cxnLst/>
            <a:rect l="0" t="0" r="0" b="0"/>
            <a:pathLst>
              <a:path w="29823" h="102946" extrusionOk="0">
                <a:moveTo>
                  <a:pt x="24272" y="0"/>
                </a:moveTo>
                <a:cubicBezTo>
                  <a:pt x="21042" y="3128"/>
                  <a:pt x="3985" y="12111"/>
                  <a:pt x="4894" y="18773"/>
                </a:cubicBezTo>
                <a:cubicBezTo>
                  <a:pt x="5802" y="25434"/>
                  <a:pt x="30529" y="31893"/>
                  <a:pt x="29722" y="39968"/>
                </a:cubicBezTo>
                <a:cubicBezTo>
                  <a:pt x="28914" y="48042"/>
                  <a:pt x="453" y="57932"/>
                  <a:pt x="50" y="67218"/>
                </a:cubicBezTo>
                <a:cubicBezTo>
                  <a:pt x="-353" y="76503"/>
                  <a:pt x="24776" y="89724"/>
                  <a:pt x="27300" y="95679"/>
                </a:cubicBezTo>
                <a:cubicBezTo>
                  <a:pt x="29823" y="101633"/>
                  <a:pt x="17207" y="101734"/>
                  <a:pt x="15189" y="102946"/>
                </a:cubicBezTo>
              </a:path>
            </a:pathLst>
          </a:custGeom>
          <a:noFill/>
          <a:ln w="19050" cap="flat">
            <a:solidFill>
              <a:schemeClr val="dk2"/>
            </a:solidFill>
            <a:prstDash val="solid"/>
            <a:round/>
            <a:headEnd type="none" w="lg" len="lg"/>
            <a:tailEnd type="none" w="lg" len="lg"/>
          </a:ln>
        </p:spPr>
      </p:sp>
      <p:cxnSp>
        <p:nvCxnSpPr>
          <p:cNvPr id="407" name="Shape 407"/>
          <p:cNvCxnSpPr/>
          <p:nvPr/>
        </p:nvCxnSpPr>
        <p:spPr>
          <a:xfrm rot="10800000">
            <a:off x="4377824" y="5018275"/>
            <a:ext cx="302700" cy="212099"/>
          </a:xfrm>
          <a:prstGeom prst="straightConnector1">
            <a:avLst/>
          </a:prstGeom>
          <a:noFill/>
          <a:ln w="19050" cap="flat">
            <a:solidFill>
              <a:schemeClr val="dk2"/>
            </a:solidFill>
            <a:prstDash val="solid"/>
            <a:round/>
            <a:headEnd type="none" w="lg" len="lg"/>
            <a:tailEnd type="none" w="lg" len="lg"/>
          </a:ln>
        </p:spPr>
      </p:cxnSp>
      <p:cxnSp>
        <p:nvCxnSpPr>
          <p:cNvPr id="408" name="Shape 408"/>
          <p:cNvCxnSpPr/>
          <p:nvPr/>
        </p:nvCxnSpPr>
        <p:spPr>
          <a:xfrm rot="10800000">
            <a:off x="3723474" y="5071000"/>
            <a:ext cx="302700" cy="212099"/>
          </a:xfrm>
          <a:prstGeom prst="straightConnector1">
            <a:avLst/>
          </a:prstGeom>
          <a:noFill/>
          <a:ln w="19050" cap="flat">
            <a:solidFill>
              <a:schemeClr val="dk2"/>
            </a:solidFill>
            <a:prstDash val="solid"/>
            <a:round/>
            <a:headEnd type="none" w="lg" len="lg"/>
            <a:tailEnd type="none" w="lg" len="lg"/>
          </a:ln>
        </p:spPr>
      </p:cxnSp>
      <p:cxnSp>
        <p:nvCxnSpPr>
          <p:cNvPr id="409" name="Shape 409"/>
          <p:cNvCxnSpPr/>
          <p:nvPr/>
        </p:nvCxnSpPr>
        <p:spPr>
          <a:xfrm flipH="1">
            <a:off x="3718975" y="5927225"/>
            <a:ext cx="307199" cy="113399"/>
          </a:xfrm>
          <a:prstGeom prst="straightConnector1">
            <a:avLst/>
          </a:prstGeom>
          <a:noFill/>
          <a:ln w="19050" cap="flat">
            <a:solidFill>
              <a:schemeClr val="dk2"/>
            </a:solidFill>
            <a:prstDash val="solid"/>
            <a:round/>
            <a:headEnd type="none" w="lg" len="lg"/>
            <a:tailEnd type="none" w="lg" len="lg"/>
          </a:ln>
        </p:spPr>
      </p:cxnSp>
      <p:cxnSp>
        <p:nvCxnSpPr>
          <p:cNvPr id="410" name="Shape 410"/>
          <p:cNvCxnSpPr/>
          <p:nvPr/>
        </p:nvCxnSpPr>
        <p:spPr>
          <a:xfrm flipH="1">
            <a:off x="4328575" y="6079625"/>
            <a:ext cx="307199" cy="113399"/>
          </a:xfrm>
          <a:prstGeom prst="straightConnector1">
            <a:avLst/>
          </a:prstGeom>
          <a:noFill/>
          <a:ln w="19050" cap="flat">
            <a:solidFill>
              <a:schemeClr val="dk2"/>
            </a:solidFill>
            <a:prstDash val="solid"/>
            <a:round/>
            <a:headEnd type="none" w="lg" len="lg"/>
            <a:tailEnd type="none" w="lg" len="lg"/>
          </a:ln>
        </p:spPr>
      </p:cxnSp>
      <p:cxnSp>
        <p:nvCxnSpPr>
          <p:cNvPr id="411" name="Shape 411"/>
          <p:cNvCxnSpPr/>
          <p:nvPr/>
        </p:nvCxnSpPr>
        <p:spPr>
          <a:xfrm flipH="1">
            <a:off x="3642775" y="4479425"/>
            <a:ext cx="307199" cy="113399"/>
          </a:xfrm>
          <a:prstGeom prst="straightConnector1">
            <a:avLst/>
          </a:prstGeom>
          <a:noFill/>
          <a:ln w="19050" cap="flat">
            <a:solidFill>
              <a:schemeClr val="dk2"/>
            </a:solidFill>
            <a:prstDash val="solid"/>
            <a:round/>
            <a:headEnd type="none" w="lg" len="lg"/>
            <a:tailEnd type="none" w="lg" len="lg"/>
          </a:ln>
        </p:spPr>
      </p:cxnSp>
      <p:cxnSp>
        <p:nvCxnSpPr>
          <p:cNvPr id="412" name="Shape 412"/>
          <p:cNvCxnSpPr/>
          <p:nvPr/>
        </p:nvCxnSpPr>
        <p:spPr>
          <a:xfrm flipH="1">
            <a:off x="4252375" y="4555625"/>
            <a:ext cx="307199" cy="113399"/>
          </a:xfrm>
          <a:prstGeom prst="straightConnector1">
            <a:avLst/>
          </a:prstGeom>
          <a:noFill/>
          <a:ln w="19050" cap="flat">
            <a:solidFill>
              <a:schemeClr val="dk2"/>
            </a:solidFill>
            <a:prstDash val="solid"/>
            <a:round/>
            <a:headEnd type="none" w="lg" len="lg"/>
            <a:tailEnd type="none" w="lg" len="lg"/>
          </a:ln>
        </p:spPr>
      </p:cxnSp>
      <p:sp>
        <p:nvSpPr>
          <p:cNvPr id="413" name="Shape 413"/>
          <p:cNvSpPr/>
          <p:nvPr/>
        </p:nvSpPr>
        <p:spPr>
          <a:xfrm>
            <a:off x="6466663" y="3737825"/>
            <a:ext cx="745575" cy="2573650"/>
          </a:xfrm>
          <a:custGeom>
            <a:avLst/>
            <a:gdLst/>
            <a:ahLst/>
            <a:cxnLst/>
            <a:rect l="0" t="0" r="0" b="0"/>
            <a:pathLst>
              <a:path w="29823" h="102946" extrusionOk="0">
                <a:moveTo>
                  <a:pt x="24272" y="0"/>
                </a:moveTo>
                <a:cubicBezTo>
                  <a:pt x="21042" y="3128"/>
                  <a:pt x="3985" y="12111"/>
                  <a:pt x="4894" y="18773"/>
                </a:cubicBezTo>
                <a:cubicBezTo>
                  <a:pt x="5802" y="25434"/>
                  <a:pt x="30529" y="31893"/>
                  <a:pt x="29722" y="39968"/>
                </a:cubicBezTo>
                <a:cubicBezTo>
                  <a:pt x="28914" y="48042"/>
                  <a:pt x="453" y="57932"/>
                  <a:pt x="50" y="67218"/>
                </a:cubicBezTo>
                <a:cubicBezTo>
                  <a:pt x="-353" y="76503"/>
                  <a:pt x="24776" y="89724"/>
                  <a:pt x="27300" y="95679"/>
                </a:cubicBezTo>
                <a:cubicBezTo>
                  <a:pt x="29823" y="101633"/>
                  <a:pt x="17207" y="101734"/>
                  <a:pt x="15189" y="102946"/>
                </a:cubicBezTo>
              </a:path>
            </a:pathLst>
          </a:custGeom>
          <a:noFill/>
          <a:ln w="19050" cap="flat">
            <a:solidFill>
              <a:schemeClr val="dk2"/>
            </a:solidFill>
            <a:prstDash val="solid"/>
            <a:round/>
            <a:headEnd type="none" w="lg" len="lg"/>
            <a:tailEnd type="none" w="lg" len="lg"/>
          </a:ln>
        </p:spPr>
      </p:sp>
      <p:cxnSp>
        <p:nvCxnSpPr>
          <p:cNvPr id="414" name="Shape 414"/>
          <p:cNvCxnSpPr/>
          <p:nvPr/>
        </p:nvCxnSpPr>
        <p:spPr>
          <a:xfrm rot="10800000">
            <a:off x="7121024" y="4865875"/>
            <a:ext cx="302700" cy="212099"/>
          </a:xfrm>
          <a:prstGeom prst="straightConnector1">
            <a:avLst/>
          </a:prstGeom>
          <a:noFill/>
          <a:ln w="19050" cap="flat">
            <a:solidFill>
              <a:schemeClr val="dk2"/>
            </a:solidFill>
            <a:prstDash val="solid"/>
            <a:round/>
            <a:headEnd type="none" w="lg" len="lg"/>
            <a:tailEnd type="none" w="lg" len="lg"/>
          </a:ln>
        </p:spPr>
      </p:cxnSp>
      <p:cxnSp>
        <p:nvCxnSpPr>
          <p:cNvPr id="415" name="Shape 415"/>
          <p:cNvCxnSpPr/>
          <p:nvPr/>
        </p:nvCxnSpPr>
        <p:spPr>
          <a:xfrm rot="10800000">
            <a:off x="6466674" y="4918600"/>
            <a:ext cx="302700" cy="212099"/>
          </a:xfrm>
          <a:prstGeom prst="straightConnector1">
            <a:avLst/>
          </a:prstGeom>
          <a:noFill/>
          <a:ln w="19050" cap="flat">
            <a:solidFill>
              <a:schemeClr val="dk2"/>
            </a:solidFill>
            <a:prstDash val="solid"/>
            <a:round/>
            <a:headEnd type="none" w="lg" len="lg"/>
            <a:tailEnd type="none" w="lg" len="lg"/>
          </a:ln>
        </p:spPr>
      </p:cxnSp>
      <p:cxnSp>
        <p:nvCxnSpPr>
          <p:cNvPr id="416" name="Shape 416"/>
          <p:cNvCxnSpPr/>
          <p:nvPr/>
        </p:nvCxnSpPr>
        <p:spPr>
          <a:xfrm flipH="1">
            <a:off x="6462175" y="5774825"/>
            <a:ext cx="307199" cy="113399"/>
          </a:xfrm>
          <a:prstGeom prst="straightConnector1">
            <a:avLst/>
          </a:prstGeom>
          <a:noFill/>
          <a:ln w="19050" cap="flat">
            <a:solidFill>
              <a:schemeClr val="dk2"/>
            </a:solidFill>
            <a:prstDash val="solid"/>
            <a:round/>
            <a:headEnd type="none" w="lg" len="lg"/>
            <a:tailEnd type="none" w="lg" len="lg"/>
          </a:ln>
        </p:spPr>
      </p:cxnSp>
      <p:cxnSp>
        <p:nvCxnSpPr>
          <p:cNvPr id="417" name="Shape 417"/>
          <p:cNvCxnSpPr/>
          <p:nvPr/>
        </p:nvCxnSpPr>
        <p:spPr>
          <a:xfrm flipH="1">
            <a:off x="7071775" y="5927225"/>
            <a:ext cx="307199" cy="113399"/>
          </a:xfrm>
          <a:prstGeom prst="straightConnector1">
            <a:avLst/>
          </a:prstGeom>
          <a:noFill/>
          <a:ln w="19050" cap="flat">
            <a:solidFill>
              <a:schemeClr val="dk2"/>
            </a:solidFill>
            <a:prstDash val="solid"/>
            <a:round/>
            <a:headEnd type="none" w="lg" len="lg"/>
            <a:tailEnd type="none" w="lg" len="lg"/>
          </a:ln>
        </p:spPr>
      </p:cxnSp>
      <p:cxnSp>
        <p:nvCxnSpPr>
          <p:cNvPr id="418" name="Shape 418"/>
          <p:cNvCxnSpPr/>
          <p:nvPr/>
        </p:nvCxnSpPr>
        <p:spPr>
          <a:xfrm flipH="1">
            <a:off x="6385975" y="4327025"/>
            <a:ext cx="307199" cy="113399"/>
          </a:xfrm>
          <a:prstGeom prst="straightConnector1">
            <a:avLst/>
          </a:prstGeom>
          <a:noFill/>
          <a:ln w="19050" cap="flat">
            <a:solidFill>
              <a:schemeClr val="dk2"/>
            </a:solidFill>
            <a:prstDash val="solid"/>
            <a:round/>
            <a:headEnd type="none" w="lg" len="lg"/>
            <a:tailEnd type="none" w="lg" len="lg"/>
          </a:ln>
        </p:spPr>
      </p:cxnSp>
      <p:cxnSp>
        <p:nvCxnSpPr>
          <p:cNvPr id="419" name="Shape 419"/>
          <p:cNvCxnSpPr/>
          <p:nvPr/>
        </p:nvCxnSpPr>
        <p:spPr>
          <a:xfrm flipH="1">
            <a:off x="6995575" y="4403225"/>
            <a:ext cx="307199" cy="113399"/>
          </a:xfrm>
          <a:prstGeom prst="straightConnector1">
            <a:avLst/>
          </a:prstGeom>
          <a:noFill/>
          <a:ln w="19050" cap="flat">
            <a:solidFill>
              <a:schemeClr val="dk2"/>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Shape 430"/>
          <p:cNvPicPr preferRelativeResize="0"/>
          <p:nvPr/>
        </p:nvPicPr>
        <p:blipFill>
          <a:blip r:embed="rId3"/>
          <a:stretch>
            <a:fillRect/>
          </a:stretch>
        </p:blipFill>
        <p:spPr>
          <a:xfrm>
            <a:off x="4062300" y="1600200"/>
            <a:ext cx="4960474" cy="4303800"/>
          </a:xfrm>
          <a:prstGeom prst="rect">
            <a:avLst/>
          </a:prstGeom>
        </p:spPr>
      </p:pic>
      <p:sp>
        <p:nvSpPr>
          <p:cNvPr id="431" name="Shape 431"/>
          <p:cNvSpPr txBox="1">
            <a:spLocks noGrp="1"/>
          </p:cNvSpPr>
          <p:nvPr>
            <p:ph type="body" idx="1"/>
          </p:nvPr>
        </p:nvSpPr>
        <p:spPr>
          <a:xfrm>
            <a:off x="228600" y="1600200"/>
            <a:ext cx="8458200" cy="4967700"/>
          </a:xfrm>
          <a:prstGeom prst="rect">
            <a:avLst/>
          </a:prstGeom>
        </p:spPr>
        <p:txBody>
          <a:bodyPr lIns="91425" tIns="91425" rIns="91425" bIns="91425" anchor="t" anchorCtr="0">
            <a:noAutofit/>
          </a:bodyPr>
          <a:lstStyle/>
          <a:p>
            <a:pPr lvl="0" rtl="0">
              <a:buNone/>
            </a:pPr>
            <a:r>
              <a:rPr lang="en" sz="2400" dirty="0"/>
              <a:t>Epoxy = Di-functional</a:t>
            </a:r>
          </a:p>
          <a:p>
            <a:pPr lvl="0" rtl="0">
              <a:buNone/>
            </a:pPr>
            <a:r>
              <a:rPr lang="en" sz="2400" dirty="0"/>
              <a:t>Amine  = Hexa-functional</a:t>
            </a:r>
          </a:p>
          <a:p>
            <a:endParaRPr lang="en" sz="2400" dirty="0"/>
          </a:p>
          <a:p>
            <a:pPr lvl="0" rtl="0">
              <a:buNone/>
            </a:pPr>
            <a:r>
              <a:rPr lang="en" sz="2400" dirty="0"/>
              <a:t>We can manipulate the </a:t>
            </a:r>
          </a:p>
          <a:p>
            <a:pPr lvl="0" rtl="0">
              <a:buNone/>
            </a:pPr>
            <a:r>
              <a:rPr lang="en" sz="2400" dirty="0"/>
              <a:t>thermosets properties </a:t>
            </a:r>
          </a:p>
          <a:p>
            <a:pPr lvl="0" rtl="0">
              <a:buNone/>
            </a:pPr>
            <a:r>
              <a:rPr lang="en" sz="2400" dirty="0"/>
              <a:t>by varying the ratio of</a:t>
            </a:r>
          </a:p>
          <a:p>
            <a:pPr lvl="0" rtl="0">
              <a:buNone/>
            </a:pPr>
            <a:r>
              <a:rPr lang="en" sz="2400" dirty="0"/>
              <a:t>epoxy to </a:t>
            </a:r>
            <a:r>
              <a:rPr lang="en" sz="2400" dirty="0" smtClean="0"/>
              <a:t>amine.</a:t>
            </a:r>
            <a:endParaRPr lang="en" sz="2400" dirty="0"/>
          </a:p>
        </p:txBody>
      </p:sp>
      <p:sp>
        <p:nvSpPr>
          <p:cNvPr id="432" name="Shape 432"/>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buNone/>
            </a:pPr>
            <a:r>
              <a:rPr lang="en" sz="4800" dirty="0">
                <a:latin typeface="Franklin Gothic Demi Cond" pitchFamily="34" charset="0"/>
              </a:rPr>
              <a:t>Chemical Bridges</a:t>
            </a:r>
            <a:r>
              <a:rPr lang="en" dirty="0"/>
              <a:t>	</a:t>
            </a:r>
          </a:p>
        </p:txBody>
      </p:sp>
      <p:sp>
        <p:nvSpPr>
          <p:cNvPr id="433" name="Shape 433"/>
          <p:cNvSpPr/>
          <p:nvPr/>
        </p:nvSpPr>
        <p:spPr>
          <a:xfrm>
            <a:off x="8440800" y="2133050"/>
            <a:ext cx="394800" cy="555000"/>
          </a:xfrm>
          <a:prstGeom prst="ellipse">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434" name="Shape 434"/>
          <p:cNvSpPr txBox="1"/>
          <p:nvPr/>
        </p:nvSpPr>
        <p:spPr>
          <a:xfrm>
            <a:off x="5637300" y="620300"/>
            <a:ext cx="1300800" cy="555000"/>
          </a:xfrm>
          <a:prstGeom prst="rect">
            <a:avLst/>
          </a:prstGeom>
          <a:ln w="76200" cap="flat">
            <a:solidFill>
              <a:srgbClr val="FF0000"/>
            </a:solidFill>
            <a:prstDash val="solid"/>
            <a:round/>
            <a:headEnd type="none" w="med" len="med"/>
            <a:tailEnd type="none" w="med" len="med"/>
          </a:ln>
        </p:spPr>
        <p:txBody>
          <a:bodyPr lIns="91425" tIns="91425" rIns="91425" bIns="91425" anchor="t" anchorCtr="0">
            <a:noAutofit/>
          </a:bodyPr>
          <a:lstStyle/>
          <a:p>
            <a:pPr>
              <a:buNone/>
            </a:pPr>
            <a:r>
              <a:rPr lang="en" sz="2400">
                <a:solidFill>
                  <a:srgbClr val="FF0000"/>
                </a:solidFill>
                <a:latin typeface="Times New Roman"/>
                <a:ea typeface="Times New Roman"/>
                <a:cs typeface="Times New Roman"/>
                <a:sym typeface="Times New Roman"/>
              </a:rPr>
              <a:t>Epoxide</a:t>
            </a:r>
          </a:p>
        </p:txBody>
      </p:sp>
      <p:cxnSp>
        <p:nvCxnSpPr>
          <p:cNvPr id="435" name="Shape 435"/>
          <p:cNvCxnSpPr>
            <a:stCxn id="436" idx="0"/>
          </p:cNvCxnSpPr>
          <p:nvPr/>
        </p:nvCxnSpPr>
        <p:spPr>
          <a:xfrm rot="10800000" flipH="1">
            <a:off x="4181050" y="1084549"/>
            <a:ext cx="1221000" cy="1048500"/>
          </a:xfrm>
          <a:prstGeom prst="straightConnector1">
            <a:avLst/>
          </a:prstGeom>
          <a:noFill/>
          <a:ln w="19050" cap="flat">
            <a:solidFill>
              <a:schemeClr val="dk2"/>
            </a:solidFill>
            <a:prstDash val="solid"/>
            <a:round/>
            <a:headEnd type="none" w="lg" len="lg"/>
            <a:tailEnd type="triangle" w="lg" len="lg"/>
          </a:ln>
        </p:spPr>
      </p:cxnSp>
      <p:cxnSp>
        <p:nvCxnSpPr>
          <p:cNvPr id="437" name="Shape 437"/>
          <p:cNvCxnSpPr>
            <a:stCxn id="433" idx="0"/>
          </p:cNvCxnSpPr>
          <p:nvPr/>
        </p:nvCxnSpPr>
        <p:spPr>
          <a:xfrm rot="10800000">
            <a:off x="7104299" y="1183250"/>
            <a:ext cx="1533900" cy="949799"/>
          </a:xfrm>
          <a:prstGeom prst="straightConnector1">
            <a:avLst/>
          </a:prstGeom>
          <a:noFill/>
          <a:ln w="19050" cap="flat">
            <a:solidFill>
              <a:schemeClr val="dk2"/>
            </a:solidFill>
            <a:prstDash val="solid"/>
            <a:round/>
            <a:headEnd type="none" w="lg" len="lg"/>
            <a:tailEnd type="triangle" w="lg" len="lg"/>
          </a:ln>
        </p:spPr>
      </p:cxnSp>
      <p:sp>
        <p:nvSpPr>
          <p:cNvPr id="436" name="Shape 436"/>
          <p:cNvSpPr/>
          <p:nvPr/>
        </p:nvSpPr>
        <p:spPr>
          <a:xfrm>
            <a:off x="3983650" y="2133050"/>
            <a:ext cx="394800" cy="555000"/>
          </a:xfrm>
          <a:prstGeom prst="ellipse">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438" name="Shape 438"/>
          <p:cNvSpPr/>
          <p:nvPr/>
        </p:nvSpPr>
        <p:spPr>
          <a:xfrm>
            <a:off x="4117125" y="3600850"/>
            <a:ext cx="505710" cy="493397"/>
          </a:xfrm>
          <a:prstGeom prst="irregularSeal1">
            <a:avLst/>
          </a:prstGeom>
          <a:noFill/>
          <a:ln w="19050" cap="flat">
            <a:solidFill>
              <a:srgbClr val="0000FF"/>
            </a:solidFill>
            <a:prstDash val="solid"/>
            <a:round/>
            <a:headEnd type="none" w="med" len="med"/>
            <a:tailEnd type="none" w="med" len="med"/>
          </a:ln>
        </p:spPr>
        <p:txBody>
          <a:bodyPr lIns="91425" tIns="91425" rIns="91425" bIns="91425" anchor="ctr" anchorCtr="0">
            <a:noAutofit/>
          </a:bodyPr>
          <a:lstStyle/>
          <a:p>
            <a:endParaRPr/>
          </a:p>
        </p:txBody>
      </p:sp>
      <p:sp>
        <p:nvSpPr>
          <p:cNvPr id="439" name="Shape 439"/>
          <p:cNvSpPr/>
          <p:nvPr/>
        </p:nvSpPr>
        <p:spPr>
          <a:xfrm>
            <a:off x="5564925" y="3524650"/>
            <a:ext cx="505710" cy="493397"/>
          </a:xfrm>
          <a:prstGeom prst="irregularSeal1">
            <a:avLst/>
          </a:prstGeom>
          <a:noFill/>
          <a:ln w="19050" cap="flat">
            <a:solidFill>
              <a:srgbClr val="0000FF"/>
            </a:solidFill>
            <a:prstDash val="solid"/>
            <a:round/>
            <a:headEnd type="none" w="med" len="med"/>
            <a:tailEnd type="none" w="med" len="med"/>
          </a:ln>
        </p:spPr>
        <p:txBody>
          <a:bodyPr lIns="91425" tIns="91425" rIns="91425" bIns="91425" anchor="ctr" anchorCtr="0">
            <a:noAutofit/>
          </a:bodyPr>
          <a:lstStyle/>
          <a:p>
            <a:endParaRPr/>
          </a:p>
        </p:txBody>
      </p:sp>
      <p:cxnSp>
        <p:nvCxnSpPr>
          <p:cNvPr id="440" name="Shape 440"/>
          <p:cNvCxnSpPr>
            <a:stCxn id="438" idx="2"/>
          </p:cNvCxnSpPr>
          <p:nvPr/>
        </p:nvCxnSpPr>
        <p:spPr>
          <a:xfrm flipH="1">
            <a:off x="3798580" y="4094247"/>
            <a:ext cx="517199" cy="505799"/>
          </a:xfrm>
          <a:prstGeom prst="straightConnector1">
            <a:avLst/>
          </a:prstGeom>
          <a:noFill/>
          <a:ln w="19050" cap="flat">
            <a:solidFill>
              <a:schemeClr val="dk2"/>
            </a:solidFill>
            <a:prstDash val="solid"/>
            <a:round/>
            <a:headEnd type="none" w="lg" len="lg"/>
            <a:tailEnd type="triangle" w="lg" len="lg"/>
          </a:ln>
        </p:spPr>
      </p:cxnSp>
      <p:cxnSp>
        <p:nvCxnSpPr>
          <p:cNvPr id="441" name="Shape 441"/>
          <p:cNvCxnSpPr>
            <a:stCxn id="439" idx="2"/>
          </p:cNvCxnSpPr>
          <p:nvPr/>
        </p:nvCxnSpPr>
        <p:spPr>
          <a:xfrm flipH="1">
            <a:off x="4057780" y="4018047"/>
            <a:ext cx="1705799" cy="1272599"/>
          </a:xfrm>
          <a:prstGeom prst="straightConnector1">
            <a:avLst/>
          </a:prstGeom>
          <a:noFill/>
          <a:ln w="19050" cap="flat">
            <a:solidFill>
              <a:schemeClr val="dk2"/>
            </a:solidFill>
            <a:prstDash val="solid"/>
            <a:round/>
            <a:headEnd type="none" w="lg" len="lg"/>
            <a:tailEnd type="triangle" w="lg" len="lg"/>
          </a:ln>
        </p:spPr>
      </p:cxnSp>
      <p:sp>
        <p:nvSpPr>
          <p:cNvPr id="442" name="Shape 442"/>
          <p:cNvSpPr txBox="1"/>
          <p:nvPr/>
        </p:nvSpPr>
        <p:spPr>
          <a:xfrm>
            <a:off x="2692475" y="4712250"/>
            <a:ext cx="1300800" cy="555000"/>
          </a:xfrm>
          <a:prstGeom prst="rect">
            <a:avLst/>
          </a:prstGeom>
          <a:ln w="76200" cap="flat">
            <a:solidFill>
              <a:srgbClr val="0000FF"/>
            </a:solidFill>
            <a:prstDash val="solid"/>
            <a:round/>
            <a:headEnd type="none" w="med" len="med"/>
            <a:tailEnd type="none" w="med" len="med"/>
          </a:ln>
        </p:spPr>
        <p:txBody>
          <a:bodyPr lIns="91425" tIns="91425" rIns="91425" bIns="91425" anchor="t" anchorCtr="0">
            <a:noAutofit/>
          </a:bodyPr>
          <a:lstStyle/>
          <a:p>
            <a:pPr lvl="0" rtl="0">
              <a:buNone/>
            </a:pPr>
            <a:r>
              <a:rPr lang="en" sz="2400">
                <a:solidFill>
                  <a:srgbClr val="0000FF"/>
                </a:solidFill>
                <a:latin typeface="Times New Roman"/>
                <a:ea typeface="Times New Roman"/>
                <a:cs typeface="Times New Roman"/>
                <a:sym typeface="Times New Roman"/>
              </a:rPr>
              <a:t>Amine</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r>
              <a:rPr lang="en" sz="4800" dirty="0">
                <a:latin typeface="Franklin Gothic Demi Cond" pitchFamily="34" charset="0"/>
              </a:rPr>
              <a:t>Polymers</a:t>
            </a:r>
          </a:p>
        </p:txBody>
      </p:sp>
      <p:sp>
        <p:nvSpPr>
          <p:cNvPr id="70" name="Shape 70"/>
          <p:cNvSpPr txBox="1">
            <a:spLocks noGrp="1"/>
          </p:cNvSpPr>
          <p:nvPr>
            <p:ph type="body" idx="1"/>
          </p:nvPr>
        </p:nvSpPr>
        <p:spPr>
          <a:xfrm>
            <a:off x="286100" y="1600200"/>
            <a:ext cx="8489999" cy="4967700"/>
          </a:xfrm>
          <a:prstGeom prst="rect">
            <a:avLst/>
          </a:prstGeom>
        </p:spPr>
        <p:txBody>
          <a:bodyPr lIns="91425" tIns="91425" rIns="91425" bIns="91425" anchor="t" anchorCtr="0">
            <a:noAutofit/>
          </a:bodyPr>
          <a:lstStyle/>
          <a:p>
            <a:pPr lvl="0" rtl="0">
              <a:buNone/>
            </a:pPr>
            <a:r>
              <a:rPr lang="en" b="1" dirty="0"/>
              <a:t>What is a polymer?</a:t>
            </a:r>
          </a:p>
          <a:p>
            <a:pPr lvl="0" rtl="0">
              <a:buNone/>
            </a:pPr>
            <a:r>
              <a:rPr lang="en" dirty="0"/>
              <a:t>	(poly-) = many			(-mer) = unit</a:t>
            </a:r>
          </a:p>
          <a:p>
            <a:pPr lvl="0" rtl="0">
              <a:buNone/>
            </a:pPr>
            <a:r>
              <a:rPr lang="en" dirty="0"/>
              <a:t>	</a:t>
            </a:r>
          </a:p>
          <a:p>
            <a:pPr lvl="0" algn="ctr" rtl="0">
              <a:buNone/>
            </a:pPr>
            <a:r>
              <a:rPr lang="en" sz="2400" i="1" dirty="0"/>
              <a:t>A polymer consists of many repeating chemical units</a:t>
            </a:r>
          </a:p>
          <a:p>
            <a:endParaRPr lang="en" sz="2400" dirty="0"/>
          </a:p>
          <a:p>
            <a:pPr lvl="0" rtl="0">
              <a:buNone/>
            </a:pPr>
            <a:r>
              <a:rPr lang="en" dirty="0"/>
              <a:t>	</a:t>
            </a:r>
          </a:p>
          <a:p>
            <a:endParaRPr lang="en" dirty="0"/>
          </a:p>
          <a:p>
            <a:endParaRPr lang="en" dirty="0"/>
          </a:p>
          <a:p>
            <a:endParaRPr lang="en" dirty="0"/>
          </a:p>
        </p:txBody>
      </p:sp>
      <p:pic>
        <p:nvPicPr>
          <p:cNvPr id="71" name="Shape 71"/>
          <p:cNvPicPr preferRelativeResize="0"/>
          <p:nvPr/>
        </p:nvPicPr>
        <p:blipFill>
          <a:blip r:embed="rId3"/>
          <a:stretch>
            <a:fillRect/>
          </a:stretch>
        </p:blipFill>
        <p:spPr>
          <a:xfrm>
            <a:off x="819450" y="4213675"/>
            <a:ext cx="2683649" cy="1956600"/>
          </a:xfrm>
          <a:prstGeom prst="rect">
            <a:avLst/>
          </a:prstGeom>
        </p:spPr>
      </p:pic>
      <p:pic>
        <p:nvPicPr>
          <p:cNvPr id="72" name="Shape 72"/>
          <p:cNvPicPr preferRelativeResize="0"/>
          <p:nvPr/>
        </p:nvPicPr>
        <p:blipFill>
          <a:blip r:embed="rId4"/>
          <a:stretch>
            <a:fillRect/>
          </a:stretch>
        </p:blipFill>
        <p:spPr>
          <a:xfrm>
            <a:off x="6120125" y="4254075"/>
            <a:ext cx="1783875" cy="1875799"/>
          </a:xfrm>
          <a:prstGeom prst="rect">
            <a:avLst/>
          </a:prstGeom>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r>
              <a:rPr lang="en" sz="4800" dirty="0">
                <a:latin typeface="Franklin Gothic Demi Cond" pitchFamily="34" charset="0"/>
              </a:rPr>
              <a:t>Polymers</a:t>
            </a:r>
          </a:p>
        </p:txBody>
      </p:sp>
      <p:sp>
        <p:nvSpPr>
          <p:cNvPr id="78" name="Shape 7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dirty="0"/>
              <a:t>Separated into two classes</a:t>
            </a:r>
          </a:p>
          <a:p>
            <a:pPr lvl="0" algn="ctr" rtl="0">
              <a:buNone/>
            </a:pPr>
            <a:endParaRPr lang="en" dirty="0" smtClean="0">
              <a:solidFill>
                <a:srgbClr val="FF0000"/>
              </a:solidFill>
            </a:endParaRPr>
          </a:p>
          <a:p>
            <a:pPr lvl="0" algn="ctr" rtl="0">
              <a:buNone/>
            </a:pPr>
            <a:r>
              <a:rPr lang="en" b="1" dirty="0" smtClean="0">
                <a:solidFill>
                  <a:srgbClr val="FF0000"/>
                </a:solidFill>
              </a:rPr>
              <a:t>Thermosets</a:t>
            </a:r>
            <a:r>
              <a:rPr lang="en" dirty="0"/>
              <a:t>			</a:t>
            </a:r>
            <a:r>
              <a:rPr lang="en" b="1" dirty="0" smtClean="0">
                <a:solidFill>
                  <a:srgbClr val="0000FF"/>
                </a:solidFill>
              </a:rPr>
              <a:t>Thermoplastics</a:t>
            </a:r>
            <a:endParaRPr lang="en" b="1" dirty="0">
              <a:solidFill>
                <a:srgbClr val="0000FF"/>
              </a:solidFill>
            </a:endParaRPr>
          </a:p>
          <a:p>
            <a:endParaRPr lang="en" dirty="0">
              <a:solidFill>
                <a:srgbClr val="0000FF"/>
              </a:solidFill>
            </a:endParaRPr>
          </a:p>
          <a:p>
            <a:endParaRPr lang="en" dirty="0">
              <a:solidFill>
                <a:srgbClr val="0000FF"/>
              </a:solidFill>
            </a:endParaRPr>
          </a:p>
          <a:p>
            <a:endParaRPr lang="en" dirty="0">
              <a:solidFill>
                <a:srgbClr val="0000FF"/>
              </a:solidFill>
            </a:endParaRPr>
          </a:p>
        </p:txBody>
      </p:sp>
      <p:pic>
        <p:nvPicPr>
          <p:cNvPr id="79" name="Shape 79"/>
          <p:cNvPicPr preferRelativeResize="0"/>
          <p:nvPr/>
        </p:nvPicPr>
        <p:blipFill>
          <a:blip r:embed="rId3"/>
          <a:stretch>
            <a:fillRect/>
          </a:stretch>
        </p:blipFill>
        <p:spPr>
          <a:xfrm>
            <a:off x="849350" y="3808425"/>
            <a:ext cx="2957300" cy="2216099"/>
          </a:xfrm>
          <a:prstGeom prst="rect">
            <a:avLst/>
          </a:prstGeom>
        </p:spPr>
      </p:pic>
      <p:pic>
        <p:nvPicPr>
          <p:cNvPr id="80" name="Shape 80"/>
          <p:cNvPicPr preferRelativeResize="0"/>
          <p:nvPr/>
        </p:nvPicPr>
        <p:blipFill>
          <a:blip r:embed="rId4"/>
          <a:stretch>
            <a:fillRect/>
          </a:stretch>
        </p:blipFill>
        <p:spPr>
          <a:xfrm>
            <a:off x="4706700" y="3508222"/>
            <a:ext cx="3824625" cy="2934599"/>
          </a:xfrm>
          <a:prstGeom prst="rect">
            <a:avLst/>
          </a:prstGeom>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r>
              <a:rPr lang="en" sz="4800" dirty="0">
                <a:latin typeface="Franklin Gothic Demi Cond" pitchFamily="34" charset="0"/>
              </a:rPr>
              <a:t>Polymers</a:t>
            </a:r>
          </a:p>
        </p:txBody>
      </p:sp>
      <p:sp>
        <p:nvSpPr>
          <p:cNvPr id="86" name="Shape 8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lnSpc>
                <a:spcPct val="100000"/>
              </a:lnSpc>
              <a:buNone/>
            </a:pPr>
            <a:r>
              <a:rPr lang="en" b="1" dirty="0"/>
              <a:t>What is a </a:t>
            </a:r>
            <a:r>
              <a:rPr lang="en" b="1" dirty="0">
                <a:solidFill>
                  <a:srgbClr val="FF0000"/>
                </a:solidFill>
              </a:rPr>
              <a:t>thermoset</a:t>
            </a:r>
            <a:r>
              <a:rPr lang="en" b="1" dirty="0"/>
              <a:t> polymer?</a:t>
            </a:r>
          </a:p>
          <a:p>
            <a:endParaRPr lang="en" dirty="0"/>
          </a:p>
          <a:p>
            <a:pPr lvl="0" algn="l" rtl="0">
              <a:lnSpc>
                <a:spcPct val="100000"/>
              </a:lnSpc>
              <a:buNone/>
            </a:pPr>
            <a:r>
              <a:rPr lang="en" i="1" dirty="0"/>
              <a:t>A polymer material that is “</a:t>
            </a:r>
            <a:r>
              <a:rPr lang="en" i="1" dirty="0">
                <a:solidFill>
                  <a:srgbClr val="FF0000"/>
                </a:solidFill>
              </a:rPr>
              <a:t>cured</a:t>
            </a:r>
            <a:r>
              <a:rPr lang="en" i="1" dirty="0"/>
              <a:t>” into a final form that can not be changed.</a:t>
            </a:r>
          </a:p>
          <a:p>
            <a:endParaRPr lang="en" dirty="0"/>
          </a:p>
          <a:p>
            <a:pPr lvl="0" algn="l" rtl="0">
              <a:lnSpc>
                <a:spcPct val="100000"/>
              </a:lnSpc>
              <a:buNone/>
            </a:pPr>
            <a:r>
              <a:rPr lang="en" dirty="0"/>
              <a:t>The </a:t>
            </a:r>
            <a:r>
              <a:rPr lang="en" dirty="0">
                <a:solidFill>
                  <a:srgbClr val="FF0000"/>
                </a:solidFill>
              </a:rPr>
              <a:t>curing reaction</a:t>
            </a:r>
            <a:r>
              <a:rPr lang="en" dirty="0"/>
              <a:t> creates a 3-D network of covalently bonded molecules.</a:t>
            </a:r>
          </a:p>
          <a:p>
            <a:endParaRPr lang="en" dirty="0"/>
          </a:p>
          <a:p>
            <a:endParaRPr lang="en" dirty="0"/>
          </a:p>
          <a:p>
            <a:endParaRPr lang="en" dirty="0"/>
          </a:p>
          <a:p>
            <a:endParaRPr lang="en" dirty="0"/>
          </a:p>
          <a:p>
            <a:endParaRPr lang="en" dirty="0"/>
          </a:p>
          <a:p>
            <a:endParaRPr lang="en" dirty="0"/>
          </a:p>
        </p:txBody>
      </p:sp>
      <p:pic>
        <p:nvPicPr>
          <p:cNvPr id="87" name="Shape 87"/>
          <p:cNvPicPr preferRelativeResize="0"/>
          <p:nvPr/>
        </p:nvPicPr>
        <p:blipFill>
          <a:blip r:embed="rId3"/>
          <a:stretch>
            <a:fillRect/>
          </a:stretch>
        </p:blipFill>
        <p:spPr>
          <a:xfrm>
            <a:off x="7143850" y="0"/>
            <a:ext cx="1998374" cy="1496950"/>
          </a:xfrm>
          <a:prstGeom prst="rect">
            <a:avLst/>
          </a:prstGeom>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r>
              <a:rPr lang="en" sz="4800" dirty="0">
                <a:latin typeface="Franklin Gothic Demi Cond" pitchFamily="34" charset="0"/>
              </a:rPr>
              <a:t>Polymers</a:t>
            </a:r>
          </a:p>
        </p:txBody>
      </p:sp>
      <p:sp>
        <p:nvSpPr>
          <p:cNvPr id="93" name="Shape 9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lnSpc>
                <a:spcPct val="100000"/>
              </a:lnSpc>
              <a:buNone/>
            </a:pPr>
            <a:r>
              <a:rPr lang="en" b="1" dirty="0"/>
              <a:t>What is a </a:t>
            </a:r>
            <a:r>
              <a:rPr lang="en" b="1" dirty="0">
                <a:solidFill>
                  <a:srgbClr val="0000FF"/>
                </a:solidFill>
              </a:rPr>
              <a:t>thermoplastic</a:t>
            </a:r>
            <a:r>
              <a:rPr lang="en" b="1" dirty="0"/>
              <a:t> polymer?</a:t>
            </a:r>
          </a:p>
          <a:p>
            <a:endParaRPr lang="en" dirty="0"/>
          </a:p>
          <a:p>
            <a:pPr lvl="0" algn="l" rtl="0">
              <a:lnSpc>
                <a:spcPct val="100000"/>
              </a:lnSpc>
              <a:buNone/>
            </a:pPr>
            <a:r>
              <a:rPr lang="en" i="1" dirty="0"/>
              <a:t>A polymer material whose final form can be changed through heating and molding.</a:t>
            </a:r>
          </a:p>
          <a:p>
            <a:endParaRPr lang="en" dirty="0"/>
          </a:p>
          <a:p>
            <a:pPr lvl="0" algn="l" rtl="0">
              <a:lnSpc>
                <a:spcPct val="100000"/>
              </a:lnSpc>
              <a:buNone/>
            </a:pPr>
            <a:r>
              <a:rPr lang="en" dirty="0"/>
              <a:t>Typically they consist of many many linear polymers that are held together by their </a:t>
            </a:r>
            <a:r>
              <a:rPr lang="en" dirty="0">
                <a:solidFill>
                  <a:srgbClr val="FF0000"/>
                </a:solidFill>
              </a:rPr>
              <a:t>enthalpic interactions</a:t>
            </a:r>
            <a:r>
              <a:rPr lang="en" dirty="0"/>
              <a:t> and </a:t>
            </a:r>
            <a:r>
              <a:rPr lang="en" dirty="0">
                <a:solidFill>
                  <a:srgbClr val="0000FF"/>
                </a:solidFill>
              </a:rPr>
              <a:t>physical</a:t>
            </a:r>
            <a:r>
              <a:rPr lang="en" dirty="0"/>
              <a:t> </a:t>
            </a:r>
            <a:r>
              <a:rPr lang="en" dirty="0">
                <a:solidFill>
                  <a:srgbClr val="0000FF"/>
                </a:solidFill>
              </a:rPr>
              <a:t>entanglements</a:t>
            </a:r>
          </a:p>
          <a:p>
            <a:endParaRPr lang="en" dirty="0">
              <a:solidFill>
                <a:srgbClr val="0000FF"/>
              </a:solidFill>
            </a:endParaRPr>
          </a:p>
          <a:p>
            <a:endParaRPr lang="en" dirty="0">
              <a:solidFill>
                <a:srgbClr val="0000FF"/>
              </a:solidFill>
            </a:endParaRPr>
          </a:p>
          <a:p>
            <a:endParaRPr lang="en" dirty="0">
              <a:solidFill>
                <a:srgbClr val="0000FF"/>
              </a:solidFill>
            </a:endParaRPr>
          </a:p>
          <a:p>
            <a:endParaRPr lang="en" dirty="0">
              <a:solidFill>
                <a:srgbClr val="0000FF"/>
              </a:solidFill>
            </a:endParaRPr>
          </a:p>
          <a:p>
            <a:endParaRPr lang="en" dirty="0">
              <a:solidFill>
                <a:srgbClr val="0000FF"/>
              </a:solidFill>
            </a:endParaRPr>
          </a:p>
          <a:p>
            <a:endParaRPr lang="en" dirty="0">
              <a:solidFill>
                <a:srgbClr val="0000FF"/>
              </a:solidFill>
            </a:endParaRPr>
          </a:p>
          <a:p>
            <a:endParaRPr lang="en" dirty="0">
              <a:solidFill>
                <a:srgbClr val="0000FF"/>
              </a:solidFill>
            </a:endParaRPr>
          </a:p>
        </p:txBody>
      </p:sp>
      <p:pic>
        <p:nvPicPr>
          <p:cNvPr id="94" name="Shape 94"/>
          <p:cNvPicPr preferRelativeResize="0"/>
          <p:nvPr/>
        </p:nvPicPr>
        <p:blipFill>
          <a:blip r:embed="rId3"/>
          <a:stretch>
            <a:fillRect/>
          </a:stretch>
        </p:blipFill>
        <p:spPr>
          <a:xfrm>
            <a:off x="7220475" y="0"/>
            <a:ext cx="1923525" cy="1473525"/>
          </a:xfrm>
          <a:prstGeom prst="rect">
            <a:avLst/>
          </a:prstGeom>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r>
              <a:rPr lang="en" sz="4800" dirty="0">
                <a:latin typeface="Franklin Gothic Demi Cond" pitchFamily="34" charset="0"/>
              </a:rPr>
              <a:t>Weissenberg Effect</a:t>
            </a:r>
          </a:p>
        </p:txBody>
      </p:sp>
      <p:sp>
        <p:nvSpPr>
          <p:cNvPr id="100" name="Shape 10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dirty="0"/>
              <a:t>Take a moment to observe the Weissenberg Effect. </a:t>
            </a:r>
          </a:p>
          <a:p>
            <a:endParaRPr lang="en" dirty="0"/>
          </a:p>
          <a:p>
            <a:endParaRPr lang="en" dirty="0"/>
          </a:p>
          <a:p>
            <a:endParaRPr lang="en" dirty="0"/>
          </a:p>
          <a:p>
            <a:endParaRPr lang="en" dirty="0"/>
          </a:p>
          <a:p>
            <a:pPr lvl="0" rtl="0">
              <a:buNone/>
            </a:pPr>
            <a:r>
              <a:rPr lang="en" dirty="0"/>
              <a:t>Why do you think the material behaved the way it did?</a:t>
            </a:r>
          </a:p>
          <a:p>
            <a:endParaRPr lang="en" dirty="0"/>
          </a:p>
          <a:p>
            <a:endParaRPr lang="en" dirty="0"/>
          </a:p>
        </p:txBody>
      </p:sp>
      <p:pic>
        <p:nvPicPr>
          <p:cNvPr id="101" name="Shape 101"/>
          <p:cNvPicPr preferRelativeResize="0"/>
          <p:nvPr/>
        </p:nvPicPr>
        <p:blipFill>
          <a:blip r:embed="rId5"/>
          <a:stretch>
            <a:fillRect/>
          </a:stretch>
        </p:blipFill>
        <p:spPr>
          <a:xfrm>
            <a:off x="7043650" y="69275"/>
            <a:ext cx="2020674" cy="1348374"/>
          </a:xfrm>
          <a:prstGeom prst="rect">
            <a:avLst/>
          </a:prstGeom>
        </p:spPr>
      </p:pic>
      <p:pic>
        <p:nvPicPr>
          <p:cNvPr id="3" name="Three Viscoelastic Effects.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362194" y="2895600"/>
            <a:ext cx="2438400" cy="1828800"/>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r>
              <a:rPr lang="en" sz="4800" dirty="0">
                <a:latin typeface="Franklin Gothic Demi Cond" pitchFamily="34" charset="0"/>
              </a:rPr>
              <a:t>Weissenberg Effect</a:t>
            </a:r>
          </a:p>
        </p:txBody>
      </p:sp>
      <p:sp>
        <p:nvSpPr>
          <p:cNvPr id="108" name="Shape 10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a:t>Now take a moment to observe the </a:t>
            </a:r>
            <a:r>
              <a:rPr lang="en">
                <a:solidFill>
                  <a:srgbClr val="0000FF"/>
                </a:solidFill>
              </a:rPr>
              <a:t>macroscopic</a:t>
            </a:r>
            <a:r>
              <a:rPr lang="en"/>
              <a:t> demo of this </a:t>
            </a:r>
            <a:r>
              <a:rPr lang="en">
                <a:solidFill>
                  <a:srgbClr val="FF0000"/>
                </a:solidFill>
              </a:rPr>
              <a:t>molecular</a:t>
            </a:r>
            <a:r>
              <a:rPr lang="en"/>
              <a:t> phenomenon </a:t>
            </a:r>
          </a:p>
          <a:p>
            <a:endParaRPr lang="en"/>
          </a:p>
          <a:p>
            <a:pPr lvl="0" rtl="0">
              <a:buNone/>
            </a:pPr>
            <a:r>
              <a:rPr lang="en"/>
              <a:t>Why do you think the material behaved the way it did?</a:t>
            </a:r>
          </a:p>
          <a:p>
            <a:endParaRPr lang="en"/>
          </a:p>
          <a:p>
            <a:endParaRPr lang="en"/>
          </a:p>
        </p:txBody>
      </p:sp>
      <p:pic>
        <p:nvPicPr>
          <p:cNvPr id="109" name="Shape 109"/>
          <p:cNvPicPr preferRelativeResize="0"/>
          <p:nvPr/>
        </p:nvPicPr>
        <p:blipFill>
          <a:blip r:embed="rId3"/>
          <a:stretch>
            <a:fillRect/>
          </a:stretch>
        </p:blipFill>
        <p:spPr>
          <a:xfrm>
            <a:off x="7043650" y="69275"/>
            <a:ext cx="2020674" cy="1348374"/>
          </a:xfrm>
          <a:prstGeom prst="rect">
            <a:avLst/>
          </a:prstGeom>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r>
              <a:rPr lang="en" sz="4800" dirty="0">
                <a:latin typeface="Franklin Gothic Demi Cond" pitchFamily="34" charset="0"/>
              </a:rPr>
              <a:t>Weissenberg Effect</a:t>
            </a:r>
          </a:p>
        </p:txBody>
      </p:sp>
      <p:sp>
        <p:nvSpPr>
          <p:cNvPr id="115" name="Shape 11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a:t>Life is always a balance. </a:t>
            </a:r>
          </a:p>
          <a:p>
            <a:endParaRPr lang="en"/>
          </a:p>
          <a:p>
            <a:pPr lvl="0" rtl="0">
              <a:buNone/>
            </a:pPr>
            <a:r>
              <a:rPr lang="en"/>
              <a:t>Here we have a balance between the </a:t>
            </a:r>
            <a:r>
              <a:rPr lang="en">
                <a:solidFill>
                  <a:srgbClr val="FF0000"/>
                </a:solidFill>
              </a:rPr>
              <a:t>enthalpic interactions</a:t>
            </a:r>
            <a:r>
              <a:rPr lang="en"/>
              <a:t> and the </a:t>
            </a:r>
            <a:r>
              <a:rPr lang="en">
                <a:solidFill>
                  <a:srgbClr val="0000FF"/>
                </a:solidFill>
              </a:rPr>
              <a:t>entropic interactions</a:t>
            </a:r>
          </a:p>
          <a:p>
            <a:endParaRPr lang="en">
              <a:solidFill>
                <a:srgbClr val="0000FF"/>
              </a:solidFill>
            </a:endParaRPr>
          </a:p>
          <a:p>
            <a:pPr lvl="0" rtl="0">
              <a:buNone/>
            </a:pPr>
            <a:r>
              <a:rPr lang="en">
                <a:solidFill>
                  <a:srgbClr val="FF0000"/>
                </a:solidFill>
              </a:rPr>
              <a:t>Enthalpic interactions - </a:t>
            </a:r>
            <a:r>
              <a:rPr lang="en">
                <a:solidFill>
                  <a:srgbClr val="000000"/>
                </a:solidFill>
              </a:rPr>
              <a:t>How much you like the person next to you</a:t>
            </a:r>
          </a:p>
          <a:p>
            <a:pPr lvl="0" rtl="0">
              <a:buNone/>
            </a:pPr>
            <a:r>
              <a:rPr lang="en">
                <a:solidFill>
                  <a:srgbClr val="0000FF"/>
                </a:solidFill>
              </a:rPr>
              <a:t>Entropic interactions - </a:t>
            </a:r>
            <a:r>
              <a:rPr lang="en">
                <a:solidFill>
                  <a:srgbClr val="000000"/>
                </a:solidFill>
              </a:rPr>
              <a:t>How close you are sitting together</a:t>
            </a:r>
          </a:p>
          <a:p>
            <a:endParaRPr lang="en">
              <a:solidFill>
                <a:srgbClr val="000000"/>
              </a:solidFill>
            </a:endParaRPr>
          </a:p>
          <a:p>
            <a:endParaRPr lang="en">
              <a:solidFill>
                <a:srgbClr val="000000"/>
              </a:solidFill>
            </a:endParaRPr>
          </a:p>
        </p:txBody>
      </p:sp>
      <p:pic>
        <p:nvPicPr>
          <p:cNvPr id="116" name="Shape 116"/>
          <p:cNvPicPr preferRelativeResize="0"/>
          <p:nvPr/>
        </p:nvPicPr>
        <p:blipFill>
          <a:blip r:embed="rId3"/>
          <a:stretch>
            <a:fillRect/>
          </a:stretch>
        </p:blipFill>
        <p:spPr>
          <a:xfrm>
            <a:off x="7043650" y="69275"/>
            <a:ext cx="2020674" cy="1348374"/>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ustom Theme">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3155</Words>
  <Application>Microsoft Office PowerPoint</Application>
  <PresentationFormat>On-screen Show (4:3)</PresentationFormat>
  <Paragraphs>256</Paragraphs>
  <Slides>26</Slides>
  <Notes>26</Notes>
  <HiddenSlides>0</HiddenSlides>
  <MMClips>4</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Custom Theme</vt:lpstr>
      <vt:lpstr>swiss</vt:lpstr>
      <vt:lpstr>Close Encounters of the Polymer Kind </vt:lpstr>
      <vt:lpstr>Outline</vt:lpstr>
      <vt:lpstr>Polymers</vt:lpstr>
      <vt:lpstr>Polymers</vt:lpstr>
      <vt:lpstr>Polymers</vt:lpstr>
      <vt:lpstr>Polymers</vt:lpstr>
      <vt:lpstr>Weissenberg Effect</vt:lpstr>
      <vt:lpstr>Weissenberg Effect</vt:lpstr>
      <vt:lpstr>Weissenberg Effect</vt:lpstr>
      <vt:lpstr>Barus Effect (Die Swell)</vt:lpstr>
      <vt:lpstr>Barus Effect (Die Swell)</vt:lpstr>
      <vt:lpstr>Kaye Effect</vt:lpstr>
      <vt:lpstr>Kaye Effect</vt:lpstr>
      <vt:lpstr>Kaye Effect</vt:lpstr>
      <vt:lpstr>“Anti-Gravity”</vt:lpstr>
      <vt:lpstr>“Anti-Gravity”</vt:lpstr>
      <vt:lpstr>Thermosets and Their Uses</vt:lpstr>
      <vt:lpstr>Example Usage</vt:lpstr>
      <vt:lpstr>Chemical Bridges</vt:lpstr>
      <vt:lpstr>Classical Bridge </vt:lpstr>
      <vt:lpstr>Chemical Bridges </vt:lpstr>
      <vt:lpstr>Chemical Bridges </vt:lpstr>
      <vt:lpstr>Chemical Bridges </vt:lpstr>
      <vt:lpstr>Chemical Bridges </vt:lpstr>
      <vt:lpstr>Chemical Bridges </vt:lpstr>
      <vt:lpstr>Chemical Bridges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Close Encounters of the Polymer Kind</dc:title>
  <dc:creator>Brian</dc:creator>
  <cp:lastModifiedBy>YOWELL JANET LYNN</cp:lastModifiedBy>
  <cp:revision>18</cp:revision>
  <dcterms:modified xsi:type="dcterms:W3CDTF">2014-07-18T21:54:00Z</dcterms:modified>
</cp:coreProperties>
</file>