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0"/>
  </p:notesMasterIdLst>
  <p:sldIdLst>
    <p:sldId id="256" r:id="rId2"/>
    <p:sldId id="257" r:id="rId3"/>
    <p:sldId id="275" r:id="rId4"/>
    <p:sldId id="260" r:id="rId5"/>
    <p:sldId id="262" r:id="rId6"/>
    <p:sldId id="276" r:id="rId7"/>
    <p:sldId id="277" r:id="rId8"/>
    <p:sldId id="279" r:id="rId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72" y="-2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B56BF1E-2C8F-4AD9-9961-B2D58E5357D7}" type="slidenum">
              <a:rPr lang="en-US"/>
              <a:pPr>
                <a:defRPr/>
              </a:pPr>
              <a:t>‹#›</a:t>
            </a:fld>
            <a:endParaRPr lang="en-US"/>
          </a:p>
        </p:txBody>
      </p:sp>
    </p:spTree>
    <p:extLst>
      <p:ext uri="{BB962C8B-B14F-4D97-AF65-F5344CB8AC3E}">
        <p14:creationId xmlns:p14="http://schemas.microsoft.com/office/powerpoint/2010/main" val="26930423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A168D331-B495-477E-95A1-02F89F6822D3}" type="slidenum">
              <a:rPr lang="en-US" altLang="en-US" sz="1200" smtClean="0"/>
              <a:pPr eaLnBrk="1" hangingPunct="1"/>
              <a:t>1</a:t>
            </a:fld>
            <a:endParaRPr lang="en-US" altLang="en-US" sz="1200"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797B919E-E01C-48ED-A05F-287223DF8C81}" type="slidenum">
              <a:rPr lang="en-US" altLang="en-US" sz="1200" smtClean="0"/>
              <a:pPr eaLnBrk="1" hangingPunct="1"/>
              <a:t>2</a:t>
            </a:fld>
            <a:endParaRPr lang="en-US" altLang="en-US" sz="1200"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Students forces exist all around us and direct forces are pushes or pulls measure in </a:t>
            </a:r>
            <a:r>
              <a:rPr lang="en-US" altLang="en-US" dirty="0" err="1" smtClean="0"/>
              <a:t>newtons</a:t>
            </a:r>
            <a:r>
              <a:rPr lang="en-US" altLang="en-US" dirty="0" smtClean="0"/>
              <a:t>.  Pull or push a desk to </a:t>
            </a:r>
            <a:r>
              <a:rPr lang="en-US" altLang="en-US" dirty="0" smtClean="0"/>
              <a:t>demonstrate.</a:t>
            </a:r>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FE7427A9-D066-4091-9DB5-652C0F0442DB}" type="slidenum">
              <a:rPr lang="en-US" altLang="en-US" sz="1200" smtClean="0"/>
              <a:pPr eaLnBrk="1" hangingPunct="1"/>
              <a:t>4</a:t>
            </a:fld>
            <a:endParaRPr lang="en-US" altLang="en-US" sz="1200"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Newton’s second law shows that the acceleration of an object is directly proportion to the force applied.  For our rockets that will be the force of thrust due to the engines.  It is inversely proportional to the mass so heavier rockets will accelerate slower.</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47BB09AA-EF55-42F6-9A2E-907BCA9E9600}" type="slidenum">
              <a:rPr lang="en-US" altLang="en-US" sz="1200" smtClean="0"/>
              <a:pPr eaLnBrk="1" hangingPunct="1"/>
              <a:t>5</a:t>
            </a:fld>
            <a:endParaRPr lang="en-US" altLang="en-US" sz="1200"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Students our rockets will be an example of newtons third law which invovles two objects.  The exhaust gas goes down and the rocket acts equal and oppositely and goes up with an equal thrust force to the engine force.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CB8BA774-26F6-4ADB-9A47-CAEF168FC077}" type="slidenum">
              <a:rPr lang="en-US" altLang="en-US" sz="1200" smtClean="0"/>
              <a:pPr eaLnBrk="1" hangingPunct="1"/>
              <a:t>6</a:t>
            </a:fld>
            <a:endParaRPr lang="en-US" altLang="en-US" sz="1200"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Students,</a:t>
            </a:r>
            <a:r>
              <a:rPr lang="en-US" altLang="en-US" baseline="0" dirty="0" smtClean="0"/>
              <a:t> our </a:t>
            </a:r>
            <a:r>
              <a:rPr lang="en-US" altLang="en-US" dirty="0" smtClean="0"/>
              <a:t>rockets </a:t>
            </a:r>
            <a:r>
              <a:rPr lang="en-US" altLang="en-US" dirty="0" smtClean="0"/>
              <a:t>will have a thrust force applied upward and a weight and air drag force going downward during the thrust portion of the flight.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C69A4490-A538-4E39-9047-731FF4FDF285}" type="slidenum">
              <a:rPr lang="en-US" altLang="en-US" sz="1200" smtClean="0"/>
              <a:pPr eaLnBrk="1" hangingPunct="1"/>
              <a:t>7</a:t>
            </a:fld>
            <a:endParaRPr lang="en-US" altLang="en-US" sz="120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Students, </a:t>
            </a:r>
            <a:r>
              <a:rPr lang="en-US" altLang="en-US" dirty="0" smtClean="0"/>
              <a:t>our rockets will have a thrust force applied upward and a weight and air drag force going downward during the thrust portion of the flight.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16935DD6-9F82-4022-A58A-DB072E6B7911}" type="slidenum">
              <a:rPr lang="en-US" altLang="en-US" sz="1200" smtClean="0"/>
              <a:pPr eaLnBrk="1" hangingPunct="1"/>
              <a:t>8</a:t>
            </a:fld>
            <a:endParaRPr lang="en-US" altLang="en-US" sz="120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Students, </a:t>
            </a:r>
            <a:r>
              <a:rPr lang="en-US" altLang="en-US" dirty="0" smtClean="0"/>
              <a:t>once the rockets reach the peak and start accelerating down the weight causes the acceleration and the air drag slows the acceleration.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pPr>
              <a:defRPr/>
            </a:pPr>
            <a:fld id="{3F4D510E-26AE-48D6-A788-E9BAEAB6A4F8}"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95C7B0D-8A62-42C3-881D-9A2DDDBDACC9}"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04897C2-9528-4F61-94E8-A3626B0A35EF}"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83B8EC0-7F3E-456D-9740-51BDC362201A}"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5970B5A-C860-4464-A584-006F269CC464}"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33721D0-45D8-4754-B3ED-A12457FF6410}"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686588A-E3C9-47A0-909B-CDE1EEEE8115}"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FB9EDFC-B5F2-433C-9DD7-7738555AF56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2C5AD774-2258-44AD-85AE-BB04D3CC7D7E}"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D45FC0F-CBE9-45EB-9E95-97C5F64291F0}"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p:txBody>
          <a:bodyPr/>
          <a:lstStyle/>
          <a:p>
            <a:pPr>
              <a:defRPr/>
            </a:pPr>
            <a:fld id="{86E32DB9-2924-4B3E-A9D6-746DC3CF1060}"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pPr>
              <a:defRPr/>
            </a:pPr>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pPr>
              <a:defRPr/>
            </a:pPr>
            <a:fld id="{9D5E7766-85D3-4766-AF77-6953A85E17FD}"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Autofit/>
          </a:bodyPr>
          <a:lstStyle/>
          <a:p>
            <a:pPr eaLnBrk="1" hangingPunct="1"/>
            <a:r>
              <a:rPr lang="en-US" altLang="en-US" sz="4000" b="1" dirty="0" smtClean="0"/>
              <a:t>Forces and Newton’s Laws</a:t>
            </a:r>
          </a:p>
        </p:txBody>
      </p:sp>
      <p:sp>
        <p:nvSpPr>
          <p:cNvPr id="2051" name="Rectangle 3"/>
          <p:cNvSpPr>
            <a:spLocks noGrp="1" noChangeArrowheads="1"/>
          </p:cNvSpPr>
          <p:nvPr>
            <p:ph type="subTitle" idx="1"/>
          </p:nvPr>
        </p:nvSpPr>
        <p:spPr/>
        <p:txBody>
          <a:bodyPr>
            <a:normAutofit/>
          </a:bodyPr>
          <a:lstStyle/>
          <a:p>
            <a:pPr eaLnBrk="1" hangingPunct="1"/>
            <a:r>
              <a:rPr lang="en-US" altLang="en-US" sz="2400" b="1" dirty="0" smtClean="0"/>
              <a:t>Houston, We Have a Problem! Lesson</a:t>
            </a:r>
          </a:p>
        </p:txBody>
      </p:sp>
      <p:pic>
        <p:nvPicPr>
          <p:cNvPr id="4" name="Picture 2" descr="C:\Users\yowell\AppData\Local\Microsoft\Windows\Temporary Internet Files\Content.IE5\6D7GOMX5\MC91021726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1112" y="1447800"/>
            <a:ext cx="2653894" cy="388904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6" name="Rectangle 4"/>
          <p:cNvSpPr>
            <a:spLocks noGrp="1" noChangeArrowheads="1"/>
          </p:cNvSpPr>
          <p:nvPr>
            <p:ph type="title"/>
          </p:nvPr>
        </p:nvSpPr>
        <p:spPr>
          <a:xfrm>
            <a:off x="457200" y="832884"/>
            <a:ext cx="7818120" cy="799064"/>
          </a:xfrm>
        </p:spPr>
        <p:txBody>
          <a:bodyPr>
            <a:normAutofit/>
          </a:bodyPr>
          <a:lstStyle/>
          <a:p>
            <a:pPr marL="117475" eaLnBrk="1" hangingPunct="1"/>
            <a:r>
              <a:rPr lang="en-US" altLang="en-US" sz="4400" b="1" dirty="0" smtClean="0"/>
              <a:t>Direct </a:t>
            </a:r>
            <a:r>
              <a:rPr lang="en-US" altLang="en-US" sz="4400" b="1" dirty="0" smtClean="0"/>
              <a:t>Forces</a:t>
            </a:r>
            <a:endParaRPr lang="en-US" altLang="en-US" sz="4000" b="1" dirty="0" smtClean="0"/>
          </a:p>
        </p:txBody>
      </p:sp>
      <p:sp>
        <p:nvSpPr>
          <p:cNvPr id="3077" name="Rectangle 5"/>
          <p:cNvSpPr>
            <a:spLocks noGrp="1" noChangeArrowheads="1"/>
          </p:cNvSpPr>
          <p:nvPr>
            <p:ph idx="1"/>
          </p:nvPr>
        </p:nvSpPr>
        <p:spPr>
          <a:xfrm>
            <a:off x="457200" y="1828800"/>
            <a:ext cx="6853517" cy="3508977"/>
          </a:xfrm>
        </p:spPr>
        <p:txBody>
          <a:bodyPr/>
          <a:lstStyle/>
          <a:p>
            <a:pPr eaLnBrk="1" hangingPunct="1"/>
            <a:endParaRPr lang="en-US" altLang="en-US" dirty="0" smtClean="0"/>
          </a:p>
          <a:p>
            <a:pPr marL="457200" indent="-339725" eaLnBrk="1" hangingPunct="1"/>
            <a:r>
              <a:rPr lang="en-US" altLang="en-US" b="1" dirty="0" smtClean="0"/>
              <a:t>A </a:t>
            </a:r>
            <a:r>
              <a:rPr lang="en-US" altLang="en-US" b="1" dirty="0" smtClean="0">
                <a:solidFill>
                  <a:schemeClr val="accent6">
                    <a:lumMod val="75000"/>
                  </a:schemeClr>
                </a:solidFill>
              </a:rPr>
              <a:t>force</a:t>
            </a:r>
            <a:r>
              <a:rPr lang="en-US" altLang="en-US" b="1" dirty="0" smtClean="0"/>
              <a:t> is a push or a </a:t>
            </a:r>
            <a:r>
              <a:rPr lang="en-US" altLang="en-US" b="1" dirty="0" smtClean="0"/>
              <a:t/>
            </a:r>
            <a:br>
              <a:rPr lang="en-US" altLang="en-US" b="1" dirty="0" smtClean="0"/>
            </a:br>
            <a:r>
              <a:rPr lang="en-US" altLang="en-US" b="1" dirty="0" smtClean="0"/>
              <a:t>pull</a:t>
            </a:r>
            <a:r>
              <a:rPr lang="en-US" altLang="en-US" b="1" dirty="0" smtClean="0"/>
              <a:t>.</a:t>
            </a:r>
          </a:p>
          <a:p>
            <a:pPr eaLnBrk="1" hangingPunct="1"/>
            <a:endParaRPr lang="en-US" altLang="en-US" b="1" dirty="0" smtClean="0"/>
          </a:p>
          <a:p>
            <a:pPr marL="457200" indent="-339725"/>
            <a:r>
              <a:rPr lang="en-US" altLang="en-US" b="1" dirty="0"/>
              <a:t>It is measured in </a:t>
            </a:r>
            <a:r>
              <a:rPr lang="en-US" altLang="en-US" b="1" dirty="0" err="1">
                <a:solidFill>
                  <a:schemeClr val="accent6">
                    <a:lumMod val="75000"/>
                  </a:schemeClr>
                </a:solidFill>
              </a:rPr>
              <a:t>Newtons</a:t>
            </a:r>
            <a:r>
              <a:rPr lang="en-US" altLang="en-US" b="1" dirty="0">
                <a:solidFill>
                  <a:schemeClr val="accent6">
                    <a:lumMod val="75000"/>
                  </a:schemeClr>
                </a:solidFill>
              </a:rPr>
              <a:t> </a:t>
            </a:r>
            <a:r>
              <a:rPr lang="en-US" altLang="en-US" b="1" dirty="0"/>
              <a:t>(N)</a:t>
            </a:r>
          </a:p>
        </p:txBody>
      </p:sp>
      <p:pic>
        <p:nvPicPr>
          <p:cNvPr id="1027" name="Picture 3" descr="C:\Users\yowell\AppData\Local\Microsoft\Windows\Temporary Internet Files\Content.IE5\6D7GOMX5\MP900382995[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1600" y="838200"/>
            <a:ext cx="3093720" cy="2209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dissolve">
                                      <p:cBhvr>
                                        <p:cTn id="7" dur="500"/>
                                        <p:tgtEl>
                                          <p:spTgt spid="307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77">
                                            <p:txEl>
                                              <p:pRg st="1" end="1"/>
                                            </p:txEl>
                                          </p:spTgt>
                                        </p:tgtEl>
                                        <p:attrNameLst>
                                          <p:attrName>style.visibility</p:attrName>
                                        </p:attrNameLst>
                                      </p:cBhvr>
                                      <p:to>
                                        <p:strVal val="visible"/>
                                      </p:to>
                                    </p:set>
                                    <p:animEffect transition="in" filter="dissolve">
                                      <p:cBhvr>
                                        <p:cTn id="12" dur="500"/>
                                        <p:tgtEl>
                                          <p:spTgt spid="307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077">
                                            <p:txEl>
                                              <p:pRg st="3" end="3"/>
                                            </p:txEl>
                                          </p:spTgt>
                                        </p:tgtEl>
                                        <p:attrNameLst>
                                          <p:attrName>style.visibility</p:attrName>
                                        </p:attrNameLst>
                                      </p:cBhvr>
                                      <p:to>
                                        <p:strVal val="visible"/>
                                      </p:to>
                                    </p:set>
                                    <p:animEffect transition="in" filter="dissolve">
                                      <p:cBhvr>
                                        <p:cTn id="17" dur="500"/>
                                        <p:tgtEl>
                                          <p:spTgt spid="307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307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yowell\AppData\Local\Microsoft\Windows\Temporary Internet Files\Content.IE5\MDI1T4QZ\MP900431250[1].jpg"/>
          <p:cNvPicPr>
            <a:picLocks noChangeAspect="1" noChangeArrowheads="1"/>
          </p:cNvPicPr>
          <p:nvPr/>
        </p:nvPicPr>
        <p:blipFill rotWithShape="1">
          <a:blip r:embed="rId2">
            <a:extLst>
              <a:ext uri="{28A0092B-C50C-407E-A947-70E740481C1C}">
                <a14:useLocalDpi xmlns:a14="http://schemas.microsoft.com/office/drawing/2010/main" val="0"/>
              </a:ext>
            </a:extLst>
          </a:blip>
          <a:srcRect l="8023" t="13955" r="2287"/>
          <a:stretch/>
        </p:blipFill>
        <p:spPr bwMode="auto">
          <a:xfrm>
            <a:off x="474920" y="808071"/>
            <a:ext cx="8201247" cy="5698137"/>
          </a:xfrm>
          <a:prstGeom prst="rect">
            <a:avLst/>
          </a:prstGeom>
          <a:noFill/>
          <a:extLst>
            <a:ext uri="{909E8E84-426E-40DD-AFC4-6F175D3DCCD1}">
              <a14:hiddenFill xmlns:a14="http://schemas.microsoft.com/office/drawing/2010/main">
                <a:solidFill>
                  <a:srgbClr val="FFFFFF"/>
                </a:solidFill>
              </a14:hiddenFill>
            </a:ext>
          </a:extLst>
        </p:spPr>
      </p:pic>
      <p:sp>
        <p:nvSpPr>
          <p:cNvPr id="4098" name="Title 1"/>
          <p:cNvSpPr>
            <a:spLocks noGrp="1"/>
          </p:cNvSpPr>
          <p:nvPr>
            <p:ph type="title"/>
          </p:nvPr>
        </p:nvSpPr>
        <p:spPr>
          <a:xfrm>
            <a:off x="494414" y="533400"/>
            <a:ext cx="7634344" cy="990600"/>
          </a:xfrm>
        </p:spPr>
        <p:txBody>
          <a:bodyPr>
            <a:normAutofit fontScale="90000"/>
          </a:bodyPr>
          <a:lstStyle/>
          <a:p>
            <a:pPr marL="117475"/>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t>
            </a:r>
            <a:br>
              <a:rPr lang="en-US" altLang="en-US" sz="3200" dirty="0" smtClean="0">
                <a:solidFill>
                  <a:srgbClr val="0000FF"/>
                </a:solidFill>
              </a:rPr>
            </a:b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t>
            </a:r>
            <a:br>
              <a:rPr lang="en-US" altLang="en-US" sz="3200" dirty="0" smtClean="0">
                <a:solidFill>
                  <a:srgbClr val="0000FF"/>
                </a:solidFill>
              </a:rPr>
            </a:br>
            <a:r>
              <a:rPr lang="en-US" altLang="en-US" sz="3200" dirty="0" smtClean="0">
                <a:solidFill>
                  <a:srgbClr val="0000FF"/>
                </a:solidFill>
              </a:rPr>
              <a:t>           </a:t>
            </a:r>
            <a:r>
              <a:rPr lang="en-US" altLang="en-US" sz="3200" dirty="0" smtClean="0">
                <a:solidFill>
                  <a:srgbClr val="FF0000"/>
                </a:solidFill>
              </a:rPr>
              <a:t/>
            </a:r>
            <a:br>
              <a:rPr lang="en-US" altLang="en-US" sz="3200" dirty="0" smtClean="0">
                <a:solidFill>
                  <a:srgbClr val="FF0000"/>
                </a:solidFill>
              </a:rPr>
            </a:br>
            <a:r>
              <a:rPr lang="en-US" altLang="en-US" sz="3200" dirty="0" smtClean="0">
                <a:solidFill>
                  <a:srgbClr val="FF0000"/>
                </a:solidFill>
              </a:rPr>
              <a:t/>
            </a:r>
            <a:br>
              <a:rPr lang="en-US" altLang="en-US" sz="3200" dirty="0" smtClean="0">
                <a:solidFill>
                  <a:srgbClr val="FF0000"/>
                </a:solidFill>
              </a:rPr>
            </a:br>
            <a:r>
              <a:rPr lang="en-US" altLang="en-US" sz="4900" b="1" dirty="0"/>
              <a:t>Newton’s First </a:t>
            </a:r>
            <a:r>
              <a:rPr lang="en-US" altLang="en-US" sz="4900" b="1" dirty="0" smtClean="0"/>
              <a:t>Law</a:t>
            </a:r>
            <a:endParaRPr lang="en-US" altLang="en-US" sz="4900" b="1" dirty="0"/>
          </a:p>
        </p:txBody>
      </p:sp>
      <p:sp>
        <p:nvSpPr>
          <p:cNvPr id="4099" name="Content Placeholder 4"/>
          <p:cNvSpPr>
            <a:spLocks noGrp="1"/>
          </p:cNvSpPr>
          <p:nvPr>
            <p:ph idx="1"/>
          </p:nvPr>
        </p:nvSpPr>
        <p:spPr>
          <a:xfrm>
            <a:off x="513907" y="1447800"/>
            <a:ext cx="7543800" cy="4525963"/>
          </a:xfrm>
        </p:spPr>
        <p:txBody>
          <a:bodyPr>
            <a:normAutofit/>
          </a:bodyPr>
          <a:lstStyle/>
          <a:p>
            <a:pPr marL="117475" indent="0" algn="ctr">
              <a:spcBef>
                <a:spcPts val="1200"/>
              </a:spcBef>
              <a:buNone/>
            </a:pPr>
            <a:r>
              <a:rPr lang="en-US" altLang="en-US" sz="2000" b="1" i="1" dirty="0"/>
              <a:t>Law of Inertia </a:t>
            </a:r>
            <a:r>
              <a:rPr lang="en-US" altLang="en-US" sz="2000" b="1" dirty="0"/>
              <a:t>–</a:t>
            </a:r>
            <a:r>
              <a:rPr lang="en-US" altLang="en-US" b="1" dirty="0"/>
              <a:t> </a:t>
            </a:r>
            <a:r>
              <a:rPr lang="en-US" altLang="en-US" b="1" dirty="0" smtClean="0"/>
              <a:t/>
            </a:r>
            <a:br>
              <a:rPr lang="en-US" altLang="en-US" b="1" dirty="0" smtClean="0"/>
            </a:br>
            <a:r>
              <a:rPr lang="en-US" altLang="en-US" sz="2000" dirty="0" smtClean="0"/>
              <a:t>an </a:t>
            </a:r>
            <a:r>
              <a:rPr lang="en-US" altLang="en-US" sz="2000" dirty="0">
                <a:solidFill>
                  <a:schemeClr val="accent6">
                    <a:lumMod val="75000"/>
                  </a:schemeClr>
                </a:solidFill>
              </a:rPr>
              <a:t>object at rest </a:t>
            </a:r>
            <a:r>
              <a:rPr lang="en-US" altLang="en-US" sz="2000" dirty="0"/>
              <a:t>will remain at rest or </a:t>
            </a:r>
            <a:r>
              <a:rPr lang="en-US" altLang="en-US" sz="2000" dirty="0" smtClean="0"/>
              <a:t/>
            </a:r>
            <a:br>
              <a:rPr lang="en-US" altLang="en-US" sz="2000" dirty="0" smtClean="0"/>
            </a:br>
            <a:r>
              <a:rPr lang="en-US" altLang="en-US" sz="2000" dirty="0" smtClean="0"/>
              <a:t>an </a:t>
            </a:r>
            <a:r>
              <a:rPr lang="en-US" altLang="en-US" sz="2000" dirty="0"/>
              <a:t>object will continue at </a:t>
            </a:r>
            <a:r>
              <a:rPr lang="en-US" altLang="en-US" sz="2000" dirty="0">
                <a:solidFill>
                  <a:schemeClr val="accent6">
                    <a:lumMod val="75000"/>
                  </a:schemeClr>
                </a:solidFill>
              </a:rPr>
              <a:t>constant </a:t>
            </a:r>
            <a:br>
              <a:rPr lang="en-US" altLang="en-US" sz="2000" dirty="0">
                <a:solidFill>
                  <a:schemeClr val="accent6">
                    <a:lumMod val="75000"/>
                  </a:schemeClr>
                </a:solidFill>
              </a:rPr>
            </a:br>
            <a:r>
              <a:rPr lang="en-US" altLang="en-US" sz="2000" dirty="0" smtClean="0">
                <a:solidFill>
                  <a:schemeClr val="accent6">
                    <a:lumMod val="75000"/>
                  </a:schemeClr>
                </a:solidFill>
              </a:rPr>
              <a:t>velocity</a:t>
            </a:r>
            <a:r>
              <a:rPr lang="en-US" altLang="en-US" sz="2000" dirty="0" smtClean="0"/>
              <a:t> </a:t>
            </a:r>
            <a:r>
              <a:rPr lang="en-US" altLang="en-US" sz="2000" dirty="0"/>
              <a:t>until acted on </a:t>
            </a:r>
            <a:r>
              <a:rPr lang="en-US" altLang="en-US" sz="2000" dirty="0" smtClean="0"/>
              <a:t/>
            </a:r>
            <a:br>
              <a:rPr lang="en-US" altLang="en-US" sz="2000" dirty="0" smtClean="0"/>
            </a:br>
            <a:r>
              <a:rPr lang="en-US" altLang="en-US" sz="2000" dirty="0" smtClean="0"/>
              <a:t>by </a:t>
            </a:r>
            <a:r>
              <a:rPr lang="en-US" altLang="en-US" sz="2000" dirty="0"/>
              <a:t>some outside force.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18457" y="3886200"/>
            <a:ext cx="2819400" cy="914400"/>
          </a:xfrm>
        </p:spPr>
        <p:txBody>
          <a:bodyPr>
            <a:normAutofit/>
          </a:bodyPr>
          <a:lstStyle/>
          <a:p>
            <a:pPr algn="ctr" eaLnBrk="1" hangingPunct="1"/>
            <a:r>
              <a:rPr lang="en-US" altLang="en-US" sz="4400" b="1" dirty="0" smtClean="0">
                <a:solidFill>
                  <a:schemeClr val="accent6">
                    <a:lumMod val="75000"/>
                  </a:schemeClr>
                </a:solidFill>
              </a:rPr>
              <a:t>F </a:t>
            </a:r>
            <a:r>
              <a:rPr lang="en-US" altLang="en-US" sz="4400" b="1" dirty="0" smtClean="0">
                <a:solidFill>
                  <a:schemeClr val="accent6">
                    <a:lumMod val="75000"/>
                  </a:schemeClr>
                </a:solidFill>
              </a:rPr>
              <a:t>= ma </a:t>
            </a:r>
          </a:p>
        </p:txBody>
      </p:sp>
      <p:sp>
        <p:nvSpPr>
          <p:cNvPr id="5124" name="Rectangle 4"/>
          <p:cNvSpPr>
            <a:spLocks noChangeArrowheads="1"/>
          </p:cNvSpPr>
          <p:nvPr/>
        </p:nvSpPr>
        <p:spPr bwMode="auto">
          <a:xfrm>
            <a:off x="3537857" y="2133600"/>
            <a:ext cx="2133600" cy="7620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endParaRPr lang="en-US" altLang="en-US">
              <a:solidFill>
                <a:schemeClr val="tx2"/>
              </a:solidFill>
            </a:endParaRPr>
          </a:p>
        </p:txBody>
      </p:sp>
      <p:sp>
        <p:nvSpPr>
          <p:cNvPr id="7" name="Title 1"/>
          <p:cNvSpPr txBox="1">
            <a:spLocks/>
          </p:cNvSpPr>
          <p:nvPr/>
        </p:nvSpPr>
        <p:spPr>
          <a:xfrm>
            <a:off x="494414" y="533400"/>
            <a:ext cx="7634344" cy="990600"/>
          </a:xfrm>
          <a:prstGeom prst="rect">
            <a:avLst/>
          </a:prstGeom>
        </p:spPr>
        <p:txBody>
          <a:bodyPr vert="horz" lIns="91440" tIns="45720" rIns="91440" bIns="45720" rtlCol="0" anchor="b">
            <a:normAutofit fontScale="25000" lnSpcReduction="2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17475" fontAlgn="auto">
              <a:spcAft>
                <a:spcPts val="0"/>
              </a:spcAft>
            </a:pP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t>
            </a:r>
            <a:br>
              <a:rPr lang="en-US" altLang="en-US" sz="3200" dirty="0" smtClean="0">
                <a:solidFill>
                  <a:srgbClr val="0000FF"/>
                </a:solidFill>
              </a:rPr>
            </a:b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t>
            </a:r>
            <a:br>
              <a:rPr lang="en-US" altLang="en-US" sz="3200" dirty="0" smtClean="0">
                <a:solidFill>
                  <a:srgbClr val="0000FF"/>
                </a:solidFill>
              </a:rPr>
            </a:br>
            <a:r>
              <a:rPr lang="en-US" altLang="en-US" sz="3200" dirty="0" smtClean="0">
                <a:solidFill>
                  <a:srgbClr val="0000FF"/>
                </a:solidFill>
              </a:rPr>
              <a:t>           </a:t>
            </a:r>
            <a:r>
              <a:rPr lang="en-US" altLang="en-US" sz="3200" dirty="0" smtClean="0">
                <a:solidFill>
                  <a:srgbClr val="FF0000"/>
                </a:solidFill>
              </a:rPr>
              <a:t/>
            </a:r>
            <a:br>
              <a:rPr lang="en-US" altLang="en-US" sz="3200" dirty="0" smtClean="0">
                <a:solidFill>
                  <a:srgbClr val="FF0000"/>
                </a:solidFill>
              </a:rPr>
            </a:br>
            <a:r>
              <a:rPr lang="en-US" altLang="en-US" sz="3200" dirty="0" smtClean="0">
                <a:solidFill>
                  <a:srgbClr val="FF0000"/>
                </a:solidFill>
              </a:rPr>
              <a:t/>
            </a:r>
            <a:br>
              <a:rPr lang="en-US" altLang="en-US" sz="3200" dirty="0" smtClean="0">
                <a:solidFill>
                  <a:srgbClr val="FF0000"/>
                </a:solidFill>
              </a:rPr>
            </a:br>
            <a:r>
              <a:rPr lang="en-US" altLang="en-US" sz="17600" b="1" dirty="0"/>
              <a:t>Newton’s </a:t>
            </a:r>
            <a:r>
              <a:rPr lang="en-US" altLang="en-US" sz="17600" b="1" dirty="0" smtClean="0"/>
              <a:t>Second Law</a:t>
            </a:r>
            <a:endParaRPr lang="en-US" altLang="en-US" sz="17600" b="1" dirty="0"/>
          </a:p>
        </p:txBody>
      </p:sp>
      <p:pic>
        <p:nvPicPr>
          <p:cNvPr id="4099" name="Picture 3" descr="C:\Users\yowell\AppData\Local\Microsoft\Windows\Temporary Internet Files\Content.IE5\1PQMPDZA\MP900438725[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9585" y="2743201"/>
            <a:ext cx="5011191" cy="3762156"/>
          </a:xfrm>
          <a:prstGeom prst="rect">
            <a:avLst/>
          </a:prstGeom>
          <a:noFill/>
          <a:extLst>
            <a:ext uri="{909E8E84-426E-40DD-AFC4-6F175D3DCCD1}">
              <a14:hiddenFill xmlns:a14="http://schemas.microsoft.com/office/drawing/2010/main">
                <a:solidFill>
                  <a:srgbClr val="FFFFFF"/>
                </a:solidFill>
              </a14:hiddenFill>
            </a:ext>
          </a:extLst>
        </p:spPr>
      </p:pic>
      <p:sp>
        <p:nvSpPr>
          <p:cNvPr id="8195" name="Rectangle 3"/>
          <p:cNvSpPr>
            <a:spLocks noGrp="1" noChangeArrowheads="1"/>
          </p:cNvSpPr>
          <p:nvPr>
            <p:ph idx="1"/>
          </p:nvPr>
        </p:nvSpPr>
        <p:spPr>
          <a:xfrm>
            <a:off x="685800" y="1905000"/>
            <a:ext cx="7620000" cy="1600200"/>
          </a:xfrm>
        </p:spPr>
        <p:txBody>
          <a:bodyPr>
            <a:normAutofit/>
          </a:bodyPr>
          <a:lstStyle/>
          <a:p>
            <a:pPr marL="117475" indent="0" algn="ctr">
              <a:buNone/>
            </a:pPr>
            <a:r>
              <a:rPr lang="en-US" altLang="en-US" dirty="0"/>
              <a:t>The </a:t>
            </a:r>
            <a:r>
              <a:rPr lang="en-US" altLang="en-US" dirty="0">
                <a:solidFill>
                  <a:schemeClr val="accent6">
                    <a:lumMod val="75000"/>
                  </a:schemeClr>
                </a:solidFill>
              </a:rPr>
              <a:t>acceleration</a:t>
            </a:r>
            <a:r>
              <a:rPr lang="en-US" altLang="en-US" dirty="0"/>
              <a:t> of an object is directly proportional to the net force on it and inversely proportional to its mass.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dissolve">
                                      <p:cBhvr>
                                        <p:cTn id="7" dur="5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5">
                                            <p:txEl>
                                              <p:pRg st="0" end="0"/>
                                            </p:txEl>
                                          </p:spTgt>
                                        </p:tgtEl>
                                        <p:attrNameLst>
                                          <p:attrName>style.visibility</p:attrName>
                                        </p:attrNameLst>
                                      </p:cBhvr>
                                      <p:to>
                                        <p:strVal val="visible"/>
                                      </p:to>
                                    </p:set>
                                    <p:animEffect transition="in" filter="dissolve">
                                      <p:cBhvr>
                                        <p:cTn id="12" dur="5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Title 1"/>
          <p:cNvSpPr txBox="1">
            <a:spLocks/>
          </p:cNvSpPr>
          <p:nvPr/>
        </p:nvSpPr>
        <p:spPr>
          <a:xfrm>
            <a:off x="494414" y="838200"/>
            <a:ext cx="7634344" cy="990600"/>
          </a:xfrm>
          <a:prstGeom prst="rect">
            <a:avLst/>
          </a:prstGeom>
        </p:spPr>
        <p:txBody>
          <a:bodyPr vert="horz" lIns="91440" tIns="45720" rIns="91440" bIns="45720" rtlCol="0" anchor="b">
            <a:normAutofit fontScale="25000" lnSpcReduction="2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17475" fontAlgn="auto">
              <a:spcAft>
                <a:spcPts val="0"/>
              </a:spcAft>
            </a:pP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t>
            </a:r>
            <a:br>
              <a:rPr lang="en-US" altLang="en-US" sz="3200" dirty="0" smtClean="0">
                <a:solidFill>
                  <a:srgbClr val="0000FF"/>
                </a:solidFill>
              </a:rPr>
            </a:b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t>
            </a:r>
            <a:br>
              <a:rPr lang="en-US" altLang="en-US" sz="3200" dirty="0" smtClean="0">
                <a:solidFill>
                  <a:srgbClr val="0000FF"/>
                </a:solidFill>
              </a:rPr>
            </a:br>
            <a:r>
              <a:rPr lang="en-US" altLang="en-US" sz="3200" dirty="0" smtClean="0">
                <a:solidFill>
                  <a:srgbClr val="0000FF"/>
                </a:solidFill>
              </a:rPr>
              <a:t>           </a:t>
            </a:r>
            <a:r>
              <a:rPr lang="en-US" altLang="en-US" sz="3200" dirty="0" smtClean="0">
                <a:solidFill>
                  <a:srgbClr val="FF0000"/>
                </a:solidFill>
              </a:rPr>
              <a:t/>
            </a:r>
            <a:br>
              <a:rPr lang="en-US" altLang="en-US" sz="3200" dirty="0" smtClean="0">
                <a:solidFill>
                  <a:srgbClr val="FF0000"/>
                </a:solidFill>
              </a:rPr>
            </a:br>
            <a:r>
              <a:rPr lang="en-US" altLang="en-US" sz="3200" dirty="0" smtClean="0">
                <a:solidFill>
                  <a:srgbClr val="FF0000"/>
                </a:solidFill>
              </a:rPr>
              <a:t/>
            </a:r>
            <a:br>
              <a:rPr lang="en-US" altLang="en-US" sz="3200" dirty="0" smtClean="0">
                <a:solidFill>
                  <a:srgbClr val="FF0000"/>
                </a:solidFill>
              </a:rPr>
            </a:br>
            <a:r>
              <a:rPr lang="en-US" altLang="en-US" sz="17600" b="1" dirty="0"/>
              <a:t>Newton’s </a:t>
            </a:r>
            <a:r>
              <a:rPr lang="en-US" altLang="en-US" sz="17600" b="1" dirty="0" smtClean="0"/>
              <a:t/>
            </a:r>
            <a:br>
              <a:rPr lang="en-US" altLang="en-US" sz="17600" b="1" dirty="0" smtClean="0"/>
            </a:br>
            <a:r>
              <a:rPr lang="en-US" altLang="en-US" sz="17600" b="1" dirty="0" smtClean="0"/>
              <a:t>Third Law</a:t>
            </a:r>
            <a:endParaRPr lang="en-US" altLang="en-US" sz="17600" b="1" dirty="0"/>
          </a:p>
        </p:txBody>
      </p:sp>
      <p:pic>
        <p:nvPicPr>
          <p:cNvPr id="5122" name="Picture 2" descr="C:\Users\yowell\AppData\Local\Microsoft\Windows\Temporary Internet Files\Content.IE5\Y9LJXS7V\MP900414117[1].jpg"/>
          <p:cNvPicPr>
            <a:picLocks noChangeAspect="1" noChangeArrowheads="1"/>
          </p:cNvPicPr>
          <p:nvPr/>
        </p:nvPicPr>
        <p:blipFill rotWithShape="1">
          <a:blip r:embed="rId3">
            <a:grayscl/>
            <a:extLst>
              <a:ext uri="{28A0092B-C50C-407E-A947-70E740481C1C}">
                <a14:useLocalDpi xmlns:a14="http://schemas.microsoft.com/office/drawing/2010/main" val="0"/>
              </a:ext>
            </a:extLst>
          </a:blip>
          <a:srcRect t="4475" b="1178"/>
          <a:stretch/>
        </p:blipFill>
        <p:spPr bwMode="auto">
          <a:xfrm>
            <a:off x="4389470" y="-10633"/>
            <a:ext cx="4791521" cy="6858000"/>
          </a:xfrm>
          <a:prstGeom prst="rect">
            <a:avLst/>
          </a:prstGeom>
          <a:noFill/>
          <a:extLst>
            <a:ext uri="{909E8E84-426E-40DD-AFC4-6F175D3DCCD1}">
              <a14:hiddenFill xmlns:a14="http://schemas.microsoft.com/office/drawing/2010/main">
                <a:solidFill>
                  <a:srgbClr val="FFFFFF"/>
                </a:solidFill>
              </a14:hiddenFill>
            </a:ext>
          </a:extLst>
        </p:spPr>
      </p:pic>
      <p:sp>
        <p:nvSpPr>
          <p:cNvPr id="10243" name="Rectangle 3"/>
          <p:cNvSpPr>
            <a:spLocks noGrp="1" noChangeArrowheads="1"/>
          </p:cNvSpPr>
          <p:nvPr>
            <p:ph idx="1"/>
          </p:nvPr>
        </p:nvSpPr>
        <p:spPr>
          <a:xfrm>
            <a:off x="609601" y="2209800"/>
            <a:ext cx="3505200" cy="3733800"/>
          </a:xfrm>
        </p:spPr>
        <p:txBody>
          <a:bodyPr/>
          <a:lstStyle/>
          <a:p>
            <a:pPr marL="68580" indent="0" algn="ctr" eaLnBrk="1" hangingPunct="1">
              <a:buNone/>
            </a:pPr>
            <a:r>
              <a:rPr lang="en-US" altLang="en-US" dirty="0" smtClean="0"/>
              <a:t>For every </a:t>
            </a:r>
            <a:r>
              <a:rPr lang="en-US" altLang="en-US" dirty="0" smtClean="0">
                <a:solidFill>
                  <a:schemeClr val="accent6">
                    <a:lumMod val="75000"/>
                  </a:schemeClr>
                </a:solidFill>
              </a:rPr>
              <a:t>action, </a:t>
            </a:r>
            <a:r>
              <a:rPr lang="en-US" altLang="en-US" dirty="0" smtClean="0"/>
              <a:t>there </a:t>
            </a:r>
            <a:r>
              <a:rPr lang="en-US" altLang="en-US" dirty="0" smtClean="0"/>
              <a:t>is an equal </a:t>
            </a:r>
            <a:r>
              <a:rPr lang="en-US" altLang="en-US" dirty="0" smtClean="0">
                <a:solidFill>
                  <a:schemeClr val="accent6">
                    <a:lumMod val="75000"/>
                  </a:schemeClr>
                </a:solidFill>
              </a:rPr>
              <a:t>reaction </a:t>
            </a:r>
            <a:r>
              <a:rPr lang="en-US" altLang="en-US" dirty="0" smtClean="0"/>
              <a:t>in the opposite direction.</a:t>
            </a:r>
          </a:p>
        </p:txBody>
      </p:sp>
      <p:sp>
        <p:nvSpPr>
          <p:cNvPr id="10245" name="Text Box 5"/>
          <p:cNvSpPr txBox="1">
            <a:spLocks noChangeArrowheads="1"/>
          </p:cNvSpPr>
          <p:nvPr/>
        </p:nvSpPr>
        <p:spPr bwMode="auto">
          <a:xfrm>
            <a:off x="5156958" y="2667000"/>
            <a:ext cx="29718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US" altLang="en-US" sz="2000" i="1" dirty="0">
                <a:solidFill>
                  <a:schemeClr val="tx2"/>
                </a:solidFill>
                <a:latin typeface="+mn-lt"/>
              </a:rPr>
              <a:t>Rocket boosters thrust down and the shuttle goes up</a:t>
            </a:r>
            <a:r>
              <a:rPr lang="en-US" altLang="en-US" sz="2000" i="1" dirty="0" smtClean="0">
                <a:solidFill>
                  <a:schemeClr val="tx2"/>
                </a:solidFill>
                <a:latin typeface="+mn-lt"/>
              </a:rPr>
              <a:t>!</a:t>
            </a:r>
            <a:endParaRPr lang="en-US" altLang="en-US" sz="2000" i="1" dirty="0">
              <a:solidFill>
                <a:schemeClr val="tx2"/>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dissolve">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245"/>
                                        </p:tgtEl>
                                        <p:attrNameLst>
                                          <p:attrName>style.visibility</p:attrName>
                                        </p:attrNameLst>
                                      </p:cBhvr>
                                      <p:to>
                                        <p:strVal val="visible"/>
                                      </p:to>
                                    </p:set>
                                    <p:animEffect transition="in" filter="checkerboard(across)">
                                      <p:cBhvr>
                                        <p:cTn id="12" dur="500"/>
                                        <p:tgtEl>
                                          <p:spTgt spid="10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P spid="1024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Line 2"/>
          <p:cNvSpPr>
            <a:spLocks noChangeShapeType="1"/>
          </p:cNvSpPr>
          <p:nvPr/>
        </p:nvSpPr>
        <p:spPr bwMode="auto">
          <a:xfrm>
            <a:off x="1371600" y="3352800"/>
            <a:ext cx="0" cy="1676400"/>
          </a:xfrm>
          <a:prstGeom prst="line">
            <a:avLst/>
          </a:prstGeom>
          <a:noFill/>
          <a:ln w="57150">
            <a:solidFill>
              <a:schemeClr val="accent6">
                <a:lumMod val="50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795" name="Line 3"/>
          <p:cNvSpPr>
            <a:spLocks noChangeShapeType="1"/>
          </p:cNvSpPr>
          <p:nvPr/>
        </p:nvSpPr>
        <p:spPr bwMode="auto">
          <a:xfrm flipV="1">
            <a:off x="1371600" y="2057400"/>
            <a:ext cx="0" cy="1371600"/>
          </a:xfrm>
          <a:prstGeom prst="line">
            <a:avLst/>
          </a:prstGeom>
          <a:noFill/>
          <a:ln w="57150">
            <a:solidFill>
              <a:schemeClr val="accent6">
                <a:lumMod val="50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796" name="Text Box 4"/>
          <p:cNvSpPr txBox="1">
            <a:spLocks noChangeArrowheads="1"/>
          </p:cNvSpPr>
          <p:nvPr/>
        </p:nvSpPr>
        <p:spPr bwMode="auto">
          <a:xfrm>
            <a:off x="4185684" y="2302261"/>
            <a:ext cx="2895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800" dirty="0" err="1">
                <a:latin typeface="Arial Black" pitchFamily="34" charset="0"/>
                <a:ea typeface="Cambria Math" pitchFamily="18" charset="0"/>
              </a:rPr>
              <a:t>F</a:t>
            </a:r>
            <a:r>
              <a:rPr lang="en-US" altLang="en-US" sz="2800" baseline="-25000" dirty="0" err="1">
                <a:latin typeface="Arial Black" pitchFamily="34" charset="0"/>
                <a:ea typeface="Cambria Math" pitchFamily="18" charset="0"/>
              </a:rPr>
              <a:t>Net</a:t>
            </a:r>
            <a:r>
              <a:rPr lang="en-US" altLang="en-US" sz="2800" dirty="0">
                <a:latin typeface="Arial Black" pitchFamily="34" charset="0"/>
                <a:ea typeface="Cambria Math" pitchFamily="18" charset="0"/>
              </a:rPr>
              <a:t> = F</a:t>
            </a:r>
            <a:r>
              <a:rPr lang="en-US" altLang="en-US" sz="2800" baseline="-25000" dirty="0">
                <a:latin typeface="Arial Black" pitchFamily="34" charset="0"/>
                <a:ea typeface="Cambria Math" pitchFamily="18" charset="0"/>
              </a:rPr>
              <a:t>a</a:t>
            </a:r>
            <a:r>
              <a:rPr lang="en-US" altLang="en-US" sz="2800" dirty="0">
                <a:latin typeface="Arial Black" pitchFamily="34" charset="0"/>
                <a:ea typeface="Cambria Math" pitchFamily="18" charset="0"/>
              </a:rPr>
              <a:t> - F</a:t>
            </a:r>
            <a:r>
              <a:rPr lang="en-US" altLang="en-US" sz="2800" baseline="-25000" dirty="0">
                <a:latin typeface="Arial Black" pitchFamily="34" charset="0"/>
                <a:ea typeface="Cambria Math" pitchFamily="18" charset="0"/>
              </a:rPr>
              <a:t>o</a:t>
            </a:r>
          </a:p>
        </p:txBody>
      </p:sp>
      <p:sp>
        <p:nvSpPr>
          <p:cNvPr id="33802" name="Text Box 10"/>
          <p:cNvSpPr txBox="1">
            <a:spLocks noChangeArrowheads="1"/>
          </p:cNvSpPr>
          <p:nvPr/>
        </p:nvSpPr>
        <p:spPr bwMode="auto">
          <a:xfrm>
            <a:off x="1561214" y="2143035"/>
            <a:ext cx="1639186"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000" dirty="0">
                <a:solidFill>
                  <a:schemeClr val="accent6">
                    <a:lumMod val="75000"/>
                  </a:schemeClr>
                </a:solidFill>
                <a:latin typeface="Arial Black" pitchFamily="34" charset="0"/>
              </a:rPr>
              <a:t>Force Applied </a:t>
            </a:r>
            <a:endParaRPr lang="en-US" altLang="en-US" sz="2000" dirty="0" smtClean="0">
              <a:solidFill>
                <a:schemeClr val="accent6">
                  <a:lumMod val="75000"/>
                </a:schemeClr>
              </a:solidFill>
              <a:latin typeface="Arial Black" pitchFamily="34" charset="0"/>
            </a:endParaRPr>
          </a:p>
          <a:p>
            <a:pPr eaLnBrk="1" hangingPunct="1">
              <a:spcBef>
                <a:spcPct val="50000"/>
              </a:spcBef>
            </a:pPr>
            <a:r>
              <a:rPr lang="en-US" altLang="en-US" sz="2000" dirty="0" smtClean="0">
                <a:solidFill>
                  <a:schemeClr val="accent6">
                    <a:lumMod val="75000"/>
                  </a:schemeClr>
                </a:solidFill>
                <a:latin typeface="Arial Black" pitchFamily="34" charset="0"/>
              </a:rPr>
              <a:t>(</a:t>
            </a:r>
            <a:r>
              <a:rPr lang="en-US" altLang="en-US" sz="2000" dirty="0">
                <a:solidFill>
                  <a:schemeClr val="accent6">
                    <a:lumMod val="75000"/>
                  </a:schemeClr>
                </a:solidFill>
                <a:latin typeface="Arial Black" pitchFamily="34" charset="0"/>
              </a:rPr>
              <a:t>F</a:t>
            </a:r>
            <a:r>
              <a:rPr lang="en-US" altLang="en-US" sz="2000" baseline="-25000" dirty="0">
                <a:solidFill>
                  <a:schemeClr val="accent6">
                    <a:lumMod val="75000"/>
                  </a:schemeClr>
                </a:solidFill>
                <a:latin typeface="Arial Black" pitchFamily="34" charset="0"/>
              </a:rPr>
              <a:t>a</a:t>
            </a:r>
            <a:r>
              <a:rPr lang="en-US" altLang="en-US" sz="2000" dirty="0">
                <a:solidFill>
                  <a:schemeClr val="accent6">
                    <a:lumMod val="75000"/>
                  </a:schemeClr>
                </a:solidFill>
                <a:latin typeface="Arial Black" pitchFamily="34" charset="0"/>
              </a:rPr>
              <a:t> or F</a:t>
            </a:r>
            <a:r>
              <a:rPr lang="en-US" altLang="en-US" sz="2000" baseline="-25000" dirty="0">
                <a:solidFill>
                  <a:schemeClr val="accent6">
                    <a:lumMod val="75000"/>
                  </a:schemeClr>
                </a:solidFill>
                <a:latin typeface="Arial Black" pitchFamily="34" charset="0"/>
              </a:rPr>
              <a:t>thrust</a:t>
            </a:r>
            <a:r>
              <a:rPr lang="en-US" altLang="en-US" sz="2000" dirty="0">
                <a:solidFill>
                  <a:schemeClr val="accent6">
                    <a:lumMod val="75000"/>
                  </a:schemeClr>
                </a:solidFill>
                <a:latin typeface="Arial Black" pitchFamily="34" charset="0"/>
              </a:rPr>
              <a:t>)</a:t>
            </a:r>
          </a:p>
        </p:txBody>
      </p:sp>
      <p:sp>
        <p:nvSpPr>
          <p:cNvPr id="33803" name="Text Box 11"/>
          <p:cNvSpPr txBox="1">
            <a:spLocks noChangeArrowheads="1"/>
          </p:cNvSpPr>
          <p:nvPr/>
        </p:nvSpPr>
        <p:spPr bwMode="auto">
          <a:xfrm>
            <a:off x="4191000" y="4407475"/>
            <a:ext cx="4267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800" dirty="0">
                <a:latin typeface="Arial Black" pitchFamily="34" charset="0"/>
              </a:rPr>
              <a:t>ma = F</a:t>
            </a:r>
            <a:r>
              <a:rPr lang="en-US" altLang="en-US" sz="2800" baseline="-25000" dirty="0">
                <a:latin typeface="Arial Black" pitchFamily="34" charset="0"/>
              </a:rPr>
              <a:t>thrust</a:t>
            </a:r>
            <a:r>
              <a:rPr lang="en-US" altLang="en-US" sz="2800" dirty="0">
                <a:latin typeface="Arial Black" pitchFamily="34" charset="0"/>
              </a:rPr>
              <a:t> - F</a:t>
            </a:r>
            <a:r>
              <a:rPr lang="en-US" altLang="en-US" sz="2800" baseline="-25000" dirty="0">
                <a:latin typeface="Arial Black" pitchFamily="34" charset="0"/>
              </a:rPr>
              <a:t>g</a:t>
            </a:r>
            <a:r>
              <a:rPr lang="en-US" altLang="en-US" sz="2800" dirty="0">
                <a:latin typeface="Arial Black" pitchFamily="34" charset="0"/>
              </a:rPr>
              <a:t> - F</a:t>
            </a:r>
            <a:r>
              <a:rPr lang="en-US" altLang="en-US" sz="2800" baseline="-25000" dirty="0">
                <a:latin typeface="Arial Black" pitchFamily="34" charset="0"/>
              </a:rPr>
              <a:t>drag</a:t>
            </a:r>
          </a:p>
        </p:txBody>
      </p:sp>
      <p:sp>
        <p:nvSpPr>
          <p:cNvPr id="33804" name="Text Box 12"/>
          <p:cNvSpPr txBox="1">
            <a:spLocks noChangeArrowheads="1"/>
          </p:cNvSpPr>
          <p:nvPr/>
        </p:nvSpPr>
        <p:spPr bwMode="auto">
          <a:xfrm>
            <a:off x="1522228" y="4114800"/>
            <a:ext cx="2363972"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000" dirty="0">
                <a:solidFill>
                  <a:schemeClr val="accent6">
                    <a:lumMod val="75000"/>
                  </a:schemeClr>
                </a:solidFill>
                <a:latin typeface="Arial Black" pitchFamily="34" charset="0"/>
              </a:rPr>
              <a:t>Force </a:t>
            </a:r>
            <a:r>
              <a:rPr lang="en-US" altLang="en-US" sz="2000" dirty="0" smtClean="0">
                <a:solidFill>
                  <a:schemeClr val="accent6">
                    <a:lumMod val="75000"/>
                  </a:schemeClr>
                </a:solidFill>
                <a:latin typeface="Arial Black" pitchFamily="34" charset="0"/>
              </a:rPr>
              <a:t>Opposing </a:t>
            </a:r>
          </a:p>
          <a:p>
            <a:pPr eaLnBrk="1" hangingPunct="1">
              <a:spcBef>
                <a:spcPct val="50000"/>
              </a:spcBef>
            </a:pPr>
            <a:r>
              <a:rPr lang="en-US" altLang="en-US" sz="2000" dirty="0" smtClean="0">
                <a:solidFill>
                  <a:schemeClr val="accent6">
                    <a:lumMod val="75000"/>
                  </a:schemeClr>
                </a:solidFill>
                <a:latin typeface="Arial Black" pitchFamily="34" charset="0"/>
              </a:rPr>
              <a:t>(</a:t>
            </a:r>
            <a:r>
              <a:rPr lang="en-US" altLang="en-US" sz="2000" dirty="0">
                <a:solidFill>
                  <a:schemeClr val="accent6">
                    <a:lumMod val="75000"/>
                  </a:schemeClr>
                </a:solidFill>
                <a:latin typeface="Arial Black" pitchFamily="34" charset="0"/>
              </a:rPr>
              <a:t>F</a:t>
            </a:r>
            <a:r>
              <a:rPr lang="en-US" altLang="en-US" sz="2000" baseline="-25000" dirty="0">
                <a:solidFill>
                  <a:schemeClr val="accent6">
                    <a:lumMod val="75000"/>
                  </a:schemeClr>
                </a:solidFill>
                <a:latin typeface="Arial Black" pitchFamily="34" charset="0"/>
              </a:rPr>
              <a:t>o</a:t>
            </a:r>
            <a:r>
              <a:rPr lang="en-US" altLang="en-US" sz="2000" dirty="0">
                <a:solidFill>
                  <a:schemeClr val="accent6">
                    <a:lumMod val="75000"/>
                  </a:schemeClr>
                </a:solidFill>
                <a:latin typeface="Arial Black" pitchFamily="34" charset="0"/>
              </a:rPr>
              <a:t> or F</a:t>
            </a:r>
            <a:r>
              <a:rPr lang="en-US" altLang="en-US" sz="2000" baseline="-25000" dirty="0">
                <a:solidFill>
                  <a:schemeClr val="accent6">
                    <a:lumMod val="75000"/>
                  </a:schemeClr>
                </a:solidFill>
                <a:latin typeface="Arial Black" pitchFamily="34" charset="0"/>
              </a:rPr>
              <a:t>g</a:t>
            </a:r>
            <a:r>
              <a:rPr lang="en-US" altLang="en-US" sz="2000" dirty="0">
                <a:solidFill>
                  <a:schemeClr val="accent6">
                    <a:lumMod val="75000"/>
                  </a:schemeClr>
                </a:solidFill>
                <a:latin typeface="Arial Black" pitchFamily="34" charset="0"/>
              </a:rPr>
              <a:t> </a:t>
            </a:r>
            <a:r>
              <a:rPr lang="en-US" altLang="en-US" sz="2000" dirty="0" smtClean="0">
                <a:solidFill>
                  <a:schemeClr val="accent6">
                    <a:lumMod val="75000"/>
                  </a:schemeClr>
                </a:solidFill>
                <a:latin typeface="Arial Black" pitchFamily="34" charset="0"/>
              </a:rPr>
              <a:t>and </a:t>
            </a:r>
            <a:r>
              <a:rPr lang="en-US" altLang="en-US" sz="2000" dirty="0">
                <a:solidFill>
                  <a:schemeClr val="accent6">
                    <a:lumMod val="75000"/>
                  </a:schemeClr>
                </a:solidFill>
                <a:latin typeface="Arial Black" pitchFamily="34" charset="0"/>
              </a:rPr>
              <a:t>F</a:t>
            </a:r>
            <a:r>
              <a:rPr lang="en-US" altLang="en-US" sz="2000" baseline="-25000" dirty="0">
                <a:solidFill>
                  <a:schemeClr val="accent6">
                    <a:lumMod val="75000"/>
                  </a:schemeClr>
                </a:solidFill>
                <a:latin typeface="Arial Black" pitchFamily="34" charset="0"/>
              </a:rPr>
              <a:t>drag</a:t>
            </a:r>
            <a:r>
              <a:rPr lang="en-US" altLang="en-US" sz="2000" dirty="0">
                <a:solidFill>
                  <a:schemeClr val="accent6">
                    <a:lumMod val="75000"/>
                  </a:schemeClr>
                </a:solidFill>
                <a:latin typeface="Arial Black" pitchFamily="34" charset="0"/>
              </a:rPr>
              <a:t>)</a:t>
            </a:r>
          </a:p>
        </p:txBody>
      </p:sp>
      <p:sp>
        <p:nvSpPr>
          <p:cNvPr id="33807" name="Text Box 15"/>
          <p:cNvSpPr txBox="1">
            <a:spLocks noChangeArrowheads="1"/>
          </p:cNvSpPr>
          <p:nvPr/>
        </p:nvSpPr>
        <p:spPr bwMode="auto">
          <a:xfrm>
            <a:off x="726558" y="5638800"/>
            <a:ext cx="765544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000" dirty="0">
                <a:solidFill>
                  <a:schemeClr val="tx2"/>
                </a:solidFill>
                <a:latin typeface="+mn-lt"/>
              </a:rPr>
              <a:t>The opposing force is the weight (or force due to gravity, </a:t>
            </a:r>
            <a:r>
              <a:rPr lang="en-US" altLang="en-US" sz="2000" dirty="0">
                <a:solidFill>
                  <a:schemeClr val="tx2"/>
                </a:solidFill>
                <a:latin typeface="+mn-lt"/>
              </a:rPr>
              <a:t>Fg) </a:t>
            </a:r>
            <a:r>
              <a:rPr lang="en-US" altLang="en-US" sz="2000" dirty="0">
                <a:solidFill>
                  <a:schemeClr val="tx2"/>
                </a:solidFill>
                <a:latin typeface="+mn-lt"/>
              </a:rPr>
              <a:t>and air drag of the rocket</a:t>
            </a:r>
          </a:p>
        </p:txBody>
      </p:sp>
      <p:sp>
        <p:nvSpPr>
          <p:cNvPr id="7178" name="Oval 16"/>
          <p:cNvSpPr>
            <a:spLocks noChangeArrowheads="1"/>
          </p:cNvSpPr>
          <p:nvPr/>
        </p:nvSpPr>
        <p:spPr bwMode="auto">
          <a:xfrm>
            <a:off x="1272363" y="3352800"/>
            <a:ext cx="228600" cy="152400"/>
          </a:xfrm>
          <a:prstGeom prst="ellipse">
            <a:avLst/>
          </a:prstGeom>
          <a:solidFill>
            <a:schemeClr val="tx1"/>
          </a:solidFill>
          <a:ln w="9525">
            <a:solidFill>
              <a:schemeClr val="tx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endParaRPr lang="en-US" altLang="en-US"/>
          </a:p>
        </p:txBody>
      </p:sp>
      <p:sp>
        <p:nvSpPr>
          <p:cNvPr id="12" name="Title 1"/>
          <p:cNvSpPr txBox="1">
            <a:spLocks/>
          </p:cNvSpPr>
          <p:nvPr/>
        </p:nvSpPr>
        <p:spPr>
          <a:xfrm>
            <a:off x="510363" y="685800"/>
            <a:ext cx="7634344" cy="990600"/>
          </a:xfrm>
          <a:prstGeom prst="rect">
            <a:avLst/>
          </a:prstGeom>
        </p:spPr>
        <p:txBody>
          <a:bodyPr vert="horz" lIns="91440" tIns="45720" rIns="91440" bIns="45720" rtlCol="0" anchor="b">
            <a:normAutofit fontScale="25000" lnSpcReduction="2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17475" fontAlgn="auto">
              <a:spcAft>
                <a:spcPts val="0"/>
              </a:spcAft>
            </a:pP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t>
            </a:r>
            <a:br>
              <a:rPr lang="en-US" altLang="en-US" sz="3200" dirty="0" smtClean="0">
                <a:solidFill>
                  <a:srgbClr val="0000FF"/>
                </a:solidFill>
              </a:rPr>
            </a:b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t>
            </a:r>
            <a:br>
              <a:rPr lang="en-US" altLang="en-US" sz="3200" dirty="0" smtClean="0">
                <a:solidFill>
                  <a:srgbClr val="0000FF"/>
                </a:solidFill>
              </a:rPr>
            </a:br>
            <a:r>
              <a:rPr lang="en-US" altLang="en-US" sz="3200" dirty="0" smtClean="0">
                <a:solidFill>
                  <a:srgbClr val="0000FF"/>
                </a:solidFill>
              </a:rPr>
              <a:t>           </a:t>
            </a:r>
            <a:r>
              <a:rPr lang="en-US" altLang="en-US" sz="3200" dirty="0" smtClean="0">
                <a:solidFill>
                  <a:srgbClr val="FF0000"/>
                </a:solidFill>
              </a:rPr>
              <a:t/>
            </a:r>
            <a:br>
              <a:rPr lang="en-US" altLang="en-US" sz="3200" dirty="0" smtClean="0">
                <a:solidFill>
                  <a:srgbClr val="FF0000"/>
                </a:solidFill>
              </a:rPr>
            </a:br>
            <a:r>
              <a:rPr lang="en-US" altLang="en-US" sz="3200" dirty="0" smtClean="0">
                <a:solidFill>
                  <a:srgbClr val="FF0000"/>
                </a:solidFill>
              </a:rPr>
              <a:t/>
            </a:r>
            <a:br>
              <a:rPr lang="en-US" altLang="en-US" sz="3200" dirty="0" smtClean="0">
                <a:solidFill>
                  <a:srgbClr val="FF0000"/>
                </a:solidFill>
              </a:rPr>
            </a:br>
            <a:r>
              <a:rPr lang="en-US" altLang="en-US" sz="17600" b="1" dirty="0" smtClean="0"/>
              <a:t>Free-Body Diagram: 1</a:t>
            </a:r>
            <a:endParaRPr lang="en-US" altLang="en-US" sz="176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 calcmode="lin" valueType="num">
                                      <p:cBhvr additive="base">
                                        <p:cTn id="7" dur="500" fill="hold"/>
                                        <p:tgtEl>
                                          <p:spTgt spid="33795"/>
                                        </p:tgtEl>
                                        <p:attrNameLst>
                                          <p:attrName>ppt_x</p:attrName>
                                        </p:attrNameLst>
                                      </p:cBhvr>
                                      <p:tavLst>
                                        <p:tav tm="0">
                                          <p:val>
                                            <p:strVal val="1+#ppt_w/2"/>
                                          </p:val>
                                        </p:tav>
                                        <p:tav tm="100000">
                                          <p:val>
                                            <p:strVal val="#ppt_x"/>
                                          </p:val>
                                        </p:tav>
                                      </p:tavLst>
                                    </p:anim>
                                    <p:anim calcmode="lin" valueType="num">
                                      <p:cBhvr additive="base">
                                        <p:cTn id="8" dur="500" fill="hold"/>
                                        <p:tgtEl>
                                          <p:spTgt spid="33795"/>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3802"/>
                                        </p:tgtEl>
                                        <p:attrNameLst>
                                          <p:attrName>style.visibility</p:attrName>
                                        </p:attrNameLst>
                                      </p:cBhvr>
                                      <p:to>
                                        <p:strVal val="visible"/>
                                      </p:to>
                                    </p:set>
                                    <p:anim calcmode="lin" valueType="num">
                                      <p:cBhvr additive="base">
                                        <p:cTn id="11" dur="500" fill="hold"/>
                                        <p:tgtEl>
                                          <p:spTgt spid="33802"/>
                                        </p:tgtEl>
                                        <p:attrNameLst>
                                          <p:attrName>ppt_x</p:attrName>
                                        </p:attrNameLst>
                                      </p:cBhvr>
                                      <p:tavLst>
                                        <p:tav tm="0">
                                          <p:val>
                                            <p:strVal val="#ppt_x"/>
                                          </p:val>
                                        </p:tav>
                                        <p:tav tm="100000">
                                          <p:val>
                                            <p:strVal val="#ppt_x"/>
                                          </p:val>
                                        </p:tav>
                                      </p:tavLst>
                                    </p:anim>
                                    <p:anim calcmode="lin" valueType="num">
                                      <p:cBhvr additive="base">
                                        <p:cTn id="12" dur="500" fill="hold"/>
                                        <p:tgtEl>
                                          <p:spTgt spid="33802"/>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12" fill="hold" grpId="0" nodeType="clickEffect">
                                  <p:stCondLst>
                                    <p:cond delay="0"/>
                                  </p:stCondLst>
                                  <p:childTnLst>
                                    <p:set>
                                      <p:cBhvr>
                                        <p:cTn id="16" dur="1" fill="hold">
                                          <p:stCondLst>
                                            <p:cond delay="0"/>
                                          </p:stCondLst>
                                        </p:cTn>
                                        <p:tgtEl>
                                          <p:spTgt spid="33794"/>
                                        </p:tgtEl>
                                        <p:attrNameLst>
                                          <p:attrName>style.visibility</p:attrName>
                                        </p:attrNameLst>
                                      </p:cBhvr>
                                      <p:to>
                                        <p:strVal val="visible"/>
                                      </p:to>
                                    </p:set>
                                    <p:anim calcmode="lin" valueType="num">
                                      <p:cBhvr additive="base">
                                        <p:cTn id="17" dur="500" fill="hold"/>
                                        <p:tgtEl>
                                          <p:spTgt spid="33794"/>
                                        </p:tgtEl>
                                        <p:attrNameLst>
                                          <p:attrName>ppt_x</p:attrName>
                                        </p:attrNameLst>
                                      </p:cBhvr>
                                      <p:tavLst>
                                        <p:tav tm="0">
                                          <p:val>
                                            <p:strVal val="0-#ppt_w/2"/>
                                          </p:val>
                                        </p:tav>
                                        <p:tav tm="100000">
                                          <p:val>
                                            <p:strVal val="#ppt_x"/>
                                          </p:val>
                                        </p:tav>
                                      </p:tavLst>
                                    </p:anim>
                                    <p:anim calcmode="lin" valueType="num">
                                      <p:cBhvr additive="base">
                                        <p:cTn id="18" dur="500" fill="hold"/>
                                        <p:tgtEl>
                                          <p:spTgt spid="3379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3804"/>
                                        </p:tgtEl>
                                        <p:attrNameLst>
                                          <p:attrName>style.visibility</p:attrName>
                                        </p:attrNameLst>
                                      </p:cBhvr>
                                      <p:to>
                                        <p:strVal val="visible"/>
                                      </p:to>
                                    </p:set>
                                    <p:anim calcmode="lin" valueType="num">
                                      <p:cBhvr additive="base">
                                        <p:cTn id="21" dur="500" fill="hold"/>
                                        <p:tgtEl>
                                          <p:spTgt spid="33804"/>
                                        </p:tgtEl>
                                        <p:attrNameLst>
                                          <p:attrName>ppt_x</p:attrName>
                                        </p:attrNameLst>
                                      </p:cBhvr>
                                      <p:tavLst>
                                        <p:tav tm="0">
                                          <p:val>
                                            <p:strVal val="#ppt_x"/>
                                          </p:val>
                                        </p:tav>
                                        <p:tav tm="100000">
                                          <p:val>
                                            <p:strVal val="#ppt_x"/>
                                          </p:val>
                                        </p:tav>
                                      </p:tavLst>
                                    </p:anim>
                                    <p:anim calcmode="lin" valueType="num">
                                      <p:cBhvr additive="base">
                                        <p:cTn id="22" dur="500" fill="hold"/>
                                        <p:tgtEl>
                                          <p:spTgt spid="33804"/>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3807"/>
                                        </p:tgtEl>
                                        <p:attrNameLst>
                                          <p:attrName>style.visibility</p:attrName>
                                        </p:attrNameLst>
                                      </p:cBhvr>
                                      <p:to>
                                        <p:strVal val="visible"/>
                                      </p:to>
                                    </p:set>
                                    <p:anim calcmode="lin" valueType="num">
                                      <p:cBhvr additive="base">
                                        <p:cTn id="25" dur="500" fill="hold"/>
                                        <p:tgtEl>
                                          <p:spTgt spid="33807"/>
                                        </p:tgtEl>
                                        <p:attrNameLst>
                                          <p:attrName>ppt_x</p:attrName>
                                        </p:attrNameLst>
                                      </p:cBhvr>
                                      <p:tavLst>
                                        <p:tav tm="0">
                                          <p:val>
                                            <p:strVal val="#ppt_x"/>
                                          </p:val>
                                        </p:tav>
                                        <p:tav tm="100000">
                                          <p:val>
                                            <p:strVal val="#ppt_x"/>
                                          </p:val>
                                        </p:tav>
                                      </p:tavLst>
                                    </p:anim>
                                    <p:anim calcmode="lin" valueType="num">
                                      <p:cBhvr additive="base">
                                        <p:cTn id="26" dur="500" fill="hold"/>
                                        <p:tgtEl>
                                          <p:spTgt spid="3380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3796"/>
                                        </p:tgtEl>
                                        <p:attrNameLst>
                                          <p:attrName>style.visibility</p:attrName>
                                        </p:attrNameLst>
                                      </p:cBhvr>
                                      <p:to>
                                        <p:strVal val="visible"/>
                                      </p:to>
                                    </p:set>
                                    <p:anim calcmode="lin" valueType="num">
                                      <p:cBhvr additive="base">
                                        <p:cTn id="31" dur="500" fill="hold"/>
                                        <p:tgtEl>
                                          <p:spTgt spid="33796"/>
                                        </p:tgtEl>
                                        <p:attrNameLst>
                                          <p:attrName>ppt_x</p:attrName>
                                        </p:attrNameLst>
                                      </p:cBhvr>
                                      <p:tavLst>
                                        <p:tav tm="0">
                                          <p:val>
                                            <p:strVal val="#ppt_x"/>
                                          </p:val>
                                        </p:tav>
                                        <p:tav tm="100000">
                                          <p:val>
                                            <p:strVal val="#ppt_x"/>
                                          </p:val>
                                        </p:tav>
                                      </p:tavLst>
                                    </p:anim>
                                    <p:anim calcmode="lin" valueType="num">
                                      <p:cBhvr additive="base">
                                        <p:cTn id="32" dur="500" fill="hold"/>
                                        <p:tgtEl>
                                          <p:spTgt spid="33796"/>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3803"/>
                                        </p:tgtEl>
                                        <p:attrNameLst>
                                          <p:attrName>style.visibility</p:attrName>
                                        </p:attrNameLst>
                                      </p:cBhvr>
                                      <p:to>
                                        <p:strVal val="visible"/>
                                      </p:to>
                                    </p:set>
                                    <p:anim calcmode="lin" valueType="num">
                                      <p:cBhvr additive="base">
                                        <p:cTn id="37" dur="500" fill="hold"/>
                                        <p:tgtEl>
                                          <p:spTgt spid="33803"/>
                                        </p:tgtEl>
                                        <p:attrNameLst>
                                          <p:attrName>ppt_x</p:attrName>
                                        </p:attrNameLst>
                                      </p:cBhvr>
                                      <p:tavLst>
                                        <p:tav tm="0">
                                          <p:val>
                                            <p:strVal val="#ppt_x"/>
                                          </p:val>
                                        </p:tav>
                                        <p:tav tm="100000">
                                          <p:val>
                                            <p:strVal val="#ppt_x"/>
                                          </p:val>
                                        </p:tav>
                                      </p:tavLst>
                                    </p:anim>
                                    <p:anim calcmode="lin" valueType="num">
                                      <p:cBhvr additive="base">
                                        <p:cTn id="38" dur="500" fill="hold"/>
                                        <p:tgtEl>
                                          <p:spTgt spid="338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nimBg="1"/>
      <p:bldP spid="33795" grpId="0" animBg="1"/>
      <p:bldP spid="33796" grpId="0"/>
      <p:bldP spid="33802" grpId="0"/>
      <p:bldP spid="33803" grpId="0"/>
      <p:bldP spid="33804" grpId="0"/>
      <p:bldP spid="3380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Line 2"/>
          <p:cNvSpPr>
            <a:spLocks noChangeShapeType="1"/>
          </p:cNvSpPr>
          <p:nvPr/>
        </p:nvSpPr>
        <p:spPr bwMode="auto">
          <a:xfrm>
            <a:off x="1278565" y="2677632"/>
            <a:ext cx="0" cy="1676400"/>
          </a:xfrm>
          <a:prstGeom prst="line">
            <a:avLst/>
          </a:prstGeom>
          <a:noFill/>
          <a:ln w="57150">
            <a:solidFill>
              <a:schemeClr val="accent6">
                <a:lumMod val="50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796" name="Text Box 4"/>
          <p:cNvSpPr txBox="1">
            <a:spLocks noChangeArrowheads="1"/>
          </p:cNvSpPr>
          <p:nvPr/>
        </p:nvSpPr>
        <p:spPr bwMode="auto">
          <a:xfrm>
            <a:off x="4419600" y="2852410"/>
            <a:ext cx="2895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800" dirty="0" err="1">
                <a:latin typeface="Arial Black" pitchFamily="34" charset="0"/>
              </a:rPr>
              <a:t>F</a:t>
            </a:r>
            <a:r>
              <a:rPr lang="en-US" altLang="en-US" sz="2800" baseline="-25000" dirty="0" err="1">
                <a:latin typeface="Arial Black" pitchFamily="34" charset="0"/>
              </a:rPr>
              <a:t>Net</a:t>
            </a:r>
            <a:r>
              <a:rPr lang="en-US" altLang="en-US" sz="2800" dirty="0">
                <a:latin typeface="Arial Black" pitchFamily="34" charset="0"/>
              </a:rPr>
              <a:t> = F</a:t>
            </a:r>
            <a:r>
              <a:rPr lang="en-US" altLang="en-US" sz="2800" baseline="-25000" dirty="0">
                <a:latin typeface="Arial Black" pitchFamily="34" charset="0"/>
              </a:rPr>
              <a:t>a</a:t>
            </a:r>
            <a:r>
              <a:rPr lang="en-US" altLang="en-US" sz="2800" dirty="0">
                <a:latin typeface="Arial Black" pitchFamily="34" charset="0"/>
              </a:rPr>
              <a:t> - F</a:t>
            </a:r>
            <a:r>
              <a:rPr lang="en-US" altLang="en-US" sz="2800" baseline="-25000" dirty="0">
                <a:latin typeface="Arial Black" pitchFamily="34" charset="0"/>
              </a:rPr>
              <a:t>o</a:t>
            </a:r>
          </a:p>
        </p:txBody>
      </p:sp>
      <p:sp>
        <p:nvSpPr>
          <p:cNvPr id="33798" name="Text Box 6"/>
          <p:cNvSpPr txBox="1">
            <a:spLocks noChangeArrowheads="1"/>
          </p:cNvSpPr>
          <p:nvPr/>
        </p:nvSpPr>
        <p:spPr bwMode="auto">
          <a:xfrm>
            <a:off x="738963" y="1600200"/>
            <a:ext cx="4724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000" b="1" dirty="0" smtClean="0">
                <a:solidFill>
                  <a:schemeClr val="tx2"/>
                </a:solidFill>
                <a:latin typeface="+mn-lt"/>
              </a:rPr>
              <a:t>The </a:t>
            </a:r>
            <a:r>
              <a:rPr lang="en-US" altLang="en-US" sz="2000" b="1" dirty="0">
                <a:solidFill>
                  <a:schemeClr val="tx2"/>
                </a:solidFill>
                <a:latin typeface="+mn-lt"/>
              </a:rPr>
              <a:t>rocket is </a:t>
            </a:r>
            <a:r>
              <a:rPr lang="en-US" altLang="en-US" sz="2000" b="1" i="1" dirty="0">
                <a:solidFill>
                  <a:schemeClr val="accent6">
                    <a:lumMod val="75000"/>
                  </a:schemeClr>
                </a:solidFill>
                <a:latin typeface="+mn-lt"/>
              </a:rPr>
              <a:t>decelerating</a:t>
            </a:r>
          </a:p>
        </p:txBody>
      </p:sp>
      <p:sp>
        <p:nvSpPr>
          <p:cNvPr id="33803" name="Text Box 11"/>
          <p:cNvSpPr txBox="1">
            <a:spLocks noChangeArrowheads="1"/>
          </p:cNvSpPr>
          <p:nvPr/>
        </p:nvSpPr>
        <p:spPr bwMode="auto">
          <a:xfrm>
            <a:off x="4327535" y="3925342"/>
            <a:ext cx="4267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800" dirty="0">
                <a:latin typeface="Arial Black" pitchFamily="34" charset="0"/>
              </a:rPr>
              <a:t>ma = 0 - F</a:t>
            </a:r>
            <a:r>
              <a:rPr lang="en-US" altLang="en-US" sz="2800" baseline="-25000" dirty="0">
                <a:latin typeface="Arial Black" pitchFamily="34" charset="0"/>
              </a:rPr>
              <a:t>g</a:t>
            </a:r>
            <a:r>
              <a:rPr lang="en-US" altLang="en-US" sz="2800" dirty="0">
                <a:latin typeface="Arial Black" pitchFamily="34" charset="0"/>
              </a:rPr>
              <a:t> - F</a:t>
            </a:r>
            <a:r>
              <a:rPr lang="en-US" altLang="en-US" sz="2800" baseline="-25000" dirty="0">
                <a:latin typeface="Arial Black" pitchFamily="34" charset="0"/>
              </a:rPr>
              <a:t>drag</a:t>
            </a:r>
          </a:p>
        </p:txBody>
      </p:sp>
      <p:sp>
        <p:nvSpPr>
          <p:cNvPr id="33804" name="Text Box 12"/>
          <p:cNvSpPr txBox="1">
            <a:spLocks noChangeArrowheads="1"/>
          </p:cNvSpPr>
          <p:nvPr/>
        </p:nvSpPr>
        <p:spPr bwMode="auto">
          <a:xfrm>
            <a:off x="1555898" y="3186678"/>
            <a:ext cx="22860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000" dirty="0">
                <a:solidFill>
                  <a:schemeClr val="accent6">
                    <a:lumMod val="75000"/>
                  </a:schemeClr>
                </a:solidFill>
                <a:latin typeface="Arial Black" pitchFamily="34" charset="0"/>
              </a:rPr>
              <a:t>Force </a:t>
            </a:r>
            <a:r>
              <a:rPr lang="en-US" altLang="en-US" sz="2000" dirty="0" smtClean="0">
                <a:solidFill>
                  <a:schemeClr val="accent6">
                    <a:lumMod val="75000"/>
                  </a:schemeClr>
                </a:solidFill>
                <a:latin typeface="Arial Black" pitchFamily="34" charset="0"/>
              </a:rPr>
              <a:t>Opposing </a:t>
            </a:r>
          </a:p>
          <a:p>
            <a:pPr eaLnBrk="1" hangingPunct="1">
              <a:spcBef>
                <a:spcPct val="50000"/>
              </a:spcBef>
            </a:pPr>
            <a:r>
              <a:rPr lang="en-US" altLang="en-US" sz="2000" dirty="0" smtClean="0">
                <a:solidFill>
                  <a:schemeClr val="accent6">
                    <a:lumMod val="75000"/>
                  </a:schemeClr>
                </a:solidFill>
                <a:latin typeface="Arial Black" pitchFamily="34" charset="0"/>
              </a:rPr>
              <a:t>(</a:t>
            </a:r>
            <a:r>
              <a:rPr lang="en-US" altLang="en-US" sz="2000" dirty="0">
                <a:solidFill>
                  <a:schemeClr val="accent6">
                    <a:lumMod val="75000"/>
                  </a:schemeClr>
                </a:solidFill>
                <a:latin typeface="Arial Black" pitchFamily="34" charset="0"/>
              </a:rPr>
              <a:t>F</a:t>
            </a:r>
            <a:r>
              <a:rPr lang="en-US" altLang="en-US" sz="2000" baseline="-25000" dirty="0">
                <a:solidFill>
                  <a:schemeClr val="accent6">
                    <a:lumMod val="75000"/>
                  </a:schemeClr>
                </a:solidFill>
                <a:latin typeface="Arial Black" pitchFamily="34" charset="0"/>
              </a:rPr>
              <a:t>o</a:t>
            </a:r>
            <a:r>
              <a:rPr lang="en-US" altLang="en-US" sz="2000" dirty="0">
                <a:solidFill>
                  <a:schemeClr val="accent6">
                    <a:lumMod val="75000"/>
                  </a:schemeClr>
                </a:solidFill>
                <a:latin typeface="Arial Black" pitchFamily="34" charset="0"/>
              </a:rPr>
              <a:t> or F</a:t>
            </a:r>
            <a:r>
              <a:rPr lang="en-US" altLang="en-US" sz="2000" baseline="-25000" dirty="0">
                <a:solidFill>
                  <a:schemeClr val="accent6">
                    <a:lumMod val="75000"/>
                  </a:schemeClr>
                </a:solidFill>
                <a:latin typeface="Arial Black" pitchFamily="34" charset="0"/>
              </a:rPr>
              <a:t>g</a:t>
            </a:r>
            <a:r>
              <a:rPr lang="en-US" altLang="en-US" sz="2000" dirty="0">
                <a:solidFill>
                  <a:schemeClr val="accent6">
                    <a:lumMod val="75000"/>
                  </a:schemeClr>
                </a:solidFill>
                <a:latin typeface="Arial Black" pitchFamily="34" charset="0"/>
              </a:rPr>
              <a:t> </a:t>
            </a:r>
            <a:r>
              <a:rPr lang="en-US" altLang="en-US" sz="2000" dirty="0" smtClean="0">
                <a:solidFill>
                  <a:schemeClr val="accent6">
                    <a:lumMod val="75000"/>
                  </a:schemeClr>
                </a:solidFill>
                <a:latin typeface="Arial Black" pitchFamily="34" charset="0"/>
              </a:rPr>
              <a:t>and </a:t>
            </a:r>
            <a:r>
              <a:rPr lang="en-US" altLang="en-US" sz="2000" dirty="0">
                <a:solidFill>
                  <a:schemeClr val="accent6">
                    <a:lumMod val="75000"/>
                  </a:schemeClr>
                </a:solidFill>
                <a:latin typeface="Arial Black" pitchFamily="34" charset="0"/>
              </a:rPr>
              <a:t>F</a:t>
            </a:r>
            <a:r>
              <a:rPr lang="en-US" altLang="en-US" sz="2000" baseline="-25000" dirty="0">
                <a:solidFill>
                  <a:schemeClr val="accent6">
                    <a:lumMod val="75000"/>
                  </a:schemeClr>
                </a:solidFill>
                <a:latin typeface="Arial Black" pitchFamily="34" charset="0"/>
              </a:rPr>
              <a:t>drag</a:t>
            </a:r>
            <a:r>
              <a:rPr lang="en-US" altLang="en-US" sz="2000" dirty="0">
                <a:solidFill>
                  <a:schemeClr val="accent6">
                    <a:lumMod val="75000"/>
                  </a:schemeClr>
                </a:solidFill>
                <a:latin typeface="Arial Black" pitchFamily="34" charset="0"/>
              </a:rPr>
              <a:t>)</a:t>
            </a:r>
          </a:p>
        </p:txBody>
      </p:sp>
      <p:sp>
        <p:nvSpPr>
          <p:cNvPr id="33807" name="Text Box 15"/>
          <p:cNvSpPr txBox="1">
            <a:spLocks noChangeArrowheads="1"/>
          </p:cNvSpPr>
          <p:nvPr/>
        </p:nvSpPr>
        <p:spPr bwMode="auto">
          <a:xfrm>
            <a:off x="840139" y="5486400"/>
            <a:ext cx="726735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000" dirty="0">
                <a:solidFill>
                  <a:schemeClr val="tx2"/>
                </a:solidFill>
                <a:latin typeface="+mn-lt"/>
              </a:rPr>
              <a:t>The opposing force is the weight, Fg</a:t>
            </a:r>
            <a:r>
              <a:rPr lang="en-US" altLang="en-US" sz="2000" dirty="0">
                <a:solidFill>
                  <a:schemeClr val="tx2"/>
                </a:solidFill>
                <a:latin typeface="+mn-lt"/>
              </a:rPr>
              <a:t>, and air drag of the </a:t>
            </a:r>
            <a:r>
              <a:rPr lang="en-US" altLang="en-US" sz="2000" dirty="0" smtClean="0">
                <a:solidFill>
                  <a:schemeClr val="tx2"/>
                </a:solidFill>
                <a:latin typeface="+mn-lt"/>
              </a:rPr>
              <a:t>rocket.</a:t>
            </a:r>
            <a:endParaRPr lang="en-US" altLang="en-US" sz="2000" dirty="0">
              <a:solidFill>
                <a:schemeClr val="tx2"/>
              </a:solidFill>
              <a:latin typeface="+mn-lt"/>
            </a:endParaRPr>
          </a:p>
        </p:txBody>
      </p:sp>
      <p:sp>
        <p:nvSpPr>
          <p:cNvPr id="8200" name="Oval 16"/>
          <p:cNvSpPr>
            <a:spLocks noChangeArrowheads="1"/>
          </p:cNvSpPr>
          <p:nvPr/>
        </p:nvSpPr>
        <p:spPr bwMode="auto">
          <a:xfrm>
            <a:off x="1164265" y="2617381"/>
            <a:ext cx="228600" cy="152400"/>
          </a:xfrm>
          <a:prstGeom prst="ellipse">
            <a:avLst/>
          </a:prstGeom>
          <a:solidFill>
            <a:schemeClr val="tx1"/>
          </a:solidFill>
          <a:ln w="9525">
            <a:solidFill>
              <a:schemeClr val="tx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endParaRPr lang="en-US" altLang="en-US"/>
          </a:p>
        </p:txBody>
      </p:sp>
      <p:sp>
        <p:nvSpPr>
          <p:cNvPr id="10" name="Title 1"/>
          <p:cNvSpPr txBox="1">
            <a:spLocks/>
          </p:cNvSpPr>
          <p:nvPr/>
        </p:nvSpPr>
        <p:spPr>
          <a:xfrm>
            <a:off x="510363" y="685800"/>
            <a:ext cx="7634344" cy="990600"/>
          </a:xfrm>
          <a:prstGeom prst="rect">
            <a:avLst/>
          </a:prstGeom>
        </p:spPr>
        <p:txBody>
          <a:bodyPr vert="horz" lIns="91440" tIns="45720" rIns="91440" bIns="45720" rtlCol="0" anchor="b">
            <a:normAutofit fontScale="25000" lnSpcReduction="2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17475" fontAlgn="auto">
              <a:spcAft>
                <a:spcPts val="0"/>
              </a:spcAft>
            </a:pP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t>
            </a:r>
            <a:br>
              <a:rPr lang="en-US" altLang="en-US" sz="3200" dirty="0" smtClean="0">
                <a:solidFill>
                  <a:srgbClr val="0000FF"/>
                </a:solidFill>
              </a:rPr>
            </a:b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t>
            </a:r>
            <a:br>
              <a:rPr lang="en-US" altLang="en-US" sz="3200" dirty="0" smtClean="0">
                <a:solidFill>
                  <a:srgbClr val="0000FF"/>
                </a:solidFill>
              </a:rPr>
            </a:br>
            <a:r>
              <a:rPr lang="en-US" altLang="en-US" sz="3200" dirty="0" smtClean="0">
                <a:solidFill>
                  <a:srgbClr val="0000FF"/>
                </a:solidFill>
              </a:rPr>
              <a:t>           </a:t>
            </a:r>
            <a:r>
              <a:rPr lang="en-US" altLang="en-US" sz="3200" dirty="0" smtClean="0">
                <a:solidFill>
                  <a:srgbClr val="FF0000"/>
                </a:solidFill>
              </a:rPr>
              <a:t/>
            </a:r>
            <a:br>
              <a:rPr lang="en-US" altLang="en-US" sz="3200" dirty="0" smtClean="0">
                <a:solidFill>
                  <a:srgbClr val="FF0000"/>
                </a:solidFill>
              </a:rPr>
            </a:br>
            <a:r>
              <a:rPr lang="en-US" altLang="en-US" sz="3200" dirty="0" smtClean="0">
                <a:solidFill>
                  <a:srgbClr val="FF0000"/>
                </a:solidFill>
              </a:rPr>
              <a:t/>
            </a:r>
            <a:br>
              <a:rPr lang="en-US" altLang="en-US" sz="3200" dirty="0" smtClean="0">
                <a:solidFill>
                  <a:srgbClr val="FF0000"/>
                </a:solidFill>
              </a:rPr>
            </a:br>
            <a:r>
              <a:rPr lang="en-US" altLang="en-US" sz="17600" b="1" dirty="0" smtClean="0"/>
              <a:t>Free-Body Diagram: 2</a:t>
            </a:r>
            <a:endParaRPr lang="en-US" altLang="en-US" sz="176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8"/>
                                        </p:tgtEl>
                                        <p:attrNameLst>
                                          <p:attrName>style.visibility</p:attrName>
                                        </p:attrNameLst>
                                      </p:cBhvr>
                                      <p:to>
                                        <p:strVal val="visible"/>
                                      </p:to>
                                    </p:set>
                                    <p:anim calcmode="lin" valueType="num">
                                      <p:cBhvr additive="base">
                                        <p:cTn id="7" dur="500" fill="hold"/>
                                        <p:tgtEl>
                                          <p:spTgt spid="33798"/>
                                        </p:tgtEl>
                                        <p:attrNameLst>
                                          <p:attrName>ppt_x</p:attrName>
                                        </p:attrNameLst>
                                      </p:cBhvr>
                                      <p:tavLst>
                                        <p:tav tm="0">
                                          <p:val>
                                            <p:strVal val="#ppt_x"/>
                                          </p:val>
                                        </p:tav>
                                        <p:tav tm="100000">
                                          <p:val>
                                            <p:strVal val="#ppt_x"/>
                                          </p:val>
                                        </p:tav>
                                      </p:tavLst>
                                    </p:anim>
                                    <p:anim calcmode="lin" valueType="num">
                                      <p:cBhvr additive="base">
                                        <p:cTn id="8" dur="500" fill="hold"/>
                                        <p:tgtEl>
                                          <p:spTgt spid="3379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3794"/>
                                        </p:tgtEl>
                                        <p:attrNameLst>
                                          <p:attrName>style.visibility</p:attrName>
                                        </p:attrNameLst>
                                      </p:cBhvr>
                                      <p:to>
                                        <p:strVal val="visible"/>
                                      </p:to>
                                    </p:set>
                                    <p:anim calcmode="lin" valueType="num">
                                      <p:cBhvr additive="base">
                                        <p:cTn id="13" dur="500" fill="hold"/>
                                        <p:tgtEl>
                                          <p:spTgt spid="33794"/>
                                        </p:tgtEl>
                                        <p:attrNameLst>
                                          <p:attrName>ppt_x</p:attrName>
                                        </p:attrNameLst>
                                      </p:cBhvr>
                                      <p:tavLst>
                                        <p:tav tm="0">
                                          <p:val>
                                            <p:strVal val="0-#ppt_w/2"/>
                                          </p:val>
                                        </p:tav>
                                        <p:tav tm="100000">
                                          <p:val>
                                            <p:strVal val="#ppt_x"/>
                                          </p:val>
                                        </p:tav>
                                      </p:tavLst>
                                    </p:anim>
                                    <p:anim calcmode="lin" valueType="num">
                                      <p:cBhvr additive="base">
                                        <p:cTn id="14" dur="500" fill="hold"/>
                                        <p:tgtEl>
                                          <p:spTgt spid="33794"/>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3804"/>
                                        </p:tgtEl>
                                        <p:attrNameLst>
                                          <p:attrName>style.visibility</p:attrName>
                                        </p:attrNameLst>
                                      </p:cBhvr>
                                      <p:to>
                                        <p:strVal val="visible"/>
                                      </p:to>
                                    </p:set>
                                    <p:anim calcmode="lin" valueType="num">
                                      <p:cBhvr additive="base">
                                        <p:cTn id="17" dur="500" fill="hold"/>
                                        <p:tgtEl>
                                          <p:spTgt spid="33804"/>
                                        </p:tgtEl>
                                        <p:attrNameLst>
                                          <p:attrName>ppt_x</p:attrName>
                                        </p:attrNameLst>
                                      </p:cBhvr>
                                      <p:tavLst>
                                        <p:tav tm="0">
                                          <p:val>
                                            <p:strVal val="#ppt_x"/>
                                          </p:val>
                                        </p:tav>
                                        <p:tav tm="100000">
                                          <p:val>
                                            <p:strVal val="#ppt_x"/>
                                          </p:val>
                                        </p:tav>
                                      </p:tavLst>
                                    </p:anim>
                                    <p:anim calcmode="lin" valueType="num">
                                      <p:cBhvr additive="base">
                                        <p:cTn id="18" dur="500" fill="hold"/>
                                        <p:tgtEl>
                                          <p:spTgt spid="3380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3807"/>
                                        </p:tgtEl>
                                        <p:attrNameLst>
                                          <p:attrName>style.visibility</p:attrName>
                                        </p:attrNameLst>
                                      </p:cBhvr>
                                      <p:to>
                                        <p:strVal val="visible"/>
                                      </p:to>
                                    </p:set>
                                    <p:anim calcmode="lin" valueType="num">
                                      <p:cBhvr additive="base">
                                        <p:cTn id="21" dur="500" fill="hold"/>
                                        <p:tgtEl>
                                          <p:spTgt spid="33807"/>
                                        </p:tgtEl>
                                        <p:attrNameLst>
                                          <p:attrName>ppt_x</p:attrName>
                                        </p:attrNameLst>
                                      </p:cBhvr>
                                      <p:tavLst>
                                        <p:tav tm="0">
                                          <p:val>
                                            <p:strVal val="#ppt_x"/>
                                          </p:val>
                                        </p:tav>
                                        <p:tav tm="100000">
                                          <p:val>
                                            <p:strVal val="#ppt_x"/>
                                          </p:val>
                                        </p:tav>
                                      </p:tavLst>
                                    </p:anim>
                                    <p:anim calcmode="lin" valueType="num">
                                      <p:cBhvr additive="base">
                                        <p:cTn id="22" dur="500" fill="hold"/>
                                        <p:tgtEl>
                                          <p:spTgt spid="33807"/>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1" fill="hold" grpId="0" nodeType="clickEffect">
                                  <p:stCondLst>
                                    <p:cond delay="0"/>
                                  </p:stCondLst>
                                  <p:childTnLst>
                                    <p:set>
                                      <p:cBhvr>
                                        <p:cTn id="26" dur="1" fill="hold">
                                          <p:stCondLst>
                                            <p:cond delay="0"/>
                                          </p:stCondLst>
                                        </p:cTn>
                                        <p:tgtEl>
                                          <p:spTgt spid="33796"/>
                                        </p:tgtEl>
                                        <p:attrNameLst>
                                          <p:attrName>style.visibility</p:attrName>
                                        </p:attrNameLst>
                                      </p:cBhvr>
                                      <p:to>
                                        <p:strVal val="visible"/>
                                      </p:to>
                                    </p:set>
                                    <p:anim calcmode="lin" valueType="num">
                                      <p:cBhvr additive="base">
                                        <p:cTn id="27" dur="500" fill="hold"/>
                                        <p:tgtEl>
                                          <p:spTgt spid="33796"/>
                                        </p:tgtEl>
                                        <p:attrNameLst>
                                          <p:attrName>ppt_x</p:attrName>
                                        </p:attrNameLst>
                                      </p:cBhvr>
                                      <p:tavLst>
                                        <p:tav tm="0">
                                          <p:val>
                                            <p:strVal val="#ppt_x"/>
                                          </p:val>
                                        </p:tav>
                                        <p:tav tm="100000">
                                          <p:val>
                                            <p:strVal val="#ppt_x"/>
                                          </p:val>
                                        </p:tav>
                                      </p:tavLst>
                                    </p:anim>
                                    <p:anim calcmode="lin" valueType="num">
                                      <p:cBhvr additive="base">
                                        <p:cTn id="28" dur="500" fill="hold"/>
                                        <p:tgtEl>
                                          <p:spTgt spid="33796"/>
                                        </p:tgtEl>
                                        <p:attrNameLst>
                                          <p:attrName>ppt_y</p:attrName>
                                        </p:attrNameLst>
                                      </p:cBhvr>
                                      <p:tavLst>
                                        <p:tav tm="0">
                                          <p:val>
                                            <p:strVal val="0-#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3803"/>
                                        </p:tgtEl>
                                        <p:attrNameLst>
                                          <p:attrName>style.visibility</p:attrName>
                                        </p:attrNameLst>
                                      </p:cBhvr>
                                      <p:to>
                                        <p:strVal val="visible"/>
                                      </p:to>
                                    </p:set>
                                    <p:anim calcmode="lin" valueType="num">
                                      <p:cBhvr additive="base">
                                        <p:cTn id="33" dur="500" fill="hold"/>
                                        <p:tgtEl>
                                          <p:spTgt spid="33803"/>
                                        </p:tgtEl>
                                        <p:attrNameLst>
                                          <p:attrName>ppt_x</p:attrName>
                                        </p:attrNameLst>
                                      </p:cBhvr>
                                      <p:tavLst>
                                        <p:tav tm="0">
                                          <p:val>
                                            <p:strVal val="#ppt_x"/>
                                          </p:val>
                                        </p:tav>
                                        <p:tav tm="100000">
                                          <p:val>
                                            <p:strVal val="#ppt_x"/>
                                          </p:val>
                                        </p:tav>
                                      </p:tavLst>
                                    </p:anim>
                                    <p:anim calcmode="lin" valueType="num">
                                      <p:cBhvr additive="base">
                                        <p:cTn id="34" dur="500" fill="hold"/>
                                        <p:tgtEl>
                                          <p:spTgt spid="338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nimBg="1"/>
      <p:bldP spid="33796" grpId="0"/>
      <p:bldP spid="33798" grpId="0"/>
      <p:bldP spid="33803" grpId="0"/>
      <p:bldP spid="33804" grpId="0"/>
      <p:bldP spid="3380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Line 2"/>
          <p:cNvSpPr>
            <a:spLocks noChangeShapeType="1"/>
          </p:cNvSpPr>
          <p:nvPr/>
        </p:nvSpPr>
        <p:spPr bwMode="auto">
          <a:xfrm>
            <a:off x="1371600" y="3352800"/>
            <a:ext cx="0" cy="1676400"/>
          </a:xfrm>
          <a:prstGeom prst="line">
            <a:avLst/>
          </a:prstGeom>
          <a:noFill/>
          <a:ln w="57150">
            <a:solidFill>
              <a:schemeClr val="accent6">
                <a:lumMod val="50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795" name="Line 3"/>
          <p:cNvSpPr>
            <a:spLocks noChangeShapeType="1"/>
          </p:cNvSpPr>
          <p:nvPr/>
        </p:nvSpPr>
        <p:spPr bwMode="auto">
          <a:xfrm flipV="1">
            <a:off x="1371600" y="2057400"/>
            <a:ext cx="0" cy="1371600"/>
          </a:xfrm>
          <a:prstGeom prst="line">
            <a:avLst/>
          </a:prstGeom>
          <a:noFill/>
          <a:ln w="57150">
            <a:solidFill>
              <a:schemeClr val="accent6">
                <a:lumMod val="50000"/>
              </a:schemeClr>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796" name="Text Box 4"/>
          <p:cNvSpPr txBox="1">
            <a:spLocks noChangeArrowheads="1"/>
          </p:cNvSpPr>
          <p:nvPr/>
        </p:nvSpPr>
        <p:spPr bwMode="auto">
          <a:xfrm>
            <a:off x="4176823" y="2379445"/>
            <a:ext cx="2895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800" dirty="0" err="1">
                <a:latin typeface="Arial Black" pitchFamily="34" charset="0"/>
              </a:rPr>
              <a:t>F</a:t>
            </a:r>
            <a:r>
              <a:rPr lang="en-US" altLang="en-US" sz="2800" baseline="-25000" dirty="0" err="1">
                <a:latin typeface="Arial Black" pitchFamily="34" charset="0"/>
              </a:rPr>
              <a:t>Net</a:t>
            </a:r>
            <a:r>
              <a:rPr lang="en-US" altLang="en-US" sz="2800" dirty="0">
                <a:latin typeface="Arial Black" pitchFamily="34" charset="0"/>
              </a:rPr>
              <a:t> = </a:t>
            </a:r>
            <a:r>
              <a:rPr lang="en-US" altLang="en-US" sz="2800" dirty="0" err="1" smtClean="0">
                <a:latin typeface="Arial Black" pitchFamily="34" charset="0"/>
              </a:rPr>
              <a:t>F</a:t>
            </a:r>
            <a:r>
              <a:rPr lang="en-US" altLang="en-US" sz="2800" baseline="-25000" dirty="0" err="1" smtClean="0">
                <a:latin typeface="Arial Black" pitchFamily="34" charset="0"/>
              </a:rPr>
              <a:t>a</a:t>
            </a:r>
            <a:r>
              <a:rPr lang="en-US" altLang="en-US" sz="2800" dirty="0" smtClean="0">
                <a:latin typeface="Arial Black" pitchFamily="34" charset="0"/>
              </a:rPr>
              <a:t> - </a:t>
            </a:r>
            <a:r>
              <a:rPr lang="en-US" altLang="en-US" sz="2800" dirty="0">
                <a:latin typeface="Arial Black" pitchFamily="34" charset="0"/>
              </a:rPr>
              <a:t>F</a:t>
            </a:r>
            <a:r>
              <a:rPr lang="en-US" altLang="en-US" sz="2800" baseline="-25000" dirty="0">
                <a:latin typeface="Arial Black" pitchFamily="34" charset="0"/>
              </a:rPr>
              <a:t>o</a:t>
            </a:r>
          </a:p>
        </p:txBody>
      </p:sp>
      <p:sp>
        <p:nvSpPr>
          <p:cNvPr id="33802" name="Text Box 10"/>
          <p:cNvSpPr txBox="1">
            <a:spLocks noChangeArrowheads="1"/>
          </p:cNvSpPr>
          <p:nvPr/>
        </p:nvSpPr>
        <p:spPr bwMode="auto">
          <a:xfrm>
            <a:off x="1524000" y="2251670"/>
            <a:ext cx="2514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000" dirty="0" smtClean="0">
                <a:solidFill>
                  <a:schemeClr val="accent6">
                    <a:lumMod val="75000"/>
                  </a:schemeClr>
                </a:solidFill>
                <a:latin typeface="Arial Black" pitchFamily="34" charset="0"/>
              </a:rPr>
              <a:t>Force Opposing </a:t>
            </a:r>
            <a:r>
              <a:rPr lang="en-US" altLang="en-US" sz="2000" dirty="0">
                <a:solidFill>
                  <a:schemeClr val="accent6">
                    <a:lumMod val="75000"/>
                  </a:schemeClr>
                </a:solidFill>
                <a:latin typeface="Arial Black" pitchFamily="34" charset="0"/>
              </a:rPr>
              <a:t>(F</a:t>
            </a:r>
            <a:r>
              <a:rPr lang="en-US" altLang="en-US" sz="2000" baseline="-25000" dirty="0">
                <a:solidFill>
                  <a:schemeClr val="accent6">
                    <a:lumMod val="75000"/>
                  </a:schemeClr>
                </a:solidFill>
                <a:latin typeface="Arial Black" pitchFamily="34" charset="0"/>
              </a:rPr>
              <a:t>drag</a:t>
            </a:r>
            <a:r>
              <a:rPr lang="en-US" altLang="en-US" sz="2000" dirty="0">
                <a:solidFill>
                  <a:schemeClr val="accent6">
                    <a:lumMod val="75000"/>
                  </a:schemeClr>
                </a:solidFill>
                <a:latin typeface="Arial Black" pitchFamily="34" charset="0"/>
              </a:rPr>
              <a:t>)</a:t>
            </a:r>
          </a:p>
        </p:txBody>
      </p:sp>
      <p:sp>
        <p:nvSpPr>
          <p:cNvPr id="33803" name="Text Box 11"/>
          <p:cNvSpPr txBox="1">
            <a:spLocks noChangeArrowheads="1"/>
          </p:cNvSpPr>
          <p:nvPr/>
        </p:nvSpPr>
        <p:spPr bwMode="auto">
          <a:xfrm>
            <a:off x="4176823" y="3929390"/>
            <a:ext cx="4267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800" dirty="0">
                <a:latin typeface="Arial Black" pitchFamily="34" charset="0"/>
              </a:rPr>
              <a:t>ma = F</a:t>
            </a:r>
            <a:r>
              <a:rPr lang="en-US" altLang="en-US" sz="2800" baseline="-25000" dirty="0">
                <a:latin typeface="Arial Black" pitchFamily="34" charset="0"/>
              </a:rPr>
              <a:t>g</a:t>
            </a:r>
            <a:r>
              <a:rPr lang="en-US" altLang="en-US" sz="2800" dirty="0">
                <a:latin typeface="Arial Black" pitchFamily="34" charset="0"/>
              </a:rPr>
              <a:t> - F</a:t>
            </a:r>
            <a:r>
              <a:rPr lang="en-US" altLang="en-US" sz="2800" baseline="-25000" dirty="0">
                <a:latin typeface="Arial Black" pitchFamily="34" charset="0"/>
              </a:rPr>
              <a:t>drag</a:t>
            </a:r>
          </a:p>
        </p:txBody>
      </p:sp>
      <p:sp>
        <p:nvSpPr>
          <p:cNvPr id="33804" name="Text Box 12"/>
          <p:cNvSpPr txBox="1">
            <a:spLocks noChangeArrowheads="1"/>
          </p:cNvSpPr>
          <p:nvPr/>
        </p:nvSpPr>
        <p:spPr bwMode="auto">
          <a:xfrm>
            <a:off x="1524000" y="4114800"/>
            <a:ext cx="25146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000" dirty="0">
                <a:solidFill>
                  <a:schemeClr val="accent6">
                    <a:lumMod val="75000"/>
                  </a:schemeClr>
                </a:solidFill>
                <a:latin typeface="Arial Black" pitchFamily="34" charset="0"/>
              </a:rPr>
              <a:t>Force </a:t>
            </a:r>
            <a:r>
              <a:rPr lang="en-US" altLang="en-US" sz="2000" dirty="0" smtClean="0">
                <a:solidFill>
                  <a:schemeClr val="accent6">
                    <a:lumMod val="75000"/>
                  </a:schemeClr>
                </a:solidFill>
                <a:latin typeface="Arial Black" pitchFamily="34" charset="0"/>
              </a:rPr>
              <a:t>Applied </a:t>
            </a:r>
          </a:p>
          <a:p>
            <a:pPr eaLnBrk="1" hangingPunct="1">
              <a:spcBef>
                <a:spcPct val="50000"/>
              </a:spcBef>
            </a:pPr>
            <a:r>
              <a:rPr lang="en-US" altLang="en-US" sz="2000" dirty="0" smtClean="0">
                <a:solidFill>
                  <a:schemeClr val="accent6">
                    <a:lumMod val="75000"/>
                  </a:schemeClr>
                </a:solidFill>
                <a:latin typeface="Arial Black" pitchFamily="34" charset="0"/>
              </a:rPr>
              <a:t>(</a:t>
            </a:r>
            <a:r>
              <a:rPr lang="en-US" altLang="en-US" sz="2000" dirty="0">
                <a:solidFill>
                  <a:schemeClr val="accent6">
                    <a:lumMod val="75000"/>
                  </a:schemeClr>
                </a:solidFill>
                <a:latin typeface="Arial Black" pitchFamily="34" charset="0"/>
              </a:rPr>
              <a:t>F</a:t>
            </a:r>
            <a:r>
              <a:rPr lang="en-US" altLang="en-US" sz="2000" baseline="-25000" dirty="0">
                <a:solidFill>
                  <a:schemeClr val="accent6">
                    <a:lumMod val="75000"/>
                  </a:schemeClr>
                </a:solidFill>
                <a:latin typeface="Arial Black" pitchFamily="34" charset="0"/>
              </a:rPr>
              <a:t>g</a:t>
            </a:r>
            <a:r>
              <a:rPr lang="en-US" altLang="en-US" sz="2000" dirty="0">
                <a:solidFill>
                  <a:schemeClr val="accent6">
                    <a:lumMod val="75000"/>
                  </a:schemeClr>
                </a:solidFill>
                <a:latin typeface="Arial Black" pitchFamily="34" charset="0"/>
              </a:rPr>
              <a:t>)</a:t>
            </a:r>
          </a:p>
        </p:txBody>
      </p:sp>
      <p:sp>
        <p:nvSpPr>
          <p:cNvPr id="33807" name="Text Box 15"/>
          <p:cNvSpPr txBox="1">
            <a:spLocks noChangeArrowheads="1"/>
          </p:cNvSpPr>
          <p:nvPr/>
        </p:nvSpPr>
        <p:spPr bwMode="auto">
          <a:xfrm>
            <a:off x="1143000" y="5536309"/>
            <a:ext cx="539070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r>
              <a:rPr lang="en-US" altLang="en-US" sz="2000" dirty="0">
                <a:solidFill>
                  <a:schemeClr val="tx2"/>
                </a:solidFill>
                <a:latin typeface="+mn-lt"/>
              </a:rPr>
              <a:t>The applied force is the weight, Fg </a:t>
            </a:r>
          </a:p>
        </p:txBody>
      </p:sp>
      <p:sp>
        <p:nvSpPr>
          <p:cNvPr id="9226" name="Oval 16"/>
          <p:cNvSpPr>
            <a:spLocks noChangeArrowheads="1"/>
          </p:cNvSpPr>
          <p:nvPr/>
        </p:nvSpPr>
        <p:spPr bwMode="auto">
          <a:xfrm>
            <a:off x="1255528" y="3352800"/>
            <a:ext cx="228600" cy="152400"/>
          </a:xfrm>
          <a:prstGeom prst="ellipse">
            <a:avLst/>
          </a:prstGeom>
          <a:solidFill>
            <a:schemeClr val="tx1"/>
          </a:solidFill>
          <a:ln w="9525">
            <a:solidFill>
              <a:schemeClr val="tx1"/>
            </a:solidFill>
            <a:round/>
            <a:headEnd/>
            <a:tailEnd/>
          </a:ln>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endParaRPr lang="en-US" altLang="en-US"/>
          </a:p>
        </p:txBody>
      </p:sp>
      <p:sp>
        <p:nvSpPr>
          <p:cNvPr id="12" name="Title 1"/>
          <p:cNvSpPr txBox="1">
            <a:spLocks/>
          </p:cNvSpPr>
          <p:nvPr/>
        </p:nvSpPr>
        <p:spPr>
          <a:xfrm>
            <a:off x="510363" y="685800"/>
            <a:ext cx="7634344" cy="990600"/>
          </a:xfrm>
          <a:prstGeom prst="rect">
            <a:avLst/>
          </a:prstGeom>
        </p:spPr>
        <p:txBody>
          <a:bodyPr vert="horz" lIns="91440" tIns="45720" rIns="91440" bIns="45720" rtlCol="0" anchor="b">
            <a:normAutofit fontScale="25000" lnSpcReduction="2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17475" fontAlgn="auto">
              <a:spcAft>
                <a:spcPts val="0"/>
              </a:spcAft>
            </a:pP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t>
            </a:r>
            <a:br>
              <a:rPr lang="en-US" altLang="en-US" sz="3200" dirty="0" smtClean="0">
                <a:solidFill>
                  <a:srgbClr val="0000FF"/>
                </a:solidFill>
              </a:rPr>
            </a:br>
            <a:r>
              <a:rPr lang="en-US" altLang="en-US" sz="3200" dirty="0" smtClean="0">
                <a:solidFill>
                  <a:srgbClr val="0000FF"/>
                </a:solidFill>
              </a:rPr>
              <a:t/>
            </a:r>
            <a:br>
              <a:rPr lang="en-US" altLang="en-US" sz="3200" dirty="0" smtClean="0">
                <a:solidFill>
                  <a:srgbClr val="0000FF"/>
                </a:solidFill>
              </a:rPr>
            </a:br>
            <a:r>
              <a:rPr lang="en-US" altLang="en-US" sz="3200" dirty="0" smtClean="0">
                <a:solidFill>
                  <a:srgbClr val="0000FF"/>
                </a:solidFill>
              </a:rPr>
              <a:t>          </a:t>
            </a:r>
            <a:br>
              <a:rPr lang="en-US" altLang="en-US" sz="3200" dirty="0" smtClean="0">
                <a:solidFill>
                  <a:srgbClr val="0000FF"/>
                </a:solidFill>
              </a:rPr>
            </a:br>
            <a:r>
              <a:rPr lang="en-US" altLang="en-US" sz="3200" dirty="0" smtClean="0">
                <a:solidFill>
                  <a:srgbClr val="0000FF"/>
                </a:solidFill>
              </a:rPr>
              <a:t>           </a:t>
            </a:r>
            <a:r>
              <a:rPr lang="en-US" altLang="en-US" sz="3200" dirty="0" smtClean="0">
                <a:solidFill>
                  <a:srgbClr val="FF0000"/>
                </a:solidFill>
              </a:rPr>
              <a:t/>
            </a:r>
            <a:br>
              <a:rPr lang="en-US" altLang="en-US" sz="3200" dirty="0" smtClean="0">
                <a:solidFill>
                  <a:srgbClr val="FF0000"/>
                </a:solidFill>
              </a:rPr>
            </a:br>
            <a:r>
              <a:rPr lang="en-US" altLang="en-US" sz="3200" dirty="0" smtClean="0">
                <a:solidFill>
                  <a:srgbClr val="FF0000"/>
                </a:solidFill>
              </a:rPr>
              <a:t/>
            </a:r>
            <a:br>
              <a:rPr lang="en-US" altLang="en-US" sz="3200" dirty="0" smtClean="0">
                <a:solidFill>
                  <a:srgbClr val="FF0000"/>
                </a:solidFill>
              </a:rPr>
            </a:br>
            <a:r>
              <a:rPr lang="en-US" altLang="en-US" sz="17600" b="1" dirty="0" smtClean="0"/>
              <a:t>Free-Body Diagram: 3</a:t>
            </a:r>
            <a:endParaRPr lang="en-US" altLang="en-US" sz="176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 calcmode="lin" valueType="num">
                                      <p:cBhvr additive="base">
                                        <p:cTn id="7" dur="500" fill="hold"/>
                                        <p:tgtEl>
                                          <p:spTgt spid="33795"/>
                                        </p:tgtEl>
                                        <p:attrNameLst>
                                          <p:attrName>ppt_x</p:attrName>
                                        </p:attrNameLst>
                                      </p:cBhvr>
                                      <p:tavLst>
                                        <p:tav tm="0">
                                          <p:val>
                                            <p:strVal val="1+#ppt_w/2"/>
                                          </p:val>
                                        </p:tav>
                                        <p:tav tm="100000">
                                          <p:val>
                                            <p:strVal val="#ppt_x"/>
                                          </p:val>
                                        </p:tav>
                                      </p:tavLst>
                                    </p:anim>
                                    <p:anim calcmode="lin" valueType="num">
                                      <p:cBhvr additive="base">
                                        <p:cTn id="8" dur="500" fill="hold"/>
                                        <p:tgtEl>
                                          <p:spTgt spid="33795"/>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3802"/>
                                        </p:tgtEl>
                                        <p:attrNameLst>
                                          <p:attrName>style.visibility</p:attrName>
                                        </p:attrNameLst>
                                      </p:cBhvr>
                                      <p:to>
                                        <p:strVal val="visible"/>
                                      </p:to>
                                    </p:set>
                                    <p:anim calcmode="lin" valueType="num">
                                      <p:cBhvr additive="base">
                                        <p:cTn id="11" dur="500" fill="hold"/>
                                        <p:tgtEl>
                                          <p:spTgt spid="33802"/>
                                        </p:tgtEl>
                                        <p:attrNameLst>
                                          <p:attrName>ppt_x</p:attrName>
                                        </p:attrNameLst>
                                      </p:cBhvr>
                                      <p:tavLst>
                                        <p:tav tm="0">
                                          <p:val>
                                            <p:strVal val="#ppt_x"/>
                                          </p:val>
                                        </p:tav>
                                        <p:tav tm="100000">
                                          <p:val>
                                            <p:strVal val="#ppt_x"/>
                                          </p:val>
                                        </p:tav>
                                      </p:tavLst>
                                    </p:anim>
                                    <p:anim calcmode="lin" valueType="num">
                                      <p:cBhvr additive="base">
                                        <p:cTn id="12" dur="500" fill="hold"/>
                                        <p:tgtEl>
                                          <p:spTgt spid="33802"/>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12" fill="hold" grpId="0" nodeType="clickEffect">
                                  <p:stCondLst>
                                    <p:cond delay="0"/>
                                  </p:stCondLst>
                                  <p:childTnLst>
                                    <p:set>
                                      <p:cBhvr>
                                        <p:cTn id="16" dur="1" fill="hold">
                                          <p:stCondLst>
                                            <p:cond delay="0"/>
                                          </p:stCondLst>
                                        </p:cTn>
                                        <p:tgtEl>
                                          <p:spTgt spid="33794"/>
                                        </p:tgtEl>
                                        <p:attrNameLst>
                                          <p:attrName>style.visibility</p:attrName>
                                        </p:attrNameLst>
                                      </p:cBhvr>
                                      <p:to>
                                        <p:strVal val="visible"/>
                                      </p:to>
                                    </p:set>
                                    <p:anim calcmode="lin" valueType="num">
                                      <p:cBhvr additive="base">
                                        <p:cTn id="17" dur="500" fill="hold"/>
                                        <p:tgtEl>
                                          <p:spTgt spid="33794"/>
                                        </p:tgtEl>
                                        <p:attrNameLst>
                                          <p:attrName>ppt_x</p:attrName>
                                        </p:attrNameLst>
                                      </p:cBhvr>
                                      <p:tavLst>
                                        <p:tav tm="0">
                                          <p:val>
                                            <p:strVal val="0-#ppt_w/2"/>
                                          </p:val>
                                        </p:tav>
                                        <p:tav tm="100000">
                                          <p:val>
                                            <p:strVal val="#ppt_x"/>
                                          </p:val>
                                        </p:tav>
                                      </p:tavLst>
                                    </p:anim>
                                    <p:anim calcmode="lin" valueType="num">
                                      <p:cBhvr additive="base">
                                        <p:cTn id="18" dur="500" fill="hold"/>
                                        <p:tgtEl>
                                          <p:spTgt spid="33794"/>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3804"/>
                                        </p:tgtEl>
                                        <p:attrNameLst>
                                          <p:attrName>style.visibility</p:attrName>
                                        </p:attrNameLst>
                                      </p:cBhvr>
                                      <p:to>
                                        <p:strVal val="visible"/>
                                      </p:to>
                                    </p:set>
                                    <p:anim calcmode="lin" valueType="num">
                                      <p:cBhvr additive="base">
                                        <p:cTn id="21" dur="500" fill="hold"/>
                                        <p:tgtEl>
                                          <p:spTgt spid="33804"/>
                                        </p:tgtEl>
                                        <p:attrNameLst>
                                          <p:attrName>ppt_x</p:attrName>
                                        </p:attrNameLst>
                                      </p:cBhvr>
                                      <p:tavLst>
                                        <p:tav tm="0">
                                          <p:val>
                                            <p:strVal val="#ppt_x"/>
                                          </p:val>
                                        </p:tav>
                                        <p:tav tm="100000">
                                          <p:val>
                                            <p:strVal val="#ppt_x"/>
                                          </p:val>
                                        </p:tav>
                                      </p:tavLst>
                                    </p:anim>
                                    <p:anim calcmode="lin" valueType="num">
                                      <p:cBhvr additive="base">
                                        <p:cTn id="22" dur="500" fill="hold"/>
                                        <p:tgtEl>
                                          <p:spTgt spid="33804"/>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3807"/>
                                        </p:tgtEl>
                                        <p:attrNameLst>
                                          <p:attrName>style.visibility</p:attrName>
                                        </p:attrNameLst>
                                      </p:cBhvr>
                                      <p:to>
                                        <p:strVal val="visible"/>
                                      </p:to>
                                    </p:set>
                                    <p:anim calcmode="lin" valueType="num">
                                      <p:cBhvr additive="base">
                                        <p:cTn id="25" dur="500" fill="hold"/>
                                        <p:tgtEl>
                                          <p:spTgt spid="33807"/>
                                        </p:tgtEl>
                                        <p:attrNameLst>
                                          <p:attrName>ppt_x</p:attrName>
                                        </p:attrNameLst>
                                      </p:cBhvr>
                                      <p:tavLst>
                                        <p:tav tm="0">
                                          <p:val>
                                            <p:strVal val="#ppt_x"/>
                                          </p:val>
                                        </p:tav>
                                        <p:tav tm="100000">
                                          <p:val>
                                            <p:strVal val="#ppt_x"/>
                                          </p:val>
                                        </p:tav>
                                      </p:tavLst>
                                    </p:anim>
                                    <p:anim calcmode="lin" valueType="num">
                                      <p:cBhvr additive="base">
                                        <p:cTn id="26" dur="500" fill="hold"/>
                                        <p:tgtEl>
                                          <p:spTgt spid="3380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33796"/>
                                        </p:tgtEl>
                                        <p:attrNameLst>
                                          <p:attrName>style.visibility</p:attrName>
                                        </p:attrNameLst>
                                      </p:cBhvr>
                                      <p:to>
                                        <p:strVal val="visible"/>
                                      </p:to>
                                    </p:set>
                                    <p:anim calcmode="lin" valueType="num">
                                      <p:cBhvr additive="base">
                                        <p:cTn id="31" dur="500" fill="hold"/>
                                        <p:tgtEl>
                                          <p:spTgt spid="33796"/>
                                        </p:tgtEl>
                                        <p:attrNameLst>
                                          <p:attrName>ppt_x</p:attrName>
                                        </p:attrNameLst>
                                      </p:cBhvr>
                                      <p:tavLst>
                                        <p:tav tm="0">
                                          <p:val>
                                            <p:strVal val="#ppt_x"/>
                                          </p:val>
                                        </p:tav>
                                        <p:tav tm="100000">
                                          <p:val>
                                            <p:strVal val="#ppt_x"/>
                                          </p:val>
                                        </p:tav>
                                      </p:tavLst>
                                    </p:anim>
                                    <p:anim calcmode="lin" valueType="num">
                                      <p:cBhvr additive="base">
                                        <p:cTn id="32" dur="500" fill="hold"/>
                                        <p:tgtEl>
                                          <p:spTgt spid="33796"/>
                                        </p:tgtEl>
                                        <p:attrNameLst>
                                          <p:attrName>ppt_y</p:attrName>
                                        </p:attrNameLst>
                                      </p:cBhvr>
                                      <p:tavLst>
                                        <p:tav tm="0">
                                          <p:val>
                                            <p:strVal val="0-#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3803"/>
                                        </p:tgtEl>
                                        <p:attrNameLst>
                                          <p:attrName>style.visibility</p:attrName>
                                        </p:attrNameLst>
                                      </p:cBhvr>
                                      <p:to>
                                        <p:strVal val="visible"/>
                                      </p:to>
                                    </p:set>
                                    <p:anim calcmode="lin" valueType="num">
                                      <p:cBhvr additive="base">
                                        <p:cTn id="37" dur="500" fill="hold"/>
                                        <p:tgtEl>
                                          <p:spTgt spid="33803"/>
                                        </p:tgtEl>
                                        <p:attrNameLst>
                                          <p:attrName>ppt_x</p:attrName>
                                        </p:attrNameLst>
                                      </p:cBhvr>
                                      <p:tavLst>
                                        <p:tav tm="0">
                                          <p:val>
                                            <p:strVal val="#ppt_x"/>
                                          </p:val>
                                        </p:tav>
                                        <p:tav tm="100000">
                                          <p:val>
                                            <p:strVal val="#ppt_x"/>
                                          </p:val>
                                        </p:tav>
                                      </p:tavLst>
                                    </p:anim>
                                    <p:anim calcmode="lin" valueType="num">
                                      <p:cBhvr additive="base">
                                        <p:cTn id="38" dur="500" fill="hold"/>
                                        <p:tgtEl>
                                          <p:spTgt spid="338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nimBg="1"/>
      <p:bldP spid="33795" grpId="0" animBg="1"/>
      <p:bldP spid="33796" grpId="0"/>
      <p:bldP spid="33802" grpId="0"/>
      <p:bldP spid="33803" grpId="0"/>
      <p:bldP spid="33804" grpId="0"/>
      <p:bldP spid="3380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909</TotalTime>
  <Words>392</Words>
  <Application>Microsoft Office PowerPoint</Application>
  <PresentationFormat>On-screen Show (4:3)</PresentationFormat>
  <Paragraphs>50</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Austin</vt:lpstr>
      <vt:lpstr>Forces and Newton’s Laws</vt:lpstr>
      <vt:lpstr>Direct Forces</vt:lpstr>
      <vt:lpstr>                                          Newton’s First Law</vt:lpstr>
      <vt:lpstr>F = ma </vt:lpstr>
      <vt:lpstr>PowerPoint Presentation</vt:lpstr>
      <vt:lpstr>PowerPoint Presentation</vt:lpstr>
      <vt:lpstr>PowerPoint Presentation</vt:lpstr>
      <vt:lpstr>PowerPoint Presentation</vt:lpstr>
    </vt:vector>
  </TitlesOfParts>
  <Company>Friendswood ISD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and 7.1</dc:title>
  <dc:creator>Friendswood High School Science Department</dc:creator>
  <cp:lastModifiedBy>YOWELL JANET LYNN</cp:lastModifiedBy>
  <cp:revision>85</cp:revision>
  <dcterms:created xsi:type="dcterms:W3CDTF">2005-09-25T19:53:32Z</dcterms:created>
  <dcterms:modified xsi:type="dcterms:W3CDTF">2013-09-16T22:44:15Z</dcterms:modified>
</cp:coreProperties>
</file>