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3"/>
  </p:notesMasterIdLst>
  <p:sldIdLst>
    <p:sldId id="31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6" r:id="rId21"/>
    <p:sldId id="278" r:id="rId22"/>
  </p:sldIdLst>
  <p:sldSz cx="9144000" cy="5143500" type="screen16x9"/>
  <p:notesSz cx="6858000" cy="9144000"/>
  <p:embeddedFontLst>
    <p:embeddedFont>
      <p:font typeface="Cherry Cream Soda" panose="02000000000000000000"/>
      <p:regular r:id="rId24"/>
    </p:embeddedFont>
    <p:embeddedFont>
      <p:font typeface="Impact" panose="020B0806030902050204" pitchFamily="34" charset="0"/>
      <p:regular r:id="rId25"/>
    </p:embeddedFont>
    <p:embeddedFont>
      <p:font typeface="Luckiest Guy" panose="02000506000000020004" pitchFamily="2" charset="0"/>
      <p:regular r:id="rId26"/>
    </p:embeddedFont>
    <p:embeddedFont>
      <p:font typeface="Montserrat" pitchFamily="2" charset="77"/>
      <p:regular r:id="rId27"/>
      <p:bold r:id="rId28"/>
      <p:italic r:id="rId29"/>
      <p:boldItalic r:id="rId30"/>
    </p:embeddedFont>
    <p:embeddedFont>
      <p:font typeface="Montserrat ExtraBold" panose="0000090000000000000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BA3BD-1FBB-4355-A0C6-8D4086621678}" v="5" dt="2026-02-13T01:25:17.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7"/>
    <p:restoredTop sz="83804"/>
  </p:normalViewPr>
  <p:slideViewPr>
    <p:cSldViewPr snapToGrid="0">
      <p:cViewPr varScale="1">
        <p:scale>
          <a:sx n="104" d="100"/>
          <a:sy n="104" d="100"/>
        </p:scale>
        <p:origin x="1616" y="4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11.fntdata"/><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 userId="69015d560c1207f6" providerId="LiveId" clId="{10D1DA2E-1A32-4738-844E-B24145DDBEDC}"/>
    <pc:docChg chg="custSel addSld delSld modSld">
      <pc:chgData name="D C" userId="69015d560c1207f6" providerId="LiveId" clId="{10D1DA2E-1A32-4738-844E-B24145DDBEDC}" dt="2026-01-30T19:20:47.685" v="78" actId="47"/>
      <pc:docMkLst>
        <pc:docMk/>
      </pc:docMkLst>
      <pc:sldChg chg="modSp mod">
        <pc:chgData name="D C" userId="69015d560c1207f6" providerId="LiveId" clId="{10D1DA2E-1A32-4738-844E-B24145DDBEDC}" dt="2026-01-30T19:19:39.269" v="1" actId="27636"/>
        <pc:sldMkLst>
          <pc:docMk/>
          <pc:sldMk cId="0" sldId="271"/>
        </pc:sldMkLst>
        <pc:spChg chg="mod">
          <ac:chgData name="D C" userId="69015d560c1207f6" providerId="LiveId" clId="{10D1DA2E-1A32-4738-844E-B24145DDBEDC}" dt="2026-01-30T19:19:39.269" v="1" actId="27636"/>
          <ac:spMkLst>
            <pc:docMk/>
            <pc:sldMk cId="0" sldId="271"/>
            <ac:spMk id="169" creationId="{00000000-0000-0000-0000-000000000000}"/>
          </ac:spMkLst>
        </pc:spChg>
      </pc:sldChg>
      <pc:sldChg chg="modSp mod">
        <pc:chgData name="D C" userId="69015d560c1207f6" providerId="LiveId" clId="{10D1DA2E-1A32-4738-844E-B24145DDBEDC}" dt="2026-01-30T19:19:39.316" v="2" actId="27636"/>
        <pc:sldMkLst>
          <pc:docMk/>
          <pc:sldMk cId="0" sldId="273"/>
        </pc:sldMkLst>
        <pc:spChg chg="mod">
          <ac:chgData name="D C" userId="69015d560c1207f6" providerId="LiveId" clId="{10D1DA2E-1A32-4738-844E-B24145DDBEDC}" dt="2026-01-30T19:19:39.316" v="2" actId="27636"/>
          <ac:spMkLst>
            <pc:docMk/>
            <pc:sldMk cId="0" sldId="273"/>
            <ac:spMk id="183" creationId="{00000000-0000-0000-0000-000000000000}"/>
          </ac:spMkLst>
        </pc:spChg>
      </pc:sldChg>
      <pc:sldChg chg="addSp modSp add mod">
        <pc:chgData name="D C" userId="69015d560c1207f6" providerId="LiveId" clId="{10D1DA2E-1A32-4738-844E-B24145DDBEDC}" dt="2026-01-30T19:20:42.859" v="77" actId="1076"/>
        <pc:sldMkLst>
          <pc:docMk/>
          <pc:sldMk cId="4090618304" sldId="311"/>
        </pc:sldMkLst>
        <pc:spChg chg="mod">
          <ac:chgData name="D C" userId="69015d560c1207f6" providerId="LiveId" clId="{10D1DA2E-1A32-4738-844E-B24145DDBEDC}" dt="2026-01-30T19:20:06.772" v="66" actId="20577"/>
          <ac:spMkLst>
            <pc:docMk/>
            <pc:sldMk cId="4090618304" sldId="311"/>
            <ac:spMk id="13" creationId="{5118F9C5-5FB0-042B-503A-DBD1C7A2848C}"/>
          </ac:spMkLst>
        </pc:spChg>
        <pc:picChg chg="add mod">
          <ac:chgData name="D C" userId="69015d560c1207f6" providerId="LiveId" clId="{10D1DA2E-1A32-4738-844E-B24145DDBEDC}" dt="2026-01-30T19:20:40.050" v="76" actId="1076"/>
          <ac:picMkLst>
            <pc:docMk/>
            <pc:sldMk cId="4090618304" sldId="311"/>
            <ac:picMk id="2" creationId="{490C3F3F-0D93-E90F-07C4-300F3ABB5859}"/>
          </ac:picMkLst>
        </pc:picChg>
        <pc:picChg chg="add mod">
          <ac:chgData name="D C" userId="69015d560c1207f6" providerId="LiveId" clId="{10D1DA2E-1A32-4738-844E-B24145DDBEDC}" dt="2026-01-30T19:20:33.041" v="73" actId="1076"/>
          <ac:picMkLst>
            <pc:docMk/>
            <pc:sldMk cId="4090618304" sldId="311"/>
            <ac:picMk id="3" creationId="{83ABD7D2-4545-5842-1063-57C7D3AA19EA}"/>
          </ac:picMkLst>
        </pc:picChg>
        <pc:picChg chg="add mod">
          <ac:chgData name="D C" userId="69015d560c1207f6" providerId="LiveId" clId="{10D1DA2E-1A32-4738-844E-B24145DDBEDC}" dt="2026-01-30T19:20:42.859" v="77" actId="1076"/>
          <ac:picMkLst>
            <pc:docMk/>
            <pc:sldMk cId="4090618304" sldId="311"/>
            <ac:picMk id="4" creationId="{E696B888-E791-D6CA-6571-9EF6F3247DCD}"/>
          </ac:picMkLst>
        </pc:picChg>
        <pc:picChg chg="add mod">
          <ac:chgData name="D C" userId="69015d560c1207f6" providerId="LiveId" clId="{10D1DA2E-1A32-4738-844E-B24145DDBEDC}" dt="2026-01-30T19:20:38.574" v="75" actId="1076"/>
          <ac:picMkLst>
            <pc:docMk/>
            <pc:sldMk cId="4090618304" sldId="311"/>
            <ac:picMk id="7" creationId="{B1C6EC64-6DDF-0C23-CD0A-3AE4962065E6}"/>
          </ac:picMkLst>
        </pc:picChg>
      </pc:sldChg>
      <pc:sldMasterChg chg="delSldLayout">
        <pc:chgData name="D C" userId="69015d560c1207f6" providerId="LiveId" clId="{10D1DA2E-1A32-4738-844E-B24145DDBEDC}" dt="2026-01-30T19:20:47.685" v="78" actId="47"/>
        <pc:sldMasterMkLst>
          <pc:docMk/>
          <pc:sldMasterMk cId="0" sldId="2147483659"/>
        </pc:sldMasterMkLst>
      </pc:sldMasterChg>
    </pc:docChg>
  </pc:docChgLst>
  <pc:docChgLst>
    <pc:chgData name="Ellen Sukovich" userId="ebe32115-d9af-4b6a-a2e1-726554337d4f" providerId="ADAL" clId="{25469C93-6662-4A70-B08D-55C47E83C467}"/>
    <pc:docChg chg="undo custSel addSld delSld modSld sldOrd">
      <pc:chgData name="Ellen Sukovich" userId="ebe32115-d9af-4b6a-a2e1-726554337d4f" providerId="ADAL" clId="{25469C93-6662-4A70-B08D-55C47E83C467}" dt="2026-02-20T17:34:48.242" v="211" actId="47"/>
      <pc:docMkLst>
        <pc:docMk/>
      </pc:docMkLst>
      <pc:sldChg chg="modSp mod">
        <pc:chgData name="Ellen Sukovich" userId="ebe32115-d9af-4b6a-a2e1-726554337d4f" providerId="ADAL" clId="{25469C93-6662-4A70-B08D-55C47E83C467}" dt="2026-02-12T20:48:18.806" v="10" actId="1076"/>
        <pc:sldMkLst>
          <pc:docMk/>
          <pc:sldMk cId="0" sldId="258"/>
        </pc:sldMkLst>
        <pc:spChg chg="mod">
          <ac:chgData name="Ellen Sukovich" userId="ebe32115-d9af-4b6a-a2e1-726554337d4f" providerId="ADAL" clId="{25469C93-6662-4A70-B08D-55C47E83C467}" dt="2026-02-12T20:47:48.580" v="8" actId="20577"/>
          <ac:spMkLst>
            <pc:docMk/>
            <pc:sldMk cId="0" sldId="258"/>
            <ac:spMk id="73" creationId="{00000000-0000-0000-0000-000000000000}"/>
          </ac:spMkLst>
        </pc:spChg>
        <pc:spChg chg="mod">
          <ac:chgData name="Ellen Sukovich" userId="ebe32115-d9af-4b6a-a2e1-726554337d4f" providerId="ADAL" clId="{25469C93-6662-4A70-B08D-55C47E83C467}" dt="2026-02-12T20:48:18.806" v="10" actId="1076"/>
          <ac:spMkLst>
            <pc:docMk/>
            <pc:sldMk cId="0" sldId="258"/>
            <ac:spMk id="75" creationId="{00000000-0000-0000-0000-000000000000}"/>
          </ac:spMkLst>
        </pc:spChg>
      </pc:sldChg>
      <pc:sldChg chg="modSp mod">
        <pc:chgData name="Ellen Sukovich" userId="ebe32115-d9af-4b6a-a2e1-726554337d4f" providerId="ADAL" clId="{25469C93-6662-4A70-B08D-55C47E83C467}" dt="2026-02-13T00:11:13.072" v="27" actId="120"/>
        <pc:sldMkLst>
          <pc:docMk/>
          <pc:sldMk cId="0" sldId="271"/>
        </pc:sldMkLst>
        <pc:spChg chg="mod">
          <ac:chgData name="Ellen Sukovich" userId="ebe32115-d9af-4b6a-a2e1-726554337d4f" providerId="ADAL" clId="{25469C93-6662-4A70-B08D-55C47E83C467}" dt="2026-02-13T00:11:13.072" v="27" actId="120"/>
          <ac:spMkLst>
            <pc:docMk/>
            <pc:sldMk cId="0" sldId="271"/>
            <ac:spMk id="170" creationId="{00000000-0000-0000-0000-000000000000}"/>
          </ac:spMkLst>
        </pc:spChg>
      </pc:sldChg>
      <pc:sldChg chg="del ord">
        <pc:chgData name="Ellen Sukovich" userId="ebe32115-d9af-4b6a-a2e1-726554337d4f" providerId="ADAL" clId="{25469C93-6662-4A70-B08D-55C47E83C467}" dt="2026-02-20T17:34:48.242" v="211" actId="47"/>
        <pc:sldMkLst>
          <pc:docMk/>
          <pc:sldMk cId="0" sldId="272"/>
        </pc:sldMkLst>
      </pc:sldChg>
      <pc:sldChg chg="modSp mod">
        <pc:chgData name="Ellen Sukovich" userId="ebe32115-d9af-4b6a-a2e1-726554337d4f" providerId="ADAL" clId="{25469C93-6662-4A70-B08D-55C47E83C467}" dt="2026-02-13T01:13:28.751" v="36" actId="20577"/>
        <pc:sldMkLst>
          <pc:docMk/>
          <pc:sldMk cId="0" sldId="276"/>
        </pc:sldMkLst>
        <pc:spChg chg="mod">
          <ac:chgData name="Ellen Sukovich" userId="ebe32115-d9af-4b6a-a2e1-726554337d4f" providerId="ADAL" clId="{25469C93-6662-4A70-B08D-55C47E83C467}" dt="2026-02-13T01:13:28.751" v="36" actId="20577"/>
          <ac:spMkLst>
            <pc:docMk/>
            <pc:sldMk cId="0" sldId="276"/>
            <ac:spMk id="206" creationId="{00000000-0000-0000-0000-000000000000}"/>
          </ac:spMkLst>
        </pc:spChg>
      </pc:sldChg>
      <pc:sldChg chg="modSp mod">
        <pc:chgData name="Ellen Sukovich" userId="ebe32115-d9af-4b6a-a2e1-726554337d4f" providerId="ADAL" clId="{25469C93-6662-4A70-B08D-55C47E83C467}" dt="2026-02-13T01:25:04.877" v="188" actId="1076"/>
        <pc:sldMkLst>
          <pc:docMk/>
          <pc:sldMk cId="0" sldId="278"/>
        </pc:sldMkLst>
        <pc:spChg chg="mod">
          <ac:chgData name="Ellen Sukovich" userId="ebe32115-d9af-4b6a-a2e1-726554337d4f" providerId="ADAL" clId="{25469C93-6662-4A70-B08D-55C47E83C467}" dt="2026-02-13T01:22:54.656" v="72" actId="6549"/>
          <ac:spMkLst>
            <pc:docMk/>
            <pc:sldMk cId="0" sldId="278"/>
            <ac:spMk id="218" creationId="{00000000-0000-0000-0000-000000000000}"/>
          </ac:spMkLst>
        </pc:spChg>
        <pc:spChg chg="mod">
          <ac:chgData name="Ellen Sukovich" userId="ebe32115-d9af-4b6a-a2e1-726554337d4f" providerId="ADAL" clId="{25469C93-6662-4A70-B08D-55C47E83C467}" dt="2026-02-13T01:24:58.409" v="187" actId="255"/>
          <ac:spMkLst>
            <pc:docMk/>
            <pc:sldMk cId="0" sldId="278"/>
            <ac:spMk id="219" creationId="{00000000-0000-0000-0000-000000000000}"/>
          </ac:spMkLst>
        </pc:spChg>
        <pc:spChg chg="mod">
          <ac:chgData name="Ellen Sukovich" userId="ebe32115-d9af-4b6a-a2e1-726554337d4f" providerId="ADAL" clId="{25469C93-6662-4A70-B08D-55C47E83C467}" dt="2026-02-13T01:25:04.877" v="188" actId="1076"/>
          <ac:spMkLst>
            <pc:docMk/>
            <pc:sldMk cId="0" sldId="278"/>
            <ac:spMk id="220" creationId="{00000000-0000-0000-0000-000000000000}"/>
          </ac:spMkLst>
        </pc:spChg>
      </pc:sldChg>
      <pc:sldChg chg="addSp delSp modSp add del mod setBg">
        <pc:chgData name="Ellen Sukovich" userId="ebe32115-d9af-4b6a-a2e1-726554337d4f" providerId="ADAL" clId="{25469C93-6662-4A70-B08D-55C47E83C467}" dt="2026-02-20T17:34:47.471" v="210" actId="47"/>
        <pc:sldMkLst>
          <pc:docMk/>
          <pc:sldMk cId="1559612370"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1057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6dce08b7a1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121" name="Google Shape;121;g36dce08b7a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595959"/>
                </a:solidFill>
              </a:rPr>
              <a:t>We’ve talked about natural polymers and synthetic polymers. We’ve heard about the majority of plastics not being recycled, about plastics taking a long time to degrade, and about how a lot of plastic is ending up in our water systems.  </a:t>
            </a:r>
            <a:endParaRPr sz="1200" b="1" dirty="0">
              <a:solidFill>
                <a:schemeClr val="dk1"/>
              </a:solidFill>
            </a:endParaRPr>
          </a:p>
          <a:p>
            <a:pPr marL="0" lvl="0" indent="0" algn="l" rtl="0">
              <a:spcBef>
                <a:spcPts val="1200"/>
              </a:spcBef>
              <a:spcAft>
                <a:spcPts val="0"/>
              </a:spcAft>
              <a:buNone/>
            </a:pPr>
            <a:endParaRPr sz="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6dce08b7a1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129" name="Google Shape;129;g36dce08b7a1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6dce08b7a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136" name="Google Shape;136;g36dce08b7a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Put in something to show the difference between how gelatin forms polymers and how cornstarch does.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6dce08b7a1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144" name="Google Shape;144;g36dce08b7a1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6dce08b7a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150" name="Google Shape;150;g36dce08b7a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6dce08b7a1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160" name="Google Shape;160;g36dce08b7a1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6dce08b7a1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66" name="Google Shape;166;g36dce08b7a1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will be looking at the shrinkage of the 2 batches. Also, we will compare flexibility and rigidity between the batches.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dce08b7a1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81" name="Google Shape;181;g36dce08b7a1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f33178fc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87" name="Google Shape;187;g36f33178fc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f33178fc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02" name="Google Shape;202;g36f33178fc4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dce08b7a1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65" name="Google Shape;65;g36dce08b7a1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Only about 9% of plastics get recycled. The rest end up in landfills.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Engineers are working on fuel sources and trying to find ways to help with the issue of plastic waste. One way is by breaking plastic down into monomers, or the original building blocks, to then use them or turn them into something else.</a:t>
            </a:r>
            <a:endParaRPr dirty="0">
              <a:solidFill>
                <a:schemeClr val="dk1"/>
              </a:solidFill>
            </a:endParaRPr>
          </a:p>
          <a:p>
            <a:pPr marL="0" lvl="0" indent="0" algn="l" rtl="0">
              <a:spcBef>
                <a:spcPts val="0"/>
              </a:spcBef>
              <a:spcAft>
                <a:spcPts val="0"/>
              </a:spcAft>
              <a:buClr>
                <a:schemeClr val="dk1"/>
              </a:buClr>
              <a:buSzPts val="1100"/>
              <a:buFont typeface="Arial"/>
              <a:buNone/>
            </a:pPr>
            <a:endParaRPr sz="4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6f33178fc4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16" name="Google Shape;216;g36f33178fc4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dce08b7a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71" name="Google Shape;71;g36dce08b7a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400"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6dce08b7a1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78" name="Google Shape;78;g36dce08b7a1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6dce08b7a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85" name="Google Shape;85;g36dce08b7a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6dce08b7a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2" name="Google Shape;92;g36dce08b7a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dce08b7a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9" name="Google Shape;99;g36dce08b7a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Polymerization (puh </a:t>
            </a:r>
            <a:r>
              <a:rPr lang="en" b="1" dirty="0"/>
              <a:t>LI </a:t>
            </a:r>
            <a:r>
              <a:rPr lang="en" dirty="0"/>
              <a:t>muh rye zay tion) - monomers react in a chemical reaction to form a polymer. Heat and pressure are used to make these reactions.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6dce08b7a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106" name="Google Shape;106;g36dce08b7a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6dce08b7a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
        <p:nvSpPr>
          <p:cNvPr id="113" name="Google Shape;113;g36dce08b7a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1200"/>
              </a:spcBef>
              <a:spcAft>
                <a:spcPts val="1200"/>
              </a:spcAft>
              <a:buNone/>
            </a:pPr>
            <a:r>
              <a:rPr lang="en" b="1" dirty="0">
                <a:solidFill>
                  <a:schemeClr val="dk1"/>
                </a:solidFill>
              </a:rPr>
              <a:t>Polymers</a:t>
            </a:r>
            <a:r>
              <a:rPr lang="en" dirty="0">
                <a:solidFill>
                  <a:schemeClr val="dk1"/>
                </a:solidFill>
              </a:rPr>
              <a:t> are made of </a:t>
            </a:r>
            <a:r>
              <a:rPr lang="en" b="1" dirty="0">
                <a:solidFill>
                  <a:schemeClr val="dk1"/>
                </a:solidFill>
              </a:rPr>
              <a:t>monomers linked together</a:t>
            </a:r>
            <a:r>
              <a:rPr lang="en" dirty="0">
                <a:solidFill>
                  <a:schemeClr val="dk1"/>
                </a:solidFill>
              </a:rPr>
              <a:t>—just like your paper clip chains.</a:t>
            </a:r>
            <a:br>
              <a:rPr lang="en" dirty="0">
                <a:solidFill>
                  <a:schemeClr val="dk1"/>
                </a:solidFill>
              </a:rPr>
            </a:br>
            <a:r>
              <a:rPr lang="en" dirty="0">
                <a:solidFill>
                  <a:schemeClr val="dk1"/>
                </a:solidFill>
              </a:rPr>
              <a:t>The </a:t>
            </a:r>
            <a:r>
              <a:rPr lang="en" b="1" dirty="0">
                <a:solidFill>
                  <a:schemeClr val="dk1"/>
                </a:solidFill>
              </a:rPr>
              <a:t>structure</a:t>
            </a:r>
            <a:r>
              <a:rPr lang="en" dirty="0">
                <a:solidFill>
                  <a:schemeClr val="dk1"/>
                </a:solidFill>
              </a:rPr>
              <a:t> of a polymer (how it’s linked) changes its </a:t>
            </a:r>
            <a:r>
              <a:rPr lang="en" b="1" dirty="0">
                <a:solidFill>
                  <a:schemeClr val="dk1"/>
                </a:solidFill>
              </a:rPr>
              <a:t>function</a:t>
            </a:r>
            <a:r>
              <a:rPr lang="en" dirty="0">
                <a:solidFill>
                  <a:schemeClr val="dk1"/>
                </a:solidFill>
              </a:rPr>
              <a:t> (how it acts).</a:t>
            </a:r>
            <a:br>
              <a:rPr lang="en" dirty="0">
                <a:solidFill>
                  <a:schemeClr val="dk1"/>
                </a:solidFill>
              </a:rPr>
            </a:br>
            <a:r>
              <a:rPr lang="en" dirty="0">
                <a:solidFill>
                  <a:schemeClr val="dk1"/>
                </a:solidFill>
              </a:rPr>
              <a:t>Some polymers are </a:t>
            </a:r>
            <a:r>
              <a:rPr lang="en" b="1" dirty="0">
                <a:solidFill>
                  <a:schemeClr val="dk1"/>
                </a:solidFill>
              </a:rPr>
              <a:t>natural</a:t>
            </a:r>
            <a:r>
              <a:rPr lang="en" dirty="0">
                <a:solidFill>
                  <a:schemeClr val="dk1"/>
                </a:solidFill>
              </a:rPr>
              <a:t> (like starch and proteins) and others are </a:t>
            </a:r>
            <a:r>
              <a:rPr lang="en" b="1" dirty="0">
                <a:solidFill>
                  <a:schemeClr val="dk1"/>
                </a:solidFill>
              </a:rPr>
              <a:t>synthetic</a:t>
            </a:r>
            <a:r>
              <a:rPr lang="en" dirty="0">
                <a:solidFill>
                  <a:schemeClr val="dk1"/>
                </a:solidFill>
              </a:rPr>
              <a:t> (like plastics).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41000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pPr lvl="0"/>
            <a:r>
              <a:rPr lang="en-US"/>
              <a:t>Click to edit Master text styles</a:t>
            </a: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pPr lvl="0"/>
            <a:r>
              <a:rPr lang="en-US"/>
              <a:t>Click to edit Master text styles</a:t>
            </a: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757194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28005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SzPts val="1200"/>
              <a:buChar char="●"/>
              <a:defRPr sz="12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pPr lvl="0"/>
            <a:r>
              <a:rPr lang="en-US"/>
              <a:t>Click to edit Master text styles</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404167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216465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pPr lvl="0"/>
            <a:r>
              <a:rPr lang="en-US"/>
              <a:t>Click to edit Master text styles</a:t>
            </a: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65848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189" lvl="0" indent="-228594">
              <a:lnSpc>
                <a:spcPct val="100000"/>
              </a:lnSpc>
              <a:spcBef>
                <a:spcPts val="0"/>
              </a:spcBef>
              <a:spcAft>
                <a:spcPts val="0"/>
              </a:spcAft>
              <a:buSzPts val="1800"/>
              <a:buNone/>
              <a:defRPr/>
            </a:lvl1pPr>
          </a:lstStyle>
          <a:p>
            <a:pPr lvl="0"/>
            <a:r>
              <a:rPr lang="en-US"/>
              <a:t>Click to edit Master text styles</a:t>
            </a: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297227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189" lvl="0" indent="-342892" algn="ctr">
              <a:spcBef>
                <a:spcPts val="0"/>
              </a:spcBef>
              <a:spcAft>
                <a:spcPts val="0"/>
              </a:spcAft>
              <a:buSzPts val="1800"/>
              <a:buChar char="●"/>
              <a:defRPr/>
            </a:lvl1pPr>
            <a:lvl2pPr marL="914378"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2"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pPr lvl="0"/>
            <a:r>
              <a:rPr lang="en-US"/>
              <a:t>Click to edit Master text styles</a:t>
            </a: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40248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98260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03858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531358-FBB7-DE91-A794-B0B0333B7120}"/>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2556458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Picture Placeholder 6"/>
          <p:cNvSpPr>
            <a:spLocks noGrp="1"/>
          </p:cNvSpPr>
          <p:nvPr>
            <p:ph type="pic" sz="half" idx="21"/>
          </p:nvPr>
        </p:nvSpPr>
        <p:spPr>
          <a:xfrm>
            <a:off x="439173" y="364383"/>
            <a:ext cx="3999634" cy="3950249"/>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13" name="Text Placeholder 12">
            <a:extLst>
              <a:ext uri="{FF2B5EF4-FFF2-40B4-BE49-F238E27FC236}">
                <a16:creationId xmlns:a16="http://schemas.microsoft.com/office/drawing/2014/main" id="{765C0C7B-BE85-3537-B170-EFBADDE6D889}"/>
              </a:ext>
            </a:extLst>
          </p:cNvPr>
          <p:cNvSpPr>
            <a:spLocks noGrp="1"/>
          </p:cNvSpPr>
          <p:nvPr>
            <p:ph type="body" sz="quarter" idx="23"/>
          </p:nvPr>
        </p:nvSpPr>
        <p:spPr>
          <a:xfrm>
            <a:off x="4828102" y="1173229"/>
            <a:ext cx="3876727" cy="3141402"/>
          </a:xfrm>
          <a:prstGeom prst="rect">
            <a:avLst/>
          </a:prstGeom>
        </p:spPr>
        <p:txBody>
          <a:bodyPr/>
          <a:lstStyle>
            <a:lvl1pPr marL="0" indent="0">
              <a:buFontTx/>
              <a:buNone/>
              <a:defRPr sz="1200">
                <a:solidFill>
                  <a:srgbClr val="002C40"/>
                </a:solidFill>
              </a:defRPr>
            </a:lvl1pPr>
            <a:lvl2pPr marL="342900" indent="0">
              <a:buFontTx/>
              <a:buNone/>
              <a:defRPr sz="1200">
                <a:solidFill>
                  <a:srgbClr val="002C40"/>
                </a:solidFill>
              </a:defRPr>
            </a:lvl2pPr>
            <a:lvl3pPr marL="685800" indent="0">
              <a:buFontTx/>
              <a:buNone/>
              <a:defRPr sz="1200">
                <a:solidFill>
                  <a:srgbClr val="002C40"/>
                </a:solidFill>
              </a:defRPr>
            </a:lvl3pPr>
            <a:lvl4pPr marL="1028700" indent="0">
              <a:buFontTx/>
              <a:buNone/>
              <a:defRPr sz="1200">
                <a:solidFill>
                  <a:srgbClr val="002C40"/>
                </a:solidFill>
              </a:defRPr>
            </a:lvl4pPr>
            <a:lvl5pPr marL="1371600" indent="0">
              <a:buFontTx/>
              <a:buNone/>
              <a:defRPr sz="12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8257EDBE-CF73-0364-80AB-97BB7907AFC5}"/>
              </a:ext>
            </a:extLst>
          </p:cNvPr>
          <p:cNvSpPr>
            <a:spLocks noGrp="1"/>
          </p:cNvSpPr>
          <p:nvPr>
            <p:ph type="body" sz="quarter" idx="24" hasCustomPrompt="1"/>
          </p:nvPr>
        </p:nvSpPr>
        <p:spPr>
          <a:xfrm>
            <a:off x="4828102" y="372175"/>
            <a:ext cx="3876727" cy="685800"/>
          </a:xfrm>
          <a:prstGeom prst="rect">
            <a:avLst/>
          </a:prstGeom>
        </p:spPr>
        <p:txBody>
          <a:bodyPr/>
          <a:lstStyle>
            <a:lvl1pPr marL="0" indent="0">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pic>
        <p:nvPicPr>
          <p:cNvPr id="2" name="Picture 1">
            <a:extLst>
              <a:ext uri="{FF2B5EF4-FFF2-40B4-BE49-F238E27FC236}">
                <a16:creationId xmlns:a16="http://schemas.microsoft.com/office/drawing/2014/main" id="{78363116-7E35-C38F-1DDB-CD67737FAFBB}"/>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24829363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505650BA-D8F9-B991-1B9F-E184D50DF3B9}"/>
              </a:ext>
            </a:extLst>
          </p:cNvPr>
          <p:cNvSpPr>
            <a:spLocks noGrp="1"/>
          </p:cNvSpPr>
          <p:nvPr>
            <p:ph type="pic" sz="half" idx="22"/>
          </p:nvPr>
        </p:nvSpPr>
        <p:spPr>
          <a:xfrm>
            <a:off x="4794882" y="364383"/>
            <a:ext cx="3999634" cy="3950249"/>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18" name="Text Placeholder 12">
            <a:extLst>
              <a:ext uri="{FF2B5EF4-FFF2-40B4-BE49-F238E27FC236}">
                <a16:creationId xmlns:a16="http://schemas.microsoft.com/office/drawing/2014/main" id="{E68753AD-AE46-E7C2-9B02-ACB0CA493E48}"/>
              </a:ext>
            </a:extLst>
          </p:cNvPr>
          <p:cNvSpPr>
            <a:spLocks noGrp="1"/>
          </p:cNvSpPr>
          <p:nvPr>
            <p:ph type="body" sz="quarter" idx="25"/>
          </p:nvPr>
        </p:nvSpPr>
        <p:spPr>
          <a:xfrm>
            <a:off x="401123" y="1173229"/>
            <a:ext cx="3999634" cy="3141402"/>
          </a:xfrm>
          <a:prstGeom prst="rect">
            <a:avLst/>
          </a:prstGeom>
        </p:spPr>
        <p:txBody>
          <a:bodyPr/>
          <a:lstStyle>
            <a:lvl1pPr marL="0" indent="0">
              <a:buFontTx/>
              <a:buNone/>
              <a:defRPr sz="1200">
                <a:solidFill>
                  <a:srgbClr val="002C40"/>
                </a:solidFill>
              </a:defRPr>
            </a:lvl1pPr>
            <a:lvl2pPr marL="342900" indent="0">
              <a:buFontTx/>
              <a:buNone/>
              <a:defRPr sz="1200">
                <a:solidFill>
                  <a:srgbClr val="002C40"/>
                </a:solidFill>
              </a:defRPr>
            </a:lvl2pPr>
            <a:lvl3pPr marL="685800" indent="0">
              <a:buFontTx/>
              <a:buNone/>
              <a:defRPr sz="1200">
                <a:solidFill>
                  <a:srgbClr val="002C40"/>
                </a:solidFill>
              </a:defRPr>
            </a:lvl3pPr>
            <a:lvl4pPr marL="1028700" indent="0">
              <a:buFontTx/>
              <a:buNone/>
              <a:defRPr sz="1200">
                <a:solidFill>
                  <a:srgbClr val="002C40"/>
                </a:solidFill>
              </a:defRPr>
            </a:lvl4pPr>
            <a:lvl5pPr marL="1371600" indent="0">
              <a:buFontTx/>
              <a:buNone/>
              <a:defRPr sz="12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a:extLst>
              <a:ext uri="{FF2B5EF4-FFF2-40B4-BE49-F238E27FC236}">
                <a16:creationId xmlns:a16="http://schemas.microsoft.com/office/drawing/2014/main" id="{C7D33EB4-6DD6-710D-EE72-3FDC992848C2}"/>
              </a:ext>
            </a:extLst>
          </p:cNvPr>
          <p:cNvSpPr>
            <a:spLocks noGrp="1"/>
          </p:cNvSpPr>
          <p:nvPr>
            <p:ph type="body" sz="quarter" idx="26" hasCustomPrompt="1"/>
          </p:nvPr>
        </p:nvSpPr>
        <p:spPr>
          <a:xfrm>
            <a:off x="401123" y="372175"/>
            <a:ext cx="3999634" cy="685800"/>
          </a:xfrm>
          <a:prstGeom prst="rect">
            <a:avLst/>
          </a:prstGeom>
        </p:spPr>
        <p:txBody>
          <a:bodyPr/>
          <a:lstStyle>
            <a:lvl1pPr marL="0" indent="0">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pic>
        <p:nvPicPr>
          <p:cNvPr id="2" name="Picture 1">
            <a:extLst>
              <a:ext uri="{FF2B5EF4-FFF2-40B4-BE49-F238E27FC236}">
                <a16:creationId xmlns:a16="http://schemas.microsoft.com/office/drawing/2014/main" id="{DD7DB3BF-B843-A972-77C1-C6087FE45C2A}"/>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2885139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E1A1F27-BA94-4540-88BA-70939788EBD2}"/>
              </a:ext>
            </a:extLst>
          </p:cNvPr>
          <p:cNvSpPr>
            <a:spLocks noGrp="1"/>
          </p:cNvSpPr>
          <p:nvPr>
            <p:ph type="body" sz="quarter" idx="23"/>
          </p:nvPr>
        </p:nvSpPr>
        <p:spPr>
          <a:xfrm>
            <a:off x="402536" y="1173229"/>
            <a:ext cx="6379188" cy="3149401"/>
          </a:xfrm>
          <a:prstGeom prst="rect">
            <a:avLst/>
          </a:prstGeom>
        </p:spPr>
        <p:txBody>
          <a:bodyPr/>
          <a:lstStyle>
            <a:lvl1pPr marL="14288" indent="0" algn="l">
              <a:buFontTx/>
              <a:buNone/>
              <a:tabLst/>
              <a:defRPr sz="1200">
                <a:solidFill>
                  <a:srgbClr val="002C40"/>
                </a:solidFill>
              </a:defRPr>
            </a:lvl1pPr>
            <a:lvl2pPr marL="14288" indent="0" algn="l">
              <a:buFontTx/>
              <a:buNone/>
              <a:tabLst/>
              <a:defRPr sz="1200">
                <a:solidFill>
                  <a:srgbClr val="002C40"/>
                </a:solidFill>
              </a:defRPr>
            </a:lvl2pPr>
            <a:lvl3pPr marL="14288" indent="0" algn="l">
              <a:buFontTx/>
              <a:buNone/>
              <a:tabLst/>
              <a:defRPr sz="1200">
                <a:solidFill>
                  <a:srgbClr val="002C40"/>
                </a:solidFill>
              </a:defRPr>
            </a:lvl3pPr>
            <a:lvl4pPr marL="14288" indent="0" algn="l">
              <a:buFontTx/>
              <a:buNone/>
              <a:tabLst/>
              <a:defRPr sz="1200">
                <a:solidFill>
                  <a:srgbClr val="002C40"/>
                </a:solidFill>
              </a:defRPr>
            </a:lvl4pPr>
            <a:lvl5pPr marL="14288" indent="0" algn="l">
              <a:buFontTx/>
              <a:buNone/>
              <a:tabLst/>
              <a:defRPr sz="12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F7649706-175E-BD0F-76EE-32093D912A48}"/>
              </a:ext>
            </a:extLst>
          </p:cNvPr>
          <p:cNvSpPr>
            <a:spLocks noGrp="1"/>
          </p:cNvSpPr>
          <p:nvPr>
            <p:ph type="body" sz="quarter" idx="24" hasCustomPrompt="1"/>
          </p:nvPr>
        </p:nvSpPr>
        <p:spPr>
          <a:xfrm>
            <a:off x="402536" y="372175"/>
            <a:ext cx="6379188" cy="685800"/>
          </a:xfrm>
          <a:prstGeom prst="rect">
            <a:avLst/>
          </a:prstGeom>
        </p:spPr>
        <p:txBody>
          <a:bodyPr/>
          <a:lstStyle>
            <a:lvl1pPr marL="0" indent="0" algn="l">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sp>
        <p:nvSpPr>
          <p:cNvPr id="2" name="Picture Placeholder 6">
            <a:extLst>
              <a:ext uri="{FF2B5EF4-FFF2-40B4-BE49-F238E27FC236}">
                <a16:creationId xmlns:a16="http://schemas.microsoft.com/office/drawing/2014/main" id="{9C7CCF0A-0701-813F-B989-4C47A4105A24}"/>
              </a:ext>
            </a:extLst>
          </p:cNvPr>
          <p:cNvSpPr>
            <a:spLocks noGrp="1"/>
          </p:cNvSpPr>
          <p:nvPr>
            <p:ph type="pic" sz="half" idx="22"/>
          </p:nvPr>
        </p:nvSpPr>
        <p:spPr>
          <a:xfrm>
            <a:off x="7021996" y="3148045"/>
            <a:ext cx="1779104" cy="1176893"/>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3" name="Picture Placeholder 6">
            <a:extLst>
              <a:ext uri="{FF2B5EF4-FFF2-40B4-BE49-F238E27FC236}">
                <a16:creationId xmlns:a16="http://schemas.microsoft.com/office/drawing/2014/main" id="{22E4DF0A-6AAC-C5DA-00B7-9395895C79FA}"/>
              </a:ext>
            </a:extLst>
          </p:cNvPr>
          <p:cNvSpPr>
            <a:spLocks noGrp="1"/>
          </p:cNvSpPr>
          <p:nvPr>
            <p:ph type="pic" sz="half" idx="25"/>
          </p:nvPr>
        </p:nvSpPr>
        <p:spPr>
          <a:xfrm>
            <a:off x="7021996" y="1742567"/>
            <a:ext cx="1779104" cy="1176893"/>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4" name="Picture Placeholder 6">
            <a:extLst>
              <a:ext uri="{FF2B5EF4-FFF2-40B4-BE49-F238E27FC236}">
                <a16:creationId xmlns:a16="http://schemas.microsoft.com/office/drawing/2014/main" id="{3AE5D351-F2FC-1C06-21EA-607D3B39F970}"/>
              </a:ext>
            </a:extLst>
          </p:cNvPr>
          <p:cNvSpPr>
            <a:spLocks noGrp="1"/>
          </p:cNvSpPr>
          <p:nvPr>
            <p:ph type="pic" sz="half" idx="26"/>
          </p:nvPr>
        </p:nvSpPr>
        <p:spPr>
          <a:xfrm>
            <a:off x="7021996" y="337089"/>
            <a:ext cx="1779104" cy="1176893"/>
          </a:xfrm>
          <a:prstGeom prst="rect">
            <a:avLst/>
          </a:prstGeom>
          <a:solidFill>
            <a:schemeClr val="accent6">
              <a:lumMod val="20000"/>
              <a:lumOff val="80000"/>
            </a:schemeClr>
          </a:solidFill>
        </p:spPr>
        <p:txBody>
          <a:bodyPr lIns="91439" rIns="91439"/>
          <a:lstStyle>
            <a:lvl1pPr>
              <a:defRPr sz="1200"/>
            </a:lvl1pPr>
          </a:lstStyle>
          <a:p>
            <a:endParaRPr dirty="0"/>
          </a:p>
        </p:txBody>
      </p:sp>
      <p:pic>
        <p:nvPicPr>
          <p:cNvPr id="5" name="Picture 4">
            <a:extLst>
              <a:ext uri="{FF2B5EF4-FFF2-40B4-BE49-F238E27FC236}">
                <a16:creationId xmlns:a16="http://schemas.microsoft.com/office/drawing/2014/main" id="{595C23A9-D6EB-E2A4-B5A5-11E56457BB09}"/>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1188336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BB39DE7A-D339-4492-5370-9FDCA68265F9}"/>
              </a:ext>
            </a:extLst>
          </p:cNvPr>
          <p:cNvSpPr>
            <a:spLocks noGrp="1"/>
          </p:cNvSpPr>
          <p:nvPr>
            <p:ph type="pic" sz="half" idx="22"/>
          </p:nvPr>
        </p:nvSpPr>
        <p:spPr>
          <a:xfrm>
            <a:off x="4794882" y="1173230"/>
            <a:ext cx="3999634" cy="3141401"/>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2" name="Picture Placeholder 6">
            <a:extLst>
              <a:ext uri="{FF2B5EF4-FFF2-40B4-BE49-F238E27FC236}">
                <a16:creationId xmlns:a16="http://schemas.microsoft.com/office/drawing/2014/main" id="{8068A017-AE56-631C-0CD2-78CBC7F5E151}"/>
              </a:ext>
            </a:extLst>
          </p:cNvPr>
          <p:cNvSpPr>
            <a:spLocks noGrp="1"/>
          </p:cNvSpPr>
          <p:nvPr>
            <p:ph type="pic" sz="half" idx="27"/>
          </p:nvPr>
        </p:nvSpPr>
        <p:spPr>
          <a:xfrm>
            <a:off x="441543" y="1173230"/>
            <a:ext cx="3999634" cy="3141401"/>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9" name="Text Placeholder 12">
            <a:extLst>
              <a:ext uri="{FF2B5EF4-FFF2-40B4-BE49-F238E27FC236}">
                <a16:creationId xmlns:a16="http://schemas.microsoft.com/office/drawing/2014/main" id="{DADC9A5C-F38A-A512-B866-C7E4F21F95A0}"/>
              </a:ext>
            </a:extLst>
          </p:cNvPr>
          <p:cNvSpPr>
            <a:spLocks noGrp="1"/>
          </p:cNvSpPr>
          <p:nvPr>
            <p:ph type="body" sz="quarter" idx="24" hasCustomPrompt="1"/>
          </p:nvPr>
        </p:nvSpPr>
        <p:spPr>
          <a:xfrm>
            <a:off x="402536" y="372175"/>
            <a:ext cx="8398565" cy="685800"/>
          </a:xfrm>
          <a:prstGeom prst="rect">
            <a:avLst/>
          </a:prstGeom>
        </p:spPr>
        <p:txBody>
          <a:bodyPr/>
          <a:lstStyle>
            <a:lvl1pPr marL="0" indent="0" algn="ctr">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pic>
        <p:nvPicPr>
          <p:cNvPr id="3" name="Picture 2">
            <a:extLst>
              <a:ext uri="{FF2B5EF4-FFF2-40B4-BE49-F238E27FC236}">
                <a16:creationId xmlns:a16="http://schemas.microsoft.com/office/drawing/2014/main" id="{FE93B15A-431C-D230-5272-2C5C9C720AA1}"/>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38404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8068A017-AE56-631C-0CD2-78CBC7F5E151}"/>
              </a:ext>
            </a:extLst>
          </p:cNvPr>
          <p:cNvSpPr>
            <a:spLocks noGrp="1"/>
          </p:cNvSpPr>
          <p:nvPr>
            <p:ph type="pic" sz="half" idx="27"/>
          </p:nvPr>
        </p:nvSpPr>
        <p:spPr>
          <a:xfrm>
            <a:off x="441544" y="1173230"/>
            <a:ext cx="2584922" cy="3141401"/>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9" name="Picture Placeholder 6">
            <a:extLst>
              <a:ext uri="{FF2B5EF4-FFF2-40B4-BE49-F238E27FC236}">
                <a16:creationId xmlns:a16="http://schemas.microsoft.com/office/drawing/2014/main" id="{B538644E-A44C-8B05-CB97-9833E7E39586}"/>
              </a:ext>
            </a:extLst>
          </p:cNvPr>
          <p:cNvSpPr>
            <a:spLocks noGrp="1"/>
          </p:cNvSpPr>
          <p:nvPr>
            <p:ph type="pic" sz="half" idx="28"/>
          </p:nvPr>
        </p:nvSpPr>
        <p:spPr>
          <a:xfrm>
            <a:off x="3333831" y="1173230"/>
            <a:ext cx="2584922" cy="3141401"/>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10" name="Picture Placeholder 6">
            <a:extLst>
              <a:ext uri="{FF2B5EF4-FFF2-40B4-BE49-F238E27FC236}">
                <a16:creationId xmlns:a16="http://schemas.microsoft.com/office/drawing/2014/main" id="{753E83DB-F959-D9D9-11A9-7FF98BF3F33D}"/>
              </a:ext>
            </a:extLst>
          </p:cNvPr>
          <p:cNvSpPr>
            <a:spLocks noGrp="1"/>
          </p:cNvSpPr>
          <p:nvPr>
            <p:ph type="pic" sz="half" idx="29"/>
          </p:nvPr>
        </p:nvSpPr>
        <p:spPr>
          <a:xfrm>
            <a:off x="6226118" y="1173230"/>
            <a:ext cx="2584922" cy="3141401"/>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6" name="Text Placeholder 12">
            <a:extLst>
              <a:ext uri="{FF2B5EF4-FFF2-40B4-BE49-F238E27FC236}">
                <a16:creationId xmlns:a16="http://schemas.microsoft.com/office/drawing/2014/main" id="{D1F5D567-2815-BBB5-B9D4-CAE2BCF745E8}"/>
              </a:ext>
            </a:extLst>
          </p:cNvPr>
          <p:cNvSpPr>
            <a:spLocks noGrp="1"/>
          </p:cNvSpPr>
          <p:nvPr>
            <p:ph type="body" sz="quarter" idx="24" hasCustomPrompt="1"/>
          </p:nvPr>
        </p:nvSpPr>
        <p:spPr>
          <a:xfrm>
            <a:off x="402536" y="372175"/>
            <a:ext cx="8398565" cy="685800"/>
          </a:xfrm>
          <a:prstGeom prst="rect">
            <a:avLst/>
          </a:prstGeom>
        </p:spPr>
        <p:txBody>
          <a:bodyPr/>
          <a:lstStyle>
            <a:lvl1pPr marL="0" indent="0" algn="ctr">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pic>
        <p:nvPicPr>
          <p:cNvPr id="3" name="Picture 2">
            <a:extLst>
              <a:ext uri="{FF2B5EF4-FFF2-40B4-BE49-F238E27FC236}">
                <a16:creationId xmlns:a16="http://schemas.microsoft.com/office/drawing/2014/main" id="{8977982F-8011-78E5-F9BC-9A165243ECF9}"/>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4128732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B538644E-A44C-8B05-CB97-9833E7E39586}"/>
              </a:ext>
            </a:extLst>
          </p:cNvPr>
          <p:cNvSpPr>
            <a:spLocks noGrp="1"/>
          </p:cNvSpPr>
          <p:nvPr>
            <p:ph type="pic" sz="half" idx="28"/>
          </p:nvPr>
        </p:nvSpPr>
        <p:spPr>
          <a:xfrm>
            <a:off x="3333831" y="1173230"/>
            <a:ext cx="2584922" cy="3141401"/>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10" name="Picture Placeholder 6">
            <a:extLst>
              <a:ext uri="{FF2B5EF4-FFF2-40B4-BE49-F238E27FC236}">
                <a16:creationId xmlns:a16="http://schemas.microsoft.com/office/drawing/2014/main" id="{753E83DB-F959-D9D9-11A9-7FF98BF3F33D}"/>
              </a:ext>
            </a:extLst>
          </p:cNvPr>
          <p:cNvSpPr>
            <a:spLocks noGrp="1"/>
          </p:cNvSpPr>
          <p:nvPr>
            <p:ph type="pic" sz="half" idx="29"/>
          </p:nvPr>
        </p:nvSpPr>
        <p:spPr>
          <a:xfrm>
            <a:off x="6226118" y="1173230"/>
            <a:ext cx="2584922" cy="3141401"/>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11" name="Text Placeholder 12">
            <a:extLst>
              <a:ext uri="{FF2B5EF4-FFF2-40B4-BE49-F238E27FC236}">
                <a16:creationId xmlns:a16="http://schemas.microsoft.com/office/drawing/2014/main" id="{FD0D9F79-D490-FC7F-0A72-7A56FE035DC9}"/>
              </a:ext>
            </a:extLst>
          </p:cNvPr>
          <p:cNvSpPr>
            <a:spLocks noGrp="1"/>
          </p:cNvSpPr>
          <p:nvPr>
            <p:ph type="body" sz="quarter" idx="25"/>
          </p:nvPr>
        </p:nvSpPr>
        <p:spPr>
          <a:xfrm>
            <a:off x="459079" y="1173229"/>
            <a:ext cx="2584922" cy="3141402"/>
          </a:xfrm>
          <a:prstGeom prst="rect">
            <a:avLst/>
          </a:prstGeom>
        </p:spPr>
        <p:txBody>
          <a:bodyPr/>
          <a:lstStyle>
            <a:lvl1pPr marL="0" indent="0">
              <a:buFontTx/>
              <a:buNone/>
              <a:defRPr sz="1200">
                <a:solidFill>
                  <a:srgbClr val="002C40"/>
                </a:solidFill>
              </a:defRPr>
            </a:lvl1pPr>
            <a:lvl2pPr marL="342900" indent="0">
              <a:buFontTx/>
              <a:buNone/>
              <a:defRPr sz="1200">
                <a:solidFill>
                  <a:srgbClr val="002C40"/>
                </a:solidFill>
              </a:defRPr>
            </a:lvl2pPr>
            <a:lvl3pPr marL="685800" indent="0">
              <a:buFontTx/>
              <a:buNone/>
              <a:defRPr sz="1200">
                <a:solidFill>
                  <a:srgbClr val="002C40"/>
                </a:solidFill>
              </a:defRPr>
            </a:lvl3pPr>
            <a:lvl4pPr marL="1028700" indent="0">
              <a:buFontTx/>
              <a:buNone/>
              <a:defRPr sz="1200">
                <a:solidFill>
                  <a:srgbClr val="002C40"/>
                </a:solidFill>
              </a:defRPr>
            </a:lvl4pPr>
            <a:lvl5pPr marL="1371600" indent="0">
              <a:buFontTx/>
              <a:buNone/>
              <a:defRPr sz="12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a:extLst>
              <a:ext uri="{FF2B5EF4-FFF2-40B4-BE49-F238E27FC236}">
                <a16:creationId xmlns:a16="http://schemas.microsoft.com/office/drawing/2014/main" id="{5CCB2441-D5ED-C8C3-27CF-8CE230E56163}"/>
              </a:ext>
            </a:extLst>
          </p:cNvPr>
          <p:cNvSpPr>
            <a:spLocks noGrp="1"/>
          </p:cNvSpPr>
          <p:nvPr>
            <p:ph type="body" sz="quarter" idx="24" hasCustomPrompt="1"/>
          </p:nvPr>
        </p:nvSpPr>
        <p:spPr>
          <a:xfrm>
            <a:off x="402536" y="372175"/>
            <a:ext cx="8398565" cy="685800"/>
          </a:xfrm>
          <a:prstGeom prst="rect">
            <a:avLst/>
          </a:prstGeom>
        </p:spPr>
        <p:txBody>
          <a:bodyPr/>
          <a:lstStyle>
            <a:lvl1pPr marL="0" indent="0" algn="l">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pic>
        <p:nvPicPr>
          <p:cNvPr id="2" name="Picture 1">
            <a:extLst>
              <a:ext uri="{FF2B5EF4-FFF2-40B4-BE49-F238E27FC236}">
                <a16:creationId xmlns:a16="http://schemas.microsoft.com/office/drawing/2014/main" id="{5F766DAF-B1BD-DB8A-6FC6-C3FFA37A24C9}"/>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1692596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Picture Placeholder 11">
            <a:extLst>
              <a:ext uri="{FF2B5EF4-FFF2-40B4-BE49-F238E27FC236}">
                <a16:creationId xmlns:a16="http://schemas.microsoft.com/office/drawing/2014/main" id="{30C8DF1B-BED8-5EF5-28CD-191398D157D1}"/>
              </a:ext>
            </a:extLst>
          </p:cNvPr>
          <p:cNvSpPr>
            <a:spLocks noGrp="1"/>
          </p:cNvSpPr>
          <p:nvPr>
            <p:ph type="pic" sz="quarter" idx="16"/>
          </p:nvPr>
        </p:nvSpPr>
        <p:spPr>
          <a:xfrm>
            <a:off x="1064435" y="1012566"/>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31" name="Text Placeholder 14">
            <a:extLst>
              <a:ext uri="{FF2B5EF4-FFF2-40B4-BE49-F238E27FC236}">
                <a16:creationId xmlns:a16="http://schemas.microsoft.com/office/drawing/2014/main" id="{77909D95-D747-EA3F-5129-350785DDF2E4}"/>
              </a:ext>
            </a:extLst>
          </p:cNvPr>
          <p:cNvSpPr>
            <a:spLocks noGrp="1"/>
          </p:cNvSpPr>
          <p:nvPr>
            <p:ph type="body" sz="quarter" idx="17" hasCustomPrompt="1"/>
          </p:nvPr>
        </p:nvSpPr>
        <p:spPr>
          <a:xfrm>
            <a:off x="641405" y="2119326"/>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14288" indent="0" algn="ctr">
              <a:lnSpc>
                <a:spcPct val="100000"/>
              </a:lnSpc>
              <a:spcBef>
                <a:spcPts val="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38" name="Picture Placeholder 11">
            <a:extLst>
              <a:ext uri="{FF2B5EF4-FFF2-40B4-BE49-F238E27FC236}">
                <a16:creationId xmlns:a16="http://schemas.microsoft.com/office/drawing/2014/main" id="{924D7F17-85C5-1429-5809-9A0F7EEA5956}"/>
              </a:ext>
            </a:extLst>
          </p:cNvPr>
          <p:cNvSpPr>
            <a:spLocks noGrp="1"/>
          </p:cNvSpPr>
          <p:nvPr>
            <p:ph type="pic" sz="quarter" idx="24"/>
          </p:nvPr>
        </p:nvSpPr>
        <p:spPr>
          <a:xfrm>
            <a:off x="3072140" y="1012566"/>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39" name="Text Placeholder 14">
            <a:extLst>
              <a:ext uri="{FF2B5EF4-FFF2-40B4-BE49-F238E27FC236}">
                <a16:creationId xmlns:a16="http://schemas.microsoft.com/office/drawing/2014/main" id="{4811FC9C-220E-B6DD-09F7-91B3BA254AEC}"/>
              </a:ext>
            </a:extLst>
          </p:cNvPr>
          <p:cNvSpPr>
            <a:spLocks noGrp="1"/>
          </p:cNvSpPr>
          <p:nvPr>
            <p:ph type="body" sz="quarter" idx="25" hasCustomPrompt="1"/>
          </p:nvPr>
        </p:nvSpPr>
        <p:spPr>
          <a:xfrm>
            <a:off x="2649109" y="2119326"/>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14288" indent="0" algn="ctr">
              <a:lnSpc>
                <a:spcPct val="100000"/>
              </a:lnSpc>
              <a:spcBef>
                <a:spcPts val="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40" name="Picture Placeholder 11">
            <a:extLst>
              <a:ext uri="{FF2B5EF4-FFF2-40B4-BE49-F238E27FC236}">
                <a16:creationId xmlns:a16="http://schemas.microsoft.com/office/drawing/2014/main" id="{B2977493-C593-41B8-FC35-4A33F7D7B085}"/>
              </a:ext>
            </a:extLst>
          </p:cNvPr>
          <p:cNvSpPr>
            <a:spLocks noGrp="1"/>
          </p:cNvSpPr>
          <p:nvPr>
            <p:ph type="pic" sz="quarter" idx="26"/>
          </p:nvPr>
        </p:nvSpPr>
        <p:spPr>
          <a:xfrm>
            <a:off x="5079844" y="1012566"/>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41" name="Text Placeholder 14">
            <a:extLst>
              <a:ext uri="{FF2B5EF4-FFF2-40B4-BE49-F238E27FC236}">
                <a16:creationId xmlns:a16="http://schemas.microsoft.com/office/drawing/2014/main" id="{D05E36D6-60BE-65FC-3D4F-DA2B4D7EF7EC}"/>
              </a:ext>
            </a:extLst>
          </p:cNvPr>
          <p:cNvSpPr>
            <a:spLocks noGrp="1"/>
          </p:cNvSpPr>
          <p:nvPr>
            <p:ph type="body" sz="quarter" idx="27" hasCustomPrompt="1"/>
          </p:nvPr>
        </p:nvSpPr>
        <p:spPr>
          <a:xfrm>
            <a:off x="4656813" y="2119326"/>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14288" indent="0" algn="ctr">
              <a:lnSpc>
                <a:spcPct val="100000"/>
              </a:lnSpc>
              <a:spcBef>
                <a:spcPts val="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42" name="Picture Placeholder 11">
            <a:extLst>
              <a:ext uri="{FF2B5EF4-FFF2-40B4-BE49-F238E27FC236}">
                <a16:creationId xmlns:a16="http://schemas.microsoft.com/office/drawing/2014/main" id="{6416E088-5E41-146B-C423-5AB7AE1933A0}"/>
              </a:ext>
            </a:extLst>
          </p:cNvPr>
          <p:cNvSpPr>
            <a:spLocks noGrp="1"/>
          </p:cNvSpPr>
          <p:nvPr>
            <p:ph type="pic" sz="quarter" idx="28"/>
          </p:nvPr>
        </p:nvSpPr>
        <p:spPr>
          <a:xfrm>
            <a:off x="7087549" y="1012566"/>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43" name="Text Placeholder 14">
            <a:extLst>
              <a:ext uri="{FF2B5EF4-FFF2-40B4-BE49-F238E27FC236}">
                <a16:creationId xmlns:a16="http://schemas.microsoft.com/office/drawing/2014/main" id="{7438AD64-10BB-2086-E565-1C35471D4C5F}"/>
              </a:ext>
            </a:extLst>
          </p:cNvPr>
          <p:cNvSpPr>
            <a:spLocks noGrp="1"/>
          </p:cNvSpPr>
          <p:nvPr>
            <p:ph type="body" sz="quarter" idx="29" hasCustomPrompt="1"/>
          </p:nvPr>
        </p:nvSpPr>
        <p:spPr>
          <a:xfrm>
            <a:off x="6664518" y="2119326"/>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0" indent="0" algn="ctr">
              <a:lnSpc>
                <a:spcPct val="100000"/>
              </a:lnSpc>
              <a:spcBef>
                <a:spcPts val="30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44" name="Picture Placeholder 11">
            <a:extLst>
              <a:ext uri="{FF2B5EF4-FFF2-40B4-BE49-F238E27FC236}">
                <a16:creationId xmlns:a16="http://schemas.microsoft.com/office/drawing/2014/main" id="{F28A1521-12ED-2549-78C7-6535EDCDA59A}"/>
              </a:ext>
            </a:extLst>
          </p:cNvPr>
          <p:cNvSpPr>
            <a:spLocks noGrp="1"/>
          </p:cNvSpPr>
          <p:nvPr>
            <p:ph type="pic" sz="quarter" idx="30"/>
          </p:nvPr>
        </p:nvSpPr>
        <p:spPr>
          <a:xfrm>
            <a:off x="1064435" y="2821174"/>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45" name="Text Placeholder 14">
            <a:extLst>
              <a:ext uri="{FF2B5EF4-FFF2-40B4-BE49-F238E27FC236}">
                <a16:creationId xmlns:a16="http://schemas.microsoft.com/office/drawing/2014/main" id="{C6511347-9044-FC77-8E2D-AC7A1CBA2EE3}"/>
              </a:ext>
            </a:extLst>
          </p:cNvPr>
          <p:cNvSpPr>
            <a:spLocks noGrp="1"/>
          </p:cNvSpPr>
          <p:nvPr>
            <p:ph type="body" sz="quarter" idx="31" hasCustomPrompt="1"/>
          </p:nvPr>
        </p:nvSpPr>
        <p:spPr>
          <a:xfrm>
            <a:off x="641405" y="3927935"/>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14288" indent="0" algn="ctr">
              <a:lnSpc>
                <a:spcPct val="100000"/>
              </a:lnSpc>
              <a:spcBef>
                <a:spcPts val="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46" name="Picture Placeholder 11">
            <a:extLst>
              <a:ext uri="{FF2B5EF4-FFF2-40B4-BE49-F238E27FC236}">
                <a16:creationId xmlns:a16="http://schemas.microsoft.com/office/drawing/2014/main" id="{131003BE-895B-DAD4-02F7-9BC186C18486}"/>
              </a:ext>
            </a:extLst>
          </p:cNvPr>
          <p:cNvSpPr>
            <a:spLocks noGrp="1"/>
          </p:cNvSpPr>
          <p:nvPr>
            <p:ph type="pic" sz="quarter" idx="32"/>
          </p:nvPr>
        </p:nvSpPr>
        <p:spPr>
          <a:xfrm>
            <a:off x="3072140" y="2821174"/>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47" name="Text Placeholder 14">
            <a:extLst>
              <a:ext uri="{FF2B5EF4-FFF2-40B4-BE49-F238E27FC236}">
                <a16:creationId xmlns:a16="http://schemas.microsoft.com/office/drawing/2014/main" id="{080919C4-024D-DD32-CDD4-F94AF9C0FD92}"/>
              </a:ext>
            </a:extLst>
          </p:cNvPr>
          <p:cNvSpPr>
            <a:spLocks noGrp="1"/>
          </p:cNvSpPr>
          <p:nvPr>
            <p:ph type="body" sz="quarter" idx="33" hasCustomPrompt="1"/>
          </p:nvPr>
        </p:nvSpPr>
        <p:spPr>
          <a:xfrm>
            <a:off x="2649109" y="3927935"/>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14288" indent="0" algn="ctr">
              <a:lnSpc>
                <a:spcPct val="100000"/>
              </a:lnSpc>
              <a:spcBef>
                <a:spcPts val="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48" name="Picture Placeholder 11">
            <a:extLst>
              <a:ext uri="{FF2B5EF4-FFF2-40B4-BE49-F238E27FC236}">
                <a16:creationId xmlns:a16="http://schemas.microsoft.com/office/drawing/2014/main" id="{AB86129E-E979-E9C3-5BA7-6C4DA4920F65}"/>
              </a:ext>
            </a:extLst>
          </p:cNvPr>
          <p:cNvSpPr>
            <a:spLocks noGrp="1"/>
          </p:cNvSpPr>
          <p:nvPr>
            <p:ph type="pic" sz="quarter" idx="34"/>
          </p:nvPr>
        </p:nvSpPr>
        <p:spPr>
          <a:xfrm>
            <a:off x="5079844" y="2821174"/>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49" name="Text Placeholder 14">
            <a:extLst>
              <a:ext uri="{FF2B5EF4-FFF2-40B4-BE49-F238E27FC236}">
                <a16:creationId xmlns:a16="http://schemas.microsoft.com/office/drawing/2014/main" id="{E35934EE-698D-F736-E877-F99535AFF549}"/>
              </a:ext>
            </a:extLst>
          </p:cNvPr>
          <p:cNvSpPr>
            <a:spLocks noGrp="1"/>
          </p:cNvSpPr>
          <p:nvPr>
            <p:ph type="body" sz="quarter" idx="35" hasCustomPrompt="1"/>
          </p:nvPr>
        </p:nvSpPr>
        <p:spPr>
          <a:xfrm>
            <a:off x="4656813" y="3927935"/>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14288" indent="0" algn="ctr">
              <a:lnSpc>
                <a:spcPct val="100000"/>
              </a:lnSpc>
              <a:spcBef>
                <a:spcPts val="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50" name="Picture Placeholder 11">
            <a:extLst>
              <a:ext uri="{FF2B5EF4-FFF2-40B4-BE49-F238E27FC236}">
                <a16:creationId xmlns:a16="http://schemas.microsoft.com/office/drawing/2014/main" id="{5CDD14EC-46FA-09EA-6D54-2DBA12CF9A26}"/>
              </a:ext>
            </a:extLst>
          </p:cNvPr>
          <p:cNvSpPr>
            <a:spLocks noGrp="1"/>
          </p:cNvSpPr>
          <p:nvPr>
            <p:ph type="pic" sz="quarter" idx="36"/>
          </p:nvPr>
        </p:nvSpPr>
        <p:spPr>
          <a:xfrm>
            <a:off x="7087549" y="2821174"/>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51" name="Text Placeholder 14">
            <a:extLst>
              <a:ext uri="{FF2B5EF4-FFF2-40B4-BE49-F238E27FC236}">
                <a16:creationId xmlns:a16="http://schemas.microsoft.com/office/drawing/2014/main" id="{E2164AA2-23F1-C1F6-6A97-C781085D9A13}"/>
              </a:ext>
            </a:extLst>
          </p:cNvPr>
          <p:cNvSpPr>
            <a:spLocks noGrp="1"/>
          </p:cNvSpPr>
          <p:nvPr>
            <p:ph type="body" sz="quarter" idx="37" hasCustomPrompt="1"/>
          </p:nvPr>
        </p:nvSpPr>
        <p:spPr>
          <a:xfrm>
            <a:off x="6664518" y="3927935"/>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0" indent="0" algn="ctr">
              <a:lnSpc>
                <a:spcPct val="100000"/>
              </a:lnSpc>
              <a:spcBef>
                <a:spcPts val="30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53" name="Text Placeholder 12">
            <a:extLst>
              <a:ext uri="{FF2B5EF4-FFF2-40B4-BE49-F238E27FC236}">
                <a16:creationId xmlns:a16="http://schemas.microsoft.com/office/drawing/2014/main" id="{B881BA0F-5C75-0715-9D31-4BB60D28E8FD}"/>
              </a:ext>
            </a:extLst>
          </p:cNvPr>
          <p:cNvSpPr>
            <a:spLocks noGrp="1"/>
          </p:cNvSpPr>
          <p:nvPr>
            <p:ph type="body" sz="quarter" idx="38" hasCustomPrompt="1"/>
          </p:nvPr>
        </p:nvSpPr>
        <p:spPr>
          <a:xfrm>
            <a:off x="402536" y="372175"/>
            <a:ext cx="8398565" cy="685800"/>
          </a:xfrm>
          <a:prstGeom prst="rect">
            <a:avLst/>
          </a:prstGeom>
        </p:spPr>
        <p:txBody>
          <a:bodyPr/>
          <a:lstStyle>
            <a:lvl1pPr marL="0" indent="0" algn="ctr">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pic>
        <p:nvPicPr>
          <p:cNvPr id="2" name="Picture 1">
            <a:extLst>
              <a:ext uri="{FF2B5EF4-FFF2-40B4-BE49-F238E27FC236}">
                <a16:creationId xmlns:a16="http://schemas.microsoft.com/office/drawing/2014/main" id="{F6D4F5B7-B2F9-04A0-E30B-04F54AC92F1F}"/>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159457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C481DB3D-E496-6FC0-179C-EAC656C87F4D}"/>
              </a:ext>
            </a:extLst>
          </p:cNvPr>
          <p:cNvSpPr>
            <a:spLocks noGrp="1"/>
          </p:cNvSpPr>
          <p:nvPr>
            <p:ph type="media" sz="quarter" idx="27"/>
          </p:nvPr>
        </p:nvSpPr>
        <p:spPr>
          <a:xfrm>
            <a:off x="1725772" y="1173229"/>
            <a:ext cx="5859065" cy="3205994"/>
          </a:xfrm>
          <a:prstGeom prst="rect">
            <a:avLst/>
          </a:prstGeom>
          <a:solidFill>
            <a:schemeClr val="accent6">
              <a:lumMod val="20000"/>
              <a:lumOff val="80000"/>
            </a:schemeClr>
          </a:solidFill>
        </p:spPr>
        <p:txBody>
          <a:bodyPr/>
          <a:lstStyle>
            <a:lvl1pPr>
              <a:defRPr sz="1200"/>
            </a:lvl1pPr>
          </a:lstStyle>
          <a:p>
            <a:endParaRPr lang="en-US" dirty="0"/>
          </a:p>
        </p:txBody>
      </p:sp>
      <p:sp>
        <p:nvSpPr>
          <p:cNvPr id="6" name="Text Placeholder 12">
            <a:extLst>
              <a:ext uri="{FF2B5EF4-FFF2-40B4-BE49-F238E27FC236}">
                <a16:creationId xmlns:a16="http://schemas.microsoft.com/office/drawing/2014/main" id="{C5A8AB98-A138-791E-429C-0472AD9471D3}"/>
              </a:ext>
            </a:extLst>
          </p:cNvPr>
          <p:cNvSpPr>
            <a:spLocks noGrp="1"/>
          </p:cNvSpPr>
          <p:nvPr>
            <p:ph type="body" sz="quarter" idx="24" hasCustomPrompt="1"/>
          </p:nvPr>
        </p:nvSpPr>
        <p:spPr>
          <a:xfrm>
            <a:off x="402536" y="372175"/>
            <a:ext cx="8398565" cy="685800"/>
          </a:xfrm>
          <a:prstGeom prst="rect">
            <a:avLst/>
          </a:prstGeom>
        </p:spPr>
        <p:txBody>
          <a:bodyPr/>
          <a:lstStyle>
            <a:lvl1pPr marL="0" indent="0" algn="ctr">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pic>
        <p:nvPicPr>
          <p:cNvPr id="2" name="Picture 1">
            <a:extLst>
              <a:ext uri="{FF2B5EF4-FFF2-40B4-BE49-F238E27FC236}">
                <a16:creationId xmlns:a16="http://schemas.microsoft.com/office/drawing/2014/main" id="{2D181EB7-852E-EBD9-8DED-B8EC39CDF15A}"/>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245639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79545156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2.emf"/><Relationship Id="rId4" Type="http://schemas.openxmlformats.org/officeDocument/2006/relationships/image" Target="../media/image5.pn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RgzEcR_Xc-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hyperlink" Target="http://www.youtube.com/watch?v=EisylkASDV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NQYR55EiKv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z7ict1VLyF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3000">
              <a:srgbClr val="ECF6FD">
                <a:alpha val="75761"/>
              </a:srgbClr>
            </a:gs>
          </a:gsLst>
          <a:lin ang="5400000" scaled="1"/>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9BC86D1-E516-739B-AE6A-7F958F399071}"/>
              </a:ext>
            </a:extLst>
          </p:cNvPr>
          <p:cNvGrpSpPr/>
          <p:nvPr/>
        </p:nvGrpSpPr>
        <p:grpSpPr>
          <a:xfrm>
            <a:off x="747736" y="4422926"/>
            <a:ext cx="3015916" cy="401172"/>
            <a:chOff x="962072" y="5863088"/>
            <a:chExt cx="6142252" cy="817031"/>
          </a:xfrm>
        </p:grpSpPr>
        <p:pic>
          <p:nvPicPr>
            <p:cNvPr id="6" name="Picture 3">
              <a:extLst>
                <a:ext uri="{FF2B5EF4-FFF2-40B4-BE49-F238E27FC236}">
                  <a16:creationId xmlns:a16="http://schemas.microsoft.com/office/drawing/2014/main" id="{277CB5AD-C0F3-A071-675E-165D87707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767" y="6046436"/>
              <a:ext cx="3732557" cy="5026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arly registration for the 2024 ICSA Applied Statistics Symposium is ...">
              <a:extLst>
                <a:ext uri="{FF2B5EF4-FFF2-40B4-BE49-F238E27FC236}">
                  <a16:creationId xmlns:a16="http://schemas.microsoft.com/office/drawing/2014/main" id="{72B67F46-16BE-31A8-59AE-6D35C7F385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072" y="5863088"/>
              <a:ext cx="2535273" cy="81703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FB4E12FC-A137-413C-595A-1C933581DC98}"/>
              </a:ext>
            </a:extLst>
          </p:cNvPr>
          <p:cNvPicPr>
            <a:picLocks noChangeAspect="1"/>
          </p:cNvPicPr>
          <p:nvPr/>
        </p:nvPicPr>
        <p:blipFill>
          <a:blip r:embed="rId5"/>
          <a:stretch>
            <a:fillRect/>
          </a:stretch>
        </p:blipFill>
        <p:spPr>
          <a:xfrm>
            <a:off x="562848" y="519990"/>
            <a:ext cx="2887362" cy="234945"/>
          </a:xfrm>
          <a:prstGeom prst="rect">
            <a:avLst/>
          </a:prstGeom>
        </p:spPr>
      </p:pic>
      <p:grpSp>
        <p:nvGrpSpPr>
          <p:cNvPr id="15" name="Group 14">
            <a:extLst>
              <a:ext uri="{FF2B5EF4-FFF2-40B4-BE49-F238E27FC236}">
                <a16:creationId xmlns:a16="http://schemas.microsoft.com/office/drawing/2014/main" id="{8EC1D617-0A0F-62CC-079A-5013813ED31B}"/>
              </a:ext>
            </a:extLst>
          </p:cNvPr>
          <p:cNvGrpSpPr/>
          <p:nvPr/>
        </p:nvGrpSpPr>
        <p:grpSpPr>
          <a:xfrm>
            <a:off x="1248833" y="1835420"/>
            <a:ext cx="7658101" cy="1306666"/>
            <a:chOff x="6235615" y="2241858"/>
            <a:chExt cx="6769904" cy="393891"/>
          </a:xfrm>
        </p:grpSpPr>
        <p:sp>
          <p:nvSpPr>
            <p:cNvPr id="13" name="TextBox 25">
              <a:extLst>
                <a:ext uri="{FF2B5EF4-FFF2-40B4-BE49-F238E27FC236}">
                  <a16:creationId xmlns:a16="http://schemas.microsoft.com/office/drawing/2014/main" id="{5118F9C5-5FB0-042B-503A-DBD1C7A2848C}"/>
                </a:ext>
              </a:extLst>
            </p:cNvPr>
            <p:cNvSpPr txBox="1"/>
            <p:nvPr/>
          </p:nvSpPr>
          <p:spPr>
            <a:xfrm>
              <a:off x="6235615" y="2305129"/>
              <a:ext cx="6769904" cy="3306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nchor="b">
              <a:spAutoFit/>
            </a:bodyPr>
            <a:lstStyle>
              <a:lvl1pPr>
                <a:lnSpc>
                  <a:spcPct val="60000"/>
                </a:lnSpc>
                <a:defRPr sz="5600" cap="all" spc="-148">
                  <a:latin typeface="Arial Black"/>
                  <a:ea typeface="Arial Black"/>
                  <a:cs typeface="Arial Black"/>
                  <a:sym typeface="Arial Black"/>
                </a:defRPr>
              </a:lvl1pPr>
            </a:lstStyle>
            <a:p>
              <a:pPr marL="0" marR="0" lvl="0" indent="0" algn="l" defTabSz="342900" rtl="0" eaLnBrk="1" fontAlgn="auto" latinLnBrk="0" hangingPunct="0">
                <a:lnSpc>
                  <a:spcPts val="2610"/>
                </a:lnSpc>
                <a:spcBef>
                  <a:spcPts val="0"/>
                </a:spcBef>
                <a:spcAft>
                  <a:spcPts val="0"/>
                </a:spcAft>
                <a:buClrTx/>
                <a:buSzTx/>
                <a:buFont typeface="Arial"/>
                <a:buNone/>
                <a:tabLst/>
                <a:defRPr/>
              </a:pPr>
              <a:r>
                <a:rPr kumimoji="0" lang="en-US" sz="3000" b="1" i="0" u="none" strike="noStrike" kern="0" cap="none" spc="0" normalizeH="0" baseline="0" noProof="0" dirty="0">
                  <a:ln>
                    <a:noFill/>
                  </a:ln>
                  <a:solidFill>
                    <a:srgbClr val="D5137B"/>
                  </a:solidFill>
                  <a:effectLst/>
                  <a:uLnTx/>
                  <a:uFillTx/>
                  <a:latin typeface="Arial" panose="020B0604020202020204" pitchFamily="34" charset="0"/>
                  <a:cs typeface="Arial" panose="020B0604020202020204" pitchFamily="34" charset="0"/>
                  <a:sym typeface="Arial Black"/>
                </a:rPr>
                <a:t>Polymers, Plastics, and Bioplastics</a:t>
              </a:r>
            </a:p>
            <a:p>
              <a:pPr marL="0" marR="0" lvl="0" indent="0" algn="l" defTabSz="342900" rtl="0" eaLnBrk="1" fontAlgn="auto" latinLnBrk="0" hangingPunct="0">
                <a:lnSpc>
                  <a:spcPts val="2610"/>
                </a:lnSpc>
                <a:spcBef>
                  <a:spcPts val="0"/>
                </a:spcBef>
                <a:spcAft>
                  <a:spcPts val="0"/>
                </a:spcAft>
                <a:buClrTx/>
                <a:buSzTx/>
                <a:buFont typeface="Arial"/>
                <a:buNone/>
                <a:tabLst/>
                <a:defRPr/>
              </a:pPr>
              <a:endParaRPr kumimoji="0" lang="en-US" sz="3000" b="1" i="0" u="none" strike="noStrike" kern="0" cap="none" spc="0" normalizeH="0" baseline="0" noProof="0" dirty="0">
                <a:ln>
                  <a:noFill/>
                </a:ln>
                <a:solidFill>
                  <a:srgbClr val="D5137B"/>
                </a:solidFill>
                <a:effectLst/>
                <a:uLnTx/>
                <a:uFillTx/>
                <a:latin typeface="Arial" panose="020B0604020202020204" pitchFamily="34" charset="0"/>
                <a:cs typeface="Arial" panose="020B0604020202020204" pitchFamily="34" charset="0"/>
                <a:sym typeface="Arial Black"/>
              </a:endParaRPr>
            </a:p>
            <a:p>
              <a:pPr marL="0" marR="0" lvl="0" indent="0" algn="l" defTabSz="342900" rtl="0" eaLnBrk="1" fontAlgn="auto" latinLnBrk="0" hangingPunct="0">
                <a:lnSpc>
                  <a:spcPts val="2610"/>
                </a:lnSpc>
                <a:spcBef>
                  <a:spcPts val="0"/>
                </a:spcBef>
                <a:spcAft>
                  <a:spcPts val="0"/>
                </a:spcAft>
                <a:buClrTx/>
                <a:buSzTx/>
                <a:buFont typeface="Arial"/>
                <a:buNone/>
                <a:tabLst/>
                <a:defRPr/>
              </a:pPr>
              <a:r>
                <a:rPr lang="en-US" sz="3000" b="1" cap="none" spc="0" dirty="0">
                  <a:solidFill>
                    <a:srgbClr val="D5137B"/>
                  </a:solidFill>
                  <a:latin typeface="Arial" panose="020B0604020202020204" pitchFamily="34" charset="0"/>
                  <a:cs typeface="Arial" panose="020B0604020202020204" pitchFamily="34" charset="0"/>
                </a:rPr>
                <a:t>What’s the big deal?</a:t>
              </a:r>
              <a:endParaRPr kumimoji="0" lang="en-US" sz="3000" b="1" i="0" u="none" strike="noStrike" kern="0" cap="none" spc="0" normalizeH="0" baseline="0" noProof="0" dirty="0">
                <a:ln>
                  <a:noFill/>
                </a:ln>
                <a:solidFill>
                  <a:srgbClr val="D5137B"/>
                </a:solidFill>
                <a:effectLst/>
                <a:uLnTx/>
                <a:uFillTx/>
                <a:latin typeface="Arial" panose="020B0604020202020204" pitchFamily="34" charset="0"/>
                <a:cs typeface="Arial" panose="020B0604020202020204" pitchFamily="34" charset="0"/>
                <a:sym typeface="Arial Black"/>
              </a:endParaRPr>
            </a:p>
          </p:txBody>
        </p:sp>
        <p:sp>
          <p:nvSpPr>
            <p:cNvPr id="14" name="TextBox 13">
              <a:extLst>
                <a:ext uri="{FF2B5EF4-FFF2-40B4-BE49-F238E27FC236}">
                  <a16:creationId xmlns:a16="http://schemas.microsoft.com/office/drawing/2014/main" id="{7BF788FA-039F-1E21-331A-669D4420341D}"/>
                </a:ext>
              </a:extLst>
            </p:cNvPr>
            <p:cNvSpPr txBox="1"/>
            <p:nvPr/>
          </p:nvSpPr>
          <p:spPr>
            <a:xfrm>
              <a:off x="7760156" y="2241858"/>
              <a:ext cx="61273" cy="59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marL="0" marR="0" lvl="0" indent="0" algn="l" defTabSz="342900" rtl="0" eaLnBrk="1" fontAlgn="auto" latinLnBrk="0" hangingPunct="0">
                <a:lnSpc>
                  <a:spcPct val="100000"/>
                </a:lnSpc>
                <a:spcBef>
                  <a:spcPts val="0"/>
                </a:spcBef>
                <a:spcAft>
                  <a:spcPts val="0"/>
                </a:spcAft>
                <a:buClrTx/>
                <a:buSzTx/>
                <a:buFont typeface="Arial"/>
                <a:buNone/>
                <a:tabLst/>
                <a:defRPr/>
              </a:pPr>
              <a:endParaRPr kumimoji="0" lang="en-US" sz="825" b="1" i="0" u="none" strike="noStrike" kern="0" cap="none" spc="0" normalizeH="0" baseline="0" noProof="0" dirty="0">
                <a:ln>
                  <a:noFill/>
                </a:ln>
                <a:solidFill>
                  <a:srgbClr val="F9F9F9">
                    <a:lumMod val="50000"/>
                  </a:srgbClr>
                </a:solidFill>
                <a:effectLst/>
                <a:uLnTx/>
                <a:uFillTx/>
                <a:latin typeface="Arial" panose="020B0604020202020204" pitchFamily="34" charset="0"/>
                <a:ea typeface="+mn-ea"/>
                <a:cs typeface="Arial" panose="020B0604020202020204" pitchFamily="34" charset="0"/>
                <a:sym typeface="Arial"/>
              </a:endParaRPr>
            </a:p>
          </p:txBody>
        </p:sp>
      </p:grpSp>
      <p:pic>
        <p:nvPicPr>
          <p:cNvPr id="2" name="Google Shape;55;p13" descr="Colorful beads (Provided by Getty Images)">
            <a:extLst>
              <a:ext uri="{FF2B5EF4-FFF2-40B4-BE49-F238E27FC236}">
                <a16:creationId xmlns:a16="http://schemas.microsoft.com/office/drawing/2014/main" id="{490C3F3F-0D93-E90F-07C4-300F3ABB5859}"/>
              </a:ext>
            </a:extLst>
          </p:cNvPr>
          <p:cNvPicPr preferRelativeResize="0"/>
          <p:nvPr/>
        </p:nvPicPr>
        <p:blipFill>
          <a:blip r:embed="rId6">
            <a:alphaModFix/>
          </a:blip>
          <a:stretch>
            <a:fillRect/>
          </a:stretch>
        </p:blipFill>
        <p:spPr>
          <a:xfrm>
            <a:off x="8032377" y="296432"/>
            <a:ext cx="926132" cy="1842325"/>
          </a:xfrm>
          <a:prstGeom prst="rect">
            <a:avLst/>
          </a:prstGeom>
          <a:noFill/>
          <a:ln>
            <a:noFill/>
          </a:ln>
        </p:spPr>
      </p:pic>
      <p:pic>
        <p:nvPicPr>
          <p:cNvPr id="3" name="Google Shape;56;p13" descr="Plastic bottles (Provided by Getty Images)">
            <a:extLst>
              <a:ext uri="{FF2B5EF4-FFF2-40B4-BE49-F238E27FC236}">
                <a16:creationId xmlns:a16="http://schemas.microsoft.com/office/drawing/2014/main" id="{83ABD7D2-4545-5842-1063-57C7D3AA19EA}"/>
              </a:ext>
            </a:extLst>
          </p:cNvPr>
          <p:cNvPicPr preferRelativeResize="0"/>
          <p:nvPr/>
        </p:nvPicPr>
        <p:blipFill>
          <a:blip r:embed="rId7">
            <a:alphaModFix/>
          </a:blip>
          <a:stretch>
            <a:fillRect/>
          </a:stretch>
        </p:blipFill>
        <p:spPr>
          <a:xfrm>
            <a:off x="6511039" y="324510"/>
            <a:ext cx="1296295" cy="1551397"/>
          </a:xfrm>
          <a:prstGeom prst="rect">
            <a:avLst/>
          </a:prstGeom>
          <a:noFill/>
          <a:ln>
            <a:noFill/>
          </a:ln>
        </p:spPr>
      </p:pic>
      <p:pic>
        <p:nvPicPr>
          <p:cNvPr id="4" name="Google Shape;57;p13" descr="Corn on the cob (Provided by Getty Images)">
            <a:extLst>
              <a:ext uri="{FF2B5EF4-FFF2-40B4-BE49-F238E27FC236}">
                <a16:creationId xmlns:a16="http://schemas.microsoft.com/office/drawing/2014/main" id="{E696B888-E791-D6CA-6571-9EF6F3247DCD}"/>
              </a:ext>
            </a:extLst>
          </p:cNvPr>
          <p:cNvPicPr preferRelativeResize="0"/>
          <p:nvPr/>
        </p:nvPicPr>
        <p:blipFill>
          <a:blip r:embed="rId8">
            <a:alphaModFix/>
          </a:blip>
          <a:stretch>
            <a:fillRect/>
          </a:stretch>
        </p:blipFill>
        <p:spPr>
          <a:xfrm>
            <a:off x="5359865" y="324510"/>
            <a:ext cx="926131" cy="914968"/>
          </a:xfrm>
          <a:prstGeom prst="rect">
            <a:avLst/>
          </a:prstGeom>
          <a:noFill/>
          <a:ln>
            <a:noFill/>
          </a:ln>
        </p:spPr>
      </p:pic>
      <p:pic>
        <p:nvPicPr>
          <p:cNvPr id="7" name="Google Shape;58;p13" descr="23529987 (Provided by Getty Images)">
            <a:extLst>
              <a:ext uri="{FF2B5EF4-FFF2-40B4-BE49-F238E27FC236}">
                <a16:creationId xmlns:a16="http://schemas.microsoft.com/office/drawing/2014/main" id="{B1C6EC64-6DDF-0C23-CD0A-3AE4962065E6}"/>
              </a:ext>
            </a:extLst>
          </p:cNvPr>
          <p:cNvPicPr preferRelativeResize="0"/>
          <p:nvPr/>
        </p:nvPicPr>
        <p:blipFill>
          <a:blip r:embed="rId9">
            <a:alphaModFix/>
          </a:blip>
          <a:stretch>
            <a:fillRect/>
          </a:stretch>
        </p:blipFill>
        <p:spPr>
          <a:xfrm>
            <a:off x="7895167" y="2498435"/>
            <a:ext cx="1218425" cy="1162818"/>
          </a:xfrm>
          <a:prstGeom prst="rect">
            <a:avLst/>
          </a:prstGeom>
          <a:noFill/>
          <a:ln>
            <a:noFill/>
          </a:ln>
        </p:spPr>
      </p:pic>
    </p:spTree>
    <p:extLst>
      <p:ext uri="{BB962C8B-B14F-4D97-AF65-F5344CB8AC3E}">
        <p14:creationId xmlns:p14="http://schemas.microsoft.com/office/powerpoint/2010/main" val="409061830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261650"/>
            <a:ext cx="3772500" cy="572700"/>
          </a:xfrm>
          <a:prstGeom prst="rect">
            <a:avLst/>
          </a:prstGeom>
          <a:solidFill>
            <a:schemeClr val="accent6"/>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20" dirty="0">
                <a:latin typeface="Luckiest Guy"/>
                <a:ea typeface="Luckiest Guy"/>
                <a:cs typeface="Luckiest Guy"/>
                <a:sym typeface="Luckiest Guy"/>
              </a:rPr>
              <a:t>Next up:  Bioplastics!</a:t>
            </a:r>
            <a:endParaRPr sz="2720" dirty="0">
              <a:latin typeface="Luckiest Guy"/>
              <a:ea typeface="Luckiest Guy"/>
              <a:cs typeface="Luckiest Guy"/>
              <a:sym typeface="Luckiest Guy"/>
            </a:endParaRPr>
          </a:p>
        </p:txBody>
      </p:sp>
      <p:sp>
        <p:nvSpPr>
          <p:cNvPr id="124" name="Google Shape;124;p22"/>
          <p:cNvSpPr txBox="1">
            <a:spLocks noGrp="1"/>
          </p:cNvSpPr>
          <p:nvPr>
            <p:ph type="body" idx="1"/>
          </p:nvPr>
        </p:nvSpPr>
        <p:spPr>
          <a:xfrm>
            <a:off x="311700" y="951225"/>
            <a:ext cx="4459800" cy="4605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000" b="1" dirty="0">
                <a:solidFill>
                  <a:schemeClr val="dk1"/>
                </a:solidFill>
              </a:rPr>
              <a:t>What if bioplastics could replace </a:t>
            </a:r>
            <a:endParaRPr sz="2000" b="1" dirty="0">
              <a:solidFill>
                <a:schemeClr val="dk1"/>
              </a:solidFill>
            </a:endParaRPr>
          </a:p>
          <a:p>
            <a:pPr marL="0" lvl="0" indent="0" algn="l" rtl="0">
              <a:lnSpc>
                <a:spcPct val="100000"/>
              </a:lnSpc>
              <a:spcBef>
                <a:spcPts val="1200"/>
              </a:spcBef>
              <a:spcAft>
                <a:spcPts val="0"/>
              </a:spcAft>
              <a:buNone/>
            </a:pPr>
            <a:r>
              <a:rPr lang="en" sz="2000" b="1" dirty="0">
                <a:solidFill>
                  <a:schemeClr val="dk1"/>
                </a:solidFill>
              </a:rPr>
              <a:t>some of the plastics we use?</a:t>
            </a:r>
            <a:endParaRPr sz="2000" b="1" dirty="0">
              <a:solidFill>
                <a:schemeClr val="dk1"/>
              </a:solidFill>
            </a:endParaRPr>
          </a:p>
          <a:p>
            <a:pPr marL="0" lvl="0" indent="0" algn="l" rtl="0">
              <a:spcBef>
                <a:spcPts val="1200"/>
              </a:spcBef>
              <a:spcAft>
                <a:spcPts val="1200"/>
              </a:spcAft>
              <a:buNone/>
            </a:pPr>
            <a:endParaRPr dirty="0"/>
          </a:p>
        </p:txBody>
      </p:sp>
      <p:pic>
        <p:nvPicPr>
          <p:cNvPr id="125" name="Google Shape;125;p22" descr="How can we stop plastic from entering the oceans? How does it affect marine life?&#10;&#10;Explore more here: http://www.calacademy.org/educators/healthy-oceans&#10;- - - &#10;The California Academy of Sciences is the only place in the world with an aquarium, planetarium, natural history museum, and four-story rainforest all under one roof. Visit us online to learn more and to get tickets: http://www.calacademy.org. &#10;&#10;Connect with us!&#10;• Like us on Facebook: http://bit.ly/CASonFB&#10;• Follow us on Twitter: http://bit.ly/CASonTwitter&#10;• Add us on Google+: http://bit.ly/CASonGoogle" title="Healthy Oceans: Preventing Plastic Pollution | California Academy of Sciences">
            <a:hlinkClick r:id="rId3"/>
          </p:cNvPr>
          <p:cNvPicPr preferRelativeResize="0"/>
          <p:nvPr/>
        </p:nvPicPr>
        <p:blipFill>
          <a:blip r:embed="rId4">
            <a:alphaModFix/>
          </a:blip>
          <a:stretch>
            <a:fillRect/>
          </a:stretch>
        </p:blipFill>
        <p:spPr>
          <a:xfrm>
            <a:off x="4868350" y="261650"/>
            <a:ext cx="3772625" cy="2177775"/>
          </a:xfrm>
          <a:prstGeom prst="rect">
            <a:avLst/>
          </a:prstGeom>
          <a:noFill/>
          <a:ln>
            <a:noFill/>
          </a:ln>
        </p:spPr>
      </p:pic>
      <p:sp>
        <p:nvSpPr>
          <p:cNvPr id="126" name="Google Shape;126;p22"/>
          <p:cNvSpPr txBox="1"/>
          <p:nvPr/>
        </p:nvSpPr>
        <p:spPr>
          <a:xfrm>
            <a:off x="471075" y="2231138"/>
            <a:ext cx="5090400" cy="1616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dirty="0">
                <a:solidFill>
                  <a:srgbClr val="F2F2F2"/>
                </a:solidFill>
                <a:highlight>
                  <a:srgbClr val="9900FF"/>
                </a:highlight>
                <a:latin typeface="Luckiest Guy"/>
                <a:ea typeface="Luckiest Guy"/>
                <a:cs typeface="Luckiest Guy"/>
                <a:sym typeface="Luckiest Guy"/>
              </a:rPr>
              <a:t>BIOPLASTIC:</a:t>
            </a:r>
            <a:endParaRPr sz="3000" dirty="0">
              <a:solidFill>
                <a:srgbClr val="F2F2F2"/>
              </a:solidFill>
              <a:highlight>
                <a:srgbClr val="9900FF"/>
              </a:highlight>
              <a:latin typeface="Luckiest Guy"/>
              <a:ea typeface="Luckiest Guy"/>
              <a:cs typeface="Luckiest Guy"/>
              <a:sym typeface="Luckiest Guy"/>
            </a:endParaRPr>
          </a:p>
          <a:p>
            <a:pPr marL="0" lvl="0" indent="0" algn="ctr" rtl="0">
              <a:spcBef>
                <a:spcPts val="0"/>
              </a:spcBef>
              <a:spcAft>
                <a:spcPts val="0"/>
              </a:spcAft>
              <a:buNone/>
            </a:pPr>
            <a:r>
              <a:rPr lang="en" sz="2100" dirty="0">
                <a:solidFill>
                  <a:srgbClr val="F2F2F2"/>
                </a:solidFill>
                <a:highlight>
                  <a:srgbClr val="9900FF"/>
                </a:highlight>
              </a:rPr>
              <a:t>Environmentally friendly plastics that biodegrade and require less energy to make</a:t>
            </a:r>
            <a:endParaRPr sz="1200" dirty="0">
              <a:solidFill>
                <a:schemeClr val="dk2"/>
              </a:solidFill>
              <a:highlight>
                <a:srgbClr val="9900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30"/>
        <p:cNvGrpSpPr/>
        <p:nvPr/>
      </p:nvGrpSpPr>
      <p:grpSpPr>
        <a:xfrm>
          <a:off x="0" y="0"/>
          <a:ext cx="0" cy="0"/>
          <a:chOff x="0" y="0"/>
          <a:chExt cx="0" cy="0"/>
        </a:xfrm>
      </p:grpSpPr>
      <p:sp>
        <p:nvSpPr>
          <p:cNvPr id="131" name="Google Shape;131;p23"/>
          <p:cNvSpPr txBox="1">
            <a:spLocks noGrp="1"/>
          </p:cNvSpPr>
          <p:nvPr>
            <p:ph type="body" idx="1"/>
          </p:nvPr>
        </p:nvSpPr>
        <p:spPr>
          <a:xfrm>
            <a:off x="311700" y="120600"/>
            <a:ext cx="59271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5000" dirty="0">
                <a:solidFill>
                  <a:srgbClr val="CC4125"/>
                </a:solidFill>
                <a:latin typeface="Luckiest Guy"/>
                <a:ea typeface="Luckiest Guy"/>
                <a:cs typeface="Luckiest Guy"/>
                <a:sym typeface="Luckiest Guy"/>
              </a:rPr>
              <a:t>Let's get to know our lab ingredients…</a:t>
            </a:r>
            <a:endParaRPr sz="5000" dirty="0">
              <a:solidFill>
                <a:srgbClr val="CC4125"/>
              </a:solidFill>
              <a:latin typeface="Luckiest Guy"/>
              <a:ea typeface="Luckiest Guy"/>
              <a:cs typeface="Luckiest Guy"/>
              <a:sym typeface="Luckiest Guy"/>
            </a:endParaRPr>
          </a:p>
          <a:p>
            <a:pPr marL="0" lvl="0" indent="0" algn="l" rtl="0">
              <a:spcBef>
                <a:spcPts val="0"/>
              </a:spcBef>
              <a:spcAft>
                <a:spcPts val="1200"/>
              </a:spcAft>
              <a:buNone/>
            </a:pPr>
            <a:endParaRPr dirty="0"/>
          </a:p>
        </p:txBody>
      </p:sp>
      <p:pic>
        <p:nvPicPr>
          <p:cNvPr id="132" name="Google Shape;132;p23" descr="Beakers, laboratory equipment  Layered  Color (Provided by Getty Images)"/>
          <p:cNvPicPr preferRelativeResize="0"/>
          <p:nvPr/>
        </p:nvPicPr>
        <p:blipFill>
          <a:blip r:embed="rId3">
            <a:alphaModFix/>
          </a:blip>
          <a:stretch>
            <a:fillRect/>
          </a:stretch>
        </p:blipFill>
        <p:spPr>
          <a:xfrm>
            <a:off x="5074600" y="950325"/>
            <a:ext cx="3833001" cy="3923301"/>
          </a:xfrm>
          <a:prstGeom prst="rect">
            <a:avLst/>
          </a:prstGeom>
          <a:noFill/>
          <a:ln w="28575" cap="flat" cmpd="sng">
            <a:solidFill>
              <a:schemeClr val="accent1"/>
            </a:solidFill>
            <a:prstDash val="solid"/>
            <a:round/>
            <a:headEnd type="none" w="sm" len="sm"/>
            <a:tailEnd type="none" w="sm" len="sm"/>
          </a:ln>
        </p:spPr>
      </p:pic>
      <p:sp>
        <p:nvSpPr>
          <p:cNvPr id="133" name="Google Shape;133;p23"/>
          <p:cNvSpPr txBox="1"/>
          <p:nvPr/>
        </p:nvSpPr>
        <p:spPr>
          <a:xfrm>
            <a:off x="311700" y="2681125"/>
            <a:ext cx="6344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2"/>
                </a:solidFill>
              </a:rPr>
              <a:t>We will take today to talk about the lab</a:t>
            </a:r>
            <a:endParaRPr sz="1800" dirty="0">
              <a:solidFill>
                <a:schemeClr val="dk2"/>
              </a:solidFill>
            </a:endParaRPr>
          </a:p>
          <a:p>
            <a:pPr marL="0" lvl="0" indent="0" algn="l" rtl="0">
              <a:spcBef>
                <a:spcPts val="0"/>
              </a:spcBef>
              <a:spcAft>
                <a:spcPts val="0"/>
              </a:spcAft>
              <a:buNone/>
            </a:pPr>
            <a:r>
              <a:rPr lang="en" sz="1800" dirty="0">
                <a:solidFill>
                  <a:schemeClr val="dk2"/>
                </a:solidFill>
              </a:rPr>
              <a:t>ingredients and to </a:t>
            </a:r>
            <a:r>
              <a:rPr lang="en" sz="1800" u="sng" dirty="0">
                <a:solidFill>
                  <a:schemeClr val="dk2"/>
                </a:solidFill>
              </a:rPr>
              <a:t>take notes in your booklet</a:t>
            </a:r>
            <a:r>
              <a:rPr lang="en" sz="1800" dirty="0">
                <a:solidFill>
                  <a:schemeClr val="dk2"/>
                </a:solidFill>
              </a:rPr>
              <a:t>.</a:t>
            </a:r>
            <a:endParaRPr sz="1800" dirty="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37"/>
        <p:cNvGrpSpPr/>
        <p:nvPr/>
      </p:nvGrpSpPr>
      <p:grpSpPr>
        <a:xfrm>
          <a:off x="0" y="0"/>
          <a:ext cx="0" cy="0"/>
          <a:chOff x="0" y="0"/>
          <a:chExt cx="0" cy="0"/>
        </a:xfrm>
      </p:grpSpPr>
      <p:sp>
        <p:nvSpPr>
          <p:cNvPr id="138" name="Google Shape;138;p24"/>
          <p:cNvSpPr txBox="1"/>
          <p:nvPr/>
        </p:nvSpPr>
        <p:spPr>
          <a:xfrm>
            <a:off x="311700" y="445025"/>
            <a:ext cx="7425300" cy="619800"/>
          </a:xfrm>
          <a:prstGeom prst="rect">
            <a:avLst/>
          </a:prstGeom>
          <a:noFill/>
          <a:ln>
            <a:noFill/>
          </a:ln>
        </p:spPr>
        <p:txBody>
          <a:bodyPr spcFirstLastPara="1" wrap="square" lIns="91425" tIns="91425" rIns="91425" bIns="91425" anchor="t" anchorCtr="0">
            <a:spAutoFit/>
          </a:bodyPr>
          <a:lstStyle/>
          <a:p>
            <a:pPr marL="457200" lvl="0" indent="0" algn="l" rtl="0">
              <a:lnSpc>
                <a:spcPct val="95000"/>
              </a:lnSpc>
              <a:spcBef>
                <a:spcPts val="1200"/>
              </a:spcBef>
              <a:spcAft>
                <a:spcPts val="1200"/>
              </a:spcAft>
              <a:buNone/>
            </a:pPr>
            <a:r>
              <a:rPr lang="en" sz="1413" dirty="0">
                <a:solidFill>
                  <a:schemeClr val="dk1"/>
                </a:solidFill>
                <a:latin typeface="Montserrat"/>
                <a:ea typeface="Montserrat"/>
                <a:cs typeface="Montserrat"/>
                <a:sym typeface="Montserrat"/>
              </a:rPr>
              <a:t>        																</a:t>
            </a:r>
            <a:endParaRPr sz="1800" dirty="0">
              <a:solidFill>
                <a:schemeClr val="dk2"/>
              </a:solidFill>
            </a:endParaRPr>
          </a:p>
        </p:txBody>
      </p:sp>
      <p:sp>
        <p:nvSpPr>
          <p:cNvPr id="139" name="Google Shape;139;p24"/>
          <p:cNvSpPr txBox="1"/>
          <p:nvPr/>
        </p:nvSpPr>
        <p:spPr>
          <a:xfrm>
            <a:off x="0" y="111125"/>
            <a:ext cx="8715300" cy="4998133"/>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0"/>
              </a:spcAft>
              <a:buNone/>
            </a:pPr>
            <a:r>
              <a:rPr lang="en" sz="2607" b="1" dirty="0">
                <a:solidFill>
                  <a:schemeClr val="dk1"/>
                </a:solidFill>
                <a:highlight>
                  <a:schemeClr val="lt1"/>
                </a:highlight>
                <a:latin typeface="Montserrat"/>
                <a:ea typeface="Montserrat"/>
                <a:cs typeface="Montserrat"/>
                <a:sym typeface="Montserrat"/>
              </a:rPr>
              <a:t>Gelatin </a:t>
            </a:r>
            <a:r>
              <a:rPr lang="en" sz="2607" dirty="0">
                <a:solidFill>
                  <a:schemeClr val="dk1"/>
                </a:solidFill>
                <a:highlight>
                  <a:schemeClr val="lt1"/>
                </a:highlight>
                <a:latin typeface="Montserrat"/>
                <a:ea typeface="Montserrat"/>
                <a:cs typeface="Montserrat"/>
                <a:sym typeface="Montserrat"/>
              </a:rPr>
              <a:t>is a</a:t>
            </a:r>
            <a:r>
              <a:rPr lang="en" sz="2607" b="1" dirty="0">
                <a:solidFill>
                  <a:schemeClr val="dk1"/>
                </a:solidFill>
                <a:highlight>
                  <a:schemeClr val="lt1"/>
                </a:highlight>
                <a:latin typeface="Montserrat"/>
                <a:ea typeface="Montserrat"/>
                <a:cs typeface="Montserrat"/>
                <a:sym typeface="Montserrat"/>
              </a:rPr>
              <a:t> protein polymer</a:t>
            </a:r>
            <a:r>
              <a:rPr lang="en" sz="2607" dirty="0">
                <a:solidFill>
                  <a:schemeClr val="dk1"/>
                </a:solidFill>
                <a:highlight>
                  <a:schemeClr val="lt1"/>
                </a:highlight>
                <a:latin typeface="Montserrat"/>
                <a:ea typeface="Montserrat"/>
                <a:cs typeface="Montserrat"/>
                <a:sym typeface="Montserrat"/>
              </a:rPr>
              <a:t> made from collagen (found in animals).  When gelatin is heated with water, it forms a gel that cools into a solid.  It helps the bioplastic become </a:t>
            </a:r>
            <a:r>
              <a:rPr lang="en" sz="2607" b="1" dirty="0">
                <a:solidFill>
                  <a:schemeClr val="dk1"/>
                </a:solidFill>
                <a:highlight>
                  <a:schemeClr val="lt1"/>
                </a:highlight>
                <a:latin typeface="Montserrat"/>
                <a:ea typeface="Montserrat"/>
                <a:cs typeface="Montserrat"/>
                <a:sym typeface="Montserrat"/>
              </a:rPr>
              <a:t>more stretchy and flexible</a:t>
            </a:r>
            <a:r>
              <a:rPr lang="en" sz="2607" dirty="0">
                <a:solidFill>
                  <a:schemeClr val="dk1"/>
                </a:solidFill>
                <a:highlight>
                  <a:schemeClr val="lt1"/>
                </a:highlight>
                <a:latin typeface="Montserrat"/>
                <a:ea typeface="Montserrat"/>
                <a:cs typeface="Montserrat"/>
                <a:sym typeface="Montserrat"/>
              </a:rPr>
              <a:t>. </a:t>
            </a:r>
            <a:r>
              <a:rPr lang="en" sz="2407" dirty="0">
                <a:solidFill>
                  <a:schemeClr val="dk1"/>
                </a:solidFill>
                <a:latin typeface="Montserrat"/>
                <a:ea typeface="Montserrat"/>
                <a:cs typeface="Montserrat"/>
                <a:sym typeface="Montserrat"/>
              </a:rPr>
              <a:t>	</a:t>
            </a:r>
            <a:endParaRPr sz="2407" dirty="0">
              <a:solidFill>
                <a:schemeClr val="dk1"/>
              </a:solidFill>
              <a:latin typeface="Montserrat"/>
              <a:ea typeface="Montserrat"/>
              <a:cs typeface="Montserrat"/>
              <a:sym typeface="Montserrat"/>
            </a:endParaRPr>
          </a:p>
          <a:p>
            <a:pPr marL="457200" lvl="0" indent="0" algn="l" rtl="0">
              <a:spcBef>
                <a:spcPts val="1200"/>
              </a:spcBef>
              <a:spcAft>
                <a:spcPts val="0"/>
              </a:spcAft>
              <a:buNone/>
            </a:pPr>
            <a:endParaRPr dirty="0">
              <a:solidFill>
                <a:schemeClr val="dk1"/>
              </a:solidFill>
              <a:latin typeface="Montserrat"/>
              <a:ea typeface="Montserrat"/>
              <a:cs typeface="Montserrat"/>
              <a:sym typeface="Montserrat"/>
            </a:endParaRPr>
          </a:p>
          <a:p>
            <a:pPr marL="0" lvl="0" indent="0" algn="l" rtl="0">
              <a:lnSpc>
                <a:spcPct val="150000"/>
              </a:lnSpc>
              <a:spcBef>
                <a:spcPts val="1200"/>
              </a:spcBef>
              <a:spcAft>
                <a:spcPts val="0"/>
              </a:spcAft>
              <a:buClr>
                <a:schemeClr val="dk1"/>
              </a:buClr>
              <a:buSzPts val="1100"/>
              <a:buFont typeface="Arial"/>
              <a:buNone/>
            </a:pPr>
            <a:endParaRPr sz="1350" b="1" dirty="0">
              <a:solidFill>
                <a:srgbClr val="212529"/>
              </a:solidFill>
              <a:highlight>
                <a:srgbClr val="F8FFF8"/>
              </a:highlight>
              <a:latin typeface="Montserrat"/>
              <a:ea typeface="Montserrat"/>
              <a:cs typeface="Montserrat"/>
              <a:sym typeface="Montserrat"/>
            </a:endParaRPr>
          </a:p>
          <a:p>
            <a:pPr marL="0" lvl="0" indent="0" algn="l" rtl="0">
              <a:spcBef>
                <a:spcPts val="2400"/>
              </a:spcBef>
              <a:spcAft>
                <a:spcPts val="0"/>
              </a:spcAft>
              <a:buClr>
                <a:schemeClr val="dk1"/>
              </a:buClr>
              <a:buSzPts val="1100"/>
              <a:buFont typeface="Arial"/>
              <a:buNone/>
            </a:pPr>
            <a:endParaRPr sz="1800" dirty="0">
              <a:solidFill>
                <a:schemeClr val="dk2"/>
              </a:solidFill>
            </a:endParaRPr>
          </a:p>
          <a:p>
            <a:pPr marL="0" lvl="0" indent="0" algn="l" rtl="0">
              <a:spcBef>
                <a:spcPts val="0"/>
              </a:spcBef>
              <a:spcAft>
                <a:spcPts val="0"/>
              </a:spcAft>
              <a:buNone/>
            </a:pPr>
            <a:endParaRPr sz="1800" dirty="0">
              <a:solidFill>
                <a:schemeClr val="dk2"/>
              </a:solidFill>
            </a:endParaRPr>
          </a:p>
        </p:txBody>
      </p:sp>
      <p:pic>
        <p:nvPicPr>
          <p:cNvPr id="140" name="Google Shape;140;p24" descr="How to Use Gelatin Powder - Good Things ..."/>
          <p:cNvPicPr preferRelativeResize="0"/>
          <p:nvPr/>
        </p:nvPicPr>
        <p:blipFill>
          <a:blip r:embed="rId3">
            <a:alphaModFix/>
          </a:blip>
          <a:stretch>
            <a:fillRect/>
          </a:stretch>
        </p:blipFill>
        <p:spPr>
          <a:xfrm>
            <a:off x="6778625" y="2779012"/>
            <a:ext cx="1936675" cy="2364488"/>
          </a:xfrm>
          <a:prstGeom prst="rect">
            <a:avLst/>
          </a:prstGeom>
          <a:noFill/>
          <a:ln w="19050" cap="flat" cmpd="sng">
            <a:solidFill>
              <a:schemeClr val="lt1"/>
            </a:solidFill>
            <a:prstDash val="solid"/>
            <a:round/>
            <a:headEnd type="none" w="sm" len="sm"/>
            <a:tailEnd type="none" w="sm" len="sm"/>
          </a:ln>
        </p:spPr>
      </p:pic>
      <p:sp>
        <p:nvSpPr>
          <p:cNvPr id="141" name="Google Shape;141;p24"/>
          <p:cNvSpPr txBox="1"/>
          <p:nvPr/>
        </p:nvSpPr>
        <p:spPr>
          <a:xfrm>
            <a:off x="0" y="2117600"/>
            <a:ext cx="6683400" cy="2130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0"/>
              </a:spcAft>
              <a:buNone/>
            </a:pPr>
            <a:r>
              <a:rPr lang="en" sz="1607" dirty="0">
                <a:solidFill>
                  <a:schemeClr val="dk1"/>
                </a:solidFill>
                <a:highlight>
                  <a:schemeClr val="lt1"/>
                </a:highlight>
                <a:latin typeface="Montserrat"/>
                <a:ea typeface="Montserrat"/>
                <a:cs typeface="Montserrat"/>
                <a:sym typeface="Montserrat"/>
              </a:rPr>
              <a:t> </a:t>
            </a:r>
            <a:endParaRPr sz="1607" dirty="0">
              <a:solidFill>
                <a:schemeClr val="dk1"/>
              </a:solidFill>
              <a:highlight>
                <a:schemeClr val="lt1"/>
              </a:highlight>
              <a:latin typeface="Montserrat"/>
              <a:ea typeface="Montserrat"/>
              <a:cs typeface="Montserrat"/>
              <a:sym typeface="Montserrat"/>
            </a:endParaRPr>
          </a:p>
          <a:p>
            <a:pPr marL="0" lvl="0" indent="0" algn="l" rtl="0">
              <a:lnSpc>
                <a:spcPct val="150000"/>
              </a:lnSpc>
              <a:spcBef>
                <a:spcPts val="1200"/>
              </a:spcBef>
              <a:spcAft>
                <a:spcPts val="1200"/>
              </a:spcAft>
              <a:buClr>
                <a:schemeClr val="dk1"/>
              </a:buClr>
              <a:buSzPts val="1100"/>
              <a:buFont typeface="Arial"/>
              <a:buNone/>
            </a:pPr>
            <a:r>
              <a:rPr lang="en" sz="2507" dirty="0">
                <a:solidFill>
                  <a:schemeClr val="dk1"/>
                </a:solidFill>
                <a:highlight>
                  <a:schemeClr val="lt1"/>
                </a:highlight>
                <a:latin typeface="Montserrat"/>
                <a:ea typeface="Montserrat"/>
                <a:cs typeface="Montserrat"/>
                <a:sym typeface="Montserrat"/>
              </a:rPr>
              <a:t>Gelatin also </a:t>
            </a:r>
            <a:r>
              <a:rPr lang="en" sz="2507" b="1" dirty="0">
                <a:solidFill>
                  <a:schemeClr val="dk1"/>
                </a:solidFill>
                <a:highlight>
                  <a:schemeClr val="lt1"/>
                </a:highlight>
                <a:latin typeface="Montserrat"/>
                <a:ea typeface="Montserrat"/>
                <a:cs typeface="Montserrat"/>
                <a:sym typeface="Montserrat"/>
              </a:rPr>
              <a:t>binds everything together</a:t>
            </a:r>
            <a:r>
              <a:rPr lang="en" sz="2507" dirty="0">
                <a:solidFill>
                  <a:schemeClr val="dk1"/>
                </a:solidFill>
                <a:highlight>
                  <a:schemeClr val="lt1"/>
                </a:highlight>
                <a:latin typeface="Montserrat"/>
                <a:ea typeface="Montserrat"/>
                <a:cs typeface="Montserrat"/>
                <a:sym typeface="Montserrat"/>
              </a:rPr>
              <a:t>, making the bioplastic less likely to crack or break.			</a:t>
            </a:r>
            <a:r>
              <a:rPr lang="en" sz="1607" dirty="0">
                <a:solidFill>
                  <a:schemeClr val="dk1"/>
                </a:solidFill>
                <a:highlight>
                  <a:schemeClr val="lt1"/>
                </a:highlight>
                <a:latin typeface="Montserrat"/>
                <a:ea typeface="Montserrat"/>
                <a:cs typeface="Montserrat"/>
                <a:sym typeface="Montserrat"/>
              </a:rPr>
              <a:t>	</a:t>
            </a:r>
            <a:endParaRPr sz="1800" dirty="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45"/>
        <p:cNvGrpSpPr/>
        <p:nvPr/>
      </p:nvGrpSpPr>
      <p:grpSpPr>
        <a:xfrm>
          <a:off x="0" y="0"/>
          <a:ext cx="0" cy="0"/>
          <a:chOff x="0" y="0"/>
          <a:chExt cx="0" cy="0"/>
        </a:xfrm>
      </p:grpSpPr>
      <p:pic>
        <p:nvPicPr>
          <p:cNvPr id="146" name="Google Shape;146;p25" descr="Corn flour and fresh sweetcorn isolated on white (Provided by Getty Images)"/>
          <p:cNvPicPr preferRelativeResize="0"/>
          <p:nvPr/>
        </p:nvPicPr>
        <p:blipFill>
          <a:blip r:embed="rId3">
            <a:alphaModFix/>
          </a:blip>
          <a:stretch>
            <a:fillRect/>
          </a:stretch>
        </p:blipFill>
        <p:spPr>
          <a:xfrm>
            <a:off x="182880" y="3401568"/>
            <a:ext cx="3816096" cy="1741933"/>
          </a:xfrm>
          <a:prstGeom prst="rect">
            <a:avLst/>
          </a:prstGeom>
          <a:noFill/>
          <a:ln w="19050" cap="flat" cmpd="sng">
            <a:solidFill>
              <a:schemeClr val="lt1"/>
            </a:solidFill>
            <a:prstDash val="solid"/>
            <a:round/>
            <a:headEnd type="none" w="sm" len="sm"/>
            <a:tailEnd type="none" w="sm" len="sm"/>
          </a:ln>
        </p:spPr>
      </p:pic>
      <p:sp>
        <p:nvSpPr>
          <p:cNvPr id="147" name="Google Shape;147;p25"/>
          <p:cNvSpPr txBox="1"/>
          <p:nvPr/>
        </p:nvSpPr>
        <p:spPr>
          <a:xfrm>
            <a:off x="0" y="0"/>
            <a:ext cx="8921700" cy="3657125"/>
          </a:xfrm>
          <a:prstGeom prst="rect">
            <a:avLst/>
          </a:prstGeom>
          <a:noFill/>
          <a:ln>
            <a:noFill/>
          </a:ln>
        </p:spPr>
        <p:txBody>
          <a:bodyPr spcFirstLastPara="1" wrap="square" lIns="91425" tIns="91425" rIns="91425" bIns="91425" anchor="t" anchorCtr="0">
            <a:spAutoFit/>
          </a:bodyPr>
          <a:lstStyle/>
          <a:p>
            <a:pPr marL="0" lvl="0" indent="0" algn="r" rtl="0">
              <a:lnSpc>
                <a:spcPct val="150000"/>
              </a:lnSpc>
              <a:spcBef>
                <a:spcPts val="1200"/>
              </a:spcBef>
              <a:spcAft>
                <a:spcPts val="1200"/>
              </a:spcAft>
              <a:buClr>
                <a:schemeClr val="dk1"/>
              </a:buClr>
              <a:buSzPts val="1100"/>
              <a:buFont typeface="Arial"/>
              <a:buNone/>
            </a:pPr>
            <a:r>
              <a:rPr lang="en" sz="2285" b="1" dirty="0">
                <a:solidFill>
                  <a:schemeClr val="dk1"/>
                </a:solidFill>
                <a:highlight>
                  <a:schemeClr val="lt1"/>
                </a:highlight>
                <a:latin typeface="Montserrat"/>
                <a:ea typeface="Montserrat"/>
                <a:cs typeface="Montserrat"/>
                <a:sym typeface="Montserrat"/>
              </a:rPr>
              <a:t>Cornstarch </a:t>
            </a:r>
            <a:r>
              <a:rPr lang="en" sz="2285" dirty="0">
                <a:solidFill>
                  <a:schemeClr val="dk1"/>
                </a:solidFill>
                <a:highlight>
                  <a:schemeClr val="lt1"/>
                </a:highlight>
                <a:latin typeface="Montserrat"/>
                <a:ea typeface="Montserrat"/>
                <a:cs typeface="Montserrat"/>
                <a:sym typeface="Montserrat"/>
              </a:rPr>
              <a:t>is made of natural polymers called </a:t>
            </a:r>
            <a:r>
              <a:rPr lang="en" sz="2285" b="1" dirty="0">
                <a:solidFill>
                  <a:schemeClr val="dk1"/>
                </a:solidFill>
                <a:highlight>
                  <a:schemeClr val="lt1"/>
                </a:highlight>
                <a:latin typeface="Montserrat"/>
                <a:ea typeface="Montserrat"/>
                <a:cs typeface="Montserrat"/>
                <a:sym typeface="Montserrat"/>
              </a:rPr>
              <a:t>polysaccharides</a:t>
            </a:r>
            <a:r>
              <a:rPr lang="en" sz="2285" dirty="0">
                <a:solidFill>
                  <a:schemeClr val="dk1"/>
                </a:solidFill>
                <a:highlight>
                  <a:schemeClr val="lt1"/>
                </a:highlight>
                <a:latin typeface="Montserrat"/>
                <a:ea typeface="Montserrat"/>
                <a:cs typeface="Montserrat"/>
                <a:sym typeface="Montserrat"/>
              </a:rPr>
              <a:t> (long chains of sugar molecules).  When you heat cornstarch with water and an acid (like vinegar), the starch molecules open up and can link together, forming a </a:t>
            </a:r>
            <a:r>
              <a:rPr lang="en" sz="2285" b="1" dirty="0">
                <a:solidFill>
                  <a:schemeClr val="dk1"/>
                </a:solidFill>
                <a:highlight>
                  <a:schemeClr val="lt1"/>
                </a:highlight>
                <a:latin typeface="Montserrat"/>
                <a:ea typeface="Montserrat"/>
                <a:cs typeface="Montserrat"/>
                <a:sym typeface="Montserrat"/>
              </a:rPr>
              <a:t>plastic-like material</a:t>
            </a:r>
            <a:r>
              <a:rPr lang="en" sz="2285" dirty="0">
                <a:solidFill>
                  <a:schemeClr val="dk1"/>
                </a:solidFill>
                <a:highlight>
                  <a:schemeClr val="lt1"/>
                </a:highlight>
                <a:latin typeface="Montserrat"/>
                <a:ea typeface="Montserrat"/>
                <a:cs typeface="Montserrat"/>
                <a:sym typeface="Montserrat"/>
              </a:rPr>
              <a:t>. It helps the bioplastic     become </a:t>
            </a:r>
            <a:r>
              <a:rPr lang="en" sz="2285" b="1" dirty="0">
                <a:solidFill>
                  <a:schemeClr val="dk1"/>
                </a:solidFill>
                <a:highlight>
                  <a:schemeClr val="lt1"/>
                </a:highlight>
                <a:latin typeface="Montserrat"/>
                <a:ea typeface="Montserrat"/>
                <a:cs typeface="Montserrat"/>
                <a:sym typeface="Montserrat"/>
              </a:rPr>
              <a:t>flexible but firm</a:t>
            </a:r>
            <a:r>
              <a:rPr lang="en" sz="2285" dirty="0">
                <a:solidFill>
                  <a:schemeClr val="dk1"/>
                </a:solidFill>
                <a:highlight>
                  <a:schemeClr val="lt1"/>
                </a:highlight>
                <a:latin typeface="Montserrat"/>
                <a:ea typeface="Montserrat"/>
                <a:cs typeface="Montserrat"/>
                <a:sym typeface="Montserrat"/>
              </a:rPr>
              <a:t> when it cools.</a:t>
            </a:r>
            <a:endParaRPr sz="2400" dirty="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51"/>
        <p:cNvGrpSpPr/>
        <p:nvPr/>
      </p:nvGrpSpPr>
      <p:grpSpPr>
        <a:xfrm>
          <a:off x="0" y="0"/>
          <a:ext cx="0" cy="0"/>
          <a:chOff x="0" y="0"/>
          <a:chExt cx="0" cy="0"/>
        </a:xfrm>
      </p:grpSpPr>
      <p:sp>
        <p:nvSpPr>
          <p:cNvPr id="152" name="Google Shape;152;p26"/>
          <p:cNvSpPr txBox="1"/>
          <p:nvPr/>
        </p:nvSpPr>
        <p:spPr>
          <a:xfrm>
            <a:off x="195475" y="73300"/>
            <a:ext cx="86622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100"/>
              </a:spcAft>
              <a:buNone/>
            </a:pPr>
            <a:endParaRPr dirty="0">
              <a:solidFill>
                <a:srgbClr val="666666"/>
              </a:solidFill>
              <a:highlight>
                <a:srgbClr val="FFFFFF"/>
              </a:highlight>
            </a:endParaRPr>
          </a:p>
        </p:txBody>
      </p:sp>
      <p:sp>
        <p:nvSpPr>
          <p:cNvPr id="153" name="Google Shape;153;p26"/>
          <p:cNvSpPr txBox="1"/>
          <p:nvPr/>
        </p:nvSpPr>
        <p:spPr>
          <a:xfrm>
            <a:off x="-399625" y="0"/>
            <a:ext cx="9257400" cy="3046958"/>
          </a:xfrm>
          <a:prstGeom prst="rect">
            <a:avLst/>
          </a:prstGeom>
          <a:noFill/>
          <a:ln>
            <a:noFill/>
          </a:ln>
        </p:spPr>
        <p:txBody>
          <a:bodyPr spcFirstLastPara="1" wrap="square" lIns="91425" tIns="91425" rIns="91425" bIns="91425" anchor="t" anchorCtr="0">
            <a:spAutoFit/>
          </a:bodyPr>
          <a:lstStyle/>
          <a:p>
            <a:pPr marL="457200" lvl="0" indent="0" algn="l" rtl="0">
              <a:lnSpc>
                <a:spcPct val="150000"/>
              </a:lnSpc>
              <a:spcBef>
                <a:spcPts val="0"/>
              </a:spcBef>
              <a:spcAft>
                <a:spcPts val="0"/>
              </a:spcAft>
              <a:buNone/>
            </a:pPr>
            <a:r>
              <a:rPr lang="en" sz="2200" b="1" dirty="0">
                <a:solidFill>
                  <a:schemeClr val="dk1"/>
                </a:solidFill>
                <a:highlight>
                  <a:srgbClr val="F3F3F3"/>
                </a:highlight>
                <a:latin typeface="Montserrat"/>
                <a:ea typeface="Montserrat"/>
                <a:cs typeface="Montserrat"/>
                <a:sym typeface="Montserrat"/>
              </a:rPr>
              <a:t>Glycerin</a:t>
            </a:r>
            <a:r>
              <a:rPr lang="en" sz="2200" dirty="0">
                <a:solidFill>
                  <a:schemeClr val="dk1"/>
                </a:solidFill>
                <a:highlight>
                  <a:srgbClr val="F3F3F3"/>
                </a:highlight>
                <a:latin typeface="Montserrat"/>
                <a:ea typeface="Montserrat"/>
                <a:cs typeface="Montserrat"/>
                <a:sym typeface="Montserrat"/>
              </a:rPr>
              <a:t> </a:t>
            </a:r>
            <a:r>
              <a:rPr lang="en" sz="2200" dirty="0">
                <a:solidFill>
                  <a:schemeClr val="dk1"/>
                </a:solidFill>
                <a:highlight>
                  <a:schemeClr val="lt1"/>
                </a:highlight>
                <a:latin typeface="Montserrat"/>
                <a:ea typeface="Montserrat"/>
                <a:cs typeface="Montserrat"/>
                <a:sym typeface="Montserrat"/>
              </a:rPr>
              <a:t>comes from fats and oils found in plants and animals (like coconut oil, soybean oil). Glycerin makes</a:t>
            </a:r>
            <a:r>
              <a:rPr lang="en" sz="2200" b="1" dirty="0">
                <a:solidFill>
                  <a:schemeClr val="dk1"/>
                </a:solidFill>
                <a:highlight>
                  <a:schemeClr val="lt1"/>
                </a:highlight>
                <a:latin typeface="Montserrat"/>
                <a:ea typeface="Montserrat"/>
                <a:cs typeface="Montserrat"/>
                <a:sym typeface="Montserrat"/>
              </a:rPr>
              <a:t> </a:t>
            </a:r>
            <a:r>
              <a:rPr lang="en" sz="2200" dirty="0">
                <a:solidFill>
                  <a:schemeClr val="dk1"/>
                </a:solidFill>
                <a:highlight>
                  <a:schemeClr val="lt1"/>
                </a:highlight>
                <a:latin typeface="Montserrat"/>
                <a:ea typeface="Montserrat"/>
                <a:cs typeface="Montserrat"/>
                <a:sym typeface="Montserrat"/>
              </a:rPr>
              <a:t>the bioplastic</a:t>
            </a:r>
            <a:r>
              <a:rPr lang="en" sz="2200" b="1" dirty="0">
                <a:solidFill>
                  <a:schemeClr val="dk1"/>
                </a:solidFill>
                <a:highlight>
                  <a:schemeClr val="lt1"/>
                </a:highlight>
                <a:latin typeface="Montserrat"/>
                <a:ea typeface="Montserrat"/>
                <a:cs typeface="Montserrat"/>
                <a:sym typeface="Montserrat"/>
              </a:rPr>
              <a:t> soft, bendy, and flexible. </a:t>
            </a:r>
            <a:r>
              <a:rPr lang="en" sz="2200" dirty="0">
                <a:solidFill>
                  <a:schemeClr val="dk1"/>
                </a:solidFill>
                <a:highlight>
                  <a:schemeClr val="lt1"/>
                </a:highlight>
                <a:latin typeface="Montserrat"/>
                <a:ea typeface="Montserrat"/>
                <a:cs typeface="Montserrat"/>
                <a:sym typeface="Montserrat"/>
              </a:rPr>
              <a:t>Without glycerin, the bioplastic would turn out </a:t>
            </a:r>
            <a:r>
              <a:rPr lang="en" sz="2200" b="1" dirty="0">
                <a:solidFill>
                  <a:schemeClr val="dk1"/>
                </a:solidFill>
                <a:highlight>
                  <a:schemeClr val="lt1"/>
                </a:highlight>
                <a:latin typeface="Montserrat"/>
                <a:ea typeface="Montserrat"/>
                <a:cs typeface="Montserrat"/>
                <a:sym typeface="Montserrat"/>
              </a:rPr>
              <a:t>hard, stiff, and brittle</a:t>
            </a:r>
            <a:r>
              <a:rPr lang="en" sz="2200" dirty="0">
                <a:solidFill>
                  <a:schemeClr val="dk1"/>
                </a:solidFill>
                <a:highlight>
                  <a:schemeClr val="lt1"/>
                </a:highlight>
                <a:latin typeface="Montserrat"/>
                <a:ea typeface="Montserrat"/>
                <a:cs typeface="Montserrat"/>
                <a:sym typeface="Montserrat"/>
              </a:rPr>
              <a:t> (it might crack or break easily).</a:t>
            </a:r>
            <a:r>
              <a:rPr lang="en" sz="2100" dirty="0">
                <a:solidFill>
                  <a:schemeClr val="dk1"/>
                </a:solidFill>
                <a:highlight>
                  <a:schemeClr val="lt1"/>
                </a:highlight>
                <a:latin typeface="Montserrat"/>
                <a:ea typeface="Montserrat"/>
                <a:cs typeface="Montserrat"/>
                <a:sym typeface="Montserrat"/>
              </a:rPr>
              <a:t> </a:t>
            </a:r>
            <a:endParaRPr sz="2500" dirty="0">
              <a:solidFill>
                <a:schemeClr val="dk1"/>
              </a:solidFill>
              <a:highlight>
                <a:schemeClr val="lt1"/>
              </a:highlight>
            </a:endParaRPr>
          </a:p>
          <a:p>
            <a:pPr marL="457200" lvl="0" indent="0" algn="l" rtl="0">
              <a:lnSpc>
                <a:spcPct val="150000"/>
              </a:lnSpc>
              <a:spcBef>
                <a:spcPts val="0"/>
              </a:spcBef>
              <a:spcAft>
                <a:spcPts val="0"/>
              </a:spcAft>
              <a:buNone/>
            </a:pPr>
            <a:endParaRPr dirty="0">
              <a:solidFill>
                <a:schemeClr val="dk1"/>
              </a:solidFill>
              <a:highlight>
                <a:srgbClr val="F3F3F3"/>
              </a:highlight>
              <a:latin typeface="Montserrat"/>
              <a:ea typeface="Montserrat"/>
              <a:cs typeface="Montserrat"/>
              <a:sym typeface="Montserrat"/>
            </a:endParaRPr>
          </a:p>
        </p:txBody>
      </p:sp>
      <p:sp>
        <p:nvSpPr>
          <p:cNvPr id="154" name="Google Shape;154;p26"/>
          <p:cNvSpPr txBox="1"/>
          <p:nvPr/>
        </p:nvSpPr>
        <p:spPr>
          <a:xfrm>
            <a:off x="4851600" y="1444625"/>
            <a:ext cx="2009400" cy="1358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endParaRPr sz="1350" dirty="0">
              <a:solidFill>
                <a:srgbClr val="212529"/>
              </a:solidFill>
              <a:highlight>
                <a:srgbClr val="F8FFF8"/>
              </a:highlight>
              <a:latin typeface="Montserrat"/>
              <a:ea typeface="Montserrat"/>
              <a:cs typeface="Montserrat"/>
              <a:sym typeface="Montserrat"/>
            </a:endParaRPr>
          </a:p>
          <a:p>
            <a:pPr marL="0" lvl="0" indent="0" algn="l" rtl="0">
              <a:spcBef>
                <a:spcPts val="2400"/>
              </a:spcBef>
              <a:spcAft>
                <a:spcPts val="0"/>
              </a:spcAft>
              <a:buClr>
                <a:schemeClr val="dk1"/>
              </a:buClr>
              <a:buSzPts val="1100"/>
              <a:buFont typeface="Arial"/>
              <a:buNone/>
            </a:pPr>
            <a:endParaRPr sz="1800" dirty="0">
              <a:solidFill>
                <a:schemeClr val="dk2"/>
              </a:solidFill>
            </a:endParaRPr>
          </a:p>
          <a:p>
            <a:pPr marL="0" lvl="0" indent="0" algn="l" rtl="0">
              <a:spcBef>
                <a:spcPts val="0"/>
              </a:spcBef>
              <a:spcAft>
                <a:spcPts val="0"/>
              </a:spcAft>
              <a:buNone/>
            </a:pPr>
            <a:endParaRPr sz="1800" dirty="0">
              <a:solidFill>
                <a:schemeClr val="dk2"/>
              </a:solidFill>
            </a:endParaRPr>
          </a:p>
        </p:txBody>
      </p:sp>
      <p:pic>
        <p:nvPicPr>
          <p:cNvPr id="155" name="Google Shape;155;p26" descr="Organic glycerin | Fatty acids + ..."/>
          <p:cNvPicPr preferRelativeResize="0"/>
          <p:nvPr/>
        </p:nvPicPr>
        <p:blipFill>
          <a:blip r:embed="rId3">
            <a:alphaModFix/>
          </a:blip>
          <a:stretch>
            <a:fillRect/>
          </a:stretch>
        </p:blipFill>
        <p:spPr>
          <a:xfrm>
            <a:off x="6143625" y="2036225"/>
            <a:ext cx="2802825" cy="2996325"/>
          </a:xfrm>
          <a:prstGeom prst="rect">
            <a:avLst/>
          </a:prstGeom>
          <a:noFill/>
          <a:ln w="19050" cap="flat" cmpd="sng">
            <a:solidFill>
              <a:schemeClr val="lt1"/>
            </a:solidFill>
            <a:prstDash val="solid"/>
            <a:round/>
            <a:headEnd type="none" w="sm" len="sm"/>
            <a:tailEnd type="none" w="sm" len="sm"/>
          </a:ln>
        </p:spPr>
      </p:pic>
      <p:sp>
        <p:nvSpPr>
          <p:cNvPr id="156" name="Google Shape;156;p26"/>
          <p:cNvSpPr txBox="1"/>
          <p:nvPr/>
        </p:nvSpPr>
        <p:spPr>
          <a:xfrm>
            <a:off x="760575" y="3828625"/>
            <a:ext cx="7425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dirty="0">
              <a:solidFill>
                <a:schemeClr val="dk2"/>
              </a:solidFill>
            </a:endParaRPr>
          </a:p>
        </p:txBody>
      </p:sp>
      <p:sp>
        <p:nvSpPr>
          <p:cNvPr id="157" name="Google Shape;157;p26"/>
          <p:cNvSpPr txBox="1"/>
          <p:nvPr/>
        </p:nvSpPr>
        <p:spPr>
          <a:xfrm>
            <a:off x="-399625" y="2571750"/>
            <a:ext cx="6638400" cy="2070300"/>
          </a:xfrm>
          <a:prstGeom prst="rect">
            <a:avLst/>
          </a:prstGeom>
          <a:noFill/>
          <a:ln>
            <a:noFill/>
          </a:ln>
        </p:spPr>
        <p:txBody>
          <a:bodyPr spcFirstLastPara="1" wrap="square" lIns="91425" tIns="91425" rIns="91425" bIns="91425" anchor="t" anchorCtr="0">
            <a:spAutoFit/>
          </a:bodyPr>
          <a:lstStyle/>
          <a:p>
            <a:pPr marL="457200" lvl="0" indent="0" algn="l" rtl="0">
              <a:lnSpc>
                <a:spcPct val="150000"/>
              </a:lnSpc>
              <a:spcBef>
                <a:spcPts val="0"/>
              </a:spcBef>
              <a:spcAft>
                <a:spcPts val="0"/>
              </a:spcAft>
              <a:buNone/>
            </a:pPr>
            <a:r>
              <a:rPr lang="en" sz="2100" dirty="0">
                <a:solidFill>
                  <a:schemeClr val="dk1"/>
                </a:solidFill>
                <a:highlight>
                  <a:schemeClr val="lt1"/>
                </a:highlight>
                <a:latin typeface="Montserrat"/>
                <a:ea typeface="Montserrat"/>
                <a:cs typeface="Montserrat"/>
                <a:sym typeface="Montserrat"/>
              </a:rPr>
              <a:t>Glycerin sits between the polymer chains and helps them slide past each other a little bit, which creates </a:t>
            </a:r>
            <a:r>
              <a:rPr lang="en" sz="2100" b="1" dirty="0">
                <a:solidFill>
                  <a:schemeClr val="dk1"/>
                </a:solidFill>
                <a:highlight>
                  <a:schemeClr val="lt1"/>
                </a:highlight>
                <a:latin typeface="Montserrat"/>
                <a:ea typeface="Montserrat"/>
                <a:cs typeface="Montserrat"/>
                <a:sym typeface="Montserrat"/>
              </a:rPr>
              <a:t>flexibility</a:t>
            </a:r>
            <a:r>
              <a:rPr lang="en" sz="2100" dirty="0">
                <a:solidFill>
                  <a:schemeClr val="dk1"/>
                </a:solidFill>
                <a:highlight>
                  <a:schemeClr val="lt1"/>
                </a:highlight>
                <a:latin typeface="Montserrat"/>
                <a:ea typeface="Montserrat"/>
                <a:cs typeface="Montserrat"/>
                <a:sym typeface="Montserrat"/>
              </a:rPr>
              <a:t>.  </a:t>
            </a:r>
            <a:endParaRPr sz="2100" dirty="0">
              <a:solidFill>
                <a:schemeClr val="dk1"/>
              </a:solidFill>
              <a:highlight>
                <a:schemeClr val="lt1"/>
              </a:highlight>
              <a:latin typeface="Montserrat"/>
              <a:ea typeface="Montserrat"/>
              <a:cs typeface="Montserrat"/>
              <a:sym typeface="Montserrat"/>
            </a:endParaRPr>
          </a:p>
          <a:p>
            <a:pPr marL="457200" lvl="0" indent="0" algn="l" rtl="0">
              <a:lnSpc>
                <a:spcPct val="150000"/>
              </a:lnSpc>
              <a:spcBef>
                <a:spcPts val="0"/>
              </a:spcBef>
              <a:spcAft>
                <a:spcPts val="0"/>
              </a:spcAft>
              <a:buClr>
                <a:schemeClr val="dk1"/>
              </a:buClr>
              <a:buSzPts val="1100"/>
              <a:buFont typeface="Arial"/>
              <a:buNone/>
            </a:pPr>
            <a:endParaRPr sz="28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1"/>
        <p:cNvGrpSpPr/>
        <p:nvPr/>
      </p:nvGrpSpPr>
      <p:grpSpPr>
        <a:xfrm>
          <a:off x="0" y="0"/>
          <a:ext cx="0" cy="0"/>
          <a:chOff x="0" y="0"/>
          <a:chExt cx="0" cy="0"/>
        </a:xfrm>
      </p:grpSpPr>
      <p:sp>
        <p:nvSpPr>
          <p:cNvPr id="162" name="Google Shape;162;p27"/>
          <p:cNvSpPr txBox="1"/>
          <p:nvPr/>
        </p:nvSpPr>
        <p:spPr>
          <a:xfrm>
            <a:off x="-387150" y="111125"/>
            <a:ext cx="7673700" cy="5037824"/>
          </a:xfrm>
          <a:prstGeom prst="rect">
            <a:avLst/>
          </a:prstGeom>
          <a:noFill/>
          <a:ln>
            <a:noFill/>
          </a:ln>
        </p:spPr>
        <p:txBody>
          <a:bodyPr spcFirstLastPara="1" wrap="square" lIns="91425" tIns="91425" rIns="91425" bIns="91425" anchor="t" anchorCtr="0">
            <a:spAutoFit/>
          </a:bodyPr>
          <a:lstStyle/>
          <a:p>
            <a:pPr marL="457200" lvl="0" indent="0" algn="l" rtl="0">
              <a:lnSpc>
                <a:spcPct val="150000"/>
              </a:lnSpc>
              <a:spcBef>
                <a:spcPts val="1200"/>
              </a:spcBef>
              <a:spcAft>
                <a:spcPts val="1200"/>
              </a:spcAft>
              <a:buNone/>
            </a:pPr>
            <a:r>
              <a:rPr lang="en" sz="2813" b="1" dirty="0">
                <a:solidFill>
                  <a:schemeClr val="dk1"/>
                </a:solidFill>
                <a:highlight>
                  <a:schemeClr val="lt1"/>
                </a:highlight>
                <a:latin typeface="Montserrat"/>
                <a:ea typeface="Montserrat"/>
                <a:cs typeface="Montserrat"/>
                <a:sym typeface="Montserrat"/>
              </a:rPr>
              <a:t>Vinegar </a:t>
            </a:r>
            <a:r>
              <a:rPr lang="en" sz="2813" dirty="0">
                <a:solidFill>
                  <a:schemeClr val="dk1"/>
                </a:solidFill>
                <a:highlight>
                  <a:schemeClr val="lt1"/>
                </a:highlight>
                <a:latin typeface="Montserrat"/>
                <a:ea typeface="Montserrat"/>
                <a:cs typeface="Montserrat"/>
                <a:sym typeface="Montserrat"/>
              </a:rPr>
              <a:t>plays a very important role in the chemical reaction!</a:t>
            </a:r>
            <a:r>
              <a:rPr lang="en" sz="2813" b="1" dirty="0">
                <a:solidFill>
                  <a:schemeClr val="dk1"/>
                </a:solidFill>
                <a:highlight>
                  <a:schemeClr val="lt1"/>
                </a:highlight>
                <a:latin typeface="Montserrat"/>
                <a:ea typeface="Montserrat"/>
                <a:cs typeface="Montserrat"/>
                <a:sym typeface="Montserrat"/>
              </a:rPr>
              <a:t> </a:t>
            </a:r>
            <a:r>
              <a:rPr lang="en" sz="2813" dirty="0">
                <a:solidFill>
                  <a:schemeClr val="dk1"/>
                </a:solidFill>
                <a:highlight>
                  <a:schemeClr val="lt1"/>
                </a:highlight>
                <a:latin typeface="Montserrat"/>
                <a:ea typeface="Montserrat"/>
                <a:cs typeface="Montserrat"/>
                <a:sym typeface="Montserrat"/>
              </a:rPr>
              <a:t>The acid in vinegar </a:t>
            </a:r>
            <a:r>
              <a:rPr lang="en" sz="2813" b="1" dirty="0">
                <a:solidFill>
                  <a:schemeClr val="dk1"/>
                </a:solidFill>
                <a:highlight>
                  <a:schemeClr val="lt1"/>
                </a:highlight>
                <a:latin typeface="Montserrat"/>
                <a:ea typeface="Montserrat"/>
                <a:cs typeface="Montserrat"/>
                <a:sym typeface="Montserrat"/>
              </a:rPr>
              <a:t>breaks some of the bonds</a:t>
            </a:r>
            <a:r>
              <a:rPr lang="en" sz="2813" dirty="0">
                <a:solidFill>
                  <a:schemeClr val="dk1"/>
                </a:solidFill>
                <a:highlight>
                  <a:schemeClr val="lt1"/>
                </a:highlight>
                <a:latin typeface="Montserrat"/>
                <a:ea typeface="Montserrat"/>
                <a:cs typeface="Montserrat"/>
                <a:sym typeface="Montserrat"/>
              </a:rPr>
              <a:t> in the cornstarch during heating. This helps the polymer chains rearrange and link together better, creating a smoother, more flexible plastic. </a:t>
            </a:r>
            <a:endParaRPr sz="3200" dirty="0">
              <a:solidFill>
                <a:schemeClr val="dk2"/>
              </a:solidFill>
              <a:highlight>
                <a:schemeClr val="lt1"/>
              </a:highlight>
            </a:endParaRPr>
          </a:p>
        </p:txBody>
      </p:sp>
      <p:pic>
        <p:nvPicPr>
          <p:cNvPr id="163" name="Google Shape;163;p27" descr="Clear liquid in container (Provided by Getty Images)"/>
          <p:cNvPicPr preferRelativeResize="0"/>
          <p:nvPr/>
        </p:nvPicPr>
        <p:blipFill>
          <a:blip r:embed="rId3">
            <a:alphaModFix/>
          </a:blip>
          <a:stretch>
            <a:fillRect/>
          </a:stretch>
        </p:blipFill>
        <p:spPr>
          <a:xfrm>
            <a:off x="6941375" y="1016000"/>
            <a:ext cx="2202624" cy="35403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7"/>
        <p:cNvGrpSpPr/>
        <p:nvPr/>
      </p:nvGrpSpPr>
      <p:grpSpPr>
        <a:xfrm>
          <a:off x="0" y="0"/>
          <a:ext cx="0" cy="0"/>
          <a:chOff x="0" y="0"/>
          <a:chExt cx="0" cy="0"/>
        </a:xfrm>
      </p:grpSpPr>
      <p:pic>
        <p:nvPicPr>
          <p:cNvPr id="168" name="Google Shape;168;p28" descr="cartoon vector illustration laboratory interior room with separated layers (Provided by Getty Images)"/>
          <p:cNvPicPr preferRelativeResize="0"/>
          <p:nvPr/>
        </p:nvPicPr>
        <p:blipFill>
          <a:blip r:embed="rId3">
            <a:alphaModFix/>
          </a:blip>
          <a:stretch>
            <a:fillRect/>
          </a:stretch>
        </p:blipFill>
        <p:spPr>
          <a:xfrm>
            <a:off x="311700" y="1254125"/>
            <a:ext cx="5257651" cy="3714749"/>
          </a:xfrm>
          <a:prstGeom prst="rect">
            <a:avLst/>
          </a:prstGeom>
          <a:noFill/>
          <a:ln>
            <a:noFill/>
          </a:ln>
        </p:spPr>
      </p:pic>
      <p:sp>
        <p:nvSpPr>
          <p:cNvPr id="169" name="Google Shape;169;p28"/>
          <p:cNvSpPr txBox="1">
            <a:spLocks noGrp="1"/>
          </p:cNvSpPr>
          <p:nvPr>
            <p:ph type="body" idx="1"/>
          </p:nvPr>
        </p:nvSpPr>
        <p:spPr>
          <a:xfrm>
            <a:off x="214350" y="184100"/>
            <a:ext cx="8715300" cy="12765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en" sz="4608" b="1" dirty="0">
                <a:solidFill>
                  <a:srgbClr val="674EA7"/>
                </a:solidFill>
              </a:rPr>
              <a:t>Now, begin reading through your</a:t>
            </a:r>
            <a:r>
              <a:rPr lang="en" sz="4500" b="1" dirty="0">
                <a:solidFill>
                  <a:srgbClr val="674EA7"/>
                </a:solidFill>
              </a:rPr>
              <a:t> </a:t>
            </a:r>
            <a:endParaRPr sz="4500" b="1" dirty="0">
              <a:solidFill>
                <a:srgbClr val="674EA7"/>
              </a:solidFill>
            </a:endParaRPr>
          </a:p>
        </p:txBody>
      </p:sp>
      <p:sp>
        <p:nvSpPr>
          <p:cNvPr id="170" name="Google Shape;170;p28"/>
          <p:cNvSpPr txBox="1"/>
          <p:nvPr/>
        </p:nvSpPr>
        <p:spPr>
          <a:xfrm>
            <a:off x="5921375" y="952500"/>
            <a:ext cx="2889300" cy="3801900"/>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Clr>
                <a:schemeClr val="dk1"/>
              </a:buClr>
              <a:buSzPts val="1100"/>
              <a:buFont typeface="Arial"/>
              <a:buNone/>
            </a:pPr>
            <a:r>
              <a:rPr lang="en" sz="4500" b="1" dirty="0">
                <a:solidFill>
                  <a:srgbClr val="674EA7"/>
                </a:solidFill>
              </a:rPr>
              <a:t>activity sheet and let’s get started!</a:t>
            </a:r>
            <a:endParaRPr sz="4500" b="1" dirty="0">
              <a:solidFill>
                <a:srgbClr val="674EA7"/>
              </a:solidFill>
            </a:endParaRPr>
          </a:p>
          <a:p>
            <a:pPr marL="0" lvl="0" indent="0" algn="l" rtl="0">
              <a:spcBef>
                <a:spcPts val="1200"/>
              </a:spcBef>
              <a:spcAft>
                <a:spcPts val="0"/>
              </a:spcAft>
              <a:buNone/>
            </a:pPr>
            <a:endParaRPr sz="1800" dirty="0">
              <a:solidFill>
                <a:schemeClr val="dk2"/>
              </a:solidFill>
            </a:endParaRPr>
          </a:p>
        </p:txBody>
      </p:sp>
      <p:pic>
        <p:nvPicPr>
          <p:cNvPr id="171" name="Google Shape;171;p28" descr="Create a calm, focused, and inspiring atmosphere in your classroom with Relaxing Classroom Music for Mindfulness and Creativity. This distraction-free instrumental playlist features soothing piano and cello covers of popular songs, carefully arranged without vocals or lyrics to minimize interruptions. Perfect for fostering mindfulness, enhancing creativity, and supporting deep concentration, this music is ideal for teachers, students, and anyone seeking a peaceful background for learning, studying, or unwinding. Whether you're guiding a meditation session, encouraging artistic expression, or simply creating a stress-free environment, let this gentle, lyric-free music set the perfect tone for productivity and relaxation.&#10;&#10;0:00:00 – Please Please Please (Sabrina Carpenter)&#10;0:03:25 – Fast Car (Tracy Chapman)&#10;0:07:01 – Flowers (Miley Cyrus)&#10;0:10:56 – True Colors (Cindy Lauper)&#10;0:15:20 – Birds of a Feather (Billie Eilish)&#10;0:18:33 – Thank U Next (Ariana Grande)&#10;0:22:20 – Zombie (The Cranberries)&#10;0:27:01 – What Was I Made For? (Billie Eilish)&#10;0:30:46 – I Want It That Way (Backstreet Boys)&#10;0:34:13 – Beautiful Day (U2)&#10;0:38:15 – What Do You Mean? (Justin Bieber)&#10;0:41:13 – As It Was (Harry Styles)&#10;0:44:32 – Iris (Goo Goo Dolls)&#10;0:48:43 – Me! (Taylor Swift)&#10;0:51:47 – Lose You to Love Me (Selena Gomez)&#10;0:55:39 – We Don’t Talk about Bruno&#10;0:59:03 – Drag Me Down (One Direction)&#10;1:02:10 – The Scientist (Coldplay)&#10;1:07:05 – In My Blood (Shawn Mendes)&#10;1:10:42 – You Are the Reason (Calum Scott)&#10;1:14:09 – Girls Like You (Maroon 5)&#10;1:17:37 – Thank U Next (Ariana Grande)&#10;1:21:24 – Elastic Heart (Sia)&#10;1:25:14 – What a Wonderful World (Louis Armstrong)&#10;1:28:12 – Señorita (Shawn Mendes &amp; Camila Cabello)&#10;1:31:43 – It Ain’t Me (Kygo &amp; Selena Gomez)&#10;1:34:39 – Blank Space (Taylor Swift)&#10;1:37:15 – Vampire (Olivia Rodrigo)&#10;1:41:11 – This Is Me (The Greatest Showman)&#10;1:44:24 – All of Me (John Legend)&#10;1:47:39 – Havana (Camila Cabello)&#10;1:50:22 – Love Yourself (Justin Bieber)&#10;1:53:45 – Call Out My Name (The Weeknd)&#10;1:58:26 – The Greatest (Sia)&#10;&#10;Thanks for listening to this Relaxing Classroom Music mix! Subscribe to Mood Melodies now to never miss a new instrumental music playlist: https://www.youtube.com/c/MoodMelodiesMusic?sub_confirmation=1" title="Relaxing Classroom Music for Mindfulness and Creativity | 2 Hours">
            <a:hlinkClick r:id="rId4"/>
          </p:cNvPr>
          <p:cNvPicPr preferRelativeResize="0"/>
          <p:nvPr/>
        </p:nvPicPr>
        <p:blipFill>
          <a:blip r:embed="rId5">
            <a:alphaModFix/>
          </a:blip>
          <a:stretch>
            <a:fillRect/>
          </a:stretch>
        </p:blipFill>
        <p:spPr>
          <a:xfrm>
            <a:off x="6934700" y="4209425"/>
            <a:ext cx="1350125" cy="759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body" idx="1"/>
          </p:nvPr>
        </p:nvSpPr>
        <p:spPr>
          <a:xfrm>
            <a:off x="311700" y="598150"/>
            <a:ext cx="5915100" cy="4442100"/>
          </a:xfrm>
          <a:prstGeom prst="rect">
            <a:avLst/>
          </a:prstGeom>
        </p:spPr>
        <p:txBody>
          <a:bodyPr spcFirstLastPara="1" wrap="square" lIns="91425" tIns="91425" rIns="91425" bIns="91425" anchor="t" anchorCtr="0">
            <a:normAutofit fontScale="92500" lnSpcReduction="10000"/>
          </a:bodyPr>
          <a:lstStyle/>
          <a:p>
            <a:pPr marL="0" lvl="0" indent="0" algn="l" rtl="0">
              <a:spcBef>
                <a:spcPts val="1200"/>
              </a:spcBef>
              <a:spcAft>
                <a:spcPts val="0"/>
              </a:spcAft>
              <a:buNone/>
            </a:pPr>
            <a:r>
              <a:rPr lang="en" sz="2733" b="1" dirty="0">
                <a:solidFill>
                  <a:schemeClr val="dk1"/>
                </a:solidFill>
              </a:rPr>
              <a:t>FLEXIBILITY TEST:</a:t>
            </a:r>
            <a:br>
              <a:rPr lang="en" sz="2093" dirty="0">
                <a:solidFill>
                  <a:schemeClr val="dk1"/>
                </a:solidFill>
              </a:rPr>
            </a:br>
            <a:endParaRPr sz="2093" dirty="0">
              <a:solidFill>
                <a:schemeClr val="dk1"/>
              </a:solidFill>
            </a:endParaRPr>
          </a:p>
          <a:p>
            <a:pPr marL="914400" lvl="1" indent="-351558" algn="l" rtl="0">
              <a:spcBef>
                <a:spcPts val="1200"/>
              </a:spcBef>
              <a:spcAft>
                <a:spcPts val="0"/>
              </a:spcAft>
              <a:buClr>
                <a:schemeClr val="dk1"/>
              </a:buClr>
              <a:buSzPct val="100000"/>
              <a:buChar char="○"/>
            </a:pPr>
            <a:r>
              <a:rPr lang="en" sz="2093" dirty="0">
                <a:solidFill>
                  <a:schemeClr val="dk1"/>
                </a:solidFill>
              </a:rPr>
              <a:t>Does it </a:t>
            </a:r>
            <a:r>
              <a:rPr lang="en" sz="2093" b="1" dirty="0">
                <a:solidFill>
                  <a:schemeClr val="dk1"/>
                </a:solidFill>
              </a:rPr>
              <a:t>bend easily</a:t>
            </a:r>
            <a:r>
              <a:rPr lang="en" sz="2093" dirty="0">
                <a:solidFill>
                  <a:schemeClr val="dk1"/>
                </a:solidFill>
              </a:rPr>
              <a:t>?</a:t>
            </a:r>
            <a:br>
              <a:rPr lang="en" sz="2093" dirty="0">
                <a:solidFill>
                  <a:schemeClr val="dk1"/>
                </a:solidFill>
              </a:rPr>
            </a:br>
            <a:endParaRPr sz="2093" dirty="0">
              <a:solidFill>
                <a:schemeClr val="dk1"/>
              </a:solidFill>
            </a:endParaRPr>
          </a:p>
          <a:p>
            <a:pPr marL="914400" lvl="1" indent="-351558" algn="l" rtl="0">
              <a:spcBef>
                <a:spcPts val="0"/>
              </a:spcBef>
              <a:spcAft>
                <a:spcPts val="0"/>
              </a:spcAft>
              <a:buClr>
                <a:schemeClr val="dk1"/>
              </a:buClr>
              <a:buSzPct val="100000"/>
              <a:buChar char="○"/>
            </a:pPr>
            <a:r>
              <a:rPr lang="en" sz="2093" dirty="0">
                <a:solidFill>
                  <a:schemeClr val="dk1"/>
                </a:solidFill>
              </a:rPr>
              <a:t>Does it </a:t>
            </a:r>
            <a:r>
              <a:rPr lang="en" sz="2093" b="1" dirty="0">
                <a:solidFill>
                  <a:schemeClr val="dk1"/>
                </a:solidFill>
              </a:rPr>
              <a:t>spring back</a:t>
            </a:r>
            <a:r>
              <a:rPr lang="en" sz="2093" dirty="0">
                <a:solidFill>
                  <a:schemeClr val="dk1"/>
                </a:solidFill>
              </a:rPr>
              <a:t> to its shape (elastic)?</a:t>
            </a:r>
            <a:br>
              <a:rPr lang="en" sz="2093" dirty="0">
                <a:solidFill>
                  <a:schemeClr val="dk1"/>
                </a:solidFill>
              </a:rPr>
            </a:br>
            <a:endParaRPr sz="2093" dirty="0">
              <a:solidFill>
                <a:schemeClr val="dk1"/>
              </a:solidFill>
            </a:endParaRPr>
          </a:p>
          <a:p>
            <a:pPr marL="914400" lvl="1" indent="-351558" algn="l" rtl="0">
              <a:spcBef>
                <a:spcPts val="0"/>
              </a:spcBef>
              <a:spcAft>
                <a:spcPts val="0"/>
              </a:spcAft>
              <a:buClr>
                <a:schemeClr val="dk1"/>
              </a:buClr>
              <a:buSzPct val="100000"/>
              <a:buChar char="○"/>
            </a:pPr>
            <a:r>
              <a:rPr lang="en" sz="2093" dirty="0">
                <a:solidFill>
                  <a:schemeClr val="dk1"/>
                </a:solidFill>
              </a:rPr>
              <a:t>Does it </a:t>
            </a:r>
            <a:r>
              <a:rPr lang="en" sz="2093" b="1" dirty="0">
                <a:solidFill>
                  <a:schemeClr val="dk1"/>
                </a:solidFill>
              </a:rPr>
              <a:t>crack or break</a:t>
            </a:r>
            <a:r>
              <a:rPr lang="en" sz="2093" dirty="0">
                <a:solidFill>
                  <a:schemeClr val="dk1"/>
                </a:solidFill>
              </a:rPr>
              <a:t> (brittle)?</a:t>
            </a:r>
            <a:br>
              <a:rPr lang="en" sz="2093" dirty="0">
                <a:solidFill>
                  <a:schemeClr val="dk1"/>
                </a:solidFill>
              </a:rPr>
            </a:br>
            <a:endParaRPr sz="2093" dirty="0">
              <a:solidFill>
                <a:schemeClr val="dk1"/>
              </a:solidFill>
            </a:endParaRPr>
          </a:p>
          <a:p>
            <a:pPr marL="0" lvl="0" indent="0" algn="l" rtl="0">
              <a:spcBef>
                <a:spcPts val="1200"/>
              </a:spcBef>
              <a:spcAft>
                <a:spcPts val="0"/>
              </a:spcAft>
              <a:buNone/>
            </a:pPr>
            <a:endParaRPr sz="1100" b="1" dirty="0">
              <a:solidFill>
                <a:schemeClr val="dk1"/>
              </a:solidFill>
            </a:endParaRPr>
          </a:p>
          <a:p>
            <a:pPr marL="0" lvl="0" indent="0" algn="l" rtl="0">
              <a:spcBef>
                <a:spcPts val="1200"/>
              </a:spcBef>
              <a:spcAft>
                <a:spcPts val="0"/>
              </a:spcAft>
              <a:buNone/>
            </a:pPr>
            <a:r>
              <a:rPr lang="en" sz="1580" b="1" dirty="0">
                <a:solidFill>
                  <a:schemeClr val="dk1"/>
                </a:solidFill>
              </a:rPr>
              <a:t> </a:t>
            </a:r>
            <a:r>
              <a:rPr lang="en" sz="2285" b="1" dirty="0">
                <a:solidFill>
                  <a:schemeClr val="dk1"/>
                </a:solidFill>
              </a:rPr>
              <a:t>RECORD YOUR RESULTS</a:t>
            </a:r>
            <a:endParaRPr sz="2285" b="1" dirty="0">
              <a:solidFill>
                <a:schemeClr val="dk1"/>
              </a:solidFill>
            </a:endParaRPr>
          </a:p>
          <a:p>
            <a:pPr marL="457200" lvl="0" indent="0" algn="l" rtl="0">
              <a:spcBef>
                <a:spcPts val="1200"/>
              </a:spcBef>
              <a:spcAft>
                <a:spcPts val="0"/>
              </a:spcAft>
              <a:buNone/>
            </a:pPr>
            <a:r>
              <a:rPr lang="en" sz="2285" b="1" dirty="0">
                <a:solidFill>
                  <a:schemeClr val="dk1"/>
                </a:solidFill>
              </a:rPr>
              <a:t>in your booklet.</a:t>
            </a:r>
            <a:endParaRPr sz="2285" b="1" dirty="0">
              <a:solidFill>
                <a:schemeClr val="dk1"/>
              </a:solidFill>
            </a:endParaRPr>
          </a:p>
          <a:p>
            <a:pPr marL="0" lvl="0" indent="0" algn="l" rtl="0">
              <a:spcBef>
                <a:spcPts val="1200"/>
              </a:spcBef>
              <a:spcAft>
                <a:spcPts val="1200"/>
              </a:spcAft>
              <a:buNone/>
            </a:pPr>
            <a:endParaRPr dirty="0"/>
          </a:p>
        </p:txBody>
      </p:sp>
      <p:pic>
        <p:nvPicPr>
          <p:cNvPr id="184" name="Google Shape;184;p30" title="Untitled design.jpg"/>
          <p:cNvPicPr preferRelativeResize="0"/>
          <p:nvPr/>
        </p:nvPicPr>
        <p:blipFill rotWithShape="1">
          <a:blip r:embed="rId3">
            <a:alphaModFix/>
          </a:blip>
          <a:srcRect l="25540" t="41165" r="15350" b="4048"/>
          <a:stretch/>
        </p:blipFill>
        <p:spPr>
          <a:xfrm>
            <a:off x="6005025" y="2320125"/>
            <a:ext cx="2661298" cy="24694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8"/>
        <p:cNvGrpSpPr/>
        <p:nvPr/>
      </p:nvGrpSpPr>
      <p:grpSpPr>
        <a:xfrm>
          <a:off x="0" y="0"/>
          <a:ext cx="0" cy="0"/>
          <a:chOff x="0" y="0"/>
          <a:chExt cx="0" cy="0"/>
        </a:xfrm>
      </p:grpSpPr>
      <p:sp>
        <p:nvSpPr>
          <p:cNvPr id="189" name="Google Shape;189;p31"/>
          <p:cNvSpPr txBox="1"/>
          <p:nvPr/>
        </p:nvSpPr>
        <p:spPr>
          <a:xfrm>
            <a:off x="134075" y="706925"/>
            <a:ext cx="7966500" cy="263473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2733" b="1" dirty="0">
                <a:solidFill>
                  <a:schemeClr val="dk1"/>
                </a:solidFill>
              </a:rPr>
              <a:t>RIGIDITY TEST:</a:t>
            </a:r>
            <a:br>
              <a:rPr lang="en" sz="2093" dirty="0">
                <a:solidFill>
                  <a:schemeClr val="dk1"/>
                </a:solidFill>
              </a:rPr>
            </a:br>
            <a:endParaRPr sz="2093" dirty="0">
              <a:solidFill>
                <a:schemeClr val="dk1"/>
              </a:solidFill>
            </a:endParaRPr>
          </a:p>
          <a:p>
            <a:pPr marL="457200" lvl="0" indent="-361528" algn="l" rtl="0">
              <a:lnSpc>
                <a:spcPct val="200000"/>
              </a:lnSpc>
              <a:spcBef>
                <a:spcPts val="1200"/>
              </a:spcBef>
              <a:spcAft>
                <a:spcPts val="0"/>
              </a:spcAft>
              <a:buClr>
                <a:schemeClr val="dk1"/>
              </a:buClr>
              <a:buSzPts val="2093"/>
              <a:buChar char="●"/>
            </a:pPr>
            <a:r>
              <a:rPr lang="en" sz="2093" dirty="0">
                <a:solidFill>
                  <a:schemeClr val="dk1"/>
                </a:solidFill>
              </a:rPr>
              <a:t>Place your bioplastic piece on your table.</a:t>
            </a:r>
            <a:endParaRPr sz="2093" dirty="0">
              <a:solidFill>
                <a:schemeClr val="dk1"/>
              </a:solidFill>
            </a:endParaRPr>
          </a:p>
          <a:p>
            <a:pPr marL="457200" lvl="0" indent="-361528" algn="l" rtl="0">
              <a:lnSpc>
                <a:spcPct val="200000"/>
              </a:lnSpc>
              <a:spcBef>
                <a:spcPts val="0"/>
              </a:spcBef>
              <a:spcAft>
                <a:spcPts val="0"/>
              </a:spcAft>
              <a:buClr>
                <a:schemeClr val="dk1"/>
              </a:buClr>
              <a:buSzPts val="2093"/>
              <a:buChar char="●"/>
            </a:pPr>
            <a:r>
              <a:rPr lang="en" sz="2093" dirty="0">
                <a:solidFill>
                  <a:schemeClr val="dk1"/>
                </a:solidFill>
              </a:rPr>
              <a:t>Gently press down on the center.</a:t>
            </a:r>
            <a:endParaRPr sz="2093" dirty="0">
              <a:solidFill>
                <a:schemeClr val="dk1"/>
              </a:solidFill>
            </a:endParaRPr>
          </a:p>
        </p:txBody>
      </p:sp>
      <p:sp>
        <p:nvSpPr>
          <p:cNvPr id="190" name="Google Shape;190;p31"/>
          <p:cNvSpPr txBox="1"/>
          <p:nvPr/>
        </p:nvSpPr>
        <p:spPr>
          <a:xfrm>
            <a:off x="134075" y="3168950"/>
            <a:ext cx="4680300" cy="145511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580" b="1" dirty="0">
                <a:solidFill>
                  <a:schemeClr val="dk1"/>
                </a:solidFill>
              </a:rPr>
              <a:t> </a:t>
            </a:r>
            <a:r>
              <a:rPr lang="en" sz="2285" b="1" dirty="0">
                <a:solidFill>
                  <a:schemeClr val="dk1"/>
                </a:solidFill>
              </a:rPr>
              <a:t>RECORD YOUR RESULTS</a:t>
            </a:r>
            <a:endParaRPr sz="2285" b="1" dirty="0">
              <a:solidFill>
                <a:schemeClr val="dk1"/>
              </a:solidFill>
            </a:endParaRPr>
          </a:p>
          <a:p>
            <a:pPr marL="457200" lvl="0" indent="0" algn="l" rtl="0">
              <a:lnSpc>
                <a:spcPct val="115000"/>
              </a:lnSpc>
              <a:spcBef>
                <a:spcPts val="1200"/>
              </a:spcBef>
              <a:spcAft>
                <a:spcPts val="1200"/>
              </a:spcAft>
              <a:buNone/>
            </a:pPr>
            <a:r>
              <a:rPr lang="en" sz="2285" b="1" dirty="0">
                <a:solidFill>
                  <a:schemeClr val="dk1"/>
                </a:solidFill>
              </a:rPr>
              <a:t>in your booklet.</a:t>
            </a:r>
            <a:endParaRPr sz="2285" b="1" dirty="0">
              <a:solidFill>
                <a:schemeClr val="dk1"/>
              </a:solidFill>
            </a:endParaRPr>
          </a:p>
        </p:txBody>
      </p:sp>
      <p:pic>
        <p:nvPicPr>
          <p:cNvPr id="191" name="Google Shape;191;p31" title="Untitled design (2).jpg"/>
          <p:cNvPicPr preferRelativeResize="0"/>
          <p:nvPr/>
        </p:nvPicPr>
        <p:blipFill rotWithShape="1">
          <a:blip r:embed="rId3">
            <a:alphaModFix/>
          </a:blip>
          <a:srcRect l="21310" t="21863" r="20888" b="21272"/>
          <a:stretch/>
        </p:blipFill>
        <p:spPr>
          <a:xfrm>
            <a:off x="5579050" y="461375"/>
            <a:ext cx="3056050" cy="30063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3"/>
        <p:cNvGrpSpPr/>
        <p:nvPr/>
      </p:nvGrpSpPr>
      <p:grpSpPr>
        <a:xfrm>
          <a:off x="0" y="0"/>
          <a:ext cx="0" cy="0"/>
          <a:chOff x="0" y="0"/>
          <a:chExt cx="0" cy="0"/>
        </a:xfrm>
      </p:grpSpPr>
      <p:sp>
        <p:nvSpPr>
          <p:cNvPr id="204" name="Google Shape;204;p33"/>
          <p:cNvSpPr txBox="1"/>
          <p:nvPr/>
        </p:nvSpPr>
        <p:spPr>
          <a:xfrm>
            <a:off x="0" y="0"/>
            <a:ext cx="9144000" cy="923400"/>
          </a:xfrm>
          <a:prstGeom prst="rect">
            <a:avLst/>
          </a:prstGeom>
          <a:solidFill>
            <a:srgbClr val="D9D9D9"/>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chemeClr val="dk2"/>
                </a:solidFill>
                <a:latin typeface="Cherry Cream Soda"/>
                <a:ea typeface="Cherry Cream Soda"/>
                <a:cs typeface="Cherry Cream Soda"/>
                <a:sym typeface="Cherry Cream Soda"/>
              </a:rPr>
              <a:t>Today: </a:t>
            </a:r>
            <a:r>
              <a:rPr lang="en" sz="2400" dirty="0">
                <a:solidFill>
                  <a:srgbClr val="9900FF"/>
                </a:solidFill>
                <a:latin typeface="Cherry Cream Soda"/>
                <a:ea typeface="Cherry Cream Soda"/>
                <a:cs typeface="Cherry Cream Soda"/>
                <a:sym typeface="Cherry Cream Soda"/>
              </a:rPr>
              <a:t>Change</a:t>
            </a:r>
            <a:r>
              <a:rPr lang="en" sz="2400" dirty="0">
                <a:solidFill>
                  <a:schemeClr val="dk2"/>
                </a:solidFill>
                <a:latin typeface="Cherry Cream Soda"/>
                <a:ea typeface="Cherry Cream Soda"/>
                <a:cs typeface="Cherry Cream Soda"/>
                <a:sym typeface="Cherry Cream Soda"/>
              </a:rPr>
              <a:t> a variable and rerun your lab!</a:t>
            </a:r>
            <a:endParaRPr sz="2400" dirty="0">
              <a:solidFill>
                <a:schemeClr val="dk2"/>
              </a:solidFill>
              <a:latin typeface="Cherry Cream Soda"/>
              <a:ea typeface="Cherry Cream Soda"/>
              <a:cs typeface="Cherry Cream Soda"/>
              <a:sym typeface="Cherry Cream Soda"/>
            </a:endParaRPr>
          </a:p>
          <a:p>
            <a:pPr marL="0" lvl="0" indent="0" algn="ctr" rtl="0">
              <a:spcBef>
                <a:spcPts val="0"/>
              </a:spcBef>
              <a:spcAft>
                <a:spcPts val="0"/>
              </a:spcAft>
              <a:buNone/>
            </a:pPr>
            <a:endParaRPr sz="2400" dirty="0">
              <a:solidFill>
                <a:schemeClr val="dk2"/>
              </a:solidFill>
              <a:latin typeface="Cherry Cream Soda"/>
              <a:ea typeface="Cherry Cream Soda"/>
              <a:cs typeface="Cherry Cream Soda"/>
              <a:sym typeface="Cherry Cream Soda"/>
            </a:endParaRPr>
          </a:p>
        </p:txBody>
      </p:sp>
      <p:sp>
        <p:nvSpPr>
          <p:cNvPr id="205" name="Google Shape;205;p33"/>
          <p:cNvSpPr txBox="1"/>
          <p:nvPr/>
        </p:nvSpPr>
        <p:spPr>
          <a:xfrm>
            <a:off x="1061700" y="1279925"/>
            <a:ext cx="70206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dk1"/>
                </a:solidFill>
              </a:rPr>
              <a:t>Follow the instructions on Page 11. After you decide which variable you want to change in your recipe, rerun the lab.</a:t>
            </a:r>
            <a:endParaRPr sz="2000" dirty="0">
              <a:solidFill>
                <a:schemeClr val="dk1"/>
              </a:solidFill>
            </a:endParaRPr>
          </a:p>
          <a:p>
            <a:pPr marL="0" lvl="0" indent="0" algn="ctr" rtl="0">
              <a:spcBef>
                <a:spcPts val="0"/>
              </a:spcBef>
              <a:spcAft>
                <a:spcPts val="0"/>
              </a:spcAft>
              <a:buNone/>
            </a:pPr>
            <a:endParaRPr sz="2000" dirty="0">
              <a:solidFill>
                <a:schemeClr val="dk1"/>
              </a:solidFill>
            </a:endParaRPr>
          </a:p>
          <a:p>
            <a:pPr marL="0" lvl="0" indent="0" algn="ctr" rtl="0">
              <a:spcBef>
                <a:spcPts val="0"/>
              </a:spcBef>
              <a:spcAft>
                <a:spcPts val="0"/>
              </a:spcAft>
              <a:buNone/>
            </a:pPr>
            <a:r>
              <a:rPr lang="en" sz="2800" dirty="0">
                <a:solidFill>
                  <a:srgbClr val="9900FF"/>
                </a:solidFill>
              </a:rPr>
              <a:t>DO NOT forget to change ONE variable!</a:t>
            </a:r>
            <a:endParaRPr sz="2800" dirty="0">
              <a:solidFill>
                <a:srgbClr val="9900FF"/>
              </a:solidFill>
            </a:endParaRPr>
          </a:p>
        </p:txBody>
      </p:sp>
      <p:sp>
        <p:nvSpPr>
          <p:cNvPr id="206" name="Google Shape;206;p33"/>
          <p:cNvSpPr txBox="1"/>
          <p:nvPr/>
        </p:nvSpPr>
        <p:spPr>
          <a:xfrm>
            <a:off x="386950" y="3824875"/>
            <a:ext cx="8498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dirty="0">
                <a:solidFill>
                  <a:schemeClr val="dk1"/>
                </a:solidFill>
              </a:rPr>
              <a:t>You will run the activity exactly like you did before EXCEPT for the variable change.</a:t>
            </a:r>
            <a:endParaRPr sz="2100" dirty="0">
              <a:solidFill>
                <a:schemeClr val="dk1"/>
              </a:solidFill>
            </a:endParaRPr>
          </a:p>
        </p:txBody>
      </p:sp>
      <p:pic>
        <p:nvPicPr>
          <p:cNvPr id="207" name="Google Shape;207;p33" descr="a cartoon character wearing heart shaped sunglasses stands in front of a science poster (Provided by Tenor)"/>
          <p:cNvPicPr preferRelativeResize="0"/>
          <p:nvPr/>
        </p:nvPicPr>
        <p:blipFill>
          <a:blip r:embed="rId3">
            <a:alphaModFix/>
          </a:blip>
          <a:stretch>
            <a:fillRect/>
          </a:stretch>
        </p:blipFill>
        <p:spPr>
          <a:xfrm>
            <a:off x="7546725" y="573151"/>
            <a:ext cx="1597275" cy="1998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572700"/>
          </a:xfrm>
          <a:prstGeom prst="rect">
            <a:avLst/>
          </a:prstGeom>
          <a:solidFill>
            <a:srgbClr val="6D9EEB"/>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lt1"/>
                </a:solidFill>
              </a:rPr>
              <a:t>Take 5 minutes to fill out the first page in your booklet.</a:t>
            </a:r>
            <a:endParaRPr dirty="0">
              <a:solidFill>
                <a:schemeClr val="lt1"/>
              </a:solidFill>
            </a:endParaRPr>
          </a:p>
        </p:txBody>
      </p:sp>
      <p:pic>
        <p:nvPicPr>
          <p:cNvPr id="68" name="Google Shape;68;p14" descr="Set the perfect mood in your classroom, study session, or relaxation time with this 5-minute lo-fi classroom timer. Featuring calming beats and soothing visuals, this timer is great for focused learning, mindfulness, or productivity. Take a break or stay on track with peaceful lo-fi vibes that help you unwind and recharge.&#10;&#10;Copyright Notice:&#10;All content on this channel, including music and visuals, is exclusively created and licensed for use by Chill Countdown Timers. Reuse, remixing, or redistribution of any kind — even with credit — is strictly prohibited. Unauthorized use may result in takedown notices.&#10;&#10;🔥 Before you go—click the playlist and keep your vibe alive.&#10;👀 Don’t scroll away—your next favorite timer is right here.&#10;&#10;https://youtu.be/aoN4zb2_U1s?si=OfBPT5jk0TdUTxKY&#10;&#10;#affiliatelinks ⬆️&#10;&#10;&#10;#ClassroomTimer #5MinuteTimer #LoFiBeats #RelaxingTimer #StudyTimer #LoFiMusic #FocusTimer #RelaxationMusic #CalmMusic #classroomtimer  #TimerForKids #StudyBreakTimer #ChillBeats #brainbreaks #chillcountdowntimers #YouTube #fyp #viralmusic" title="5 minute classroom timer with relaxing lofi music,  take a break timer">
            <a:hlinkClick r:id="rId3"/>
          </p:cNvPr>
          <p:cNvPicPr preferRelativeResize="0"/>
          <p:nvPr/>
        </p:nvPicPr>
        <p:blipFill>
          <a:blip r:embed="rId4">
            <a:alphaModFix/>
          </a:blip>
          <a:stretch>
            <a:fillRect/>
          </a:stretch>
        </p:blipFill>
        <p:spPr>
          <a:xfrm>
            <a:off x="2928450" y="1495350"/>
            <a:ext cx="3478625" cy="1956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311700" y="281300"/>
            <a:ext cx="8520600" cy="5727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Cherry Cream Soda"/>
                <a:ea typeface="Cherry Cream Soda"/>
                <a:cs typeface="Cherry Cream Soda"/>
                <a:sym typeface="Cherry Cream Soda"/>
              </a:rPr>
              <a:t>Final Day of the Bioplastic Activity!</a:t>
            </a:r>
            <a:endParaRPr dirty="0">
              <a:latin typeface="Cherry Cream Soda"/>
              <a:ea typeface="Cherry Cream Soda"/>
              <a:cs typeface="Cherry Cream Soda"/>
              <a:sym typeface="Cherry Cream Soda"/>
            </a:endParaRPr>
          </a:p>
        </p:txBody>
      </p:sp>
      <p:sp>
        <p:nvSpPr>
          <p:cNvPr id="219" name="Google Shape;219;p35"/>
          <p:cNvSpPr txBox="1">
            <a:spLocks noGrp="1"/>
          </p:cNvSpPr>
          <p:nvPr>
            <p:ph type="body" idx="1"/>
          </p:nvPr>
        </p:nvSpPr>
        <p:spPr>
          <a:xfrm>
            <a:off x="208350" y="1017725"/>
            <a:ext cx="8796000" cy="40425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Font typeface="Roboto"/>
              <a:buChar char="●"/>
            </a:pPr>
            <a:r>
              <a:rPr lang="en" sz="1600" dirty="0">
                <a:solidFill>
                  <a:schemeClr val="dk1"/>
                </a:solidFill>
                <a:latin typeface="Roboto"/>
                <a:ea typeface="Roboto"/>
                <a:cs typeface="Roboto"/>
                <a:sym typeface="Roboto"/>
              </a:rPr>
              <a:t>Take 5 minutes to check on your second bioplastic piece and record the data you need:</a:t>
            </a:r>
            <a:endParaRPr sz="1600" dirty="0">
              <a:solidFill>
                <a:schemeClr val="dk1"/>
              </a:solidFill>
              <a:latin typeface="Roboto"/>
              <a:ea typeface="Roboto"/>
              <a:cs typeface="Roboto"/>
              <a:sym typeface="Roboto"/>
            </a:endParaRPr>
          </a:p>
          <a:p>
            <a:pPr marL="914400" lvl="1" indent="-355600" algn="l" rtl="0">
              <a:spcBef>
                <a:spcPts val="0"/>
              </a:spcBef>
              <a:spcAft>
                <a:spcPts val="0"/>
              </a:spcAft>
              <a:buClr>
                <a:schemeClr val="dk1"/>
              </a:buClr>
              <a:buSzPts val="2000"/>
              <a:buFont typeface="Roboto"/>
              <a:buChar char="○"/>
            </a:pPr>
            <a:r>
              <a:rPr lang="en" sz="1600" dirty="0">
                <a:solidFill>
                  <a:schemeClr val="dk1"/>
                </a:solidFill>
                <a:latin typeface="Roboto"/>
                <a:ea typeface="Roboto"/>
                <a:cs typeface="Roboto"/>
                <a:sym typeface="Roboto"/>
              </a:rPr>
              <a:t>Shrinkage</a:t>
            </a:r>
            <a:endParaRPr sz="1600" dirty="0">
              <a:solidFill>
                <a:schemeClr val="dk1"/>
              </a:solidFill>
              <a:latin typeface="Roboto"/>
              <a:ea typeface="Roboto"/>
              <a:cs typeface="Roboto"/>
              <a:sym typeface="Roboto"/>
            </a:endParaRPr>
          </a:p>
          <a:p>
            <a:pPr marL="914400" lvl="1" indent="-355600" algn="l" rtl="0">
              <a:spcBef>
                <a:spcPts val="0"/>
              </a:spcBef>
              <a:spcAft>
                <a:spcPts val="0"/>
              </a:spcAft>
              <a:buClr>
                <a:schemeClr val="dk1"/>
              </a:buClr>
              <a:buSzPts val="2000"/>
              <a:buFont typeface="Roboto"/>
              <a:buChar char="○"/>
            </a:pPr>
            <a:r>
              <a:rPr lang="en" sz="1600" dirty="0">
                <a:solidFill>
                  <a:schemeClr val="dk1"/>
                </a:solidFill>
                <a:latin typeface="Roboto"/>
                <a:ea typeface="Roboto"/>
                <a:cs typeface="Roboto"/>
                <a:sym typeface="Roboto"/>
              </a:rPr>
              <a:t>Flexibility</a:t>
            </a:r>
            <a:endParaRPr sz="1600" dirty="0">
              <a:solidFill>
                <a:schemeClr val="dk1"/>
              </a:solidFill>
              <a:latin typeface="Roboto"/>
              <a:ea typeface="Roboto"/>
              <a:cs typeface="Roboto"/>
              <a:sym typeface="Roboto"/>
            </a:endParaRPr>
          </a:p>
          <a:p>
            <a:pPr marL="914400" lvl="1" indent="-355600" algn="l" rtl="0">
              <a:spcBef>
                <a:spcPts val="0"/>
              </a:spcBef>
              <a:spcAft>
                <a:spcPts val="0"/>
              </a:spcAft>
              <a:buClr>
                <a:schemeClr val="dk1"/>
              </a:buClr>
              <a:buSzPts val="2000"/>
              <a:buFont typeface="Roboto"/>
              <a:buChar char="○"/>
            </a:pPr>
            <a:r>
              <a:rPr lang="en" sz="1600" dirty="0">
                <a:solidFill>
                  <a:schemeClr val="dk1"/>
                </a:solidFill>
                <a:latin typeface="Roboto"/>
                <a:ea typeface="Roboto"/>
                <a:cs typeface="Roboto"/>
                <a:sym typeface="Roboto"/>
              </a:rPr>
              <a:t>Rigidity</a:t>
            </a:r>
            <a:endParaRPr sz="1600" dirty="0">
              <a:solidFill>
                <a:schemeClr val="dk1"/>
              </a:solidFill>
              <a:latin typeface="Roboto"/>
              <a:ea typeface="Roboto"/>
              <a:cs typeface="Roboto"/>
              <a:sym typeface="Roboto"/>
            </a:endParaRPr>
          </a:p>
          <a:p>
            <a:pPr marL="285750" indent="-285750">
              <a:spcBef>
                <a:spcPts val="1200"/>
              </a:spcBef>
            </a:pPr>
            <a:r>
              <a:rPr lang="en-US" sz="16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Bioplastic Activity Wrap-Up– Individually answer the Bioplastic Activity Wrap-Up questions.</a:t>
            </a:r>
          </a:p>
          <a:p>
            <a:pPr marL="285750" indent="-285750">
              <a:spcBef>
                <a:spcPts val="1200"/>
              </a:spcBef>
            </a:pPr>
            <a:r>
              <a:rPr lang="en-US" sz="1600"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When you finish, look back through your booklet and make sure you have everything filled out.</a:t>
            </a:r>
          </a:p>
          <a:p>
            <a:pPr marL="0" indent="0">
              <a:spcBef>
                <a:spcPts val="1200"/>
              </a:spcBef>
              <a:buNone/>
            </a:pPr>
            <a:endParaRPr lang="en-US" sz="1600" b="1" dirty="0">
              <a:latin typeface="Roboto"/>
              <a:ea typeface="Roboto"/>
              <a:cs typeface="Roboto"/>
              <a:sym typeface="Roboto"/>
            </a:endParaRPr>
          </a:p>
          <a:p>
            <a:pPr marL="0" lvl="0" indent="0" algn="l" rtl="0">
              <a:spcBef>
                <a:spcPts val="1200"/>
              </a:spcBef>
              <a:spcAft>
                <a:spcPts val="0"/>
              </a:spcAft>
              <a:buNone/>
            </a:pPr>
            <a:endParaRPr sz="1600" dirty="0">
              <a:solidFill>
                <a:schemeClr val="dk1"/>
              </a:solidFill>
              <a:latin typeface="Roboto"/>
              <a:ea typeface="Roboto"/>
              <a:cs typeface="Roboto"/>
              <a:sym typeface="Roboto"/>
            </a:endParaRPr>
          </a:p>
          <a:p>
            <a:pPr marL="0" lvl="0" indent="0" algn="l" rtl="0">
              <a:spcBef>
                <a:spcPts val="1200"/>
              </a:spcBef>
              <a:spcAft>
                <a:spcPts val="0"/>
              </a:spcAft>
              <a:buNone/>
            </a:pPr>
            <a:endParaRPr sz="1600" dirty="0">
              <a:solidFill>
                <a:schemeClr val="dk1"/>
              </a:solidFill>
              <a:latin typeface="Roboto"/>
              <a:ea typeface="Roboto"/>
              <a:cs typeface="Roboto"/>
              <a:sym typeface="Roboto"/>
            </a:endParaRPr>
          </a:p>
          <a:p>
            <a:pPr marL="0" lvl="0" indent="0" algn="l" rtl="0">
              <a:spcBef>
                <a:spcPts val="1200"/>
              </a:spcBef>
              <a:spcAft>
                <a:spcPts val="1200"/>
              </a:spcAft>
              <a:buNone/>
            </a:pPr>
            <a:endParaRPr sz="1600" dirty="0"/>
          </a:p>
        </p:txBody>
      </p:sp>
      <p:sp>
        <p:nvSpPr>
          <p:cNvPr id="220" name="Google Shape;220;p35"/>
          <p:cNvSpPr txBox="1"/>
          <p:nvPr/>
        </p:nvSpPr>
        <p:spPr>
          <a:xfrm>
            <a:off x="825600" y="3825625"/>
            <a:ext cx="80067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dirty="0">
                <a:solidFill>
                  <a:schemeClr val="dk1"/>
                </a:solidFill>
                <a:latin typeface="Cherry Cream Soda"/>
                <a:ea typeface="Cherry Cream Soda"/>
                <a:cs typeface="Cherry Cream Soda"/>
                <a:sym typeface="Cherry Cream Soda"/>
              </a:rPr>
              <a:t>Quiz Time! - You may use your booklet.</a:t>
            </a:r>
            <a:endParaRPr sz="2700" dirty="0">
              <a:solidFill>
                <a:schemeClr val="dk1"/>
              </a:solidFill>
              <a:latin typeface="Cherry Cream Soda"/>
              <a:ea typeface="Cherry Cream Soda"/>
              <a:cs typeface="Cherry Cream Soda"/>
              <a:sym typeface="Cherry Cream Sod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245400" y="445025"/>
            <a:ext cx="858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highlight>
                  <a:srgbClr val="B6D7A8"/>
                </a:highlight>
                <a:latin typeface="Cherry Cream Soda"/>
                <a:ea typeface="Cherry Cream Soda"/>
                <a:cs typeface="Cherry Cream Soda"/>
                <a:sym typeface="Cherry Cream Soda"/>
              </a:rPr>
              <a:t>The big questions we will look at in this activity:</a:t>
            </a:r>
            <a:endParaRPr dirty="0">
              <a:highlight>
                <a:srgbClr val="B6D7A8"/>
              </a:highlight>
              <a:latin typeface="Cherry Cream Soda"/>
              <a:ea typeface="Cherry Cream Soda"/>
              <a:cs typeface="Cherry Cream Soda"/>
              <a:sym typeface="Cherry Cream Soda"/>
            </a:endParaRPr>
          </a:p>
        </p:txBody>
      </p:sp>
      <p:sp>
        <p:nvSpPr>
          <p:cNvPr id="74" name="Google Shape;74;p15"/>
          <p:cNvSpPr txBox="1">
            <a:spLocks noGrp="1"/>
          </p:cNvSpPr>
          <p:nvPr>
            <p:ph type="body" idx="1"/>
          </p:nvPr>
        </p:nvSpPr>
        <p:spPr>
          <a:xfrm>
            <a:off x="60950" y="1152475"/>
            <a:ext cx="9019500" cy="3600900"/>
          </a:xfrm>
          <a:prstGeom prst="rect">
            <a:avLst/>
          </a:prstGeom>
        </p:spPr>
        <p:txBody>
          <a:bodyPr spcFirstLastPara="1" wrap="square" lIns="91425" tIns="91425" rIns="91425" bIns="91425" anchor="t" anchorCtr="0">
            <a:noAutofit/>
          </a:bodyPr>
          <a:lstStyle/>
          <a:p>
            <a:pPr marL="457200" lvl="0" indent="-349250" algn="l" rtl="0">
              <a:lnSpc>
                <a:spcPct val="150000"/>
              </a:lnSpc>
              <a:spcBef>
                <a:spcPts val="1200"/>
              </a:spcBef>
              <a:spcAft>
                <a:spcPts val="0"/>
              </a:spcAft>
              <a:buClr>
                <a:schemeClr val="dk1"/>
              </a:buClr>
              <a:buSzPts val="1900"/>
              <a:buFont typeface="Montserrat ExtraBold"/>
              <a:buChar char="●"/>
            </a:pPr>
            <a:r>
              <a:rPr lang="en" sz="1900" dirty="0">
                <a:solidFill>
                  <a:schemeClr val="dk1"/>
                </a:solidFill>
                <a:latin typeface="Montserrat ExtraBold"/>
                <a:ea typeface="Montserrat ExtraBold"/>
                <a:cs typeface="Montserrat ExtraBold"/>
                <a:sym typeface="Montserrat ExtraBold"/>
              </a:rPr>
              <a:t>What are polymers, and why are they important?</a:t>
            </a:r>
            <a:endParaRPr sz="1900" dirty="0">
              <a:solidFill>
                <a:schemeClr val="dk1"/>
              </a:solidFill>
              <a:latin typeface="Montserrat ExtraBold"/>
              <a:ea typeface="Montserrat ExtraBold"/>
              <a:cs typeface="Montserrat ExtraBold"/>
              <a:sym typeface="Montserrat ExtraBold"/>
            </a:endParaRPr>
          </a:p>
          <a:p>
            <a:pPr marL="457200" lvl="0" indent="-349250" algn="l" rtl="0">
              <a:lnSpc>
                <a:spcPct val="150000"/>
              </a:lnSpc>
              <a:spcBef>
                <a:spcPts val="0"/>
              </a:spcBef>
              <a:spcAft>
                <a:spcPts val="0"/>
              </a:spcAft>
              <a:buClr>
                <a:schemeClr val="dk1"/>
              </a:buClr>
              <a:buSzPts val="1900"/>
              <a:buFont typeface="Montserrat ExtraBold"/>
              <a:buChar char="●"/>
            </a:pPr>
            <a:r>
              <a:rPr lang="en" sz="1900" dirty="0">
                <a:solidFill>
                  <a:schemeClr val="dk1"/>
                </a:solidFill>
                <a:latin typeface="Montserrat ExtraBold"/>
                <a:ea typeface="Montserrat ExtraBold"/>
                <a:cs typeface="Montserrat ExtraBold"/>
                <a:sym typeface="Montserrat ExtraBold"/>
              </a:rPr>
              <a:t>What is the difference between natural and synthetic polymers?</a:t>
            </a:r>
            <a:endParaRPr sz="1900" dirty="0">
              <a:solidFill>
                <a:schemeClr val="dk1"/>
              </a:solidFill>
              <a:latin typeface="Montserrat ExtraBold"/>
              <a:ea typeface="Montserrat ExtraBold"/>
              <a:cs typeface="Montserrat ExtraBold"/>
              <a:sym typeface="Montserrat ExtraBold"/>
            </a:endParaRPr>
          </a:p>
          <a:p>
            <a:pPr marL="457200" lvl="0" indent="-349250" algn="l" rtl="0">
              <a:lnSpc>
                <a:spcPct val="150000"/>
              </a:lnSpc>
              <a:spcBef>
                <a:spcPts val="0"/>
              </a:spcBef>
              <a:spcAft>
                <a:spcPts val="0"/>
              </a:spcAft>
              <a:buClr>
                <a:schemeClr val="dk1"/>
              </a:buClr>
              <a:buSzPts val="1900"/>
              <a:buFont typeface="Montserrat ExtraBold"/>
              <a:buChar char="●"/>
            </a:pPr>
            <a:r>
              <a:rPr lang="en" sz="1900" dirty="0">
                <a:solidFill>
                  <a:schemeClr val="dk1"/>
                </a:solidFill>
                <a:latin typeface="Montserrat ExtraBold"/>
                <a:ea typeface="Montserrat ExtraBold"/>
                <a:cs typeface="Montserrat ExtraBold"/>
                <a:sym typeface="Montserrat ExtraBold"/>
              </a:rPr>
              <a:t>Could bioplastic be a possible solution for some of our plastic usage?</a:t>
            </a:r>
            <a:br>
              <a:rPr lang="en" sz="1900" dirty="0">
                <a:solidFill>
                  <a:schemeClr val="dk1"/>
                </a:solidFill>
                <a:latin typeface="Montserrat ExtraBold"/>
                <a:ea typeface="Montserrat ExtraBold"/>
                <a:cs typeface="Montserrat ExtraBold"/>
                <a:sym typeface="Montserrat ExtraBold"/>
              </a:rPr>
            </a:br>
            <a:endParaRPr sz="1900" dirty="0">
              <a:solidFill>
                <a:schemeClr val="dk1"/>
              </a:solidFill>
              <a:latin typeface="Montserrat ExtraBold"/>
              <a:ea typeface="Montserrat ExtraBold"/>
              <a:cs typeface="Montserrat ExtraBold"/>
              <a:sym typeface="Montserrat ExtraBold"/>
            </a:endParaRPr>
          </a:p>
          <a:p>
            <a:pPr marL="457200" lvl="0" indent="0" algn="l" rtl="0">
              <a:spcBef>
                <a:spcPts val="1200"/>
              </a:spcBef>
              <a:spcAft>
                <a:spcPts val="1200"/>
              </a:spcAft>
              <a:buSzPts val="935"/>
              <a:buNone/>
            </a:pPr>
            <a:endParaRPr sz="1135" b="1"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311700" y="287600"/>
            <a:ext cx="8520600" cy="3416400"/>
          </a:xfrm>
          <a:prstGeom prst="rect">
            <a:avLst/>
          </a:prstGeom>
          <a:solidFill>
            <a:schemeClr val="lt1"/>
          </a:solidFill>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None/>
            </a:pPr>
            <a:r>
              <a:rPr lang="en" sz="4300" dirty="0">
                <a:solidFill>
                  <a:schemeClr val="dk1"/>
                </a:solidFill>
                <a:highlight>
                  <a:srgbClr val="FFFFFF"/>
                </a:highlight>
                <a:latin typeface="Cherry Cream Soda"/>
                <a:ea typeface="Cherry Cream Soda"/>
                <a:cs typeface="Cherry Cream Soda"/>
                <a:sym typeface="Cherry Cream Soda"/>
              </a:rPr>
              <a:t>We are going to think like engineers and design a product that could help with the plastic usage problem!</a:t>
            </a:r>
            <a:endParaRPr sz="5100" dirty="0">
              <a:latin typeface="Cherry Cream Soda"/>
              <a:ea typeface="Cherry Cream Soda"/>
              <a:cs typeface="Cherry Cream Soda"/>
              <a:sym typeface="Cherry Cream Soda"/>
            </a:endParaRPr>
          </a:p>
          <a:p>
            <a:pPr marL="0" lvl="0" indent="0" algn="l" rtl="0">
              <a:spcBef>
                <a:spcPts val="0"/>
              </a:spcBef>
              <a:spcAft>
                <a:spcPts val="1200"/>
              </a:spcAft>
              <a:buNone/>
            </a:pPr>
            <a:endParaRPr dirty="0"/>
          </a:p>
        </p:txBody>
      </p:sp>
      <p:pic>
        <p:nvPicPr>
          <p:cNvPr id="81" name="Google Shape;81;p16" descr="Bulb and padlock logo design. Creative Lock Idea, inspiration, symbol, studio, ideas, thinking, developer concept. (Provided by Getty Images)"/>
          <p:cNvPicPr preferRelativeResize="0"/>
          <p:nvPr/>
        </p:nvPicPr>
        <p:blipFill>
          <a:blip r:embed="rId3">
            <a:alphaModFix/>
          </a:blip>
          <a:stretch>
            <a:fillRect/>
          </a:stretch>
        </p:blipFill>
        <p:spPr>
          <a:xfrm>
            <a:off x="7239000" y="2113501"/>
            <a:ext cx="1466301" cy="1466301"/>
          </a:xfrm>
          <a:prstGeom prst="rect">
            <a:avLst/>
          </a:prstGeom>
          <a:noFill/>
          <a:ln>
            <a:noFill/>
          </a:ln>
        </p:spPr>
      </p:pic>
      <p:pic>
        <p:nvPicPr>
          <p:cNvPr id="82" name="Google Shape;82;p16" descr="Gears in brain (Provided by Getty Images)"/>
          <p:cNvPicPr preferRelativeResize="0"/>
          <p:nvPr/>
        </p:nvPicPr>
        <p:blipFill>
          <a:blip r:embed="rId4">
            <a:alphaModFix/>
          </a:blip>
          <a:stretch>
            <a:fillRect/>
          </a:stretch>
        </p:blipFill>
        <p:spPr>
          <a:xfrm>
            <a:off x="3603625" y="2860600"/>
            <a:ext cx="1793877" cy="2062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120" dirty="0">
                <a:latin typeface="Impact"/>
                <a:ea typeface="Impact"/>
                <a:cs typeface="Impact"/>
                <a:sym typeface="Impact"/>
              </a:rPr>
              <a:t>Polymers - long chains of repeating building blocks</a:t>
            </a:r>
            <a:endParaRPr sz="3120" dirty="0">
              <a:latin typeface="Impact"/>
              <a:ea typeface="Impact"/>
              <a:cs typeface="Impact"/>
              <a:sym typeface="Impact"/>
            </a:endParaRPr>
          </a:p>
        </p:txBody>
      </p:sp>
      <p:sp>
        <p:nvSpPr>
          <p:cNvPr id="88" name="Google Shape;88;p17"/>
          <p:cNvSpPr txBox="1">
            <a:spLocks noGrp="1"/>
          </p:cNvSpPr>
          <p:nvPr>
            <p:ph type="body" idx="1"/>
          </p:nvPr>
        </p:nvSpPr>
        <p:spPr>
          <a:xfrm>
            <a:off x="311700" y="1152475"/>
            <a:ext cx="8520600" cy="3416400"/>
          </a:xfrm>
          <a:prstGeom prst="rect">
            <a:avLst/>
          </a:prstGeom>
          <a:solidFill>
            <a:srgbClr val="FFE599"/>
          </a:solidFill>
          <a:ln w="7620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r>
              <a:rPr lang="en" sz="2200" b="1" dirty="0"/>
              <a:t>      Synthetic</a:t>
            </a:r>
            <a:r>
              <a:rPr lang="en" dirty="0"/>
              <a:t>											   </a:t>
            </a:r>
            <a:r>
              <a:rPr lang="en" sz="2200" b="1" dirty="0"/>
              <a:t>Natural</a:t>
            </a:r>
            <a:endParaRPr sz="2200" b="1" dirty="0"/>
          </a:p>
        </p:txBody>
      </p:sp>
      <p:pic>
        <p:nvPicPr>
          <p:cNvPr id="89" name="Google Shape;89;p17" descr="Muscle fibers, DNA and plastics are all examples of polymers.  Watch this video to learn more." title="Polymers | NSF Chalk Talk">
            <a:hlinkClick r:id="rId3"/>
          </p:cNvPr>
          <p:cNvPicPr preferRelativeResize="0"/>
          <p:nvPr/>
        </p:nvPicPr>
        <p:blipFill>
          <a:blip r:embed="rId4">
            <a:alphaModFix/>
          </a:blip>
          <a:stretch>
            <a:fillRect/>
          </a:stretch>
        </p:blipFill>
        <p:spPr>
          <a:xfrm>
            <a:off x="3048000" y="2003425"/>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3"/>
        <p:cNvGrpSpPr/>
        <p:nvPr/>
      </p:nvGrpSpPr>
      <p:grpSpPr>
        <a:xfrm>
          <a:off x="0" y="0"/>
          <a:ext cx="0" cy="0"/>
          <a:chOff x="0" y="0"/>
          <a:chExt cx="0" cy="0"/>
        </a:xfrm>
      </p:grpSpPr>
      <p:sp>
        <p:nvSpPr>
          <p:cNvPr id="94" name="Google Shape;94;p18"/>
          <p:cNvSpPr txBox="1"/>
          <p:nvPr/>
        </p:nvSpPr>
        <p:spPr>
          <a:xfrm>
            <a:off x="57900" y="-78200"/>
            <a:ext cx="32841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u="sng" dirty="0">
                <a:solidFill>
                  <a:schemeClr val="dk2"/>
                </a:solidFill>
                <a:latin typeface="Roboto"/>
                <a:ea typeface="Roboto"/>
                <a:cs typeface="Roboto"/>
                <a:sym typeface="Roboto"/>
              </a:rPr>
              <a:t>Natural Polymers</a:t>
            </a:r>
            <a:endParaRPr sz="2300" b="1" u="sng" dirty="0">
              <a:solidFill>
                <a:schemeClr val="dk2"/>
              </a:solidFill>
              <a:latin typeface="Roboto"/>
              <a:ea typeface="Roboto"/>
              <a:cs typeface="Roboto"/>
              <a:sym typeface="Roboto"/>
            </a:endParaRPr>
          </a:p>
        </p:txBody>
      </p:sp>
      <p:sp>
        <p:nvSpPr>
          <p:cNvPr id="95" name="Google Shape;95;p18"/>
          <p:cNvSpPr txBox="1"/>
          <p:nvPr/>
        </p:nvSpPr>
        <p:spPr>
          <a:xfrm>
            <a:off x="0" y="363100"/>
            <a:ext cx="3399900" cy="50167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dirty="0">
                <a:solidFill>
                  <a:srgbClr val="2D3748"/>
                </a:solidFill>
                <a:highlight>
                  <a:srgbClr val="FFFFFF"/>
                </a:highlight>
                <a:latin typeface="Roboto"/>
                <a:ea typeface="Roboto"/>
                <a:cs typeface="Roboto"/>
                <a:sym typeface="Roboto"/>
              </a:rPr>
              <a:t>Plant cells have walls made from a polymer of glucose called cellulose.</a:t>
            </a:r>
            <a:endParaRPr sz="1500" dirty="0">
              <a:solidFill>
                <a:srgbClr val="2D3748"/>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rgbClr val="2D3748"/>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rgbClr val="2D3748"/>
                </a:solidFill>
                <a:highlight>
                  <a:srgbClr val="FFFFFF"/>
                </a:highlight>
                <a:latin typeface="Roboto"/>
                <a:ea typeface="Roboto"/>
                <a:cs typeface="Roboto"/>
                <a:sym typeface="Roboto"/>
              </a:rPr>
              <a:t>DNA and RNA is a complex polymer. The sides are formed from chains of sugar, while the crosslinks are pairs of four monomers called nucleic acids. </a:t>
            </a:r>
            <a:endParaRPr sz="1500" dirty="0">
              <a:solidFill>
                <a:srgbClr val="2D3748"/>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rgbClr val="2D3748"/>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rgbClr val="2D3748"/>
                </a:solidFill>
                <a:highlight>
                  <a:srgbClr val="FFFFFF"/>
                </a:highlight>
                <a:latin typeface="Roboto"/>
                <a:ea typeface="Roboto"/>
                <a:cs typeface="Roboto"/>
                <a:sym typeface="Roboto"/>
              </a:rPr>
              <a:t>Wool fiber is composed of keratin protein.</a:t>
            </a:r>
            <a:endParaRPr sz="1500" dirty="0">
              <a:solidFill>
                <a:srgbClr val="2D3748"/>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rgbClr val="2D3748"/>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500" dirty="0">
                <a:solidFill>
                  <a:srgbClr val="2D3748"/>
                </a:solidFill>
                <a:highlight>
                  <a:srgbClr val="FFFFFF"/>
                </a:highlight>
                <a:latin typeface="Roboto"/>
                <a:ea typeface="Roboto"/>
                <a:cs typeface="Roboto"/>
                <a:sym typeface="Roboto"/>
              </a:rPr>
              <a:t>Protein polymer is found in muscles and other tissues and is made from polymers built out of monomers called amino acids.</a:t>
            </a:r>
            <a:endParaRPr sz="1500" dirty="0">
              <a:solidFill>
                <a:srgbClr val="2D3748"/>
              </a:solidFill>
              <a:highlight>
                <a:srgbClr val="FFFFFF"/>
              </a:highlight>
              <a:latin typeface="Roboto"/>
              <a:ea typeface="Roboto"/>
              <a:cs typeface="Roboto"/>
              <a:sym typeface="Roboto"/>
            </a:endParaRPr>
          </a:p>
          <a:p>
            <a:pPr marL="0" lvl="0" indent="0" algn="l" rtl="0">
              <a:spcBef>
                <a:spcPts val="2400"/>
              </a:spcBef>
              <a:spcAft>
                <a:spcPts val="0"/>
              </a:spcAft>
              <a:buNone/>
            </a:pPr>
            <a:r>
              <a:rPr lang="en" sz="1500" dirty="0">
                <a:solidFill>
                  <a:srgbClr val="2D3748"/>
                </a:solidFill>
                <a:highlight>
                  <a:srgbClr val="FFFFFF"/>
                </a:highlight>
                <a:latin typeface="Roboto"/>
                <a:ea typeface="Roboto"/>
                <a:cs typeface="Roboto"/>
                <a:sym typeface="Roboto"/>
              </a:rPr>
              <a:t>Starch polymers are also formed from glucose chains.</a:t>
            </a:r>
            <a:endParaRPr sz="1500" dirty="0">
              <a:solidFill>
                <a:srgbClr val="2D3748"/>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rgbClr val="2D3748"/>
              </a:solidFill>
              <a:highlight>
                <a:srgbClr val="FFFFFF"/>
              </a:highlight>
              <a:latin typeface="Roboto"/>
              <a:ea typeface="Roboto"/>
              <a:cs typeface="Roboto"/>
              <a:sym typeface="Roboto"/>
            </a:endParaRPr>
          </a:p>
        </p:txBody>
      </p:sp>
      <p:pic>
        <p:nvPicPr>
          <p:cNvPr id="96" name="Google Shape;96;p18" title="Screenshot 2025-07-15 at 1.27.12 PM.png"/>
          <p:cNvPicPr preferRelativeResize="0"/>
          <p:nvPr/>
        </p:nvPicPr>
        <p:blipFill>
          <a:blip r:embed="rId3">
            <a:alphaModFix/>
          </a:blip>
          <a:stretch>
            <a:fillRect/>
          </a:stretch>
        </p:blipFill>
        <p:spPr>
          <a:xfrm>
            <a:off x="3399900" y="82250"/>
            <a:ext cx="5709424" cy="4978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0"/>
        <p:cNvGrpSpPr/>
        <p:nvPr/>
      </p:nvGrpSpPr>
      <p:grpSpPr>
        <a:xfrm>
          <a:off x="0" y="0"/>
          <a:ext cx="0" cy="0"/>
          <a:chOff x="0" y="0"/>
          <a:chExt cx="0" cy="0"/>
        </a:xfrm>
      </p:grpSpPr>
      <p:pic>
        <p:nvPicPr>
          <p:cNvPr id="101" name="Google Shape;101;p19" title="Screenshot 2025-07-13 at 3.46.43 PM.png"/>
          <p:cNvPicPr preferRelativeResize="0"/>
          <p:nvPr/>
        </p:nvPicPr>
        <p:blipFill>
          <a:blip r:embed="rId3">
            <a:alphaModFix/>
          </a:blip>
          <a:stretch>
            <a:fillRect/>
          </a:stretch>
        </p:blipFill>
        <p:spPr>
          <a:xfrm>
            <a:off x="232125" y="0"/>
            <a:ext cx="4770574" cy="5143501"/>
          </a:xfrm>
          <a:prstGeom prst="rect">
            <a:avLst/>
          </a:prstGeom>
          <a:noFill/>
          <a:ln>
            <a:noFill/>
          </a:ln>
        </p:spPr>
      </p:pic>
      <p:sp>
        <p:nvSpPr>
          <p:cNvPr id="102" name="Google Shape;102;p19"/>
          <p:cNvSpPr txBox="1"/>
          <p:nvPr/>
        </p:nvSpPr>
        <p:spPr>
          <a:xfrm>
            <a:off x="4854325" y="157525"/>
            <a:ext cx="3778200" cy="585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600" b="1" dirty="0">
                <a:solidFill>
                  <a:schemeClr val="dk2"/>
                </a:solidFill>
                <a:latin typeface="Roboto"/>
                <a:ea typeface="Roboto"/>
                <a:cs typeface="Roboto"/>
                <a:sym typeface="Roboto"/>
              </a:rPr>
              <a:t>Synthetic Polymers</a:t>
            </a:r>
            <a:endParaRPr sz="2600" b="1" dirty="0">
              <a:solidFill>
                <a:schemeClr val="dk2"/>
              </a:solidFill>
              <a:latin typeface="Roboto"/>
              <a:ea typeface="Roboto"/>
              <a:cs typeface="Roboto"/>
              <a:sym typeface="Roboto"/>
            </a:endParaRPr>
          </a:p>
        </p:txBody>
      </p:sp>
      <p:sp>
        <p:nvSpPr>
          <p:cNvPr id="103" name="Google Shape;103;p19"/>
          <p:cNvSpPr txBox="1"/>
          <p:nvPr/>
        </p:nvSpPr>
        <p:spPr>
          <a:xfrm>
            <a:off x="4803525" y="811900"/>
            <a:ext cx="4340400" cy="4551000"/>
          </a:xfrm>
          <a:prstGeom prst="rect">
            <a:avLst/>
          </a:prstGeom>
          <a:noFill/>
          <a:ln>
            <a:noFill/>
          </a:ln>
        </p:spPr>
        <p:txBody>
          <a:bodyPr spcFirstLastPara="1" wrap="square" lIns="91425" tIns="91425" rIns="91425" bIns="91425" anchor="t" anchorCtr="0">
            <a:normAutofit/>
          </a:bodyPr>
          <a:lstStyle/>
          <a:p>
            <a:pPr marL="457200" marR="139700" lvl="0" indent="0" algn="l" rtl="0">
              <a:lnSpc>
                <a:spcPct val="115000"/>
              </a:lnSpc>
              <a:spcBef>
                <a:spcPts val="0"/>
              </a:spcBef>
              <a:spcAft>
                <a:spcPts val="0"/>
              </a:spcAft>
              <a:buNone/>
            </a:pPr>
            <a:r>
              <a:rPr lang="en" sz="1800" dirty="0">
                <a:solidFill>
                  <a:srgbClr val="333333"/>
                </a:solidFill>
                <a:highlight>
                  <a:srgbClr val="FFFFFF"/>
                </a:highlight>
              </a:rPr>
              <a:t>Synthetic materials are made from natural resources like petroleum.</a:t>
            </a:r>
            <a:endParaRPr sz="1800" dirty="0">
              <a:solidFill>
                <a:srgbClr val="333333"/>
              </a:solidFill>
              <a:highlight>
                <a:srgbClr val="FFFFFF"/>
              </a:highlight>
            </a:endParaRPr>
          </a:p>
          <a:p>
            <a:pPr marL="457200" marR="139700" lvl="0" indent="0" algn="l" rtl="0">
              <a:lnSpc>
                <a:spcPct val="115000"/>
              </a:lnSpc>
              <a:spcBef>
                <a:spcPts val="1400"/>
              </a:spcBef>
              <a:spcAft>
                <a:spcPts val="0"/>
              </a:spcAft>
              <a:buNone/>
            </a:pPr>
            <a:r>
              <a:rPr lang="en" sz="1800" dirty="0">
                <a:solidFill>
                  <a:srgbClr val="333333"/>
                </a:solidFill>
                <a:highlight>
                  <a:srgbClr val="FFFFFF"/>
                </a:highlight>
              </a:rPr>
              <a:t>Petroleum is a non-renewable resource.</a:t>
            </a:r>
            <a:endParaRPr sz="1800" dirty="0">
              <a:solidFill>
                <a:srgbClr val="333333"/>
              </a:solidFill>
              <a:highlight>
                <a:srgbClr val="FFFFFF"/>
              </a:highlight>
            </a:endParaRPr>
          </a:p>
          <a:p>
            <a:pPr marL="457200" marR="139700" lvl="0" indent="0" algn="l" rtl="0">
              <a:lnSpc>
                <a:spcPct val="115000"/>
              </a:lnSpc>
              <a:spcBef>
                <a:spcPts val="1400"/>
              </a:spcBef>
              <a:spcAft>
                <a:spcPts val="0"/>
              </a:spcAft>
              <a:buNone/>
            </a:pPr>
            <a:r>
              <a:rPr lang="en" sz="1800" dirty="0">
                <a:solidFill>
                  <a:srgbClr val="333333"/>
                </a:solidFill>
                <a:highlight>
                  <a:srgbClr val="FFFFFF"/>
                </a:highlight>
              </a:rPr>
              <a:t>Synthetic materials are made by chemically changing the starting substances to produce a material with different characteristics. </a:t>
            </a:r>
            <a:endParaRPr sz="1800" dirty="0">
              <a:solidFill>
                <a:srgbClr val="333333"/>
              </a:solidFill>
              <a:highlight>
                <a:srgbClr val="FFFFFF"/>
              </a:highlight>
            </a:endParaRPr>
          </a:p>
          <a:p>
            <a:pPr marL="457200" marR="139700" lvl="0" indent="0" algn="l" rtl="0">
              <a:lnSpc>
                <a:spcPct val="115000"/>
              </a:lnSpc>
              <a:spcBef>
                <a:spcPts val="1400"/>
              </a:spcBef>
              <a:spcAft>
                <a:spcPts val="0"/>
              </a:spcAft>
              <a:buNone/>
            </a:pPr>
            <a:r>
              <a:rPr lang="en" sz="1800" dirty="0">
                <a:solidFill>
                  <a:srgbClr val="333333"/>
                </a:solidFill>
                <a:highlight>
                  <a:srgbClr val="FFFFFF"/>
                </a:highlight>
              </a:rPr>
              <a:t>Most synthetic materials do not decompose easily.</a:t>
            </a:r>
            <a:endParaRPr sz="1800" dirty="0">
              <a:solidFill>
                <a:srgbClr val="333333"/>
              </a:solidFill>
              <a:highlight>
                <a:srgbClr val="FFFFFF"/>
              </a:highlight>
            </a:endParaRPr>
          </a:p>
          <a:p>
            <a:pPr marL="0" lvl="0" indent="0" algn="r" rtl="0">
              <a:spcBef>
                <a:spcPts val="1400"/>
              </a:spcBef>
              <a:spcAft>
                <a:spcPts val="0"/>
              </a:spcAft>
              <a:buNone/>
            </a:pPr>
            <a:endParaRPr sz="1800" dirty="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7"/>
        <p:cNvGrpSpPr/>
        <p:nvPr/>
      </p:nvGrpSpPr>
      <p:grpSpPr>
        <a:xfrm>
          <a:off x="0" y="0"/>
          <a:ext cx="0" cy="0"/>
          <a:chOff x="0" y="0"/>
          <a:chExt cx="0" cy="0"/>
        </a:xfrm>
      </p:grpSpPr>
      <p:pic>
        <p:nvPicPr>
          <p:cNvPr id="108" name="Google Shape;108;p20" descr="Paper clips (Provided by Getty Images)"/>
          <p:cNvPicPr preferRelativeResize="0"/>
          <p:nvPr/>
        </p:nvPicPr>
        <p:blipFill>
          <a:blip r:embed="rId3">
            <a:alphaModFix/>
          </a:blip>
          <a:stretch>
            <a:fillRect/>
          </a:stretch>
        </p:blipFill>
        <p:spPr>
          <a:xfrm>
            <a:off x="6905625" y="254000"/>
            <a:ext cx="2123927" cy="3111501"/>
          </a:xfrm>
          <a:prstGeom prst="rect">
            <a:avLst/>
          </a:prstGeom>
          <a:noFill/>
          <a:ln>
            <a:noFill/>
          </a:ln>
        </p:spPr>
      </p:pic>
      <p:sp>
        <p:nvSpPr>
          <p:cNvPr id="109" name="Google Shape;109;p20"/>
          <p:cNvSpPr txBox="1"/>
          <p:nvPr/>
        </p:nvSpPr>
        <p:spPr>
          <a:xfrm>
            <a:off x="177950" y="1250250"/>
            <a:ext cx="6317100" cy="3924890"/>
          </a:xfrm>
          <a:prstGeom prst="rect">
            <a:avLst/>
          </a:prstGeom>
          <a:noFill/>
          <a:ln>
            <a:noFill/>
          </a:ln>
        </p:spPr>
        <p:txBody>
          <a:bodyPr spcFirstLastPara="1" wrap="square" lIns="91425" tIns="91425" rIns="91425" bIns="91425" anchor="t" anchorCtr="0">
            <a:spAutoFit/>
          </a:bodyPr>
          <a:lstStyle/>
          <a:p>
            <a:pPr marL="457200" lvl="0" indent="-422275" algn="l" rtl="0">
              <a:lnSpc>
                <a:spcPct val="115000"/>
              </a:lnSpc>
              <a:spcBef>
                <a:spcPts val="0"/>
              </a:spcBef>
              <a:spcAft>
                <a:spcPts val="0"/>
              </a:spcAft>
              <a:buClr>
                <a:schemeClr val="dk1"/>
              </a:buClr>
              <a:buSzPts val="3050"/>
              <a:buChar char="●"/>
            </a:pPr>
            <a:r>
              <a:rPr lang="en" sz="2100" dirty="0">
                <a:solidFill>
                  <a:schemeClr val="dk1"/>
                </a:solidFill>
                <a:highlight>
                  <a:srgbClr val="FFFFFF"/>
                </a:highlight>
              </a:rPr>
              <a:t>Each group will receive 30 paper clips.  </a:t>
            </a:r>
            <a:endParaRPr sz="2100" dirty="0">
              <a:solidFill>
                <a:schemeClr val="dk1"/>
              </a:solidFill>
              <a:highlight>
                <a:srgbClr val="FFFFFF"/>
              </a:highlight>
            </a:endParaRPr>
          </a:p>
          <a:p>
            <a:pPr marL="457200" lvl="0" indent="-422275" algn="l" rtl="0">
              <a:lnSpc>
                <a:spcPct val="115000"/>
              </a:lnSpc>
              <a:spcBef>
                <a:spcPts val="0"/>
              </a:spcBef>
              <a:spcAft>
                <a:spcPts val="0"/>
              </a:spcAft>
              <a:buClr>
                <a:schemeClr val="dk1"/>
              </a:buClr>
              <a:buSzPts val="3050"/>
              <a:buChar char="●"/>
            </a:pPr>
            <a:r>
              <a:rPr lang="en" sz="2100" dirty="0">
                <a:solidFill>
                  <a:schemeClr val="dk1"/>
                </a:solidFill>
                <a:highlight>
                  <a:srgbClr val="FFFFFF"/>
                </a:highlight>
              </a:rPr>
              <a:t>You are constructing </a:t>
            </a:r>
            <a:r>
              <a:rPr lang="en" sz="2100" b="1" dirty="0">
                <a:solidFill>
                  <a:schemeClr val="dk1"/>
                </a:solidFill>
                <a:highlight>
                  <a:srgbClr val="FFFFFF"/>
                </a:highlight>
              </a:rPr>
              <a:t>polymers</a:t>
            </a:r>
            <a:r>
              <a:rPr lang="en" sz="2100" dirty="0">
                <a:solidFill>
                  <a:schemeClr val="dk1"/>
                </a:solidFill>
                <a:highlight>
                  <a:srgbClr val="FFFFFF"/>
                </a:highlight>
              </a:rPr>
              <a:t>.  </a:t>
            </a:r>
            <a:endParaRPr sz="2100" dirty="0">
              <a:solidFill>
                <a:schemeClr val="dk1"/>
              </a:solidFill>
              <a:highlight>
                <a:srgbClr val="FFFFFF"/>
              </a:highlight>
            </a:endParaRPr>
          </a:p>
          <a:p>
            <a:pPr marL="457200" lvl="0" indent="-422275" algn="l" rtl="0">
              <a:lnSpc>
                <a:spcPct val="115000"/>
              </a:lnSpc>
              <a:spcBef>
                <a:spcPts val="0"/>
              </a:spcBef>
              <a:spcAft>
                <a:spcPts val="0"/>
              </a:spcAft>
              <a:buClr>
                <a:schemeClr val="dk1"/>
              </a:buClr>
              <a:buSzPts val="3050"/>
              <a:buChar char="●"/>
            </a:pPr>
            <a:r>
              <a:rPr lang="en" sz="2100" dirty="0">
                <a:solidFill>
                  <a:schemeClr val="dk1"/>
                </a:solidFill>
                <a:highlight>
                  <a:srgbClr val="FFFFFF"/>
                </a:highlight>
              </a:rPr>
              <a:t>Polymers are made up of </a:t>
            </a:r>
            <a:r>
              <a:rPr lang="en" sz="2100" b="1" dirty="0">
                <a:solidFill>
                  <a:schemeClr val="dk1"/>
                </a:solidFill>
                <a:highlight>
                  <a:srgbClr val="FFFFFF"/>
                </a:highlight>
              </a:rPr>
              <a:t>monomers</a:t>
            </a:r>
            <a:r>
              <a:rPr lang="en" sz="2100" dirty="0">
                <a:solidFill>
                  <a:schemeClr val="dk1"/>
                </a:solidFill>
                <a:highlight>
                  <a:srgbClr val="FFFFFF"/>
                </a:highlight>
              </a:rPr>
              <a:t>.  </a:t>
            </a:r>
            <a:endParaRPr sz="2100" dirty="0">
              <a:solidFill>
                <a:schemeClr val="dk1"/>
              </a:solidFill>
              <a:highlight>
                <a:srgbClr val="FFFFFF"/>
              </a:highlight>
            </a:endParaRPr>
          </a:p>
          <a:p>
            <a:pPr marL="457200" lvl="0" indent="-422275" algn="l" rtl="0">
              <a:lnSpc>
                <a:spcPct val="115000"/>
              </a:lnSpc>
              <a:spcBef>
                <a:spcPts val="0"/>
              </a:spcBef>
              <a:spcAft>
                <a:spcPts val="0"/>
              </a:spcAft>
              <a:buClr>
                <a:schemeClr val="dk1"/>
              </a:buClr>
              <a:buSzPts val="3050"/>
              <a:buChar char="●"/>
            </a:pPr>
            <a:r>
              <a:rPr lang="en" sz="2100" dirty="0">
                <a:solidFill>
                  <a:schemeClr val="dk1"/>
                </a:solidFill>
                <a:highlight>
                  <a:srgbClr val="FFFFFF"/>
                </a:highlight>
              </a:rPr>
              <a:t>Each paper clip is considered a monomer.  </a:t>
            </a:r>
            <a:endParaRPr sz="2100" dirty="0">
              <a:solidFill>
                <a:schemeClr val="dk1"/>
              </a:solidFill>
              <a:highlight>
                <a:srgbClr val="FFFFFF"/>
              </a:highlight>
            </a:endParaRPr>
          </a:p>
          <a:p>
            <a:pPr marL="457200" lvl="0" indent="-422275" algn="l" rtl="0">
              <a:lnSpc>
                <a:spcPct val="115000"/>
              </a:lnSpc>
              <a:spcBef>
                <a:spcPts val="0"/>
              </a:spcBef>
              <a:spcAft>
                <a:spcPts val="0"/>
              </a:spcAft>
              <a:buClr>
                <a:schemeClr val="dk1"/>
              </a:buClr>
              <a:buSzPts val="3050"/>
              <a:buChar char="●"/>
            </a:pPr>
            <a:r>
              <a:rPr lang="en" sz="2100" dirty="0">
                <a:solidFill>
                  <a:schemeClr val="dk1"/>
                </a:solidFill>
                <a:highlight>
                  <a:srgbClr val="FFFFFF"/>
                </a:highlight>
              </a:rPr>
              <a:t>Begin building chains and answer the questions on your worksheet as you design. </a:t>
            </a:r>
            <a:endParaRPr sz="2100" dirty="0">
              <a:solidFill>
                <a:schemeClr val="dk1"/>
              </a:solidFill>
              <a:highlight>
                <a:srgbClr val="FFFFFF"/>
              </a:highlight>
            </a:endParaRPr>
          </a:p>
          <a:p>
            <a:pPr marL="457200" lvl="0" indent="0" algn="l" rtl="0">
              <a:lnSpc>
                <a:spcPct val="115000"/>
              </a:lnSpc>
              <a:spcBef>
                <a:spcPts val="0"/>
              </a:spcBef>
              <a:spcAft>
                <a:spcPts val="0"/>
              </a:spcAft>
              <a:buNone/>
            </a:pPr>
            <a:r>
              <a:rPr lang="en" sz="3050" dirty="0">
                <a:solidFill>
                  <a:schemeClr val="dk1"/>
                </a:solidFill>
              </a:rPr>
              <a:t> </a:t>
            </a:r>
            <a:endParaRPr sz="3050" dirty="0">
              <a:solidFill>
                <a:schemeClr val="dk1"/>
              </a:solidFill>
            </a:endParaRPr>
          </a:p>
          <a:p>
            <a:pPr marL="457200" lvl="0" indent="0" algn="l" rtl="0">
              <a:lnSpc>
                <a:spcPct val="115000"/>
              </a:lnSpc>
              <a:spcBef>
                <a:spcPts val="0"/>
              </a:spcBef>
              <a:spcAft>
                <a:spcPts val="0"/>
              </a:spcAft>
              <a:buNone/>
            </a:pPr>
            <a:endParaRPr sz="3050" dirty="0">
              <a:solidFill>
                <a:schemeClr val="dk1"/>
              </a:solidFill>
            </a:endParaRPr>
          </a:p>
          <a:p>
            <a:pPr marL="0" lvl="0" indent="0" algn="l" rtl="0">
              <a:spcBef>
                <a:spcPts val="0"/>
              </a:spcBef>
              <a:spcAft>
                <a:spcPts val="0"/>
              </a:spcAft>
              <a:buNone/>
            </a:pPr>
            <a:endParaRPr sz="2800" dirty="0">
              <a:solidFill>
                <a:schemeClr val="dk2"/>
              </a:solidFill>
            </a:endParaRPr>
          </a:p>
        </p:txBody>
      </p:sp>
      <p:sp>
        <p:nvSpPr>
          <p:cNvPr id="110" name="Google Shape;110;p20"/>
          <p:cNvSpPr txBox="1"/>
          <p:nvPr/>
        </p:nvSpPr>
        <p:spPr>
          <a:xfrm>
            <a:off x="307075" y="197400"/>
            <a:ext cx="6404700" cy="5232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200" dirty="0">
                <a:solidFill>
                  <a:schemeClr val="dk1"/>
                </a:solidFill>
                <a:latin typeface="Luckiest Guy"/>
                <a:ea typeface="Luckiest Guy"/>
                <a:cs typeface="Luckiest Guy"/>
                <a:sym typeface="Luckiest Guy"/>
              </a:rPr>
              <a:t>constructing  polymers models</a:t>
            </a:r>
            <a:endParaRPr sz="2800" dirty="0">
              <a:solidFill>
                <a:schemeClr val="dk2"/>
              </a:solidFill>
              <a:latin typeface="Luckiest Guy"/>
              <a:ea typeface="Luckiest Guy"/>
              <a:cs typeface="Luckiest Guy"/>
              <a:sym typeface="Luckiest Gu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14"/>
        <p:cNvGrpSpPr/>
        <p:nvPr/>
      </p:nvGrpSpPr>
      <p:grpSpPr>
        <a:xfrm>
          <a:off x="0" y="0"/>
          <a:ext cx="0" cy="0"/>
          <a:chOff x="0" y="0"/>
          <a:chExt cx="0" cy="0"/>
        </a:xfrm>
      </p:grpSpPr>
      <p:pic>
        <p:nvPicPr>
          <p:cNvPr id="115" name="Google Shape;115;p21" descr="Paper clips (Provided by Getty Images)"/>
          <p:cNvPicPr preferRelativeResize="0"/>
          <p:nvPr/>
        </p:nvPicPr>
        <p:blipFill>
          <a:blip r:embed="rId3">
            <a:alphaModFix/>
          </a:blip>
          <a:stretch>
            <a:fillRect/>
          </a:stretch>
        </p:blipFill>
        <p:spPr>
          <a:xfrm>
            <a:off x="6905625" y="254000"/>
            <a:ext cx="2123927" cy="3111501"/>
          </a:xfrm>
          <a:prstGeom prst="rect">
            <a:avLst/>
          </a:prstGeom>
          <a:noFill/>
          <a:ln>
            <a:noFill/>
          </a:ln>
        </p:spPr>
      </p:pic>
      <p:sp>
        <p:nvSpPr>
          <p:cNvPr id="116" name="Google Shape;116;p21"/>
          <p:cNvSpPr txBox="1"/>
          <p:nvPr/>
        </p:nvSpPr>
        <p:spPr>
          <a:xfrm>
            <a:off x="307075" y="197400"/>
            <a:ext cx="6404700" cy="5232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dirty="0">
                <a:solidFill>
                  <a:schemeClr val="dk1"/>
                </a:solidFill>
                <a:latin typeface="Luckiest Guy"/>
                <a:ea typeface="Luckiest Guy"/>
                <a:cs typeface="Luckiest Guy"/>
                <a:sym typeface="Luckiest Guy"/>
              </a:rPr>
              <a:t>Constructing  polymer models</a:t>
            </a:r>
            <a:endParaRPr sz="2800" dirty="0">
              <a:solidFill>
                <a:schemeClr val="dk2"/>
              </a:solidFill>
              <a:latin typeface="Luckiest Guy"/>
              <a:ea typeface="Luckiest Guy"/>
              <a:cs typeface="Luckiest Guy"/>
              <a:sym typeface="Luckiest Guy"/>
            </a:endParaRPr>
          </a:p>
        </p:txBody>
      </p:sp>
      <p:sp>
        <p:nvSpPr>
          <p:cNvPr id="117" name="Google Shape;117;p21"/>
          <p:cNvSpPr txBox="1"/>
          <p:nvPr/>
        </p:nvSpPr>
        <p:spPr>
          <a:xfrm>
            <a:off x="10075" y="1503550"/>
            <a:ext cx="6998700" cy="4615500"/>
          </a:xfrm>
          <a:prstGeom prst="rect">
            <a:avLst/>
          </a:prstGeom>
          <a:noFill/>
          <a:ln>
            <a:noFill/>
          </a:ln>
        </p:spPr>
        <p:txBody>
          <a:bodyPr spcFirstLastPara="1" wrap="square" lIns="91425" tIns="91425" rIns="91425" bIns="91425" anchor="t" anchorCtr="0">
            <a:spAutoFit/>
          </a:bodyPr>
          <a:lstStyle/>
          <a:p>
            <a:pPr marL="457200" lvl="0" indent="-349250" algn="l" rtl="0">
              <a:lnSpc>
                <a:spcPct val="150000"/>
              </a:lnSpc>
              <a:spcBef>
                <a:spcPts val="1200"/>
              </a:spcBef>
              <a:spcAft>
                <a:spcPts val="0"/>
              </a:spcAft>
              <a:buClr>
                <a:schemeClr val="dk1"/>
              </a:buClr>
              <a:buSzPts val="1900"/>
              <a:buAutoNum type="arabicPeriod"/>
            </a:pPr>
            <a:r>
              <a:rPr lang="en" sz="1900" dirty="0">
                <a:solidFill>
                  <a:schemeClr val="dk1"/>
                </a:solidFill>
                <a:highlight>
                  <a:srgbClr val="FFFFFF"/>
                </a:highlight>
              </a:rPr>
              <a:t>Let’s share some of your designs with the class and talk about what you did to change the shapes of your polymers. In what ways did the changes affect your polymer? </a:t>
            </a:r>
            <a:endParaRPr sz="1900" dirty="0">
              <a:solidFill>
                <a:schemeClr val="dk1"/>
              </a:solidFill>
              <a:highlight>
                <a:srgbClr val="FFFFFF"/>
              </a:highlight>
            </a:endParaRPr>
          </a:p>
          <a:p>
            <a:pPr marL="457200" lvl="0" indent="-349250" algn="l" rtl="0">
              <a:lnSpc>
                <a:spcPct val="150000"/>
              </a:lnSpc>
              <a:spcBef>
                <a:spcPts val="0"/>
              </a:spcBef>
              <a:spcAft>
                <a:spcPts val="0"/>
              </a:spcAft>
              <a:buClr>
                <a:schemeClr val="dk1"/>
              </a:buClr>
              <a:buSzPts val="1900"/>
              <a:buAutoNum type="arabicPeriod"/>
            </a:pPr>
            <a:r>
              <a:rPr lang="en" sz="1900" dirty="0">
                <a:solidFill>
                  <a:schemeClr val="dk1"/>
                </a:solidFill>
                <a:highlight>
                  <a:srgbClr val="FFFFFF"/>
                </a:highlight>
              </a:rPr>
              <a:t>How does your polymer chain model real polymer behavior?</a:t>
            </a:r>
            <a:endParaRPr sz="1900" dirty="0">
              <a:solidFill>
                <a:schemeClr val="dk1"/>
              </a:solidFill>
              <a:highlight>
                <a:srgbClr val="FFFFFF"/>
              </a:highlight>
            </a:endParaRPr>
          </a:p>
          <a:p>
            <a:pPr marL="457200" lvl="0" indent="-349250" algn="l" rtl="0">
              <a:lnSpc>
                <a:spcPct val="150000"/>
              </a:lnSpc>
              <a:spcBef>
                <a:spcPts val="0"/>
              </a:spcBef>
              <a:spcAft>
                <a:spcPts val="0"/>
              </a:spcAft>
              <a:buClr>
                <a:schemeClr val="dk1"/>
              </a:buClr>
              <a:buSzPts val="1900"/>
              <a:buAutoNum type="arabicPeriod"/>
            </a:pPr>
            <a:r>
              <a:rPr lang="en" sz="1900" dirty="0">
                <a:solidFill>
                  <a:schemeClr val="dk1"/>
                </a:solidFill>
                <a:highlight>
                  <a:srgbClr val="FFFFFF"/>
                </a:highlight>
              </a:rPr>
              <a:t>Why is it important for engineers to understand the shapes of polymers?</a:t>
            </a:r>
            <a:endParaRPr sz="1900" dirty="0">
              <a:solidFill>
                <a:schemeClr val="dk1"/>
              </a:solidFill>
              <a:highlight>
                <a:srgbClr val="FFFFFF"/>
              </a:highlight>
            </a:endParaRPr>
          </a:p>
          <a:p>
            <a:pPr marL="457200" lvl="0" indent="0" algn="l" rtl="0">
              <a:lnSpc>
                <a:spcPct val="150000"/>
              </a:lnSpc>
              <a:spcBef>
                <a:spcPts val="1200"/>
              </a:spcBef>
              <a:spcAft>
                <a:spcPts val="0"/>
              </a:spcAft>
              <a:buNone/>
            </a:pPr>
            <a:endParaRPr sz="2000" dirty="0">
              <a:solidFill>
                <a:schemeClr val="dk1"/>
              </a:solidFill>
              <a:highlight>
                <a:srgbClr val="FFFFFF"/>
              </a:highlight>
            </a:endParaRPr>
          </a:p>
          <a:p>
            <a:pPr marL="457200" lvl="0" indent="0" algn="l" rtl="0">
              <a:lnSpc>
                <a:spcPct val="115000"/>
              </a:lnSpc>
              <a:spcBef>
                <a:spcPts val="1200"/>
              </a:spcBef>
              <a:spcAft>
                <a:spcPts val="0"/>
              </a:spcAft>
              <a:buNone/>
            </a:pPr>
            <a:endParaRPr sz="900" dirty="0">
              <a:solidFill>
                <a:schemeClr val="dk1"/>
              </a:solidFill>
              <a:highlight>
                <a:srgbClr val="FFFFFF"/>
              </a:highlight>
            </a:endParaRPr>
          </a:p>
          <a:p>
            <a:pPr marL="0" lvl="0" indent="0" algn="l" rtl="0">
              <a:spcBef>
                <a:spcPts val="1200"/>
              </a:spcBef>
              <a:spcAft>
                <a:spcPts val="0"/>
              </a:spcAft>
              <a:buNone/>
            </a:pPr>
            <a:endParaRPr sz="1800" dirty="0">
              <a:solidFill>
                <a:schemeClr val="dk2"/>
              </a:solidFill>
            </a:endParaRPr>
          </a:p>
        </p:txBody>
      </p:sp>
      <p:sp>
        <p:nvSpPr>
          <p:cNvPr id="118" name="Google Shape;118;p21"/>
          <p:cNvSpPr txBox="1"/>
          <p:nvPr/>
        </p:nvSpPr>
        <p:spPr>
          <a:xfrm rot="-897488">
            <a:off x="4029804" y="473302"/>
            <a:ext cx="2984739" cy="507873"/>
          </a:xfrm>
          <a:prstGeom prst="rect">
            <a:avLst/>
          </a:prstGeom>
          <a:solidFill>
            <a:srgbClr val="6FA8DC"/>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100" dirty="0">
                <a:solidFill>
                  <a:srgbClr val="FFFF00"/>
                </a:solidFill>
                <a:latin typeface="Luckiest Guy"/>
                <a:ea typeface="Luckiest Guy"/>
                <a:cs typeface="Luckiest Guy"/>
                <a:sym typeface="Luckiest Guy"/>
              </a:rPr>
              <a:t>WHAT DID YOU LEARN?</a:t>
            </a:r>
            <a:endParaRPr sz="2100" dirty="0">
              <a:solidFill>
                <a:srgbClr val="FFFF00"/>
              </a:solidFill>
              <a:latin typeface="Luckiest Guy"/>
              <a:ea typeface="Luckiest Guy"/>
              <a:cs typeface="Luckiest Guy"/>
              <a:sym typeface="Luckiest Guy"/>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 id="{910073D9-AC1B-499D-90A9-47A2DD3248D0}" vid="{DEC81684-C71C-4EF9-9E07-B1D304B55373}"/>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1092</Words>
  <Application>Microsoft Macintosh PowerPoint</Application>
  <PresentationFormat>On-screen Show (16:9)</PresentationFormat>
  <Paragraphs>93</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Impact</vt:lpstr>
      <vt:lpstr>Luckiest Guy</vt:lpstr>
      <vt:lpstr>Arial</vt:lpstr>
      <vt:lpstr>Roboto</vt:lpstr>
      <vt:lpstr>Cherry Cream Soda</vt:lpstr>
      <vt:lpstr>Montserrat</vt:lpstr>
      <vt:lpstr>Montserrat ExtraBold</vt:lpstr>
      <vt:lpstr>Simple Light</vt:lpstr>
      <vt:lpstr>Te</vt:lpstr>
      <vt:lpstr>PowerPoint Presentation</vt:lpstr>
      <vt:lpstr>Take 5 minutes to fill out the first page in your booklet.</vt:lpstr>
      <vt:lpstr>The big questions we will look at in this activity:</vt:lpstr>
      <vt:lpstr>PowerPoint Presentation</vt:lpstr>
      <vt:lpstr>Polymers - long chains of repeating building blocks</vt:lpstr>
      <vt:lpstr>PowerPoint Presentation</vt:lpstr>
      <vt:lpstr>PowerPoint Presentation</vt:lpstr>
      <vt:lpstr>PowerPoint Presentation</vt:lpstr>
      <vt:lpstr>PowerPoint Presentation</vt:lpstr>
      <vt:lpstr>Next up:  Bioplastics!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Day of the Bioplastic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Beth McElroy</cp:lastModifiedBy>
  <cp:revision>10</cp:revision>
  <dcterms:modified xsi:type="dcterms:W3CDTF">2026-03-06T16:20:48Z</dcterms:modified>
</cp:coreProperties>
</file>