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embeddedFontLst>
    <p:embeddedFont>
      <p:font typeface="Open Sans" pitchFamily="2" charset="0"/>
      <p:regular r:id="rId12"/>
      <p:bold r:id="rId13"/>
      <p:italic r:id="rId14"/>
      <p:boldItalic r:id="rId15"/>
    </p:embeddedFont>
    <p:embeddedFont>
      <p:font typeface="Open Sans ExtraBold" panose="020B0906030804020204" pitchFamily="34" charset="0"/>
      <p:bold r:id="rId16"/>
      <p:italic r:id="rId17"/>
      <p:boldItalic r:id="rId18"/>
    </p:embeddedFont>
    <p:embeddedFont>
      <p:font typeface="Open Sans SemiBold" pitchFamily="2"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6" roundtripDataSignature="AMtx7mivNfp4MnUXc0vzwDPK4/+EUODGO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6D9400E-957E-452F-96DC-00EFEB5C6D80}">
  <a:tblStyle styleId="{16D9400E-957E-452F-96DC-00EFEB5C6D8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59719"/>
  </p:normalViewPr>
  <p:slideViewPr>
    <p:cSldViewPr snapToGrid="0">
      <p:cViewPr varScale="1">
        <p:scale>
          <a:sx n="80" d="100"/>
          <a:sy n="80" d="100"/>
        </p:scale>
        <p:origin x="3008" y="48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 name="Google Shape;6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Teacher Slide for Learning Target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Allow time for students to answer the question. Share feedback. Then express - “That’s the POWER of Branding!”</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 name="Google Shape;7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36979874ac5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g36979874ac5_0_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Allow a few moments for the students to discuss.  Then allow several groups to share out their thoughts.  It may not be all of the groups due to the time constraint.  The goal is to encourage open discussion and help students build confidence in analyzing visual communication while learning from each other’s perspectives.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 name="Google Shape;92;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You may want to set a timer.</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979874ac5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9" name="Google Shape;99;g36979874ac5_0_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You may want to set a timer. Note: A decision matrix can also be criteria the team finds most important. They could come up with their own criteria. The criteria provided allows for less time to be taken in class for the activity. You can pass out the Decision Matrix document while students transition to teams of four.</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6979874ac5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 name="Google Shape;107;g36979874ac5_0_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You may want to set a timer.  </a:t>
            </a:r>
            <a:endParaRPr dirty="0"/>
          </a:p>
          <a:p>
            <a:pPr marL="0" lvl="0" indent="0" algn="l" rtl="0">
              <a:lnSpc>
                <a:spcPct val="100000"/>
              </a:lnSpc>
              <a:spcBef>
                <a:spcPts val="0"/>
              </a:spcBef>
              <a:spcAft>
                <a:spcPts val="0"/>
              </a:spcAft>
              <a:buSzPts val="1100"/>
              <a:buNone/>
            </a:pPr>
            <a:r>
              <a:rPr lang="en" dirty="0"/>
              <a:t>Print copies for teams to use. (Advance)</a:t>
            </a:r>
            <a:endParaRPr dirty="0"/>
          </a:p>
          <a:p>
            <a:pPr marL="0" lvl="0" indent="0" algn="l" rtl="0">
              <a:lnSpc>
                <a:spcPct val="115000"/>
              </a:lnSpc>
              <a:spcBef>
                <a:spcPts val="1400"/>
              </a:spcBef>
              <a:spcAft>
                <a:spcPts val="0"/>
              </a:spcAft>
              <a:buClr>
                <a:schemeClr val="dk1"/>
              </a:buClr>
              <a:buSzPts val="1100"/>
              <a:buFont typeface="Arial"/>
              <a:buNone/>
            </a:pPr>
            <a:r>
              <a:rPr lang="en" sz="1300" b="1" dirty="0">
                <a:solidFill>
                  <a:schemeClr val="dk1"/>
                </a:solidFill>
              </a:rPr>
              <a:t>Decision Matrix Instructions:</a:t>
            </a:r>
            <a:endParaRPr sz="1300" b="1" dirty="0">
              <a:solidFill>
                <a:schemeClr val="dk1"/>
              </a:solidFill>
            </a:endParaRPr>
          </a:p>
          <a:p>
            <a:pPr marL="457200" lvl="0" indent="-298450" algn="l" rtl="0">
              <a:lnSpc>
                <a:spcPct val="115000"/>
              </a:lnSpc>
              <a:spcBef>
                <a:spcPts val="1200"/>
              </a:spcBef>
              <a:spcAft>
                <a:spcPts val="0"/>
              </a:spcAft>
              <a:buClr>
                <a:schemeClr val="dk1"/>
              </a:buClr>
              <a:buSzPts val="1100"/>
              <a:buAutoNum type="arabicPeriod"/>
            </a:pPr>
            <a:r>
              <a:rPr lang="en" dirty="0">
                <a:solidFill>
                  <a:schemeClr val="dk1"/>
                </a:solidFill>
              </a:rPr>
              <a:t>Each student will </a:t>
            </a:r>
            <a:r>
              <a:rPr lang="en" b="1" dirty="0">
                <a:solidFill>
                  <a:schemeClr val="dk1"/>
                </a:solidFill>
              </a:rPr>
              <a:t>share their logo and tagline idea</a:t>
            </a:r>
            <a:r>
              <a:rPr lang="en" dirty="0">
                <a:solidFill>
                  <a:schemeClr val="dk1"/>
                </a:solidFill>
              </a:rPr>
              <a:t> with their team.</a:t>
            </a:r>
            <a:br>
              <a:rPr lang="en" dirty="0">
                <a:solidFill>
                  <a:schemeClr val="dk1"/>
                </a:solidFill>
              </a:rPr>
            </a:br>
            <a:endParaRPr dirty="0">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 dirty="0">
                <a:solidFill>
                  <a:schemeClr val="dk1"/>
                </a:solidFill>
              </a:rPr>
              <a:t>As a team, </a:t>
            </a:r>
            <a:r>
              <a:rPr lang="en" b="1" dirty="0">
                <a:solidFill>
                  <a:schemeClr val="dk1"/>
                </a:solidFill>
              </a:rPr>
              <a:t>evaluate each idea</a:t>
            </a:r>
            <a:r>
              <a:rPr lang="en" dirty="0">
                <a:solidFill>
                  <a:schemeClr val="dk1"/>
                </a:solidFill>
              </a:rPr>
              <a:t> by rating it on a scale of </a:t>
            </a:r>
            <a:r>
              <a:rPr lang="en" b="1" dirty="0">
                <a:solidFill>
                  <a:schemeClr val="dk1"/>
                </a:solidFill>
              </a:rPr>
              <a:t>1 to 5</a:t>
            </a:r>
            <a:r>
              <a:rPr lang="en" dirty="0">
                <a:solidFill>
                  <a:schemeClr val="dk1"/>
                </a:solidFill>
              </a:rPr>
              <a:t> for each category in the decision matrix (5 being the highest).</a:t>
            </a:r>
            <a:br>
              <a:rPr lang="en" dirty="0">
                <a:solidFill>
                  <a:schemeClr val="dk1"/>
                </a:solidFill>
              </a:rPr>
            </a:br>
            <a:endParaRPr dirty="0">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 b="1" dirty="0">
                <a:solidFill>
                  <a:schemeClr val="dk1"/>
                </a:solidFill>
              </a:rPr>
              <a:t>Add up the total scores</a:t>
            </a:r>
            <a:r>
              <a:rPr lang="en" dirty="0">
                <a:solidFill>
                  <a:schemeClr val="dk1"/>
                </a:solidFill>
              </a:rPr>
              <a:t> for each idea to see how they compare.</a:t>
            </a:r>
            <a:br>
              <a:rPr lang="en" dirty="0">
                <a:solidFill>
                  <a:schemeClr val="dk1"/>
                </a:solidFill>
              </a:rPr>
            </a:br>
            <a:endParaRPr dirty="0">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 dirty="0">
                <a:solidFill>
                  <a:schemeClr val="dk1"/>
                </a:solidFill>
              </a:rPr>
              <a:t>Use the scores as a guide — but don’t feel limited by them!</a:t>
            </a:r>
            <a:endParaRPr dirty="0">
              <a:solidFill>
                <a:schemeClr val="dk1"/>
              </a:solidFill>
            </a:endParaRPr>
          </a:p>
          <a:p>
            <a:pPr marL="0" lvl="0" indent="0" algn="l" rtl="0">
              <a:lnSpc>
                <a:spcPct val="100000"/>
              </a:lnSpc>
              <a:spcBef>
                <a:spcPts val="1200"/>
              </a:spcBef>
              <a:spcAft>
                <a:spcPts val="0"/>
              </a:spcAft>
              <a:buSzPts val="1100"/>
              <a:buNone/>
            </a:pPr>
            <a:r>
              <a:rPr lang="en" b="1" dirty="0">
                <a:solidFill>
                  <a:schemeClr val="dk1"/>
                </a:solidFill>
              </a:rPr>
              <a:t>Creative Twist:</a:t>
            </a:r>
            <a:r>
              <a:rPr lang="en" dirty="0">
                <a:solidFill>
                  <a:schemeClr val="dk1"/>
                </a:solidFill>
              </a:rPr>
              <a:t> Instead of automatically choosing the idea with the highest score, you may share with the class that teams may decide to </a:t>
            </a:r>
            <a:r>
              <a:rPr lang="en" b="1" dirty="0">
                <a:solidFill>
                  <a:schemeClr val="dk1"/>
                </a:solidFill>
              </a:rPr>
              <a:t>combine the best elements</a:t>
            </a:r>
            <a:r>
              <a:rPr lang="en" dirty="0">
                <a:solidFill>
                  <a:schemeClr val="dk1"/>
                </a:solidFill>
              </a:rPr>
              <a:t> from multiple ideas. Take the strongest logo design from one person and the most compelling tagline from another to create an </a:t>
            </a:r>
            <a:r>
              <a:rPr lang="en" b="1" dirty="0">
                <a:solidFill>
                  <a:schemeClr val="dk1"/>
                </a:solidFill>
              </a:rPr>
              <a:t>entirely new and even better brand</a:t>
            </a:r>
            <a:r>
              <a:rPr lang="en" dirty="0">
                <a:solidFill>
                  <a:schemeClr val="dk1"/>
                </a:solidFill>
              </a:rPr>
              <a:t>!</a:t>
            </a:r>
            <a:endParaRPr dirty="0"/>
          </a:p>
          <a:p>
            <a:pPr marL="0" lvl="0" indent="0" algn="l" rtl="0">
              <a:lnSpc>
                <a:spcPct val="100000"/>
              </a:lnSpc>
              <a:spcBef>
                <a:spcPts val="0"/>
              </a:spcBef>
              <a:spcAft>
                <a:spcPts val="0"/>
              </a:spcAft>
              <a:buSzPts val="1100"/>
              <a:buNone/>
            </a:pPr>
            <a:r>
              <a:rPr lang="en" dirty="0"/>
              <a:t>Note:  A decision matrix can also be criteria the team finds most important.  They could come up with their own criteria.  The criteria provided allows for less time to be taken in class for the activity.  You can pass out the Decision Matrix document while students transition to teams of four.</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6979874ac5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 name="Google Shape;116;g36979874ac5_0_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You may want to set a timer. Note: A decision matrix can also be criteria the team finds most important. They could come up with their own criteria. The criteria provided allows for less time to be taken in class for the activity. </a:t>
            </a:r>
            <a:r>
              <a:rPr lang="en"/>
              <a:t>You </a:t>
            </a:r>
            <a:r>
              <a:rPr lang="en" dirty="0"/>
              <a:t>can pass out the Decision Matrix document while students transition to teams of four.</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1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1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2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2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47" name="Google Shape;47;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13"/>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5" name="Google Shape;15;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 name="Google Shape;18;p1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9" name="Google Shape;19;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1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3" name="Google Shape;23;p1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4" name="Google Shape;24;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1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1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1" name="Google Shape;31;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1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1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1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1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1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0" name="Google Shape;40;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2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9900"/>
        </a:solid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091BA"/>
        </a:solidFill>
        <a:effectLst/>
      </p:bgPr>
    </p:bg>
    <p:spTree>
      <p:nvGrpSpPr>
        <p:cNvPr id="1" name="Shape 53"/>
        <p:cNvGrpSpPr/>
        <p:nvPr/>
      </p:nvGrpSpPr>
      <p:grpSpPr>
        <a:xfrm>
          <a:off x="0" y="0"/>
          <a:ext cx="0" cy="0"/>
          <a:chOff x="0" y="0"/>
          <a:chExt cx="0" cy="0"/>
        </a:xfrm>
      </p:grpSpPr>
      <p:pic>
        <p:nvPicPr>
          <p:cNvPr id="54" name="Google Shape;54;p1"/>
          <p:cNvPicPr preferRelativeResize="0"/>
          <p:nvPr/>
        </p:nvPicPr>
        <p:blipFill rotWithShape="1">
          <a:blip r:embed="rId3">
            <a:alphaModFix amt="37000"/>
          </a:blip>
          <a:srcRect t="4924" b="-5447"/>
          <a:stretch/>
        </p:blipFill>
        <p:spPr>
          <a:xfrm>
            <a:off x="-46375" y="0"/>
            <a:ext cx="9190377" cy="5438551"/>
          </a:xfrm>
          <a:prstGeom prst="rect">
            <a:avLst/>
          </a:prstGeom>
          <a:noFill/>
          <a:ln>
            <a:noFill/>
          </a:ln>
        </p:spPr>
      </p:pic>
      <p:pic>
        <p:nvPicPr>
          <p:cNvPr id="55" name="Google Shape;55;p1"/>
          <p:cNvPicPr preferRelativeResize="0"/>
          <p:nvPr/>
        </p:nvPicPr>
        <p:blipFill rotWithShape="1">
          <a:blip r:embed="rId4">
            <a:alphaModFix/>
          </a:blip>
          <a:srcRect/>
          <a:stretch/>
        </p:blipFill>
        <p:spPr>
          <a:xfrm>
            <a:off x="747449" y="1078785"/>
            <a:ext cx="7649102" cy="1174650"/>
          </a:xfrm>
          <a:prstGeom prst="rect">
            <a:avLst/>
          </a:prstGeom>
          <a:noFill/>
          <a:ln>
            <a:noFill/>
          </a:ln>
        </p:spPr>
      </p:pic>
      <p:pic>
        <p:nvPicPr>
          <p:cNvPr id="56" name="Google Shape;56;p1"/>
          <p:cNvPicPr preferRelativeResize="0"/>
          <p:nvPr/>
        </p:nvPicPr>
        <p:blipFill rotWithShape="1">
          <a:blip r:embed="rId5">
            <a:alphaModFix/>
          </a:blip>
          <a:srcRect/>
          <a:stretch/>
        </p:blipFill>
        <p:spPr>
          <a:xfrm>
            <a:off x="160536" y="4663675"/>
            <a:ext cx="8822928" cy="402275"/>
          </a:xfrm>
          <a:prstGeom prst="rect">
            <a:avLst/>
          </a:prstGeom>
          <a:noFill/>
          <a:ln>
            <a:noFill/>
          </a:ln>
        </p:spPr>
      </p:pic>
      <p:pic>
        <p:nvPicPr>
          <p:cNvPr id="57" name="Google Shape;57;p1"/>
          <p:cNvPicPr preferRelativeResize="0"/>
          <p:nvPr/>
        </p:nvPicPr>
        <p:blipFill rotWithShape="1">
          <a:blip r:embed="rId6">
            <a:alphaModFix/>
          </a:blip>
          <a:srcRect/>
          <a:stretch/>
        </p:blipFill>
        <p:spPr>
          <a:xfrm>
            <a:off x="484463" y="2670200"/>
            <a:ext cx="8175075" cy="813975"/>
          </a:xfrm>
          <a:prstGeom prst="rect">
            <a:avLst/>
          </a:prstGeom>
          <a:noFill/>
          <a:ln w="9525" cap="flat" cmpd="sng">
            <a:solidFill>
              <a:schemeClr val="lt1"/>
            </a:solidFill>
            <a:prstDash val="solid"/>
            <a:round/>
            <a:headEnd type="none" w="sm" len="sm"/>
            <a:tailEnd type="none" w="sm" len="sm"/>
          </a:ln>
        </p:spPr>
      </p:pic>
      <p:sp>
        <p:nvSpPr>
          <p:cNvPr id="58" name="Google Shape;58;p1"/>
          <p:cNvSpPr txBox="1"/>
          <p:nvPr/>
        </p:nvSpPr>
        <p:spPr>
          <a:xfrm>
            <a:off x="862625" y="2877750"/>
            <a:ext cx="7417800" cy="305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n" sz="2000" b="1">
                <a:solidFill>
                  <a:srgbClr val="FFFFFF"/>
                </a:solidFill>
                <a:latin typeface="Open Sans"/>
                <a:ea typeface="Open Sans"/>
                <a:cs typeface="Open Sans"/>
                <a:sym typeface="Open Sans"/>
              </a:rPr>
              <a:t>Branding a Company Logo</a:t>
            </a:r>
            <a:r>
              <a:rPr lang="en" sz="2000" b="1" i="0" u="none" strike="noStrike" cap="none">
                <a:solidFill>
                  <a:srgbClr val="FFFFFF"/>
                </a:solidFill>
                <a:latin typeface="Open Sans"/>
                <a:ea typeface="Open Sans"/>
                <a:cs typeface="Open Sans"/>
                <a:sym typeface="Open Sans"/>
              </a:rPr>
              <a: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2"/>
        <p:cNvGrpSpPr/>
        <p:nvPr/>
      </p:nvGrpSpPr>
      <p:grpSpPr>
        <a:xfrm>
          <a:off x="0" y="0"/>
          <a:ext cx="0" cy="0"/>
          <a:chOff x="0" y="0"/>
          <a:chExt cx="0" cy="0"/>
        </a:xfrm>
      </p:grpSpPr>
      <p:pic>
        <p:nvPicPr>
          <p:cNvPr id="63" name="Google Shape;63;p5"/>
          <p:cNvPicPr preferRelativeResize="0"/>
          <p:nvPr/>
        </p:nvPicPr>
        <p:blipFill rotWithShape="1">
          <a:blip r:embed="rId3">
            <a:alphaModFix/>
          </a:blip>
          <a:srcRect/>
          <a:stretch/>
        </p:blipFill>
        <p:spPr>
          <a:xfrm>
            <a:off x="160564" y="4644799"/>
            <a:ext cx="8839200" cy="409575"/>
          </a:xfrm>
          <a:prstGeom prst="rect">
            <a:avLst/>
          </a:prstGeom>
          <a:noFill/>
          <a:ln>
            <a:noFill/>
          </a:ln>
        </p:spPr>
      </p:pic>
      <p:sp>
        <p:nvSpPr>
          <p:cNvPr id="64" name="Google Shape;64;p5"/>
          <p:cNvSpPr txBox="1"/>
          <p:nvPr/>
        </p:nvSpPr>
        <p:spPr>
          <a:xfrm>
            <a:off x="76125" y="266875"/>
            <a:ext cx="9008100" cy="1849707"/>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n" sz="1700" dirty="0">
                <a:latin typeface="Open Sans"/>
                <a:ea typeface="Open Sans"/>
                <a:cs typeface="Open Sans"/>
                <a:sym typeface="Open Sans"/>
              </a:rPr>
              <a:t>Objective:</a:t>
            </a:r>
            <a:endParaRPr sz="1700" dirty="0">
              <a:latin typeface="Open Sans"/>
              <a:ea typeface="Open Sans"/>
              <a:cs typeface="Open Sans"/>
              <a:sym typeface="Open Sans"/>
            </a:endParaRPr>
          </a:p>
          <a:p>
            <a:pPr marL="0" lvl="0" indent="0" algn="l" rtl="0">
              <a:lnSpc>
                <a:spcPct val="115000"/>
              </a:lnSpc>
              <a:spcBef>
                <a:spcPts val="1200"/>
              </a:spcBef>
              <a:spcAft>
                <a:spcPts val="1200"/>
              </a:spcAft>
              <a:buNone/>
            </a:pPr>
            <a:r>
              <a:rPr lang="en" sz="1700" dirty="0">
                <a:latin typeface="Open Sans"/>
                <a:ea typeface="Open Sans"/>
                <a:cs typeface="Open Sans"/>
                <a:sym typeface="Open Sans"/>
              </a:rPr>
              <a:t>Students will use a </a:t>
            </a:r>
            <a:r>
              <a:rPr lang="en" sz="1700" b="1" dirty="0">
                <a:latin typeface="Open Sans"/>
                <a:ea typeface="Open Sans"/>
                <a:cs typeface="Open Sans"/>
                <a:sym typeface="Open Sans"/>
              </a:rPr>
              <a:t>decision matrix</a:t>
            </a:r>
            <a:r>
              <a:rPr lang="en" sz="1700" dirty="0">
                <a:latin typeface="Open Sans"/>
                <a:ea typeface="Open Sans"/>
                <a:cs typeface="Open Sans"/>
                <a:sym typeface="Open Sans"/>
              </a:rPr>
              <a:t> to evaluate peer logo designs and select the most effective logo for their automotive company based on creativity, simplicity, and visual impact.</a:t>
            </a:r>
            <a:endParaRPr sz="1700" dirty="0">
              <a:latin typeface="Open Sans"/>
              <a:ea typeface="Open Sans"/>
              <a:cs typeface="Open Sans"/>
              <a:sym typeface="Open Sans"/>
            </a:endParaRPr>
          </a:p>
        </p:txBody>
      </p:sp>
      <p:pic>
        <p:nvPicPr>
          <p:cNvPr id="65" name="Google Shape;65;p5"/>
          <p:cNvPicPr preferRelativeResize="0"/>
          <p:nvPr/>
        </p:nvPicPr>
        <p:blipFill>
          <a:blip r:embed="rId4">
            <a:alphaModFix/>
          </a:blip>
          <a:stretch>
            <a:fillRect/>
          </a:stretch>
        </p:blipFill>
        <p:spPr>
          <a:xfrm>
            <a:off x="2688129" y="2070775"/>
            <a:ext cx="4997570" cy="2574024"/>
          </a:xfrm>
          <a:prstGeom prst="rect">
            <a:avLst/>
          </a:prstGeom>
          <a:noFill/>
          <a:ln w="19050" cap="flat" cmpd="sng">
            <a:solidFill>
              <a:srgbClr val="6091BA"/>
            </a:solidFill>
            <a:prstDash val="solid"/>
            <a:round/>
            <a:headEnd type="none" w="sm" len="sm"/>
            <a:tailEnd type="none" w="sm" len="sm"/>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9"/>
        <p:cNvGrpSpPr/>
        <p:nvPr/>
      </p:nvGrpSpPr>
      <p:grpSpPr>
        <a:xfrm>
          <a:off x="0" y="0"/>
          <a:ext cx="0" cy="0"/>
          <a:chOff x="0" y="0"/>
          <a:chExt cx="0" cy="0"/>
        </a:xfrm>
      </p:grpSpPr>
      <p:pic>
        <p:nvPicPr>
          <p:cNvPr id="70" name="Google Shape;70;p3"/>
          <p:cNvPicPr preferRelativeResize="0"/>
          <p:nvPr/>
        </p:nvPicPr>
        <p:blipFill rotWithShape="1">
          <a:blip r:embed="rId3">
            <a:alphaModFix/>
          </a:blip>
          <a:srcRect/>
          <a:stretch/>
        </p:blipFill>
        <p:spPr>
          <a:xfrm>
            <a:off x="160564" y="4644799"/>
            <a:ext cx="8839200" cy="409575"/>
          </a:xfrm>
          <a:prstGeom prst="rect">
            <a:avLst/>
          </a:prstGeom>
          <a:noFill/>
          <a:ln>
            <a:noFill/>
          </a:ln>
        </p:spPr>
      </p:pic>
      <p:pic>
        <p:nvPicPr>
          <p:cNvPr id="71" name="Google Shape;71;p3"/>
          <p:cNvPicPr preferRelativeResize="0"/>
          <p:nvPr/>
        </p:nvPicPr>
        <p:blipFill>
          <a:blip r:embed="rId4">
            <a:alphaModFix/>
          </a:blip>
          <a:stretch>
            <a:fillRect/>
          </a:stretch>
        </p:blipFill>
        <p:spPr>
          <a:xfrm>
            <a:off x="5169400" y="1158925"/>
            <a:ext cx="3974599" cy="2031900"/>
          </a:xfrm>
          <a:prstGeom prst="rect">
            <a:avLst/>
          </a:prstGeom>
          <a:noFill/>
          <a:ln w="9525" cap="flat" cmpd="sng">
            <a:solidFill>
              <a:srgbClr val="6091BA"/>
            </a:solidFill>
            <a:prstDash val="solid"/>
            <a:round/>
            <a:headEnd type="none" w="sm" len="sm"/>
            <a:tailEnd type="none" w="sm" len="sm"/>
          </a:ln>
        </p:spPr>
      </p:pic>
      <p:sp>
        <p:nvSpPr>
          <p:cNvPr id="72" name="Google Shape;72;p3"/>
          <p:cNvSpPr txBox="1"/>
          <p:nvPr/>
        </p:nvSpPr>
        <p:spPr>
          <a:xfrm>
            <a:off x="618150" y="114050"/>
            <a:ext cx="7527300" cy="1151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40" b="1" i="1">
                <a:solidFill>
                  <a:srgbClr val="6091BA"/>
                </a:solidFill>
                <a:latin typeface="Open Sans"/>
                <a:ea typeface="Open Sans"/>
                <a:cs typeface="Open Sans"/>
                <a:sym typeface="Open Sans"/>
              </a:rPr>
              <a:t>Think about the coolest car brand you know — </a:t>
            </a:r>
            <a:endParaRPr sz="2440" b="1" i="1">
              <a:solidFill>
                <a:srgbClr val="6091BA"/>
              </a:solidFill>
              <a:latin typeface="Open Sans"/>
              <a:ea typeface="Open Sans"/>
              <a:cs typeface="Open Sans"/>
              <a:sym typeface="Open Sans"/>
            </a:endParaRPr>
          </a:p>
          <a:p>
            <a:pPr marL="0" lvl="0" indent="0" algn="ctr" rtl="0">
              <a:spcBef>
                <a:spcPts val="0"/>
              </a:spcBef>
              <a:spcAft>
                <a:spcPts val="0"/>
              </a:spcAft>
              <a:buNone/>
            </a:pPr>
            <a:r>
              <a:rPr lang="en" sz="2440" b="1" i="1">
                <a:solidFill>
                  <a:srgbClr val="6091BA"/>
                </a:solidFill>
                <a:latin typeface="Open Sans"/>
                <a:ea typeface="Open Sans"/>
                <a:cs typeface="Open Sans"/>
                <a:sym typeface="Open Sans"/>
              </a:rPr>
              <a:t>maybe it's Tesla, Jeep, or Ferrari. </a:t>
            </a:r>
            <a:endParaRPr sz="2440" b="1" i="1">
              <a:solidFill>
                <a:srgbClr val="6091BA"/>
              </a:solidFill>
              <a:latin typeface="Open Sans"/>
              <a:ea typeface="Open Sans"/>
              <a:cs typeface="Open Sans"/>
              <a:sym typeface="Open Sans"/>
            </a:endParaRPr>
          </a:p>
          <a:p>
            <a:pPr marL="0" lvl="0" indent="0" algn="ctr" rtl="0">
              <a:spcBef>
                <a:spcPts val="0"/>
              </a:spcBef>
              <a:spcAft>
                <a:spcPts val="0"/>
              </a:spcAft>
              <a:buNone/>
            </a:pPr>
            <a:endParaRPr b="1" i="1">
              <a:solidFill>
                <a:srgbClr val="6091BA"/>
              </a:solidFill>
            </a:endParaRPr>
          </a:p>
        </p:txBody>
      </p:sp>
      <p:sp>
        <p:nvSpPr>
          <p:cNvPr id="73" name="Google Shape;73;p3"/>
          <p:cNvSpPr txBox="1"/>
          <p:nvPr/>
        </p:nvSpPr>
        <p:spPr>
          <a:xfrm>
            <a:off x="82125" y="1375800"/>
            <a:ext cx="4992900" cy="1625400"/>
          </a:xfrm>
          <a:prstGeom prst="rect">
            <a:avLst/>
          </a:prstGeom>
          <a:noFill/>
          <a:ln w="9525" cap="flat" cmpd="sng">
            <a:solidFill>
              <a:srgbClr val="6091BA"/>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2340" dirty="0">
                <a:solidFill>
                  <a:schemeClr val="dk1"/>
                </a:solidFill>
                <a:latin typeface="Open Sans"/>
                <a:ea typeface="Open Sans"/>
                <a:cs typeface="Open Sans"/>
                <a:sym typeface="Open Sans"/>
              </a:rPr>
              <a:t>Now imagine it didn’t have a logo. </a:t>
            </a:r>
            <a:endParaRPr sz="2340" dirty="0">
              <a:solidFill>
                <a:schemeClr val="dk1"/>
              </a:solidFill>
              <a:latin typeface="Open Sans"/>
              <a:ea typeface="Open Sans"/>
              <a:cs typeface="Open Sans"/>
              <a:sym typeface="Open Sans"/>
            </a:endParaRPr>
          </a:p>
          <a:p>
            <a:pPr marL="0" lvl="0" indent="0" algn="ctr" rtl="0">
              <a:spcBef>
                <a:spcPts val="0"/>
              </a:spcBef>
              <a:spcAft>
                <a:spcPts val="0"/>
              </a:spcAft>
              <a:buNone/>
            </a:pPr>
            <a:endParaRPr sz="2340" dirty="0">
              <a:solidFill>
                <a:schemeClr val="dk1"/>
              </a:solidFill>
              <a:latin typeface="Open Sans"/>
              <a:ea typeface="Open Sans"/>
              <a:cs typeface="Open Sans"/>
              <a:sym typeface="Open Sans"/>
            </a:endParaRPr>
          </a:p>
          <a:p>
            <a:pPr marL="0" lvl="0" indent="0" algn="ctr" rtl="0">
              <a:spcBef>
                <a:spcPts val="0"/>
              </a:spcBef>
              <a:spcAft>
                <a:spcPts val="0"/>
              </a:spcAft>
              <a:buNone/>
            </a:pPr>
            <a:r>
              <a:rPr lang="en" sz="2340" dirty="0">
                <a:solidFill>
                  <a:schemeClr val="dk1"/>
                </a:solidFill>
                <a:latin typeface="Open Sans"/>
                <a:ea typeface="Open Sans"/>
                <a:cs typeface="Open Sans"/>
                <a:sym typeface="Open Sans"/>
              </a:rPr>
              <a:t>Would it still feel as powerful, trustworthy, or exciting? </a:t>
            </a:r>
            <a:endParaRPr dirty="0"/>
          </a:p>
        </p:txBody>
      </p:sp>
      <p:sp>
        <p:nvSpPr>
          <p:cNvPr id="74" name="Google Shape;74;p3"/>
          <p:cNvSpPr txBox="1"/>
          <p:nvPr/>
        </p:nvSpPr>
        <p:spPr>
          <a:xfrm>
            <a:off x="0" y="3267250"/>
            <a:ext cx="9144000" cy="1126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40" b="1" dirty="0">
                <a:solidFill>
                  <a:srgbClr val="6091BA"/>
                </a:solidFill>
                <a:latin typeface="Open Sans"/>
                <a:ea typeface="Open Sans"/>
                <a:cs typeface="Open Sans"/>
                <a:sym typeface="Open Sans"/>
              </a:rPr>
              <a:t>TODAY -</a:t>
            </a:r>
            <a:r>
              <a:rPr lang="en" sz="2040" dirty="0">
                <a:solidFill>
                  <a:schemeClr val="dk1"/>
                </a:solidFill>
                <a:latin typeface="Open Sans"/>
                <a:ea typeface="Open Sans"/>
                <a:cs typeface="Open Sans"/>
                <a:sym typeface="Open Sans"/>
              </a:rPr>
              <a:t> </a:t>
            </a:r>
            <a:r>
              <a:rPr lang="en" sz="1940" dirty="0">
                <a:solidFill>
                  <a:schemeClr val="dk1"/>
                </a:solidFill>
                <a:latin typeface="Open Sans"/>
                <a:ea typeface="Open Sans"/>
                <a:cs typeface="Open Sans"/>
                <a:sym typeface="Open Sans"/>
              </a:rPr>
              <a:t>You </a:t>
            </a:r>
            <a:r>
              <a:rPr lang="en" sz="2040" dirty="0">
                <a:solidFill>
                  <a:schemeClr val="dk1"/>
                </a:solidFill>
                <a:latin typeface="Open Sans"/>
                <a:ea typeface="Open Sans"/>
                <a:cs typeface="Open Sans"/>
                <a:sym typeface="Open Sans"/>
              </a:rPr>
              <a:t>will be the creative force behind a new car company’s identity.</a:t>
            </a:r>
            <a:r>
              <a:rPr lang="en" sz="1940" dirty="0">
                <a:solidFill>
                  <a:schemeClr val="dk1"/>
                </a:solidFill>
                <a:latin typeface="Open Sans"/>
                <a:ea typeface="Open Sans"/>
                <a:cs typeface="Open Sans"/>
                <a:sym typeface="Open Sans"/>
              </a:rPr>
              <a:t> </a:t>
            </a:r>
            <a:r>
              <a:rPr lang="en" sz="2040" dirty="0">
                <a:solidFill>
                  <a:schemeClr val="dk1"/>
                </a:solidFill>
                <a:latin typeface="Open Sans"/>
                <a:ea typeface="Open Sans"/>
                <a:cs typeface="Open Sans"/>
                <a:sym typeface="Open Sans"/>
              </a:rPr>
              <a:t>You’ll build a logo that grabs attention and makes your company unforgettable.</a:t>
            </a:r>
            <a:endParaRPr sz="1200" dirty="0"/>
          </a:p>
        </p:txBody>
      </p:sp>
      <p:sp>
        <p:nvSpPr>
          <p:cNvPr id="75" name="Google Shape;75;p3"/>
          <p:cNvSpPr txBox="1"/>
          <p:nvPr/>
        </p:nvSpPr>
        <p:spPr>
          <a:xfrm>
            <a:off x="2043725" y="3992300"/>
            <a:ext cx="6192900" cy="652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040" b="1" i="1">
                <a:solidFill>
                  <a:srgbClr val="6091BA"/>
                </a:solidFill>
                <a:latin typeface="Open Sans"/>
                <a:ea typeface="Open Sans"/>
                <a:cs typeface="Open Sans"/>
                <a:sym typeface="Open Sans"/>
              </a:rPr>
              <a:t>Let’s bring your brand to life!</a:t>
            </a:r>
            <a:endParaRPr sz="3040" b="1" i="1">
              <a:solidFill>
                <a:srgbClr val="6091BA"/>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9"/>
        <p:cNvGrpSpPr/>
        <p:nvPr/>
      </p:nvGrpSpPr>
      <p:grpSpPr>
        <a:xfrm>
          <a:off x="0" y="0"/>
          <a:ext cx="0" cy="0"/>
          <a:chOff x="0" y="0"/>
          <a:chExt cx="0" cy="0"/>
        </a:xfrm>
      </p:grpSpPr>
      <p:pic>
        <p:nvPicPr>
          <p:cNvPr id="80" name="Google Shape;80;p4"/>
          <p:cNvPicPr preferRelativeResize="0"/>
          <p:nvPr/>
        </p:nvPicPr>
        <p:blipFill rotWithShape="1">
          <a:blip r:embed="rId3">
            <a:alphaModFix/>
          </a:blip>
          <a:srcRect/>
          <a:stretch/>
        </p:blipFill>
        <p:spPr>
          <a:xfrm>
            <a:off x="160564" y="4644799"/>
            <a:ext cx="8839200" cy="409575"/>
          </a:xfrm>
          <a:prstGeom prst="rect">
            <a:avLst/>
          </a:prstGeom>
          <a:noFill/>
          <a:ln>
            <a:noFill/>
          </a:ln>
        </p:spPr>
      </p:pic>
      <p:sp>
        <p:nvSpPr>
          <p:cNvPr id="81" name="Google Shape;81;p4"/>
          <p:cNvSpPr txBox="1"/>
          <p:nvPr/>
        </p:nvSpPr>
        <p:spPr>
          <a:xfrm>
            <a:off x="109275" y="2420838"/>
            <a:ext cx="8941800" cy="212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a:latin typeface="Open Sans"/>
                <a:ea typeface="Open Sans"/>
                <a:cs typeface="Open Sans"/>
                <a:sym typeface="Open Sans"/>
              </a:rPr>
              <a:t>Engineers do more than build things—they also use </a:t>
            </a:r>
            <a:r>
              <a:rPr lang="en" sz="2100" b="1" i="1">
                <a:solidFill>
                  <a:srgbClr val="6091BA"/>
                </a:solidFill>
                <a:latin typeface="Open Sans"/>
                <a:ea typeface="Open Sans"/>
                <a:cs typeface="Open Sans"/>
                <a:sym typeface="Open Sans"/>
              </a:rPr>
              <a:t>visual design</a:t>
            </a:r>
            <a:r>
              <a:rPr lang="en" sz="2100">
                <a:latin typeface="Open Sans"/>
                <a:ea typeface="Open Sans"/>
                <a:cs typeface="Open Sans"/>
                <a:sym typeface="Open Sans"/>
              </a:rPr>
              <a:t> to </a:t>
            </a:r>
            <a:r>
              <a:rPr lang="en" sz="2100" b="1" i="1" u="sng">
                <a:solidFill>
                  <a:srgbClr val="6091BA"/>
                </a:solidFill>
                <a:latin typeface="Open Sans"/>
                <a:ea typeface="Open Sans"/>
                <a:cs typeface="Open Sans"/>
                <a:sym typeface="Open Sans"/>
              </a:rPr>
              <a:t>communicate</a:t>
            </a:r>
            <a:r>
              <a:rPr lang="en" sz="2100">
                <a:latin typeface="Open Sans"/>
                <a:ea typeface="Open Sans"/>
                <a:cs typeface="Open Sans"/>
                <a:sym typeface="Open Sans"/>
              </a:rPr>
              <a:t> ideas. </a:t>
            </a:r>
            <a:endParaRPr sz="2100">
              <a:latin typeface="Open Sans"/>
              <a:ea typeface="Open Sans"/>
              <a:cs typeface="Open Sans"/>
              <a:sym typeface="Open Sans"/>
            </a:endParaRPr>
          </a:p>
          <a:p>
            <a:pPr marL="0" lvl="0" indent="0" algn="l" rtl="0">
              <a:spcBef>
                <a:spcPts val="0"/>
              </a:spcBef>
              <a:spcAft>
                <a:spcPts val="0"/>
              </a:spcAft>
              <a:buNone/>
            </a:pPr>
            <a:endParaRPr sz="2100">
              <a:latin typeface="Open Sans"/>
              <a:ea typeface="Open Sans"/>
              <a:cs typeface="Open Sans"/>
              <a:sym typeface="Open Sans"/>
            </a:endParaRPr>
          </a:p>
          <a:p>
            <a:pPr marL="0" lvl="0" indent="0" algn="l" rtl="0">
              <a:spcBef>
                <a:spcPts val="0"/>
              </a:spcBef>
              <a:spcAft>
                <a:spcPts val="0"/>
              </a:spcAft>
              <a:buNone/>
            </a:pPr>
            <a:r>
              <a:rPr lang="en" sz="2100">
                <a:latin typeface="Open Sans"/>
                <a:ea typeface="Open Sans"/>
                <a:cs typeface="Open Sans"/>
                <a:sym typeface="Open Sans"/>
              </a:rPr>
              <a:t>Their design choices can shape how the public views a company, influence business success, and guide decisions in product development, manufacturing, and marketing.</a:t>
            </a:r>
            <a:endParaRPr sz="2100">
              <a:latin typeface="Open Sans"/>
              <a:ea typeface="Open Sans"/>
              <a:cs typeface="Open Sans"/>
              <a:sym typeface="Open Sans"/>
            </a:endParaRPr>
          </a:p>
        </p:txBody>
      </p:sp>
      <p:pic>
        <p:nvPicPr>
          <p:cNvPr id="82" name="Google Shape;82;p4"/>
          <p:cNvPicPr preferRelativeResize="0"/>
          <p:nvPr/>
        </p:nvPicPr>
        <p:blipFill>
          <a:blip r:embed="rId4">
            <a:alphaModFix/>
          </a:blip>
          <a:stretch>
            <a:fillRect/>
          </a:stretch>
        </p:blipFill>
        <p:spPr>
          <a:xfrm>
            <a:off x="2376300" y="115375"/>
            <a:ext cx="3841501" cy="2205499"/>
          </a:xfrm>
          <a:prstGeom prst="rect">
            <a:avLst/>
          </a:prstGeom>
          <a:noFill/>
          <a:ln w="19050" cap="flat" cmpd="sng">
            <a:solidFill>
              <a:srgbClr val="6091BA"/>
            </a:solidFill>
            <a:prstDash val="solid"/>
            <a:round/>
            <a:headEnd type="none" w="sm" len="sm"/>
            <a:tailEnd type="none" w="sm" len="sm"/>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6"/>
        <p:cNvGrpSpPr/>
        <p:nvPr/>
      </p:nvGrpSpPr>
      <p:grpSpPr>
        <a:xfrm>
          <a:off x="0" y="0"/>
          <a:ext cx="0" cy="0"/>
          <a:chOff x="0" y="0"/>
          <a:chExt cx="0" cy="0"/>
        </a:xfrm>
      </p:grpSpPr>
      <p:pic>
        <p:nvPicPr>
          <p:cNvPr id="87" name="Google Shape;87;g36979874ac5_0_38"/>
          <p:cNvPicPr preferRelativeResize="0"/>
          <p:nvPr/>
        </p:nvPicPr>
        <p:blipFill rotWithShape="1">
          <a:blip r:embed="rId3">
            <a:alphaModFix/>
          </a:blip>
          <a:srcRect/>
          <a:stretch/>
        </p:blipFill>
        <p:spPr>
          <a:xfrm>
            <a:off x="160564" y="4644799"/>
            <a:ext cx="8839199" cy="409575"/>
          </a:xfrm>
          <a:prstGeom prst="rect">
            <a:avLst/>
          </a:prstGeom>
          <a:noFill/>
          <a:ln>
            <a:noFill/>
          </a:ln>
        </p:spPr>
      </p:pic>
      <p:sp>
        <p:nvSpPr>
          <p:cNvPr id="88" name="Google Shape;88;g36979874ac5_0_38"/>
          <p:cNvSpPr txBox="1"/>
          <p:nvPr/>
        </p:nvSpPr>
        <p:spPr>
          <a:xfrm>
            <a:off x="82125" y="84400"/>
            <a:ext cx="8839200" cy="490500"/>
          </a:xfrm>
          <a:prstGeom prst="rect">
            <a:avLst/>
          </a:prstGeom>
          <a:solidFill>
            <a:srgbClr val="6091BA"/>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dk2"/>
                </a:solidFill>
                <a:latin typeface="Open Sans SemiBold"/>
                <a:ea typeface="Open Sans SemiBold"/>
                <a:cs typeface="Open Sans SemiBold"/>
                <a:sym typeface="Open Sans SemiBold"/>
              </a:rPr>
              <a:t>   </a:t>
            </a:r>
            <a:r>
              <a:rPr lang="en" sz="2200" b="1">
                <a:solidFill>
                  <a:schemeClr val="lt1"/>
                </a:solidFill>
                <a:latin typeface="Open Sans"/>
                <a:ea typeface="Open Sans"/>
                <a:cs typeface="Open Sans"/>
                <a:sym typeface="Open Sans"/>
              </a:rPr>
              <a:t>THINKING OUT LOUD</a:t>
            </a:r>
            <a:endParaRPr sz="2600" b="1">
              <a:solidFill>
                <a:schemeClr val="lt1"/>
              </a:solidFill>
              <a:latin typeface="Open Sans"/>
              <a:ea typeface="Open Sans"/>
              <a:cs typeface="Open Sans"/>
              <a:sym typeface="Open Sans"/>
            </a:endParaRPr>
          </a:p>
        </p:txBody>
      </p:sp>
      <p:sp>
        <p:nvSpPr>
          <p:cNvPr id="89" name="Google Shape;89;g36979874ac5_0_38"/>
          <p:cNvSpPr txBox="1"/>
          <p:nvPr/>
        </p:nvSpPr>
        <p:spPr>
          <a:xfrm>
            <a:off x="82125" y="576000"/>
            <a:ext cx="8839200" cy="3991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1200"/>
              </a:spcBef>
              <a:spcAft>
                <a:spcPts val="0"/>
              </a:spcAft>
              <a:buClr>
                <a:schemeClr val="dk1"/>
              </a:buClr>
              <a:buSzPts val="1100"/>
              <a:buFont typeface="Arial"/>
              <a:buNone/>
            </a:pPr>
            <a:r>
              <a:rPr lang="en" sz="1800" b="1" i="1" dirty="0">
                <a:solidFill>
                  <a:srgbClr val="6091BA"/>
                </a:solidFill>
                <a:latin typeface="Open Sans"/>
                <a:ea typeface="Open Sans"/>
                <a:cs typeface="Open Sans"/>
                <a:sym typeface="Open Sans"/>
              </a:rPr>
              <a:t>Let’s take a moment to connect branding to our everyday lives!</a:t>
            </a:r>
            <a:endParaRPr sz="1800" b="1" i="1" dirty="0">
              <a:solidFill>
                <a:srgbClr val="6091BA"/>
              </a:solidFill>
              <a:latin typeface="Open Sans"/>
              <a:ea typeface="Open Sans"/>
              <a:cs typeface="Open Sans"/>
              <a:sym typeface="Open Sans"/>
            </a:endParaRPr>
          </a:p>
          <a:p>
            <a:pPr marL="0" lvl="0" indent="0" algn="l" rtl="0">
              <a:lnSpc>
                <a:spcPct val="115000"/>
              </a:lnSpc>
              <a:spcBef>
                <a:spcPts val="1200"/>
              </a:spcBef>
              <a:spcAft>
                <a:spcPts val="0"/>
              </a:spcAft>
              <a:buNone/>
            </a:pPr>
            <a:r>
              <a:rPr lang="en" sz="1600" b="1" u="sng" dirty="0">
                <a:solidFill>
                  <a:schemeClr val="dk1"/>
                </a:solidFill>
                <a:latin typeface="Open Sans"/>
                <a:ea typeface="Open Sans"/>
                <a:cs typeface="Open Sans"/>
                <a:sym typeface="Open Sans"/>
              </a:rPr>
              <a:t>Choose one logo</a:t>
            </a:r>
            <a:r>
              <a:rPr lang="en" sz="1600" dirty="0">
                <a:solidFill>
                  <a:schemeClr val="dk1"/>
                </a:solidFill>
                <a:latin typeface="Open Sans"/>
                <a:ea typeface="Open Sans"/>
                <a:cs typeface="Open Sans"/>
                <a:sym typeface="Open Sans"/>
              </a:rPr>
              <a:t> from the real world that you personally connect with—this could be your favorite clothing brand, car company, tech product, sports team, or anything else you recognize easily.</a:t>
            </a:r>
            <a:br>
              <a:rPr lang="en" sz="1100" dirty="0">
                <a:solidFill>
                  <a:schemeClr val="dk1"/>
                </a:solidFill>
              </a:rPr>
            </a:br>
            <a:endParaRPr sz="1100" dirty="0">
              <a:solidFill>
                <a:schemeClr val="dk1"/>
              </a:solidFill>
            </a:endParaRPr>
          </a:p>
          <a:p>
            <a:pPr marL="0" lvl="0" indent="0" algn="l" rtl="0">
              <a:lnSpc>
                <a:spcPct val="115000"/>
              </a:lnSpc>
              <a:spcBef>
                <a:spcPts val="1200"/>
              </a:spcBef>
              <a:spcAft>
                <a:spcPts val="0"/>
              </a:spcAft>
              <a:buNone/>
            </a:pPr>
            <a:r>
              <a:rPr lang="en" sz="1600" b="1" u="sng" dirty="0">
                <a:solidFill>
                  <a:schemeClr val="dk1"/>
                </a:solidFill>
                <a:latin typeface="Open Sans"/>
                <a:ea typeface="Open Sans"/>
                <a:cs typeface="Open Sans"/>
                <a:sym typeface="Open Sans"/>
              </a:rPr>
              <a:t>In a group of 2-3</a:t>
            </a:r>
            <a:r>
              <a:rPr lang="en" sz="1600" b="1" dirty="0">
                <a:solidFill>
                  <a:schemeClr val="dk1"/>
                </a:solidFill>
                <a:latin typeface="Open Sans"/>
                <a:ea typeface="Open Sans"/>
                <a:cs typeface="Open Sans"/>
                <a:sym typeface="Open Sans"/>
              </a:rPr>
              <a:t>, </a:t>
            </a:r>
            <a:r>
              <a:rPr lang="en" sz="1600" dirty="0">
                <a:solidFill>
                  <a:schemeClr val="dk1"/>
                </a:solidFill>
                <a:latin typeface="Open Sans"/>
                <a:ea typeface="Open Sans"/>
                <a:cs typeface="Open Sans"/>
                <a:sym typeface="Open Sans"/>
              </a:rPr>
              <a:t>use the questions below to guide your discussion. Be ready to explain your group’s thinking with the entire class.  </a:t>
            </a:r>
            <a:r>
              <a:rPr lang="en" sz="1600" b="1" dirty="0">
                <a:solidFill>
                  <a:schemeClr val="dk1"/>
                </a:solidFill>
                <a:latin typeface="Open Sans"/>
                <a:ea typeface="Open Sans"/>
                <a:cs typeface="Open Sans"/>
                <a:sym typeface="Open Sans"/>
              </a:rPr>
              <a:t>(5 minutes)</a:t>
            </a:r>
            <a:endParaRPr sz="1600" b="1" dirty="0">
              <a:solidFill>
                <a:schemeClr val="dk1"/>
              </a:solidFill>
              <a:latin typeface="Open Sans"/>
              <a:ea typeface="Open Sans"/>
              <a:cs typeface="Open Sans"/>
              <a:sym typeface="Open Sans"/>
            </a:endParaRPr>
          </a:p>
          <a:p>
            <a:pPr marL="457200" lvl="0" indent="-330200" algn="l" rtl="0">
              <a:lnSpc>
                <a:spcPct val="100000"/>
              </a:lnSpc>
              <a:spcBef>
                <a:spcPts val="1200"/>
              </a:spcBef>
              <a:spcAft>
                <a:spcPts val="0"/>
              </a:spcAft>
              <a:buClr>
                <a:srgbClr val="6091BA"/>
              </a:buClr>
              <a:buSzPts val="1600"/>
              <a:buFont typeface="Open Sans"/>
              <a:buChar char="●"/>
            </a:pPr>
            <a:r>
              <a:rPr lang="en" sz="1600" b="1" dirty="0">
                <a:solidFill>
                  <a:srgbClr val="6091BA"/>
                </a:solidFill>
                <a:latin typeface="Open Sans"/>
                <a:ea typeface="Open Sans"/>
                <a:cs typeface="Open Sans"/>
                <a:sym typeface="Open Sans"/>
              </a:rPr>
              <a:t>What is the logo you chose, and why do you relate to it?</a:t>
            </a:r>
            <a:endParaRPr sz="1600" b="1" dirty="0">
              <a:solidFill>
                <a:srgbClr val="6091BA"/>
              </a:solidFill>
              <a:latin typeface="Open Sans"/>
              <a:ea typeface="Open Sans"/>
              <a:cs typeface="Open Sans"/>
              <a:sym typeface="Open Sans"/>
            </a:endParaRPr>
          </a:p>
          <a:p>
            <a:pPr marL="457200" lvl="0" indent="-330200" algn="l" rtl="0">
              <a:lnSpc>
                <a:spcPct val="100000"/>
              </a:lnSpc>
              <a:spcBef>
                <a:spcPts val="0"/>
              </a:spcBef>
              <a:spcAft>
                <a:spcPts val="0"/>
              </a:spcAft>
              <a:buClr>
                <a:srgbClr val="6091BA"/>
              </a:buClr>
              <a:buSzPts val="1600"/>
              <a:buFont typeface="Open Sans"/>
              <a:buChar char="●"/>
            </a:pPr>
            <a:r>
              <a:rPr lang="en" sz="1600" b="1" dirty="0">
                <a:solidFill>
                  <a:srgbClr val="6091BA"/>
                </a:solidFill>
                <a:latin typeface="Open Sans"/>
                <a:ea typeface="Open Sans"/>
                <a:cs typeface="Open Sans"/>
                <a:sym typeface="Open Sans"/>
              </a:rPr>
              <a:t>What do the design elements (color, shape, font, symbol) represent?</a:t>
            </a:r>
            <a:endParaRPr sz="1600" b="1" dirty="0">
              <a:solidFill>
                <a:srgbClr val="6091BA"/>
              </a:solidFill>
              <a:latin typeface="Open Sans"/>
              <a:ea typeface="Open Sans"/>
              <a:cs typeface="Open Sans"/>
              <a:sym typeface="Open Sans"/>
            </a:endParaRPr>
          </a:p>
          <a:p>
            <a:pPr marL="457200" lvl="0" indent="-330200" algn="l" rtl="0">
              <a:lnSpc>
                <a:spcPct val="100000"/>
              </a:lnSpc>
              <a:spcBef>
                <a:spcPts val="0"/>
              </a:spcBef>
              <a:spcAft>
                <a:spcPts val="0"/>
              </a:spcAft>
              <a:buClr>
                <a:srgbClr val="6091BA"/>
              </a:buClr>
              <a:buSzPts val="1600"/>
              <a:buFont typeface="Open Sans"/>
              <a:buChar char="●"/>
            </a:pPr>
            <a:r>
              <a:rPr lang="en" sz="1600" b="1" dirty="0">
                <a:solidFill>
                  <a:srgbClr val="6091BA"/>
                </a:solidFill>
                <a:latin typeface="Open Sans"/>
                <a:ea typeface="Open Sans"/>
                <a:cs typeface="Open Sans"/>
                <a:sym typeface="Open Sans"/>
              </a:rPr>
              <a:t>What message or feeling does this logo give you?</a:t>
            </a:r>
            <a:endParaRPr sz="1600" b="1" dirty="0">
              <a:solidFill>
                <a:srgbClr val="6091BA"/>
              </a:solidFill>
              <a:latin typeface="Open Sans"/>
              <a:ea typeface="Open Sans"/>
              <a:cs typeface="Open Sans"/>
              <a:sym typeface="Open Sans"/>
            </a:endParaRPr>
          </a:p>
          <a:p>
            <a:pPr marL="457200" lvl="0" indent="-330200" algn="l" rtl="0">
              <a:lnSpc>
                <a:spcPct val="100000"/>
              </a:lnSpc>
              <a:spcBef>
                <a:spcPts val="0"/>
              </a:spcBef>
              <a:spcAft>
                <a:spcPts val="0"/>
              </a:spcAft>
              <a:buClr>
                <a:srgbClr val="6091BA"/>
              </a:buClr>
              <a:buSzPts val="1600"/>
              <a:buFont typeface="Open Sans"/>
              <a:buChar char="●"/>
            </a:pPr>
            <a:r>
              <a:rPr lang="en" sz="1600" b="1" dirty="0">
                <a:solidFill>
                  <a:srgbClr val="6091BA"/>
                </a:solidFill>
                <a:latin typeface="Open Sans"/>
                <a:ea typeface="Open Sans"/>
                <a:cs typeface="Open Sans"/>
                <a:sym typeface="Open Sans"/>
              </a:rPr>
              <a:t>What does the tagline (if there is one) suggest about the brand?</a:t>
            </a:r>
            <a:endParaRPr sz="1600" b="1" dirty="0">
              <a:solidFill>
                <a:srgbClr val="6091BA"/>
              </a:solidFill>
              <a:latin typeface="Open Sans"/>
              <a:ea typeface="Open Sans"/>
              <a:cs typeface="Open Sans"/>
              <a:sym typeface="Open Sans"/>
            </a:endParaRPr>
          </a:p>
          <a:p>
            <a:pPr marL="457200" lvl="0" indent="-330200" algn="l" rtl="0">
              <a:lnSpc>
                <a:spcPct val="100000"/>
              </a:lnSpc>
              <a:spcBef>
                <a:spcPts val="0"/>
              </a:spcBef>
              <a:spcAft>
                <a:spcPts val="0"/>
              </a:spcAft>
              <a:buClr>
                <a:srgbClr val="6091BA"/>
              </a:buClr>
              <a:buSzPts val="1600"/>
              <a:buFont typeface="Open Sans"/>
              <a:buChar char="●"/>
            </a:pPr>
            <a:r>
              <a:rPr lang="en" sz="1600" b="1" dirty="0">
                <a:solidFill>
                  <a:srgbClr val="6091BA"/>
                </a:solidFill>
                <a:latin typeface="Open Sans"/>
                <a:ea typeface="Open Sans"/>
                <a:cs typeface="Open Sans"/>
                <a:sym typeface="Open Sans"/>
              </a:rPr>
              <a:t>How does this logo make you trust or like the product?</a:t>
            </a:r>
            <a:endParaRPr sz="1600" b="1" dirty="0">
              <a:solidFill>
                <a:srgbClr val="6091BA"/>
              </a:solidFill>
              <a:latin typeface="Open Sans"/>
              <a:ea typeface="Open Sans"/>
              <a:cs typeface="Open Sans"/>
              <a:sym typeface="Open Sans"/>
            </a:endParaRPr>
          </a:p>
          <a:p>
            <a:pPr marL="457200" lvl="0" indent="-330200" algn="l" rtl="0">
              <a:lnSpc>
                <a:spcPct val="100000"/>
              </a:lnSpc>
              <a:spcBef>
                <a:spcPts val="0"/>
              </a:spcBef>
              <a:spcAft>
                <a:spcPts val="0"/>
              </a:spcAft>
              <a:buClr>
                <a:srgbClr val="6091BA"/>
              </a:buClr>
              <a:buSzPts val="1600"/>
              <a:buFont typeface="Open Sans"/>
              <a:buChar char="●"/>
            </a:pPr>
            <a:r>
              <a:rPr lang="en" sz="1600" b="1" dirty="0">
                <a:solidFill>
                  <a:srgbClr val="6091BA"/>
                </a:solidFill>
                <a:latin typeface="Open Sans"/>
                <a:ea typeface="Open Sans"/>
                <a:cs typeface="Open Sans"/>
                <a:sym typeface="Open Sans"/>
              </a:rPr>
              <a:t>Do you think this logo makes the brand more successful? Why or why not?</a:t>
            </a:r>
            <a:endParaRPr sz="1600" b="1" dirty="0">
              <a:solidFill>
                <a:srgbClr val="6091BA"/>
              </a:solidFill>
              <a:latin typeface="Open Sans"/>
              <a:ea typeface="Open Sans"/>
              <a:cs typeface="Open Sans"/>
              <a:sym typeface="Open Sans"/>
            </a:endParaRPr>
          </a:p>
          <a:p>
            <a:pPr marL="0" lvl="0" indent="0" algn="l" rtl="0">
              <a:lnSpc>
                <a:spcPct val="115000"/>
              </a:lnSpc>
              <a:spcBef>
                <a:spcPts val="1200"/>
              </a:spcBef>
              <a:spcAft>
                <a:spcPts val="0"/>
              </a:spcAft>
              <a:buNone/>
            </a:pPr>
            <a:endParaRPr sz="1600" dirty="0">
              <a:solidFill>
                <a:schemeClr val="dk1"/>
              </a:solidFill>
              <a:latin typeface="Open Sans"/>
              <a:ea typeface="Open Sans"/>
              <a:cs typeface="Open Sans"/>
              <a:sym typeface="Open Sans"/>
            </a:endParaRPr>
          </a:p>
          <a:p>
            <a:pPr marL="0" lvl="0" indent="0" algn="l" rtl="0">
              <a:spcBef>
                <a:spcPts val="1200"/>
              </a:spcBef>
              <a:spcAft>
                <a:spcPts val="0"/>
              </a:spcAft>
              <a:buNone/>
            </a:pPr>
            <a:endParaRPr sz="1800" dirty="0">
              <a:solidFill>
                <a:schemeClr val="dk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
        <p:cNvGrpSpPr/>
        <p:nvPr/>
      </p:nvGrpSpPr>
      <p:grpSpPr>
        <a:xfrm>
          <a:off x="0" y="0"/>
          <a:ext cx="0" cy="0"/>
          <a:chOff x="0" y="0"/>
          <a:chExt cx="0" cy="0"/>
        </a:xfrm>
      </p:grpSpPr>
      <p:pic>
        <p:nvPicPr>
          <p:cNvPr id="94" name="Google Shape;94;p6"/>
          <p:cNvPicPr preferRelativeResize="0"/>
          <p:nvPr/>
        </p:nvPicPr>
        <p:blipFill rotWithShape="1">
          <a:blip r:embed="rId3">
            <a:alphaModFix/>
          </a:blip>
          <a:srcRect/>
          <a:stretch/>
        </p:blipFill>
        <p:spPr>
          <a:xfrm>
            <a:off x="160564" y="4644799"/>
            <a:ext cx="8839200" cy="409575"/>
          </a:xfrm>
          <a:prstGeom prst="rect">
            <a:avLst/>
          </a:prstGeom>
          <a:noFill/>
          <a:ln>
            <a:noFill/>
          </a:ln>
        </p:spPr>
      </p:pic>
      <p:sp>
        <p:nvSpPr>
          <p:cNvPr id="95" name="Google Shape;95;p6"/>
          <p:cNvSpPr txBox="1"/>
          <p:nvPr/>
        </p:nvSpPr>
        <p:spPr>
          <a:xfrm>
            <a:off x="82125" y="84400"/>
            <a:ext cx="8839200" cy="490500"/>
          </a:xfrm>
          <a:prstGeom prst="rect">
            <a:avLst/>
          </a:prstGeom>
          <a:solidFill>
            <a:srgbClr val="6091BA"/>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dk2"/>
                </a:solidFill>
                <a:latin typeface="Open Sans SemiBold"/>
                <a:ea typeface="Open Sans SemiBold"/>
                <a:cs typeface="Open Sans SemiBold"/>
                <a:sym typeface="Open Sans SemiBold"/>
              </a:rPr>
              <a:t>    </a:t>
            </a:r>
            <a:r>
              <a:rPr lang="en" sz="2200" b="1">
                <a:solidFill>
                  <a:schemeClr val="lt1"/>
                </a:solidFill>
                <a:latin typeface="Open Sans"/>
                <a:ea typeface="Open Sans"/>
                <a:cs typeface="Open Sans"/>
                <a:sym typeface="Open Sans"/>
              </a:rPr>
              <a:t>Create your own Automotive Brand CHALLENGE</a:t>
            </a:r>
            <a:endParaRPr sz="2200" b="1">
              <a:solidFill>
                <a:schemeClr val="lt1"/>
              </a:solidFill>
              <a:latin typeface="Open Sans"/>
              <a:ea typeface="Open Sans"/>
              <a:cs typeface="Open Sans"/>
              <a:sym typeface="Open Sans"/>
            </a:endParaRPr>
          </a:p>
        </p:txBody>
      </p:sp>
      <p:sp>
        <p:nvSpPr>
          <p:cNvPr id="96" name="Google Shape;96;p6"/>
          <p:cNvSpPr txBox="1"/>
          <p:nvPr/>
        </p:nvSpPr>
        <p:spPr>
          <a:xfrm>
            <a:off x="93525" y="666025"/>
            <a:ext cx="8839200" cy="4071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solidFill>
                  <a:srgbClr val="6091BA"/>
                </a:solidFill>
                <a:latin typeface="Open Sans ExtraBold"/>
                <a:ea typeface="Open Sans ExtraBold"/>
                <a:cs typeface="Open Sans ExtraBold"/>
                <a:sym typeface="Open Sans ExtraBold"/>
              </a:rPr>
              <a:t>You’re about to launch the next big automotive company! </a:t>
            </a:r>
            <a:endParaRPr sz="1800" dirty="0">
              <a:solidFill>
                <a:srgbClr val="6091BA"/>
              </a:solidFill>
              <a:latin typeface="Open Sans ExtraBold"/>
              <a:ea typeface="Open Sans ExtraBold"/>
              <a:cs typeface="Open Sans ExtraBold"/>
              <a:sym typeface="Open Sans ExtraBold"/>
            </a:endParaRPr>
          </a:p>
          <a:p>
            <a:pPr marL="0" lvl="0" indent="0" algn="ctr" rtl="0">
              <a:spcBef>
                <a:spcPts val="0"/>
              </a:spcBef>
              <a:spcAft>
                <a:spcPts val="0"/>
              </a:spcAft>
              <a:buNone/>
            </a:pPr>
            <a:r>
              <a:rPr lang="en" sz="1800" dirty="0">
                <a:solidFill>
                  <a:srgbClr val="6091BA"/>
                </a:solidFill>
                <a:latin typeface="Open Sans ExtraBold"/>
                <a:ea typeface="Open Sans ExtraBold"/>
                <a:cs typeface="Open Sans ExtraBold"/>
                <a:sym typeface="Open Sans ExtraBold"/>
              </a:rPr>
              <a:t>Follow the steps below to </a:t>
            </a:r>
            <a:r>
              <a:rPr lang="en" sz="1800" u="sng" dirty="0">
                <a:solidFill>
                  <a:srgbClr val="6091BA"/>
                </a:solidFill>
                <a:latin typeface="Open Sans ExtraBold"/>
                <a:ea typeface="Open Sans ExtraBold"/>
                <a:cs typeface="Open Sans ExtraBold"/>
                <a:sym typeface="Open Sans ExtraBold"/>
              </a:rPr>
              <a:t>brainstorm</a:t>
            </a:r>
            <a:r>
              <a:rPr lang="en" sz="1800" dirty="0">
                <a:solidFill>
                  <a:srgbClr val="6091BA"/>
                </a:solidFill>
                <a:latin typeface="Open Sans ExtraBold"/>
                <a:ea typeface="Open Sans ExtraBold"/>
                <a:cs typeface="Open Sans ExtraBold"/>
                <a:sym typeface="Open Sans ExtraBold"/>
              </a:rPr>
              <a:t>, </a:t>
            </a:r>
            <a:r>
              <a:rPr lang="en" sz="1800" u="sng" dirty="0">
                <a:solidFill>
                  <a:srgbClr val="6091BA"/>
                </a:solidFill>
                <a:latin typeface="Open Sans ExtraBold"/>
                <a:ea typeface="Open Sans ExtraBold"/>
                <a:cs typeface="Open Sans ExtraBold"/>
                <a:sym typeface="Open Sans ExtraBold"/>
              </a:rPr>
              <a:t>evaluate</a:t>
            </a:r>
            <a:r>
              <a:rPr lang="en" sz="1800" dirty="0">
                <a:solidFill>
                  <a:srgbClr val="6091BA"/>
                </a:solidFill>
                <a:latin typeface="Open Sans ExtraBold"/>
                <a:ea typeface="Open Sans ExtraBold"/>
                <a:cs typeface="Open Sans ExtraBold"/>
                <a:sym typeface="Open Sans ExtraBold"/>
              </a:rPr>
              <a:t>, and </a:t>
            </a:r>
            <a:r>
              <a:rPr lang="en" sz="1800" u="sng" dirty="0">
                <a:solidFill>
                  <a:srgbClr val="6091BA"/>
                </a:solidFill>
                <a:latin typeface="Open Sans ExtraBold"/>
                <a:ea typeface="Open Sans ExtraBold"/>
                <a:cs typeface="Open Sans ExtraBold"/>
                <a:sym typeface="Open Sans ExtraBold"/>
              </a:rPr>
              <a:t>build</a:t>
            </a:r>
            <a:r>
              <a:rPr lang="en" sz="1800" dirty="0">
                <a:solidFill>
                  <a:srgbClr val="6091BA"/>
                </a:solidFill>
                <a:latin typeface="Open Sans ExtraBold"/>
                <a:ea typeface="Open Sans ExtraBold"/>
                <a:cs typeface="Open Sans ExtraBold"/>
                <a:sym typeface="Open Sans ExtraBold"/>
              </a:rPr>
              <a:t> a standout brand that competes against other teams in the class.</a:t>
            </a:r>
            <a:endParaRPr sz="1800" dirty="0">
              <a:solidFill>
                <a:srgbClr val="6091BA"/>
              </a:solidFill>
              <a:latin typeface="Open Sans ExtraBold"/>
              <a:ea typeface="Open Sans ExtraBold"/>
              <a:cs typeface="Open Sans ExtraBold"/>
              <a:sym typeface="Open Sans ExtraBold"/>
            </a:endParaRPr>
          </a:p>
          <a:p>
            <a:pPr marL="0" lvl="0" indent="0" algn="l" rtl="0">
              <a:lnSpc>
                <a:spcPct val="115000"/>
              </a:lnSpc>
              <a:spcBef>
                <a:spcPts val="1400"/>
              </a:spcBef>
              <a:spcAft>
                <a:spcPts val="0"/>
              </a:spcAft>
              <a:buClr>
                <a:schemeClr val="dk1"/>
              </a:buClr>
              <a:buSzPts val="1100"/>
              <a:buFont typeface="Arial"/>
              <a:buNone/>
            </a:pPr>
            <a:r>
              <a:rPr lang="en" sz="1600" b="1" u="sng" dirty="0">
                <a:solidFill>
                  <a:schemeClr val="dk1"/>
                </a:solidFill>
                <a:latin typeface="Open Sans"/>
                <a:ea typeface="Open Sans"/>
                <a:cs typeface="Open Sans"/>
                <a:sym typeface="Open Sans"/>
              </a:rPr>
              <a:t>Individual Brainstorm (10 min)</a:t>
            </a:r>
            <a:endParaRPr sz="1600" b="1" u="sng" dirty="0">
              <a:solidFill>
                <a:schemeClr val="dk1"/>
              </a:solidFill>
              <a:latin typeface="Open Sans"/>
              <a:ea typeface="Open Sans"/>
              <a:cs typeface="Open Sans"/>
              <a:sym typeface="Open Sans"/>
            </a:endParaRPr>
          </a:p>
          <a:p>
            <a:pPr marL="0" lvl="0" indent="0" algn="l" rtl="0">
              <a:lnSpc>
                <a:spcPct val="115000"/>
              </a:lnSpc>
              <a:spcBef>
                <a:spcPts val="1200"/>
              </a:spcBef>
              <a:spcAft>
                <a:spcPts val="0"/>
              </a:spcAft>
              <a:buClr>
                <a:schemeClr val="dk1"/>
              </a:buClr>
              <a:buSzPts val="1100"/>
              <a:buFont typeface="Arial"/>
              <a:buNone/>
            </a:pPr>
            <a:r>
              <a:rPr lang="en" dirty="0">
                <a:solidFill>
                  <a:schemeClr val="dk1"/>
                </a:solidFill>
                <a:latin typeface="Open Sans"/>
                <a:ea typeface="Open Sans"/>
                <a:cs typeface="Open Sans"/>
                <a:sym typeface="Open Sans"/>
              </a:rPr>
              <a:t>Each team member will come up with their </a:t>
            </a:r>
            <a:r>
              <a:rPr lang="en" b="1" u="sng" dirty="0">
                <a:solidFill>
                  <a:schemeClr val="dk1"/>
                </a:solidFill>
                <a:latin typeface="Open Sans"/>
                <a:ea typeface="Open Sans"/>
                <a:cs typeface="Open Sans"/>
                <a:sym typeface="Open Sans"/>
              </a:rPr>
              <a:t>own idea</a:t>
            </a:r>
            <a:r>
              <a:rPr lang="en" dirty="0">
                <a:solidFill>
                  <a:schemeClr val="dk1"/>
                </a:solidFill>
                <a:latin typeface="Open Sans"/>
                <a:ea typeface="Open Sans"/>
                <a:cs typeface="Open Sans"/>
                <a:sym typeface="Open Sans"/>
              </a:rPr>
              <a:t> for a </a:t>
            </a:r>
            <a:r>
              <a:rPr lang="en" i="1" dirty="0">
                <a:solidFill>
                  <a:schemeClr val="dk1"/>
                </a:solidFill>
                <a:latin typeface="Open Sans"/>
                <a:ea typeface="Open Sans"/>
                <a:cs typeface="Open Sans"/>
                <a:sym typeface="Open Sans"/>
              </a:rPr>
              <a:t>NEW</a:t>
            </a:r>
            <a:r>
              <a:rPr lang="en" dirty="0">
                <a:solidFill>
                  <a:schemeClr val="dk1"/>
                </a:solidFill>
                <a:latin typeface="Open Sans"/>
                <a:ea typeface="Open Sans"/>
                <a:cs typeface="Open Sans"/>
                <a:sym typeface="Open Sans"/>
              </a:rPr>
              <a:t> company logo and tagline.</a:t>
            </a:r>
            <a:endParaRPr dirty="0">
              <a:solidFill>
                <a:schemeClr val="dk1"/>
              </a:solidFill>
              <a:latin typeface="Open Sans"/>
              <a:ea typeface="Open Sans"/>
              <a:cs typeface="Open Sans"/>
              <a:sym typeface="Open Sans"/>
            </a:endParaRPr>
          </a:p>
          <a:p>
            <a:pPr marL="457200" lvl="0" indent="-317500" algn="l" rtl="0">
              <a:lnSpc>
                <a:spcPct val="100000"/>
              </a:lnSpc>
              <a:spcBef>
                <a:spcPts val="1200"/>
              </a:spcBef>
              <a:spcAft>
                <a:spcPts val="0"/>
              </a:spcAft>
              <a:buClr>
                <a:schemeClr val="dk1"/>
              </a:buClr>
              <a:buSzPts val="1400"/>
              <a:buChar char="●"/>
            </a:pPr>
            <a:r>
              <a:rPr lang="en" dirty="0">
                <a:solidFill>
                  <a:schemeClr val="dk1"/>
                </a:solidFill>
                <a:latin typeface="Open Sans"/>
                <a:ea typeface="Open Sans"/>
                <a:cs typeface="Open Sans"/>
                <a:sym typeface="Open Sans"/>
              </a:rPr>
              <a:t>Think of a unique </a:t>
            </a:r>
            <a:r>
              <a:rPr lang="en" b="1" dirty="0">
                <a:solidFill>
                  <a:schemeClr val="dk1"/>
                </a:solidFill>
                <a:latin typeface="Open Sans"/>
                <a:ea typeface="Open Sans"/>
                <a:cs typeface="Open Sans"/>
                <a:sym typeface="Open Sans"/>
              </a:rPr>
              <a:t>company name</a:t>
            </a:r>
            <a:r>
              <a:rPr lang="en" dirty="0">
                <a:solidFill>
                  <a:schemeClr val="dk1"/>
                </a:solidFill>
                <a:latin typeface="Open Sans"/>
                <a:ea typeface="Open Sans"/>
                <a:cs typeface="Open Sans"/>
                <a:sym typeface="Open Sans"/>
              </a:rPr>
              <a:t> that fits your brand personality (e.g., fast, eco-friendly, luxury, rugged).</a:t>
            </a:r>
            <a:endParaRPr dirty="0">
              <a:solidFill>
                <a:schemeClr val="dk1"/>
              </a:solidFill>
              <a:latin typeface="Open Sans"/>
              <a:ea typeface="Open Sans"/>
              <a:cs typeface="Open Sans"/>
              <a:sym typeface="Open Sans"/>
            </a:endParaRPr>
          </a:p>
          <a:p>
            <a:pPr marL="457200" lvl="0" indent="-317500" algn="l" rtl="0">
              <a:lnSpc>
                <a:spcPct val="100000"/>
              </a:lnSpc>
              <a:spcBef>
                <a:spcPts val="1200"/>
              </a:spcBef>
              <a:spcAft>
                <a:spcPts val="0"/>
              </a:spcAft>
              <a:buClr>
                <a:schemeClr val="dk1"/>
              </a:buClr>
              <a:buSzPts val="1400"/>
              <a:buChar char="●"/>
            </a:pPr>
            <a:r>
              <a:rPr lang="en" dirty="0">
                <a:solidFill>
                  <a:schemeClr val="dk1"/>
                </a:solidFill>
                <a:latin typeface="Open Sans"/>
                <a:ea typeface="Open Sans"/>
                <a:cs typeface="Open Sans"/>
                <a:sym typeface="Open Sans"/>
              </a:rPr>
              <a:t>Sketch a rough </a:t>
            </a:r>
            <a:r>
              <a:rPr lang="en" b="1" dirty="0">
                <a:solidFill>
                  <a:schemeClr val="dk1"/>
                </a:solidFill>
                <a:latin typeface="Open Sans"/>
                <a:ea typeface="Open Sans"/>
                <a:cs typeface="Open Sans"/>
                <a:sym typeface="Open Sans"/>
              </a:rPr>
              <a:t>logo design</a:t>
            </a:r>
            <a:r>
              <a:rPr lang="en" dirty="0">
                <a:solidFill>
                  <a:schemeClr val="dk1"/>
                </a:solidFill>
                <a:latin typeface="Open Sans"/>
                <a:ea typeface="Open Sans"/>
                <a:cs typeface="Open Sans"/>
                <a:sym typeface="Open Sans"/>
              </a:rPr>
              <a:t> on graph paper or in a Google Doc.</a:t>
            </a:r>
            <a:br>
              <a:rPr lang="en" dirty="0">
                <a:solidFill>
                  <a:schemeClr val="dk1"/>
                </a:solidFill>
                <a:latin typeface="Open Sans"/>
                <a:ea typeface="Open Sans"/>
                <a:cs typeface="Open Sans"/>
                <a:sym typeface="Open Sans"/>
              </a:rPr>
            </a:br>
            <a:endParaRPr dirty="0">
              <a:solidFill>
                <a:schemeClr val="dk1"/>
              </a:solidFill>
              <a:latin typeface="Open Sans"/>
              <a:ea typeface="Open Sans"/>
              <a:cs typeface="Open Sans"/>
              <a:sym typeface="Open Sans"/>
            </a:endParaRPr>
          </a:p>
          <a:p>
            <a:pPr marL="457200" lvl="0" indent="-317500" algn="l" rtl="0">
              <a:lnSpc>
                <a:spcPct val="100000"/>
              </a:lnSpc>
              <a:spcBef>
                <a:spcPts val="0"/>
              </a:spcBef>
              <a:spcAft>
                <a:spcPts val="0"/>
              </a:spcAft>
              <a:buClr>
                <a:schemeClr val="dk1"/>
              </a:buClr>
              <a:buSzPts val="1400"/>
              <a:buChar char="●"/>
            </a:pPr>
            <a:r>
              <a:rPr lang="en" dirty="0">
                <a:solidFill>
                  <a:schemeClr val="dk1"/>
                </a:solidFill>
                <a:latin typeface="Open Sans"/>
                <a:ea typeface="Open Sans"/>
                <a:cs typeface="Open Sans"/>
                <a:sym typeface="Open Sans"/>
              </a:rPr>
              <a:t>Write a </a:t>
            </a:r>
            <a:r>
              <a:rPr lang="en" b="1" dirty="0">
                <a:solidFill>
                  <a:schemeClr val="dk1"/>
                </a:solidFill>
                <a:latin typeface="Open Sans"/>
                <a:ea typeface="Open Sans"/>
                <a:cs typeface="Open Sans"/>
                <a:sym typeface="Open Sans"/>
              </a:rPr>
              <a:t>tagline</a:t>
            </a:r>
            <a:r>
              <a:rPr lang="en" dirty="0">
                <a:solidFill>
                  <a:schemeClr val="dk1"/>
                </a:solidFill>
                <a:latin typeface="Open Sans"/>
                <a:ea typeface="Open Sans"/>
                <a:cs typeface="Open Sans"/>
                <a:sym typeface="Open Sans"/>
              </a:rPr>
              <a:t> (a short phrase or slogan that captures what your brand is about).</a:t>
            </a:r>
            <a:br>
              <a:rPr lang="en" dirty="0">
                <a:solidFill>
                  <a:schemeClr val="dk1"/>
                </a:solidFill>
                <a:latin typeface="Open Sans"/>
                <a:ea typeface="Open Sans"/>
                <a:cs typeface="Open Sans"/>
                <a:sym typeface="Open Sans"/>
              </a:rPr>
            </a:br>
            <a:endParaRPr dirty="0">
              <a:solidFill>
                <a:schemeClr val="dk1"/>
              </a:solidFill>
              <a:latin typeface="Open Sans"/>
              <a:ea typeface="Open Sans"/>
              <a:cs typeface="Open Sans"/>
              <a:sym typeface="Open Sans"/>
            </a:endParaRPr>
          </a:p>
          <a:p>
            <a:pPr marL="0" lvl="0" indent="0" algn="ctr" rtl="0">
              <a:lnSpc>
                <a:spcPct val="115000"/>
              </a:lnSpc>
              <a:spcBef>
                <a:spcPts val="1200"/>
              </a:spcBef>
              <a:spcAft>
                <a:spcPts val="0"/>
              </a:spcAft>
              <a:buClr>
                <a:schemeClr val="dk1"/>
              </a:buClr>
              <a:buSzPts val="1100"/>
              <a:buFont typeface="Arial"/>
              <a:buNone/>
            </a:pPr>
            <a:r>
              <a:rPr lang="en" dirty="0">
                <a:solidFill>
                  <a:srgbClr val="6091BA"/>
                </a:solidFill>
                <a:latin typeface="Open Sans ExtraBold"/>
                <a:ea typeface="Open Sans ExtraBold"/>
                <a:cs typeface="Open Sans ExtraBold"/>
                <a:sym typeface="Open Sans ExtraBold"/>
              </a:rPr>
              <a:t>THESE ARE JUST</a:t>
            </a:r>
            <a:r>
              <a:rPr lang="en" u="sng" dirty="0">
                <a:solidFill>
                  <a:schemeClr val="dk1"/>
                </a:solidFill>
                <a:latin typeface="Open Sans ExtraBold"/>
                <a:ea typeface="Open Sans ExtraBold"/>
                <a:cs typeface="Open Sans ExtraBold"/>
                <a:sym typeface="Open Sans ExtraBold"/>
              </a:rPr>
              <a:t> IDEAS</a:t>
            </a:r>
            <a:r>
              <a:rPr lang="en" dirty="0">
                <a:solidFill>
                  <a:srgbClr val="6091BA"/>
                </a:solidFill>
                <a:latin typeface="Open Sans ExtraBold"/>
                <a:ea typeface="Open Sans ExtraBold"/>
                <a:cs typeface="Open Sans ExtraBold"/>
                <a:sym typeface="Open Sans ExtraBold"/>
              </a:rPr>
              <a:t> RIGHT NOW— you’ll decide later, as a group, which one to choose!!</a:t>
            </a:r>
            <a:endParaRPr dirty="0">
              <a:solidFill>
                <a:srgbClr val="6091BA"/>
              </a:solidFill>
              <a:latin typeface="Open Sans ExtraBold"/>
              <a:ea typeface="Open Sans ExtraBold"/>
              <a:cs typeface="Open Sans ExtraBold"/>
              <a:sym typeface="Open Sans ExtraBold"/>
            </a:endParaRPr>
          </a:p>
          <a:p>
            <a:pPr marL="0" lvl="0" indent="0" algn="l" rtl="0">
              <a:spcBef>
                <a:spcPts val="1200"/>
              </a:spcBef>
              <a:spcAft>
                <a:spcPts val="0"/>
              </a:spcAft>
              <a:buNone/>
            </a:pPr>
            <a:endParaRPr sz="1800" dirty="0">
              <a:solidFill>
                <a:schemeClr val="dk1"/>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0"/>
        <p:cNvGrpSpPr/>
        <p:nvPr/>
      </p:nvGrpSpPr>
      <p:grpSpPr>
        <a:xfrm>
          <a:off x="0" y="0"/>
          <a:ext cx="0" cy="0"/>
          <a:chOff x="0" y="0"/>
          <a:chExt cx="0" cy="0"/>
        </a:xfrm>
      </p:grpSpPr>
      <p:pic>
        <p:nvPicPr>
          <p:cNvPr id="101" name="Google Shape;101;g36979874ac5_0_51"/>
          <p:cNvPicPr preferRelativeResize="0"/>
          <p:nvPr/>
        </p:nvPicPr>
        <p:blipFill rotWithShape="1">
          <a:blip r:embed="rId3">
            <a:alphaModFix/>
          </a:blip>
          <a:srcRect/>
          <a:stretch/>
        </p:blipFill>
        <p:spPr>
          <a:xfrm>
            <a:off x="160564" y="4644799"/>
            <a:ext cx="8839199" cy="409575"/>
          </a:xfrm>
          <a:prstGeom prst="rect">
            <a:avLst/>
          </a:prstGeom>
          <a:noFill/>
          <a:ln>
            <a:noFill/>
          </a:ln>
        </p:spPr>
      </p:pic>
      <p:sp>
        <p:nvSpPr>
          <p:cNvPr id="102" name="Google Shape;102;g36979874ac5_0_51"/>
          <p:cNvSpPr txBox="1"/>
          <p:nvPr/>
        </p:nvSpPr>
        <p:spPr>
          <a:xfrm>
            <a:off x="82125" y="84400"/>
            <a:ext cx="8839200" cy="490500"/>
          </a:xfrm>
          <a:prstGeom prst="rect">
            <a:avLst/>
          </a:prstGeom>
          <a:solidFill>
            <a:srgbClr val="6091BA"/>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dk2"/>
                </a:solidFill>
                <a:latin typeface="Open Sans SemiBold"/>
                <a:ea typeface="Open Sans SemiBold"/>
                <a:cs typeface="Open Sans SemiBold"/>
                <a:sym typeface="Open Sans SemiBold"/>
              </a:rPr>
              <a:t>    </a:t>
            </a:r>
            <a:r>
              <a:rPr lang="en" sz="2200" b="1">
                <a:solidFill>
                  <a:schemeClr val="lt1"/>
                </a:solidFill>
                <a:latin typeface="Open Sans"/>
                <a:ea typeface="Open Sans"/>
                <a:cs typeface="Open Sans"/>
                <a:sym typeface="Open Sans"/>
              </a:rPr>
              <a:t>Create your own Automotive Brand CHALLENGE</a:t>
            </a:r>
            <a:endParaRPr sz="2200" b="1">
              <a:solidFill>
                <a:schemeClr val="lt1"/>
              </a:solidFill>
              <a:latin typeface="Open Sans"/>
              <a:ea typeface="Open Sans"/>
              <a:cs typeface="Open Sans"/>
              <a:sym typeface="Open Sans"/>
            </a:endParaRPr>
          </a:p>
        </p:txBody>
      </p:sp>
      <p:sp>
        <p:nvSpPr>
          <p:cNvPr id="103" name="Google Shape;103;g36979874ac5_0_51"/>
          <p:cNvSpPr txBox="1"/>
          <p:nvPr/>
        </p:nvSpPr>
        <p:spPr>
          <a:xfrm>
            <a:off x="160575" y="574900"/>
            <a:ext cx="8839200" cy="3982085"/>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400"/>
              </a:spcBef>
              <a:spcAft>
                <a:spcPts val="0"/>
              </a:spcAft>
              <a:buNone/>
            </a:pPr>
            <a:r>
              <a:rPr lang="en" sz="1600" b="1" u="sng" dirty="0">
                <a:solidFill>
                  <a:schemeClr val="dk1"/>
                </a:solidFill>
                <a:latin typeface="Open Sans"/>
                <a:ea typeface="Open Sans"/>
                <a:cs typeface="Open Sans"/>
                <a:sym typeface="Open Sans"/>
              </a:rPr>
              <a:t>Team Decision Matrix (15 min)</a:t>
            </a:r>
            <a:endParaRPr sz="1600" b="1" u="sng" dirty="0">
              <a:solidFill>
                <a:schemeClr val="dk1"/>
              </a:solidFill>
              <a:latin typeface="Open Sans"/>
              <a:ea typeface="Open Sans"/>
              <a:cs typeface="Open Sans"/>
              <a:sym typeface="Open Sans"/>
            </a:endParaRPr>
          </a:p>
          <a:p>
            <a:pPr marL="0" lvl="0" indent="0" algn="l" rtl="0">
              <a:lnSpc>
                <a:spcPct val="115000"/>
              </a:lnSpc>
              <a:spcBef>
                <a:spcPts val="1200"/>
              </a:spcBef>
              <a:spcAft>
                <a:spcPts val="0"/>
              </a:spcAft>
              <a:buNone/>
            </a:pPr>
            <a:r>
              <a:rPr lang="en" dirty="0">
                <a:solidFill>
                  <a:schemeClr val="dk1"/>
                </a:solidFill>
                <a:latin typeface="Open Sans"/>
                <a:ea typeface="Open Sans"/>
                <a:cs typeface="Open Sans"/>
                <a:sym typeface="Open Sans"/>
              </a:rPr>
              <a:t>Work in teams of </a:t>
            </a:r>
            <a:r>
              <a:rPr lang="en" b="1" dirty="0">
                <a:solidFill>
                  <a:schemeClr val="dk1"/>
                </a:solidFill>
                <a:latin typeface="Open Sans"/>
                <a:ea typeface="Open Sans"/>
                <a:cs typeface="Open Sans"/>
                <a:sym typeface="Open Sans"/>
              </a:rPr>
              <a:t>four</a:t>
            </a:r>
            <a:r>
              <a:rPr lang="en" dirty="0">
                <a:solidFill>
                  <a:schemeClr val="dk1"/>
                </a:solidFill>
                <a:latin typeface="Open Sans"/>
                <a:ea typeface="Open Sans"/>
                <a:cs typeface="Open Sans"/>
                <a:sym typeface="Open Sans"/>
              </a:rPr>
              <a:t>. Share your logo and tagline ideas with each other.</a:t>
            </a:r>
            <a:endParaRPr dirty="0">
              <a:solidFill>
                <a:schemeClr val="dk1"/>
              </a:solidFill>
              <a:latin typeface="Open Sans"/>
              <a:ea typeface="Open Sans"/>
              <a:cs typeface="Open Sans"/>
              <a:sym typeface="Open Sans"/>
            </a:endParaRPr>
          </a:p>
          <a:p>
            <a:pPr marL="457200" lvl="0" indent="-317500" algn="l" rtl="0">
              <a:lnSpc>
                <a:spcPct val="115000"/>
              </a:lnSpc>
              <a:spcBef>
                <a:spcPts val="1200"/>
              </a:spcBef>
              <a:spcAft>
                <a:spcPts val="0"/>
              </a:spcAft>
              <a:buClr>
                <a:schemeClr val="dk1"/>
              </a:buClr>
              <a:buSzPts val="1400"/>
              <a:buChar char="●"/>
            </a:pPr>
            <a:r>
              <a:rPr lang="en" dirty="0">
                <a:solidFill>
                  <a:schemeClr val="dk1"/>
                </a:solidFill>
                <a:latin typeface="Open Sans"/>
                <a:ea typeface="Open Sans"/>
                <a:cs typeface="Open Sans"/>
                <a:sym typeface="Open Sans"/>
              </a:rPr>
              <a:t>Create a </a:t>
            </a:r>
            <a:r>
              <a:rPr lang="en" b="1" dirty="0">
                <a:solidFill>
                  <a:schemeClr val="dk1"/>
                </a:solidFill>
                <a:latin typeface="Open Sans"/>
                <a:ea typeface="Open Sans"/>
                <a:cs typeface="Open Sans"/>
                <a:sym typeface="Open Sans"/>
              </a:rPr>
              <a:t>decision matrix</a:t>
            </a:r>
            <a:r>
              <a:rPr lang="en" dirty="0">
                <a:solidFill>
                  <a:schemeClr val="dk1"/>
                </a:solidFill>
                <a:latin typeface="Open Sans"/>
                <a:ea typeface="Open Sans"/>
                <a:cs typeface="Open Sans"/>
                <a:sym typeface="Open Sans"/>
              </a:rPr>
              <a:t> (template provided) with evaluation criteria such as these: </a:t>
            </a:r>
            <a:endParaRPr dirty="0">
              <a:solidFill>
                <a:schemeClr val="dk1"/>
              </a:solidFill>
              <a:latin typeface="Open Sans"/>
              <a:ea typeface="Open Sans"/>
              <a:cs typeface="Open Sans"/>
              <a:sym typeface="Open Sans"/>
            </a:endParaRPr>
          </a:p>
          <a:p>
            <a:pPr marL="914400" lvl="1" indent="-317500" algn="l" rtl="0">
              <a:lnSpc>
                <a:spcPct val="100000"/>
              </a:lnSpc>
              <a:spcBef>
                <a:spcPts val="0"/>
              </a:spcBef>
              <a:spcAft>
                <a:spcPts val="0"/>
              </a:spcAft>
              <a:buClr>
                <a:schemeClr val="dk1"/>
              </a:buClr>
              <a:buSzPts val="1400"/>
              <a:buFont typeface="Open Sans"/>
              <a:buChar char="○"/>
            </a:pPr>
            <a:r>
              <a:rPr lang="en" dirty="0">
                <a:solidFill>
                  <a:schemeClr val="dk1"/>
                </a:solidFill>
                <a:latin typeface="Open Sans"/>
                <a:ea typeface="Open Sans"/>
                <a:cs typeface="Open Sans"/>
                <a:sym typeface="Open Sans"/>
              </a:rPr>
              <a:t>Creativity</a:t>
            </a:r>
            <a:endParaRPr dirty="0">
              <a:solidFill>
                <a:schemeClr val="dk1"/>
              </a:solidFill>
              <a:latin typeface="Open Sans"/>
              <a:ea typeface="Open Sans"/>
              <a:cs typeface="Open Sans"/>
              <a:sym typeface="Open Sans"/>
            </a:endParaRPr>
          </a:p>
          <a:p>
            <a:pPr marL="914400" lvl="1" indent="-317500" algn="l" rtl="0">
              <a:lnSpc>
                <a:spcPct val="100000"/>
              </a:lnSpc>
              <a:spcBef>
                <a:spcPts val="0"/>
              </a:spcBef>
              <a:spcAft>
                <a:spcPts val="0"/>
              </a:spcAft>
              <a:buClr>
                <a:schemeClr val="dk1"/>
              </a:buClr>
              <a:buSzPts val="1400"/>
              <a:buFont typeface="Open Sans"/>
              <a:buChar char="○"/>
            </a:pPr>
            <a:r>
              <a:rPr lang="en" dirty="0">
                <a:solidFill>
                  <a:schemeClr val="dk1"/>
                </a:solidFill>
                <a:latin typeface="Open Sans"/>
                <a:ea typeface="Open Sans"/>
                <a:cs typeface="Open Sans"/>
                <a:sym typeface="Open Sans"/>
              </a:rPr>
              <a:t>Relevance to automotive industry</a:t>
            </a:r>
            <a:endParaRPr dirty="0">
              <a:solidFill>
                <a:schemeClr val="dk1"/>
              </a:solidFill>
              <a:latin typeface="Open Sans"/>
              <a:ea typeface="Open Sans"/>
              <a:cs typeface="Open Sans"/>
              <a:sym typeface="Open Sans"/>
            </a:endParaRPr>
          </a:p>
          <a:p>
            <a:pPr marL="914400" lvl="1" indent="-317500" algn="l" rtl="0">
              <a:lnSpc>
                <a:spcPct val="100000"/>
              </a:lnSpc>
              <a:spcBef>
                <a:spcPts val="0"/>
              </a:spcBef>
              <a:spcAft>
                <a:spcPts val="0"/>
              </a:spcAft>
              <a:buClr>
                <a:schemeClr val="dk1"/>
              </a:buClr>
              <a:buSzPts val="1400"/>
              <a:buFont typeface="Open Sans"/>
              <a:buChar char="○"/>
            </a:pPr>
            <a:r>
              <a:rPr lang="en" dirty="0">
                <a:solidFill>
                  <a:schemeClr val="dk1"/>
                </a:solidFill>
                <a:latin typeface="Open Sans"/>
                <a:ea typeface="Open Sans"/>
                <a:cs typeface="Open Sans"/>
                <a:sym typeface="Open Sans"/>
              </a:rPr>
              <a:t>Clarity and simplicity</a:t>
            </a:r>
            <a:endParaRPr dirty="0">
              <a:solidFill>
                <a:schemeClr val="dk1"/>
              </a:solidFill>
              <a:latin typeface="Open Sans"/>
              <a:ea typeface="Open Sans"/>
              <a:cs typeface="Open Sans"/>
              <a:sym typeface="Open Sans"/>
            </a:endParaRPr>
          </a:p>
          <a:p>
            <a:pPr marL="914400" lvl="1" indent="-317500" algn="l" rtl="0">
              <a:lnSpc>
                <a:spcPct val="100000"/>
              </a:lnSpc>
              <a:spcBef>
                <a:spcPts val="0"/>
              </a:spcBef>
              <a:spcAft>
                <a:spcPts val="0"/>
              </a:spcAft>
              <a:buClr>
                <a:schemeClr val="dk1"/>
              </a:buClr>
              <a:buSzPts val="1400"/>
              <a:buFont typeface="Open Sans"/>
              <a:buChar char="○"/>
            </a:pPr>
            <a:r>
              <a:rPr lang="en" dirty="0">
                <a:solidFill>
                  <a:schemeClr val="dk1"/>
                </a:solidFill>
                <a:latin typeface="Open Sans"/>
                <a:ea typeface="Open Sans"/>
                <a:cs typeface="Open Sans"/>
                <a:sym typeface="Open Sans"/>
              </a:rPr>
              <a:t>Audience appeal</a:t>
            </a:r>
            <a:endParaRPr dirty="0">
              <a:solidFill>
                <a:schemeClr val="dk1"/>
              </a:solidFill>
              <a:latin typeface="Open Sans"/>
              <a:ea typeface="Open Sans"/>
              <a:cs typeface="Open Sans"/>
              <a:sym typeface="Open Sans"/>
            </a:endParaRPr>
          </a:p>
          <a:p>
            <a:pPr marL="914400" lvl="1" indent="-317500" algn="l" rtl="0">
              <a:lnSpc>
                <a:spcPct val="100000"/>
              </a:lnSpc>
              <a:spcBef>
                <a:spcPts val="0"/>
              </a:spcBef>
              <a:spcAft>
                <a:spcPts val="0"/>
              </a:spcAft>
              <a:buClr>
                <a:schemeClr val="dk1"/>
              </a:buClr>
              <a:buSzPts val="1400"/>
              <a:buFont typeface="Open Sans"/>
              <a:buChar char="○"/>
            </a:pPr>
            <a:r>
              <a:rPr lang="en" dirty="0">
                <a:solidFill>
                  <a:schemeClr val="dk1"/>
                </a:solidFill>
                <a:latin typeface="Open Sans"/>
                <a:ea typeface="Open Sans"/>
                <a:cs typeface="Open Sans"/>
                <a:sym typeface="Open Sans"/>
              </a:rPr>
              <a:t>Memorable tagline</a:t>
            </a:r>
            <a:br>
              <a:rPr lang="en" dirty="0">
                <a:solidFill>
                  <a:schemeClr val="dk1"/>
                </a:solidFill>
                <a:latin typeface="Open Sans"/>
                <a:ea typeface="Open Sans"/>
                <a:cs typeface="Open Sans"/>
                <a:sym typeface="Open Sans"/>
              </a:rPr>
            </a:br>
            <a:endParaRPr dirty="0">
              <a:solidFill>
                <a:schemeClr val="dk1"/>
              </a:solidFill>
              <a:latin typeface="Open Sans"/>
              <a:ea typeface="Open Sans"/>
              <a:cs typeface="Open Sans"/>
              <a:sym typeface="Open Sans"/>
            </a:endParaRPr>
          </a:p>
          <a:p>
            <a:pPr marL="457200" lvl="0" indent="-317500" algn="l" rtl="0">
              <a:lnSpc>
                <a:spcPct val="115000"/>
              </a:lnSpc>
              <a:spcBef>
                <a:spcPts val="0"/>
              </a:spcBef>
              <a:spcAft>
                <a:spcPts val="0"/>
              </a:spcAft>
              <a:buClr>
                <a:schemeClr val="dk1"/>
              </a:buClr>
              <a:buSzPts val="1400"/>
              <a:buChar char="●"/>
            </a:pPr>
            <a:r>
              <a:rPr lang="en" b="1" dirty="0">
                <a:solidFill>
                  <a:schemeClr val="dk1"/>
                </a:solidFill>
                <a:latin typeface="Open Sans"/>
                <a:ea typeface="Open Sans"/>
                <a:cs typeface="Open Sans"/>
                <a:sym typeface="Open Sans"/>
              </a:rPr>
              <a:t>Score</a:t>
            </a:r>
            <a:r>
              <a:rPr lang="en" dirty="0">
                <a:solidFill>
                  <a:schemeClr val="dk1"/>
                </a:solidFill>
                <a:latin typeface="Open Sans"/>
                <a:ea typeface="Open Sans"/>
                <a:cs typeface="Open Sans"/>
                <a:sym typeface="Open Sans"/>
              </a:rPr>
              <a:t> each idea as a group using a scale (like 1–5).</a:t>
            </a:r>
            <a:br>
              <a:rPr lang="en" dirty="0">
                <a:solidFill>
                  <a:schemeClr val="dk1"/>
                </a:solidFill>
                <a:latin typeface="Open Sans"/>
                <a:ea typeface="Open Sans"/>
                <a:cs typeface="Open Sans"/>
                <a:sym typeface="Open Sans"/>
              </a:rPr>
            </a:br>
            <a:endParaRPr dirty="0">
              <a:solidFill>
                <a:schemeClr val="dk1"/>
              </a:solidFill>
              <a:latin typeface="Open Sans"/>
              <a:ea typeface="Open Sans"/>
              <a:cs typeface="Open Sans"/>
              <a:sym typeface="Open Sans"/>
            </a:endParaRPr>
          </a:p>
          <a:p>
            <a:pPr marL="457200" lvl="0" indent="-317500" algn="l" rtl="0">
              <a:lnSpc>
                <a:spcPct val="115000"/>
              </a:lnSpc>
              <a:spcBef>
                <a:spcPts val="0"/>
              </a:spcBef>
              <a:spcAft>
                <a:spcPts val="0"/>
              </a:spcAft>
              <a:buClr>
                <a:schemeClr val="dk1"/>
              </a:buClr>
              <a:buSzPts val="1400"/>
              <a:buFont typeface="Open Sans"/>
              <a:buChar char="●"/>
            </a:pPr>
            <a:r>
              <a:rPr lang="en" dirty="0">
                <a:solidFill>
                  <a:schemeClr val="dk1"/>
                </a:solidFill>
                <a:latin typeface="Open Sans"/>
                <a:ea typeface="Open Sans"/>
                <a:cs typeface="Open Sans"/>
                <a:sym typeface="Open Sans"/>
              </a:rPr>
              <a:t>Add up the totals and discuss the results.  </a:t>
            </a:r>
            <a:br>
              <a:rPr lang="en" dirty="0">
                <a:solidFill>
                  <a:schemeClr val="dk1"/>
                </a:solidFill>
                <a:latin typeface="Open Sans"/>
                <a:ea typeface="Open Sans"/>
                <a:cs typeface="Open Sans"/>
                <a:sym typeface="Open Sans"/>
              </a:rPr>
            </a:br>
            <a:endParaRPr dirty="0">
              <a:solidFill>
                <a:schemeClr val="dk1"/>
              </a:solidFill>
              <a:latin typeface="Open Sans"/>
              <a:ea typeface="Open Sans"/>
              <a:cs typeface="Open Sans"/>
              <a:sym typeface="Open Sans"/>
            </a:endParaRPr>
          </a:p>
          <a:p>
            <a:pPr marL="457200" lvl="0" indent="-317500" algn="l" rtl="0">
              <a:lnSpc>
                <a:spcPct val="115000"/>
              </a:lnSpc>
              <a:spcBef>
                <a:spcPts val="0"/>
              </a:spcBef>
              <a:spcAft>
                <a:spcPts val="0"/>
              </a:spcAft>
              <a:buClr>
                <a:schemeClr val="dk1"/>
              </a:buClr>
              <a:buSzPts val="1400"/>
              <a:buChar char="●"/>
            </a:pPr>
            <a:r>
              <a:rPr lang="en" dirty="0">
                <a:solidFill>
                  <a:schemeClr val="dk1"/>
                </a:solidFill>
                <a:latin typeface="Open Sans"/>
                <a:ea typeface="Open Sans"/>
                <a:cs typeface="Open Sans"/>
                <a:sym typeface="Open Sans"/>
              </a:rPr>
              <a:t>Choose the </a:t>
            </a:r>
            <a:r>
              <a:rPr lang="en" b="1" dirty="0">
                <a:solidFill>
                  <a:schemeClr val="dk1"/>
                </a:solidFill>
                <a:latin typeface="Open Sans"/>
                <a:ea typeface="Open Sans"/>
                <a:cs typeface="Open Sans"/>
                <a:sym typeface="Open Sans"/>
              </a:rPr>
              <a:t>top-scoring idea</a:t>
            </a:r>
            <a:r>
              <a:rPr lang="en" dirty="0">
                <a:solidFill>
                  <a:schemeClr val="dk1"/>
                </a:solidFill>
                <a:latin typeface="Open Sans"/>
                <a:ea typeface="Open Sans"/>
                <a:cs typeface="Open Sans"/>
                <a:sym typeface="Open Sans"/>
              </a:rPr>
              <a:t> to represent your team’s brand!</a:t>
            </a:r>
            <a:endParaRPr dirty="0">
              <a:solidFill>
                <a:schemeClr val="dk1"/>
              </a:solidFill>
              <a:latin typeface="Open Sans"/>
              <a:ea typeface="Open Sans"/>
              <a:cs typeface="Open Sans"/>
              <a:sym typeface="Open Sans"/>
            </a:endParaRPr>
          </a:p>
        </p:txBody>
      </p:sp>
      <p:pic>
        <p:nvPicPr>
          <p:cNvPr id="104" name="Google Shape;104;g36979874ac5_0_51"/>
          <p:cNvPicPr preferRelativeResize="0"/>
          <p:nvPr/>
        </p:nvPicPr>
        <p:blipFill>
          <a:blip r:embed="rId4">
            <a:alphaModFix/>
          </a:blip>
          <a:stretch>
            <a:fillRect/>
          </a:stretch>
        </p:blipFill>
        <p:spPr>
          <a:xfrm>
            <a:off x="5841550" y="1995464"/>
            <a:ext cx="3030601" cy="2354113"/>
          </a:xfrm>
          <a:prstGeom prst="rect">
            <a:avLst/>
          </a:prstGeom>
          <a:noFill/>
          <a:ln w="19050" cap="flat" cmpd="sng">
            <a:solidFill>
              <a:srgbClr val="6091BA"/>
            </a:solidFill>
            <a:prstDash val="solid"/>
            <a:round/>
            <a:headEnd type="none" w="sm" len="sm"/>
            <a:tailEnd type="none" w="sm" len="sm"/>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8"/>
        <p:cNvGrpSpPr/>
        <p:nvPr/>
      </p:nvGrpSpPr>
      <p:grpSpPr>
        <a:xfrm>
          <a:off x="0" y="0"/>
          <a:ext cx="0" cy="0"/>
          <a:chOff x="0" y="0"/>
          <a:chExt cx="0" cy="0"/>
        </a:xfrm>
      </p:grpSpPr>
      <p:pic>
        <p:nvPicPr>
          <p:cNvPr id="109" name="Google Shape;109;g36979874ac5_0_69"/>
          <p:cNvPicPr preferRelativeResize="0"/>
          <p:nvPr/>
        </p:nvPicPr>
        <p:blipFill rotWithShape="1">
          <a:blip r:embed="rId3">
            <a:alphaModFix/>
          </a:blip>
          <a:srcRect/>
          <a:stretch/>
        </p:blipFill>
        <p:spPr>
          <a:xfrm>
            <a:off x="160564" y="4644799"/>
            <a:ext cx="8839199" cy="409575"/>
          </a:xfrm>
          <a:prstGeom prst="rect">
            <a:avLst/>
          </a:prstGeom>
          <a:noFill/>
          <a:ln>
            <a:noFill/>
          </a:ln>
        </p:spPr>
      </p:pic>
      <p:sp>
        <p:nvSpPr>
          <p:cNvPr id="110" name="Google Shape;110;g36979874ac5_0_69"/>
          <p:cNvSpPr txBox="1"/>
          <p:nvPr/>
        </p:nvSpPr>
        <p:spPr>
          <a:xfrm>
            <a:off x="32175" y="0"/>
            <a:ext cx="9096000" cy="40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6091BA"/>
                </a:solidFill>
              </a:rPr>
              <a:t>Name:                                              Date:                                        Cl: </a:t>
            </a:r>
            <a:endParaRPr sz="1800">
              <a:solidFill>
                <a:srgbClr val="6091BA"/>
              </a:solidFill>
            </a:endParaRPr>
          </a:p>
        </p:txBody>
      </p:sp>
      <p:graphicFrame>
        <p:nvGraphicFramePr>
          <p:cNvPr id="111" name="Google Shape;111;g36979874ac5_0_69"/>
          <p:cNvGraphicFramePr/>
          <p:nvPr>
            <p:extLst>
              <p:ext uri="{D42A27DB-BD31-4B8C-83A1-F6EECF244321}">
                <p14:modId xmlns:p14="http://schemas.microsoft.com/office/powerpoint/2010/main" val="1344910860"/>
              </p:ext>
            </p:extLst>
          </p:nvPr>
        </p:nvGraphicFramePr>
        <p:xfrm>
          <a:off x="128000" y="899988"/>
          <a:ext cx="8904350" cy="3372835"/>
        </p:xfrm>
        <a:graphic>
          <a:graphicData uri="http://schemas.openxmlformats.org/drawingml/2006/table">
            <a:tbl>
              <a:tblPr>
                <a:noFill/>
                <a:tableStyleId>{16D9400E-957E-452F-96DC-00EFEB5C6D80}</a:tableStyleId>
              </a:tblPr>
              <a:tblGrid>
                <a:gridCol w="1208275">
                  <a:extLst>
                    <a:ext uri="{9D8B030D-6E8A-4147-A177-3AD203B41FA5}">
                      <a16:colId xmlns:a16="http://schemas.microsoft.com/office/drawing/2014/main" val="20000"/>
                    </a:ext>
                  </a:extLst>
                </a:gridCol>
                <a:gridCol w="892150">
                  <a:extLst>
                    <a:ext uri="{9D8B030D-6E8A-4147-A177-3AD203B41FA5}">
                      <a16:colId xmlns:a16="http://schemas.microsoft.com/office/drawing/2014/main" val="20001"/>
                    </a:ext>
                  </a:extLst>
                </a:gridCol>
                <a:gridCol w="1598075">
                  <a:extLst>
                    <a:ext uri="{9D8B030D-6E8A-4147-A177-3AD203B41FA5}">
                      <a16:colId xmlns:a16="http://schemas.microsoft.com/office/drawing/2014/main" val="20002"/>
                    </a:ext>
                  </a:extLst>
                </a:gridCol>
                <a:gridCol w="1230025">
                  <a:extLst>
                    <a:ext uri="{9D8B030D-6E8A-4147-A177-3AD203B41FA5}">
                      <a16:colId xmlns:a16="http://schemas.microsoft.com/office/drawing/2014/main" val="20003"/>
                    </a:ext>
                  </a:extLst>
                </a:gridCol>
                <a:gridCol w="1374725">
                  <a:extLst>
                    <a:ext uri="{9D8B030D-6E8A-4147-A177-3AD203B41FA5}">
                      <a16:colId xmlns:a16="http://schemas.microsoft.com/office/drawing/2014/main" val="20004"/>
                    </a:ext>
                  </a:extLst>
                </a:gridCol>
                <a:gridCol w="1454500">
                  <a:extLst>
                    <a:ext uri="{9D8B030D-6E8A-4147-A177-3AD203B41FA5}">
                      <a16:colId xmlns:a16="http://schemas.microsoft.com/office/drawing/2014/main" val="20005"/>
                    </a:ext>
                  </a:extLst>
                </a:gridCol>
                <a:gridCol w="1146600">
                  <a:extLst>
                    <a:ext uri="{9D8B030D-6E8A-4147-A177-3AD203B41FA5}">
                      <a16:colId xmlns:a16="http://schemas.microsoft.com/office/drawing/2014/main" val="20006"/>
                    </a:ext>
                  </a:extLst>
                </a:gridCol>
              </a:tblGrid>
              <a:tr h="655435">
                <a:tc>
                  <a:txBody>
                    <a:bodyPr/>
                    <a:lstStyle/>
                    <a:p>
                      <a:pPr marL="0" lvl="0" indent="0" algn="ctr" rtl="0">
                        <a:spcBef>
                          <a:spcPts val="0"/>
                        </a:spcBef>
                        <a:spcAft>
                          <a:spcPts val="0"/>
                        </a:spcAft>
                        <a:buNone/>
                      </a:pPr>
                      <a:r>
                        <a:rPr lang="en" sz="1000" b="1" dirty="0">
                          <a:latin typeface="Open Sans"/>
                          <a:ea typeface="Open Sans"/>
                          <a:cs typeface="Open Sans"/>
                          <a:sym typeface="Open Sans"/>
                        </a:rPr>
                        <a:t>Idea </a:t>
                      </a:r>
                      <a:endParaRPr sz="1000" b="1" dirty="0">
                        <a:latin typeface="Open Sans"/>
                        <a:ea typeface="Open Sans"/>
                        <a:cs typeface="Open Sans"/>
                        <a:sym typeface="Open Sans"/>
                      </a:endParaRPr>
                    </a:p>
                    <a:p>
                      <a:pPr marL="0" lvl="0" indent="0" algn="l" rtl="0">
                        <a:spcBef>
                          <a:spcPts val="0"/>
                        </a:spcBef>
                        <a:spcAft>
                          <a:spcPts val="0"/>
                        </a:spcAft>
                        <a:buNone/>
                      </a:pPr>
                      <a:r>
                        <a:rPr lang="en" sz="1000" b="1" dirty="0">
                          <a:latin typeface="Open Sans"/>
                          <a:ea typeface="Open Sans"/>
                          <a:cs typeface="Open Sans"/>
                          <a:sym typeface="Open Sans"/>
                        </a:rPr>
                        <a:t>(Student Name)</a:t>
                      </a:r>
                      <a:endParaRPr sz="1000" b="1" dirty="0">
                        <a:latin typeface="Open Sans"/>
                        <a:ea typeface="Open Sans"/>
                        <a:cs typeface="Open Sans"/>
                        <a:sym typeface="Open Sans"/>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CE5CD"/>
                    </a:solidFill>
                  </a:tcPr>
                </a:tc>
                <a:tc>
                  <a:txBody>
                    <a:bodyPr/>
                    <a:lstStyle/>
                    <a:p>
                      <a:pPr marL="0" lvl="0" indent="0" algn="l" rtl="0">
                        <a:spcBef>
                          <a:spcPts val="0"/>
                        </a:spcBef>
                        <a:spcAft>
                          <a:spcPts val="0"/>
                        </a:spcAft>
                        <a:buNone/>
                      </a:pPr>
                      <a:r>
                        <a:rPr lang="en" sz="1000" b="1" dirty="0">
                          <a:latin typeface="Open Sans"/>
                          <a:ea typeface="Open Sans"/>
                          <a:cs typeface="Open Sans"/>
                          <a:sym typeface="Open Sans"/>
                        </a:rPr>
                        <a:t>Creativity</a:t>
                      </a:r>
                      <a:endParaRPr sz="1000" b="1" dirty="0">
                        <a:latin typeface="Open Sans"/>
                        <a:ea typeface="Open Sans"/>
                        <a:cs typeface="Open Sans"/>
                        <a:sym typeface="Open Sans"/>
                      </a:endParaRPr>
                    </a:p>
                    <a:p>
                      <a:pPr marL="0" lvl="0" indent="0" algn="ctr" rtl="0">
                        <a:spcBef>
                          <a:spcPts val="0"/>
                        </a:spcBef>
                        <a:spcAft>
                          <a:spcPts val="0"/>
                        </a:spcAft>
                        <a:buNone/>
                      </a:pPr>
                      <a:r>
                        <a:rPr lang="en" sz="1000" b="1" dirty="0">
                          <a:latin typeface="Open Sans"/>
                          <a:ea typeface="Open Sans"/>
                          <a:cs typeface="Open Sans"/>
                          <a:sym typeface="Open Sans"/>
                        </a:rPr>
                        <a:t>(1 - 5)</a:t>
                      </a:r>
                      <a:endParaRPr sz="1000" b="1" dirty="0">
                        <a:latin typeface="Open Sans"/>
                        <a:ea typeface="Open Sans"/>
                        <a:cs typeface="Open Sans"/>
                        <a:sym typeface="Open Sans"/>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CE5CD"/>
                    </a:solidFill>
                  </a:tcPr>
                </a:tc>
                <a:tc>
                  <a:txBody>
                    <a:bodyPr/>
                    <a:lstStyle/>
                    <a:p>
                      <a:pPr marL="0" lvl="0" indent="0" algn="ctr" rtl="0">
                        <a:spcBef>
                          <a:spcPts val="0"/>
                        </a:spcBef>
                        <a:spcAft>
                          <a:spcPts val="0"/>
                        </a:spcAft>
                        <a:buNone/>
                      </a:pPr>
                      <a:r>
                        <a:rPr lang="en" sz="1000" b="1">
                          <a:latin typeface="Open Sans"/>
                          <a:ea typeface="Open Sans"/>
                          <a:cs typeface="Open Sans"/>
                          <a:sym typeface="Open Sans"/>
                        </a:rPr>
                        <a:t>Relevance to Automotive Industry </a:t>
                      </a:r>
                      <a:endParaRPr sz="1000" b="1">
                        <a:latin typeface="Open Sans"/>
                        <a:ea typeface="Open Sans"/>
                        <a:cs typeface="Open Sans"/>
                        <a:sym typeface="Open Sans"/>
                      </a:endParaRPr>
                    </a:p>
                    <a:p>
                      <a:pPr marL="0" lvl="0" indent="0" algn="ctr" rtl="0">
                        <a:spcBef>
                          <a:spcPts val="0"/>
                        </a:spcBef>
                        <a:spcAft>
                          <a:spcPts val="0"/>
                        </a:spcAft>
                        <a:buNone/>
                      </a:pPr>
                      <a:r>
                        <a:rPr lang="en" sz="1000" b="1">
                          <a:latin typeface="Open Sans"/>
                          <a:ea typeface="Open Sans"/>
                          <a:cs typeface="Open Sans"/>
                          <a:sym typeface="Open Sans"/>
                        </a:rPr>
                        <a:t>(1 - 5)</a:t>
                      </a:r>
                      <a:endParaRPr sz="1000" b="1">
                        <a:latin typeface="Open Sans"/>
                        <a:ea typeface="Open Sans"/>
                        <a:cs typeface="Open Sans"/>
                        <a:sym typeface="Open Sans"/>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CE5CD"/>
                    </a:solidFill>
                  </a:tcPr>
                </a:tc>
                <a:tc>
                  <a:txBody>
                    <a:bodyPr/>
                    <a:lstStyle/>
                    <a:p>
                      <a:pPr marL="0" lvl="0" indent="0" algn="ctr" rtl="0">
                        <a:spcBef>
                          <a:spcPts val="0"/>
                        </a:spcBef>
                        <a:spcAft>
                          <a:spcPts val="0"/>
                        </a:spcAft>
                        <a:buNone/>
                      </a:pPr>
                      <a:r>
                        <a:rPr lang="en" sz="1000" b="1">
                          <a:latin typeface="Open Sans"/>
                          <a:ea typeface="Open Sans"/>
                          <a:cs typeface="Open Sans"/>
                          <a:sym typeface="Open Sans"/>
                        </a:rPr>
                        <a:t>Clarity &amp; Simplicity</a:t>
                      </a:r>
                      <a:endParaRPr sz="1000" b="1">
                        <a:latin typeface="Open Sans"/>
                        <a:ea typeface="Open Sans"/>
                        <a:cs typeface="Open Sans"/>
                        <a:sym typeface="Open Sans"/>
                      </a:endParaRPr>
                    </a:p>
                    <a:p>
                      <a:pPr marL="0" lvl="0" indent="0" algn="ctr" rtl="0">
                        <a:spcBef>
                          <a:spcPts val="0"/>
                        </a:spcBef>
                        <a:spcAft>
                          <a:spcPts val="0"/>
                        </a:spcAft>
                        <a:buNone/>
                      </a:pPr>
                      <a:r>
                        <a:rPr lang="en" sz="1000" b="1">
                          <a:latin typeface="Open Sans"/>
                          <a:ea typeface="Open Sans"/>
                          <a:cs typeface="Open Sans"/>
                          <a:sym typeface="Open Sans"/>
                        </a:rPr>
                        <a:t>(1 - 5)</a:t>
                      </a:r>
                      <a:endParaRPr sz="1000" b="1">
                        <a:latin typeface="Open Sans"/>
                        <a:ea typeface="Open Sans"/>
                        <a:cs typeface="Open Sans"/>
                        <a:sym typeface="Open Sans"/>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CE5CD"/>
                    </a:solidFill>
                  </a:tcPr>
                </a:tc>
                <a:tc>
                  <a:txBody>
                    <a:bodyPr/>
                    <a:lstStyle/>
                    <a:p>
                      <a:pPr marL="0" lvl="0" indent="0" algn="l" rtl="0">
                        <a:spcBef>
                          <a:spcPts val="0"/>
                        </a:spcBef>
                        <a:spcAft>
                          <a:spcPts val="0"/>
                        </a:spcAft>
                        <a:buNone/>
                      </a:pPr>
                      <a:r>
                        <a:rPr lang="en" sz="1000" b="1">
                          <a:latin typeface="Open Sans"/>
                          <a:ea typeface="Open Sans"/>
                          <a:cs typeface="Open Sans"/>
                          <a:sym typeface="Open Sans"/>
                        </a:rPr>
                        <a:t>Audience Appeal</a:t>
                      </a:r>
                      <a:endParaRPr sz="1000" b="1">
                        <a:latin typeface="Open Sans"/>
                        <a:ea typeface="Open Sans"/>
                        <a:cs typeface="Open Sans"/>
                        <a:sym typeface="Open Sans"/>
                      </a:endParaRPr>
                    </a:p>
                    <a:p>
                      <a:pPr marL="0" lvl="0" indent="0" algn="ctr" rtl="0">
                        <a:spcBef>
                          <a:spcPts val="0"/>
                        </a:spcBef>
                        <a:spcAft>
                          <a:spcPts val="0"/>
                        </a:spcAft>
                        <a:buNone/>
                      </a:pPr>
                      <a:r>
                        <a:rPr lang="en" sz="1000" b="1">
                          <a:latin typeface="Open Sans"/>
                          <a:ea typeface="Open Sans"/>
                          <a:cs typeface="Open Sans"/>
                          <a:sym typeface="Open Sans"/>
                        </a:rPr>
                        <a:t>(1 - 5)</a:t>
                      </a:r>
                      <a:endParaRPr sz="1000" b="1">
                        <a:latin typeface="Open Sans"/>
                        <a:ea typeface="Open Sans"/>
                        <a:cs typeface="Open Sans"/>
                        <a:sym typeface="Open Sans"/>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CE5CD"/>
                    </a:solidFill>
                  </a:tcPr>
                </a:tc>
                <a:tc>
                  <a:txBody>
                    <a:bodyPr/>
                    <a:lstStyle/>
                    <a:p>
                      <a:pPr marL="0" lvl="0" indent="0" algn="l" rtl="0">
                        <a:spcBef>
                          <a:spcPts val="0"/>
                        </a:spcBef>
                        <a:spcAft>
                          <a:spcPts val="0"/>
                        </a:spcAft>
                        <a:buNone/>
                      </a:pPr>
                      <a:r>
                        <a:rPr lang="en" sz="1000" b="1">
                          <a:latin typeface="Open Sans"/>
                          <a:ea typeface="Open Sans"/>
                          <a:cs typeface="Open Sans"/>
                          <a:sym typeface="Open Sans"/>
                        </a:rPr>
                        <a:t>Memorable Tagline</a:t>
                      </a:r>
                      <a:endParaRPr sz="1000" b="1">
                        <a:latin typeface="Open Sans"/>
                        <a:ea typeface="Open Sans"/>
                        <a:cs typeface="Open Sans"/>
                        <a:sym typeface="Open Sans"/>
                      </a:endParaRPr>
                    </a:p>
                    <a:p>
                      <a:pPr marL="0" lvl="0" indent="0" algn="ctr" rtl="0">
                        <a:spcBef>
                          <a:spcPts val="0"/>
                        </a:spcBef>
                        <a:spcAft>
                          <a:spcPts val="0"/>
                        </a:spcAft>
                        <a:buNone/>
                      </a:pPr>
                      <a:r>
                        <a:rPr lang="en" sz="1000" b="1">
                          <a:latin typeface="Open Sans"/>
                          <a:ea typeface="Open Sans"/>
                          <a:cs typeface="Open Sans"/>
                          <a:sym typeface="Open Sans"/>
                        </a:rPr>
                        <a:t>(1 - 5)</a:t>
                      </a:r>
                      <a:endParaRPr sz="1000" b="1">
                        <a:latin typeface="Open Sans"/>
                        <a:ea typeface="Open Sans"/>
                        <a:cs typeface="Open Sans"/>
                        <a:sym typeface="Open Sans"/>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CE5CD"/>
                    </a:solidFill>
                  </a:tcPr>
                </a:tc>
                <a:tc>
                  <a:txBody>
                    <a:bodyPr/>
                    <a:lstStyle/>
                    <a:p>
                      <a:pPr marL="0" lvl="0" indent="0" algn="l" rtl="0">
                        <a:spcBef>
                          <a:spcPts val="0"/>
                        </a:spcBef>
                        <a:spcAft>
                          <a:spcPts val="0"/>
                        </a:spcAft>
                        <a:buNone/>
                      </a:pPr>
                      <a:r>
                        <a:rPr lang="en" sz="1000" b="1">
                          <a:latin typeface="Open Sans"/>
                          <a:ea typeface="Open Sans"/>
                          <a:cs typeface="Open Sans"/>
                          <a:sym typeface="Open Sans"/>
                        </a:rPr>
                        <a:t>Total Score</a:t>
                      </a:r>
                      <a:endParaRPr sz="1000" b="1">
                        <a:latin typeface="Open Sans"/>
                        <a:ea typeface="Open Sans"/>
                        <a:cs typeface="Open Sans"/>
                        <a:sym typeface="Open Sans"/>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CE5CD"/>
                    </a:solidFill>
                  </a:tcPr>
                </a:tc>
                <a:extLst>
                  <a:ext uri="{0D108BD9-81ED-4DB2-BD59-A6C34878D82A}">
                    <a16:rowId xmlns:a16="http://schemas.microsoft.com/office/drawing/2014/main" val="10000"/>
                  </a:ext>
                </a:extLst>
              </a:tr>
              <a:tr h="905800">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905800">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905800">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112" name="Google Shape;112;g36979874ac5_0_69"/>
          <p:cNvSpPr txBox="1"/>
          <p:nvPr/>
        </p:nvSpPr>
        <p:spPr>
          <a:xfrm>
            <a:off x="128025" y="409500"/>
            <a:ext cx="8904300" cy="490500"/>
          </a:xfrm>
          <a:prstGeom prst="rect">
            <a:avLst/>
          </a:prstGeom>
          <a:solidFill>
            <a:srgbClr val="6091BA"/>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dk2"/>
                </a:solidFill>
                <a:latin typeface="Open Sans SemiBold"/>
                <a:ea typeface="Open Sans SemiBold"/>
                <a:cs typeface="Open Sans SemiBold"/>
                <a:sym typeface="Open Sans SemiBold"/>
              </a:rPr>
              <a:t>   </a:t>
            </a:r>
            <a:r>
              <a:rPr lang="en" sz="2200" b="1">
                <a:solidFill>
                  <a:schemeClr val="lt1"/>
                </a:solidFill>
                <a:latin typeface="Open Sans"/>
                <a:ea typeface="Open Sans"/>
                <a:cs typeface="Open Sans"/>
                <a:sym typeface="Open Sans"/>
              </a:rPr>
              <a:t>DECISION MATRIX</a:t>
            </a:r>
            <a:endParaRPr sz="2600" b="1">
              <a:solidFill>
                <a:schemeClr val="lt1"/>
              </a:solidFill>
              <a:latin typeface="Open Sans"/>
              <a:ea typeface="Open Sans"/>
              <a:cs typeface="Open Sans"/>
              <a:sym typeface="Open Sans"/>
            </a:endParaRPr>
          </a:p>
        </p:txBody>
      </p:sp>
      <p:sp>
        <p:nvSpPr>
          <p:cNvPr id="113" name="Google Shape;113;g36979874ac5_0_69"/>
          <p:cNvSpPr txBox="1"/>
          <p:nvPr/>
        </p:nvSpPr>
        <p:spPr>
          <a:xfrm>
            <a:off x="3343850" y="4589225"/>
            <a:ext cx="3444300" cy="4905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700">
                <a:solidFill>
                  <a:schemeClr val="dk2"/>
                </a:solidFill>
                <a:latin typeface="Open Sans"/>
                <a:ea typeface="Open Sans"/>
                <a:cs typeface="Open Sans"/>
                <a:sym typeface="Open Sans"/>
              </a:rPr>
              <a:t>Automotive Branding Challenge</a:t>
            </a:r>
            <a:endParaRPr sz="1700">
              <a:solidFill>
                <a:schemeClr val="dk2"/>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7"/>
        <p:cNvGrpSpPr/>
        <p:nvPr/>
      </p:nvGrpSpPr>
      <p:grpSpPr>
        <a:xfrm>
          <a:off x="0" y="0"/>
          <a:ext cx="0" cy="0"/>
          <a:chOff x="0" y="0"/>
          <a:chExt cx="0" cy="0"/>
        </a:xfrm>
      </p:grpSpPr>
      <p:pic>
        <p:nvPicPr>
          <p:cNvPr id="118" name="Google Shape;118;g36979874ac5_0_60"/>
          <p:cNvPicPr preferRelativeResize="0"/>
          <p:nvPr/>
        </p:nvPicPr>
        <p:blipFill rotWithShape="1">
          <a:blip r:embed="rId3">
            <a:alphaModFix/>
          </a:blip>
          <a:srcRect/>
          <a:stretch/>
        </p:blipFill>
        <p:spPr>
          <a:xfrm>
            <a:off x="160564" y="4644799"/>
            <a:ext cx="8839199" cy="409575"/>
          </a:xfrm>
          <a:prstGeom prst="rect">
            <a:avLst/>
          </a:prstGeom>
          <a:noFill/>
          <a:ln>
            <a:noFill/>
          </a:ln>
        </p:spPr>
      </p:pic>
      <p:sp>
        <p:nvSpPr>
          <p:cNvPr id="119" name="Google Shape;119;g36979874ac5_0_60"/>
          <p:cNvSpPr txBox="1"/>
          <p:nvPr/>
        </p:nvSpPr>
        <p:spPr>
          <a:xfrm>
            <a:off x="82125" y="84400"/>
            <a:ext cx="8839200" cy="490500"/>
          </a:xfrm>
          <a:prstGeom prst="rect">
            <a:avLst/>
          </a:prstGeom>
          <a:solidFill>
            <a:srgbClr val="6091BA"/>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dk2"/>
                </a:solidFill>
                <a:latin typeface="Open Sans SemiBold"/>
                <a:ea typeface="Open Sans SemiBold"/>
                <a:cs typeface="Open Sans SemiBold"/>
                <a:sym typeface="Open Sans SemiBold"/>
              </a:rPr>
              <a:t>    </a:t>
            </a:r>
            <a:r>
              <a:rPr lang="en" sz="2200" b="1">
                <a:solidFill>
                  <a:schemeClr val="lt1"/>
                </a:solidFill>
                <a:latin typeface="Open Sans"/>
                <a:ea typeface="Open Sans"/>
                <a:cs typeface="Open Sans"/>
                <a:sym typeface="Open Sans"/>
              </a:rPr>
              <a:t>Create your own Automotive Brand CHALLENGE</a:t>
            </a:r>
            <a:endParaRPr sz="2200" b="1">
              <a:solidFill>
                <a:schemeClr val="lt1"/>
              </a:solidFill>
              <a:latin typeface="Open Sans"/>
              <a:ea typeface="Open Sans"/>
              <a:cs typeface="Open Sans"/>
              <a:sym typeface="Open Sans"/>
            </a:endParaRPr>
          </a:p>
        </p:txBody>
      </p:sp>
      <p:sp>
        <p:nvSpPr>
          <p:cNvPr id="120" name="Google Shape;120;g36979874ac5_0_60"/>
          <p:cNvSpPr txBox="1"/>
          <p:nvPr/>
        </p:nvSpPr>
        <p:spPr>
          <a:xfrm>
            <a:off x="82125" y="574900"/>
            <a:ext cx="8839200" cy="33990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400"/>
              </a:spcBef>
              <a:spcAft>
                <a:spcPts val="0"/>
              </a:spcAft>
              <a:buNone/>
            </a:pPr>
            <a:r>
              <a:rPr lang="en" sz="2000" b="1" i="1" dirty="0">
                <a:solidFill>
                  <a:srgbClr val="6091BA"/>
                </a:solidFill>
                <a:latin typeface="Open Sans"/>
                <a:ea typeface="Open Sans"/>
                <a:cs typeface="Open Sans"/>
                <a:sym typeface="Open Sans"/>
              </a:rPr>
              <a:t>Now it’s time to bring your brand to life!</a:t>
            </a:r>
            <a:endParaRPr sz="2000" b="1" i="1" dirty="0">
              <a:solidFill>
                <a:srgbClr val="6091BA"/>
              </a:solidFill>
              <a:latin typeface="Open Sans"/>
              <a:ea typeface="Open Sans"/>
              <a:cs typeface="Open Sans"/>
              <a:sym typeface="Open Sans"/>
            </a:endParaRPr>
          </a:p>
          <a:p>
            <a:pPr marL="0" lvl="0" indent="0" algn="l" rtl="0">
              <a:lnSpc>
                <a:spcPct val="115000"/>
              </a:lnSpc>
              <a:spcBef>
                <a:spcPts val="1400"/>
              </a:spcBef>
              <a:spcAft>
                <a:spcPts val="0"/>
              </a:spcAft>
              <a:buNone/>
            </a:pPr>
            <a:r>
              <a:rPr lang="en" sz="1600" b="1" u="sng" dirty="0">
                <a:solidFill>
                  <a:schemeClr val="dk1"/>
                </a:solidFill>
                <a:latin typeface="Open Sans"/>
                <a:ea typeface="Open Sans"/>
                <a:cs typeface="Open Sans"/>
                <a:sym typeface="Open Sans"/>
              </a:rPr>
              <a:t>Build Your Company’s Brand Presentation (30+ min)</a:t>
            </a:r>
            <a:endParaRPr sz="1500" b="1" i="1" dirty="0">
              <a:solidFill>
                <a:srgbClr val="6091BA"/>
              </a:solidFill>
              <a:latin typeface="Open Sans"/>
              <a:ea typeface="Open Sans"/>
              <a:cs typeface="Open Sans"/>
              <a:sym typeface="Open Sans"/>
            </a:endParaRPr>
          </a:p>
          <a:p>
            <a:pPr marL="457200" lvl="0" indent="-323850" algn="l" rtl="0">
              <a:lnSpc>
                <a:spcPct val="115000"/>
              </a:lnSpc>
              <a:spcBef>
                <a:spcPts val="1200"/>
              </a:spcBef>
              <a:spcAft>
                <a:spcPts val="0"/>
              </a:spcAft>
              <a:buClr>
                <a:schemeClr val="dk1"/>
              </a:buClr>
              <a:buSzPts val="1500"/>
              <a:buChar char="●"/>
            </a:pPr>
            <a:r>
              <a:rPr lang="en" sz="1500" dirty="0">
                <a:solidFill>
                  <a:schemeClr val="dk1"/>
                </a:solidFill>
                <a:latin typeface="Open Sans"/>
                <a:ea typeface="Open Sans"/>
                <a:cs typeface="Open Sans"/>
                <a:sym typeface="Open Sans"/>
              </a:rPr>
              <a:t>Use </a:t>
            </a:r>
            <a:r>
              <a:rPr lang="en" sz="1500" b="1" dirty="0">
                <a:solidFill>
                  <a:schemeClr val="dk1"/>
                </a:solidFill>
                <a:latin typeface="Open Sans"/>
                <a:ea typeface="Open Sans"/>
                <a:cs typeface="Open Sans"/>
                <a:sym typeface="Open Sans"/>
              </a:rPr>
              <a:t>Canva, Google Slides, or art supplies</a:t>
            </a:r>
            <a:r>
              <a:rPr lang="en" sz="1500" dirty="0">
                <a:solidFill>
                  <a:schemeClr val="dk1"/>
                </a:solidFill>
                <a:latin typeface="Open Sans"/>
                <a:ea typeface="Open Sans"/>
                <a:cs typeface="Open Sans"/>
                <a:sym typeface="Open Sans"/>
              </a:rPr>
              <a:t> to design your final logo and tagline.</a:t>
            </a:r>
            <a:br>
              <a:rPr lang="en" sz="1500" dirty="0">
                <a:solidFill>
                  <a:schemeClr val="dk1"/>
                </a:solidFill>
                <a:latin typeface="Open Sans"/>
                <a:ea typeface="Open Sans"/>
                <a:cs typeface="Open Sans"/>
                <a:sym typeface="Open Sans"/>
              </a:rPr>
            </a:br>
            <a:endParaRPr sz="1500" dirty="0">
              <a:solidFill>
                <a:schemeClr val="dk1"/>
              </a:solidFill>
              <a:latin typeface="Open Sans"/>
              <a:ea typeface="Open Sans"/>
              <a:cs typeface="Open Sans"/>
              <a:sym typeface="Open Sans"/>
            </a:endParaRPr>
          </a:p>
          <a:p>
            <a:pPr marL="457200" lvl="0" indent="-323850" algn="l" rtl="0">
              <a:lnSpc>
                <a:spcPct val="115000"/>
              </a:lnSpc>
              <a:spcBef>
                <a:spcPts val="0"/>
              </a:spcBef>
              <a:spcAft>
                <a:spcPts val="0"/>
              </a:spcAft>
              <a:buClr>
                <a:schemeClr val="dk1"/>
              </a:buClr>
              <a:buSzPts val="1500"/>
              <a:buFont typeface="Open Sans"/>
              <a:buChar char="●"/>
            </a:pPr>
            <a:r>
              <a:rPr lang="en" sz="1500" dirty="0">
                <a:solidFill>
                  <a:schemeClr val="dk1"/>
                </a:solidFill>
                <a:latin typeface="Open Sans"/>
                <a:ea typeface="Open Sans"/>
                <a:cs typeface="Open Sans"/>
                <a:sym typeface="Open Sans"/>
              </a:rPr>
              <a:t>Create a short presentation that introduces your brand to the class.</a:t>
            </a:r>
            <a:br>
              <a:rPr lang="en" sz="1500" dirty="0">
                <a:solidFill>
                  <a:schemeClr val="dk1"/>
                </a:solidFill>
                <a:latin typeface="Open Sans"/>
                <a:ea typeface="Open Sans"/>
                <a:cs typeface="Open Sans"/>
                <a:sym typeface="Open Sans"/>
              </a:rPr>
            </a:br>
            <a:endParaRPr sz="1500" dirty="0">
              <a:solidFill>
                <a:schemeClr val="dk1"/>
              </a:solidFill>
              <a:latin typeface="Open Sans"/>
              <a:ea typeface="Open Sans"/>
              <a:cs typeface="Open Sans"/>
              <a:sym typeface="Open Sans"/>
            </a:endParaRPr>
          </a:p>
          <a:p>
            <a:pPr marL="457200" lvl="0" indent="-323850" algn="l" rtl="0">
              <a:lnSpc>
                <a:spcPct val="115000"/>
              </a:lnSpc>
              <a:spcBef>
                <a:spcPts val="0"/>
              </a:spcBef>
              <a:spcAft>
                <a:spcPts val="0"/>
              </a:spcAft>
              <a:buClr>
                <a:schemeClr val="dk1"/>
              </a:buClr>
              <a:buSzPts val="1500"/>
              <a:buFont typeface="Open Sans"/>
              <a:buChar char="●"/>
            </a:pPr>
            <a:r>
              <a:rPr lang="en" sz="1500" dirty="0">
                <a:solidFill>
                  <a:schemeClr val="dk1"/>
                </a:solidFill>
                <a:latin typeface="Open Sans"/>
                <a:ea typeface="Open Sans"/>
                <a:cs typeface="Open Sans"/>
                <a:sym typeface="Open Sans"/>
              </a:rPr>
              <a:t>Be sure to explain your design choices and what makes your brand unique and competitive.</a:t>
            </a:r>
            <a:br>
              <a:rPr lang="en" sz="1500" dirty="0">
                <a:solidFill>
                  <a:schemeClr val="dk1"/>
                </a:solidFill>
                <a:latin typeface="Open Sans"/>
                <a:ea typeface="Open Sans"/>
                <a:cs typeface="Open Sans"/>
                <a:sym typeface="Open Sans"/>
              </a:rPr>
            </a:br>
            <a:endParaRPr sz="1500" dirty="0">
              <a:solidFill>
                <a:schemeClr val="dk1"/>
              </a:solidFill>
              <a:latin typeface="Open Sans"/>
              <a:ea typeface="Open Sans"/>
              <a:cs typeface="Open Sans"/>
              <a:sym typeface="Open Sans"/>
            </a:endParaRPr>
          </a:p>
          <a:p>
            <a:pPr marL="0" lvl="0" indent="0" algn="l" rtl="0">
              <a:lnSpc>
                <a:spcPct val="115000"/>
              </a:lnSpc>
              <a:spcBef>
                <a:spcPts val="1200"/>
              </a:spcBef>
              <a:spcAft>
                <a:spcPts val="1200"/>
              </a:spcAft>
              <a:buNone/>
            </a:pPr>
            <a:r>
              <a:rPr lang="en" sz="1500" b="1" dirty="0">
                <a:solidFill>
                  <a:schemeClr val="dk1"/>
                </a:solidFill>
                <a:latin typeface="Open Sans"/>
                <a:ea typeface="Open Sans"/>
                <a:cs typeface="Open Sans"/>
                <a:sym typeface="Open Sans"/>
              </a:rPr>
              <a:t>Goal:</a:t>
            </a:r>
            <a:r>
              <a:rPr lang="en" sz="1500" dirty="0">
                <a:solidFill>
                  <a:schemeClr val="dk1"/>
                </a:solidFill>
                <a:latin typeface="Open Sans"/>
                <a:ea typeface="Open Sans"/>
                <a:cs typeface="Open Sans"/>
                <a:sym typeface="Open Sans"/>
              </a:rPr>
              <a:t> Stand out from the competition!  Win out from other teams in the class with a clear, bold, and creative brand / tagline!</a:t>
            </a:r>
            <a:endParaRPr dirty="0">
              <a:solidFill>
                <a:schemeClr val="dk1"/>
              </a:solidFill>
              <a:latin typeface="Open Sans"/>
              <a:ea typeface="Open Sans"/>
              <a:cs typeface="Open Sans"/>
              <a:sym typeface="Open Sans"/>
            </a:endParaRPr>
          </a:p>
        </p:txBody>
      </p:sp>
      <p:pic>
        <p:nvPicPr>
          <p:cNvPr id="121" name="Google Shape;121;g36979874ac5_0_60"/>
          <p:cNvPicPr preferRelativeResize="0"/>
          <p:nvPr/>
        </p:nvPicPr>
        <p:blipFill>
          <a:blip r:embed="rId4">
            <a:alphaModFix/>
          </a:blip>
          <a:stretch>
            <a:fillRect/>
          </a:stretch>
        </p:blipFill>
        <p:spPr>
          <a:xfrm>
            <a:off x="3387175" y="3843700"/>
            <a:ext cx="3476500" cy="1210675"/>
          </a:xfrm>
          <a:prstGeom prst="rect">
            <a:avLst/>
          </a:prstGeom>
          <a:noFill/>
          <a:ln w="19050" cap="flat" cmpd="sng">
            <a:solidFill>
              <a:srgbClr val="6091BA"/>
            </a:solidFill>
            <a:prstDash val="solid"/>
            <a:round/>
            <a:headEnd type="none" w="sm" len="sm"/>
            <a:tailEnd type="none" w="sm" len="sm"/>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1145</Words>
  <Application>Microsoft Macintosh PowerPoint</Application>
  <PresentationFormat>On-screen Show (16:9)</PresentationFormat>
  <Paragraphs>82</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Open Sans</vt:lpstr>
      <vt:lpstr>Arial</vt:lpstr>
      <vt:lpstr>Open Sans SemiBold</vt:lpstr>
      <vt:lpstr>Open Sans ExtraBold</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Beth McElroy</cp:lastModifiedBy>
  <cp:revision>4</cp:revision>
  <dcterms:modified xsi:type="dcterms:W3CDTF">2025-09-11T14:39:33Z</dcterms:modified>
</cp:coreProperties>
</file>