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Open Sans"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zze8TkdGxKg80V5U9MmF+TRhM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A38BB5-908B-4642-BEB5-878DEC3CC5CB}">
  <a:tblStyle styleId="{CAA38BB5-908B-4642-BEB5-878DEC3CC5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2"/>
    <p:restoredTop sz="94651"/>
  </p:normalViewPr>
  <p:slideViewPr>
    <p:cSldViewPr snapToGrid="0">
      <p:cViewPr varScale="1">
        <p:scale>
          <a:sx n="122" d="100"/>
          <a:sy n="122" d="100"/>
        </p:scale>
        <p:origin x="1264" y="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presentation/d/1nm1nxa5wE9gWVvXPBLbheODHqtb_emPJ/edit?usp=sharing&amp;ouid=107755347891828983268&amp;rtpof=true&amp;sd=tru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presentation/d/1spDdLow2anCQvO1Y6VNg3LC49rq8DWMiRUhmnwzmu6U/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eachengineering.org/k12engineering/what" TargetMode="External"/><Relationship Id="rId4" Type="http://schemas.openxmlformats.org/officeDocument/2006/relationships/hyperlink" Target="https://www.teachengineering.org/k12engineering/types-of-engineer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Optional Slide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Teacher will pass out the Vehicle Design Options &amp; Specifications Sheet to each team.  </a:t>
            </a:r>
            <a:endParaRPr dirty="0"/>
          </a:p>
          <a:p>
            <a:pPr marL="0" lvl="0" indent="0" algn="l" rtl="0">
              <a:lnSpc>
                <a:spcPct val="100000"/>
              </a:lnSpc>
              <a:spcBef>
                <a:spcPts val="0"/>
              </a:spcBef>
              <a:spcAft>
                <a:spcPts val="0"/>
              </a:spcAft>
              <a:buSzPts val="1100"/>
              <a:buNone/>
            </a:pPr>
            <a:r>
              <a:rPr lang="en" dirty="0"/>
              <a:t>The teacher will discuss Option A to make sure they notice that Weight can’t be changed and Cost.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a2524cd0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6a2524cd0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Prior Engaging </a:t>
            </a:r>
            <a:r>
              <a:rPr lang="en" u="sng" dirty="0">
                <a:solidFill>
                  <a:schemeClr val="hlink"/>
                </a:solidFill>
                <a:hlinkClick r:id="rId3"/>
              </a:rPr>
              <a:t>Lesson</a:t>
            </a:r>
            <a:r>
              <a:rPr lang="en" dirty="0"/>
              <a:t> may be presented before this lesson activity. Students will incorporate making their own company logo and tagline.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a218afa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36a218afae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a218afae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a218afae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6a218afae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6a218afae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6a2099b4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36a2099b48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0EF84AB2-DBEF-F044-A4DC-19462F3B8D30}"/>
            </a:ext>
          </a:extLst>
        </p:cNvPr>
        <p:cNvGrpSpPr/>
        <p:nvPr/>
      </p:nvGrpSpPr>
      <p:grpSpPr>
        <a:xfrm>
          <a:off x="0" y="0"/>
          <a:ext cx="0" cy="0"/>
          <a:chOff x="0" y="0"/>
          <a:chExt cx="0" cy="0"/>
        </a:xfrm>
      </p:grpSpPr>
      <p:sp>
        <p:nvSpPr>
          <p:cNvPr id="87" name="Google Shape;87;g36a2099b48b_0_0:notes">
            <a:extLst>
              <a:ext uri="{FF2B5EF4-FFF2-40B4-BE49-F238E27FC236}">
                <a16:creationId xmlns:a16="http://schemas.microsoft.com/office/drawing/2014/main" id="{56A3FEF8-0C12-57DD-5BDC-BD56F443B8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36a2099b48b_0_0:notes">
            <a:extLst>
              <a:ext uri="{FF2B5EF4-FFF2-40B4-BE49-F238E27FC236}">
                <a16:creationId xmlns:a16="http://schemas.microsoft.com/office/drawing/2014/main" id="{A0EEB491-4E3F-164C-0346-20B2B0D4E3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351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a218afae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36a218afaea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Additional Information can be found in the following resources: </a:t>
            </a:r>
            <a:r>
              <a:rPr lang="en" sz="1200" dirty="0">
                <a:solidFill>
                  <a:schemeClr val="dk1"/>
                </a:solidFill>
                <a:latin typeface="Times New Roman"/>
                <a:ea typeface="Times New Roman"/>
                <a:cs typeface="Times New Roman"/>
                <a:sym typeface="Times New Roman"/>
              </a:rPr>
              <a:t>Various </a:t>
            </a:r>
            <a:r>
              <a:rPr lang="en" sz="1200"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engineering roles</a:t>
            </a:r>
            <a:r>
              <a:rPr lang="en" sz="1200" dirty="0">
                <a:solidFill>
                  <a:schemeClr val="dk1"/>
                </a:solidFill>
                <a:latin typeface="Times New Roman"/>
                <a:ea typeface="Times New Roman"/>
                <a:cs typeface="Times New Roman"/>
                <a:sym typeface="Times New Roman"/>
              </a:rPr>
              <a:t> PPT. Teach Engineering </a:t>
            </a:r>
            <a:r>
              <a:rPr lang="en" sz="1200" u="sng" dirty="0">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link</a:t>
            </a:r>
            <a:r>
              <a:rPr lang="en" sz="1200" dirty="0">
                <a:solidFill>
                  <a:schemeClr val="dk1"/>
                </a:solidFill>
                <a:latin typeface="Times New Roman"/>
                <a:ea typeface="Times New Roman"/>
                <a:cs typeface="Times New Roman"/>
                <a:sym typeface="Times New Roman"/>
              </a:rPr>
              <a:t> 1 &amp; </a:t>
            </a:r>
            <a:r>
              <a:rPr lang="en" sz="1200" u="sng" dirty="0">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link</a:t>
            </a:r>
            <a:r>
              <a:rPr lang="en" sz="1200" dirty="0">
                <a:solidFill>
                  <a:schemeClr val="dk1"/>
                </a:solidFill>
                <a:latin typeface="Times New Roman"/>
                <a:ea typeface="Times New Roman"/>
                <a:cs typeface="Times New Roman"/>
                <a:sym typeface="Times New Roman"/>
              </a:rPr>
              <a:t> 2. </a:t>
            </a:r>
            <a:endParaRPr sz="12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Optional Slide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F970-9284-6DB2-EBEF-9046316B3BE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5270BA-B901-794D-3DEA-F29FFEAED81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72A69C3-5702-C95B-97EB-00BDAAD134E1}"/>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5" name="Footer Placeholder 4">
            <a:extLst>
              <a:ext uri="{FF2B5EF4-FFF2-40B4-BE49-F238E27FC236}">
                <a16:creationId xmlns:a16="http://schemas.microsoft.com/office/drawing/2014/main" id="{FB9528B1-CB7B-4CD5-E7B9-AB957741E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E8A1E9-C4CD-90B9-B6F2-D32F886613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646678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2489-4A30-0176-BD1F-C44E08970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7E1921-67BF-FB7B-7DC1-756394EB9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03A33-4851-2445-D972-690C91ED11EB}"/>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5" name="Footer Placeholder 4">
            <a:extLst>
              <a:ext uri="{FF2B5EF4-FFF2-40B4-BE49-F238E27FC236}">
                <a16:creationId xmlns:a16="http://schemas.microsoft.com/office/drawing/2014/main" id="{06E3E222-E8E9-7D85-2330-4B2717A23B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7BF8F8-CA0E-451F-73D3-A3D82DA932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0277681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E502CC-0882-0CC3-9187-CBAF9B5F567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91032E-D04F-101C-0B87-C3FB1944ADA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B07B1-4038-C5A3-28A1-8B34EC102117}"/>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5" name="Footer Placeholder 4">
            <a:extLst>
              <a:ext uri="{FF2B5EF4-FFF2-40B4-BE49-F238E27FC236}">
                <a16:creationId xmlns:a16="http://schemas.microsoft.com/office/drawing/2014/main" id="{02564785-9A50-41D3-9FD2-1D166C7189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D79FF3-A763-8265-4E87-53606D4C12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0502757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961562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11736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B8E2-B37B-8911-2B7A-467F3A2FE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264BD-E17B-010F-0398-40FE95E00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C8763-7618-E1D2-C633-E18CA7758D04}"/>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5" name="Footer Placeholder 4">
            <a:extLst>
              <a:ext uri="{FF2B5EF4-FFF2-40B4-BE49-F238E27FC236}">
                <a16:creationId xmlns:a16="http://schemas.microsoft.com/office/drawing/2014/main" id="{765AF2F5-AD39-39E0-639B-B51721AEF1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9E33EE-CABC-C711-BE95-D14858AC44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2093592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1A33-E83D-D889-44DA-B05D45A186C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1C28189-EF16-9347-074B-6493E24742E8}"/>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0DA91-F992-EF88-037E-3C14E55D5D8B}"/>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5" name="Footer Placeholder 4">
            <a:extLst>
              <a:ext uri="{FF2B5EF4-FFF2-40B4-BE49-F238E27FC236}">
                <a16:creationId xmlns:a16="http://schemas.microsoft.com/office/drawing/2014/main" id="{5373C70C-7C26-81A8-A481-56943EDC33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DBC776-F2E2-98A2-E1BE-3FAD053807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3707880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6581-7DC1-0ACB-5C23-95D342EC0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8B556-7F2C-0805-DF5B-4866DD1B45F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3A7C5-A8E5-69AC-BAE5-B2745F8B890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03B58-E327-3342-5D6F-3906F557C2A3}"/>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6" name="Footer Placeholder 5">
            <a:extLst>
              <a:ext uri="{FF2B5EF4-FFF2-40B4-BE49-F238E27FC236}">
                <a16:creationId xmlns:a16="http://schemas.microsoft.com/office/drawing/2014/main" id="{9DA1FA7B-4076-7EA4-6090-05C569DCFD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EC1798-AE9C-5944-672B-E180D617B90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7397025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B111-519C-C92E-70D6-192CF515C48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1A3A7-7130-FC0B-5844-0BF519928C1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8D42F9-EBA0-FAB4-C68E-D25C67227F0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53D243-7E54-75B5-D23C-CA68F13500C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858D1-CFB6-EC02-3C4A-F8600927B83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C9F3CF-EBE9-ADA4-65C4-F4934FCB7225}"/>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8" name="Footer Placeholder 7">
            <a:extLst>
              <a:ext uri="{FF2B5EF4-FFF2-40B4-BE49-F238E27FC236}">
                <a16:creationId xmlns:a16="http://schemas.microsoft.com/office/drawing/2014/main" id="{7C214F8D-5A02-5F01-2D30-32B3E4BD38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7B6A97-F5B1-A2DE-AD8F-002EFEFB12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8232252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F4D7-B125-BC61-3A46-C62566A63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A4692-F179-3DA6-2293-3ADBD48480D6}"/>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4" name="Footer Placeholder 3">
            <a:extLst>
              <a:ext uri="{FF2B5EF4-FFF2-40B4-BE49-F238E27FC236}">
                <a16:creationId xmlns:a16="http://schemas.microsoft.com/office/drawing/2014/main" id="{E39CB3E8-AE01-F5F2-709A-3BA7C1753B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1192CF5-E18F-4B52-A975-60CDBE00CA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1658658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03120-724C-546F-0619-6EAD8A8EF52D}"/>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3" name="Footer Placeholder 2">
            <a:extLst>
              <a:ext uri="{FF2B5EF4-FFF2-40B4-BE49-F238E27FC236}">
                <a16:creationId xmlns:a16="http://schemas.microsoft.com/office/drawing/2014/main" id="{A58A443E-9661-B367-0DAC-C43A27B0764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11AE64-FDD0-6912-DC31-0DFB7263B1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41009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AFAD-F404-18C1-FC0B-53E7F95EA1B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424167E-E129-3E75-F842-D89C4E172EF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4627D2-10A0-67D1-E1CA-23D838CAE55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F2F08D3-1666-8CD8-1824-5147F833DEC2}"/>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6" name="Footer Placeholder 5">
            <a:extLst>
              <a:ext uri="{FF2B5EF4-FFF2-40B4-BE49-F238E27FC236}">
                <a16:creationId xmlns:a16="http://schemas.microsoft.com/office/drawing/2014/main" id="{F8CAA18C-3D83-DF80-D13A-6415AC27C3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B28101-C395-7124-BB21-FE81D47153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4902201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A72A-E655-5373-0742-5B7C22F063D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D286E6-A3BD-36E3-0635-31F9CE4642D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E19AA47-C8F8-7FF5-69CE-351D9F86996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6BA96F-CECA-5945-90FA-6F6E5ACE7E5D}"/>
              </a:ext>
            </a:extLst>
          </p:cNvPr>
          <p:cNvSpPr>
            <a:spLocks noGrp="1"/>
          </p:cNvSpPr>
          <p:nvPr>
            <p:ph type="dt" sz="half" idx="10"/>
          </p:nvPr>
        </p:nvSpPr>
        <p:spPr/>
        <p:txBody>
          <a:bodyPr/>
          <a:lstStyle/>
          <a:p>
            <a:fld id="{7EDAD0EE-7DAA-1A49-A9EB-2AFC695FD042}" type="datetimeFigureOut">
              <a:rPr lang="en-US" smtClean="0"/>
              <a:t>9/11/25</a:t>
            </a:fld>
            <a:endParaRPr lang="en-US" dirty="0"/>
          </a:p>
        </p:txBody>
      </p:sp>
      <p:sp>
        <p:nvSpPr>
          <p:cNvPr id="6" name="Footer Placeholder 5">
            <a:extLst>
              <a:ext uri="{FF2B5EF4-FFF2-40B4-BE49-F238E27FC236}">
                <a16:creationId xmlns:a16="http://schemas.microsoft.com/office/drawing/2014/main" id="{39E73D9D-8A27-3660-37B9-213215D765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924ABF-7EF8-9EA0-BC82-AF55BAF37C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3803725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DF41F-C2F1-47D9-810F-A11147BC071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687EF2-C86B-9BD0-9E5C-A15DAA4F69B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730BA-DB90-42CF-48B6-0E96436E979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7EDAD0EE-7DAA-1A49-A9EB-2AFC695FD042}" type="datetimeFigureOut">
              <a:rPr lang="en-US" smtClean="0"/>
              <a:t>9/11/25</a:t>
            </a:fld>
            <a:endParaRPr lang="en-US" dirty="0"/>
          </a:p>
        </p:txBody>
      </p:sp>
      <p:sp>
        <p:nvSpPr>
          <p:cNvPr id="5" name="Footer Placeholder 4">
            <a:extLst>
              <a:ext uri="{FF2B5EF4-FFF2-40B4-BE49-F238E27FC236}">
                <a16:creationId xmlns:a16="http://schemas.microsoft.com/office/drawing/2014/main" id="{3C933640-20A6-12EA-E805-02770F5FE3A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7BC0259-093B-4CEB-CD6B-B56401D9FC9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900188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xGWsHYITAw"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FK58NxwVGGo"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hyperlink" Target="http://www.youtube.com/watch?v=4ASKMcdCc3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7449" y="1078785"/>
            <a:ext cx="7649102" cy="1174650"/>
          </a:xfrm>
          <a:prstGeom prst="rect">
            <a:avLst/>
          </a:prstGeom>
          <a:noFill/>
          <a:ln>
            <a:noFill/>
          </a:ln>
        </p:spPr>
      </p:pic>
      <p:pic>
        <p:nvPicPr>
          <p:cNvPr id="56" name="Google Shape;56;p1"/>
          <p:cNvPicPr preferRelativeResize="0"/>
          <p:nvPr/>
        </p:nvPicPr>
        <p:blipFill rotWithShape="1">
          <a:blip r:embed="rId5">
            <a:alphaModFix/>
          </a:blip>
          <a:srcRect/>
          <a:stretch/>
        </p:blipFill>
        <p:spPr>
          <a:xfrm>
            <a:off x="160536" y="4663675"/>
            <a:ext cx="8822928" cy="402275"/>
          </a:xfrm>
          <a:prstGeom prst="rect">
            <a:avLst/>
          </a:prstGeom>
          <a:noFill/>
          <a:ln>
            <a:noFill/>
          </a:ln>
        </p:spPr>
      </p:pic>
      <p:pic>
        <p:nvPicPr>
          <p:cNvPr id="57" name="Google Shape;57;p1"/>
          <p:cNvPicPr preferRelativeResize="0"/>
          <p:nvPr/>
        </p:nvPicPr>
        <p:blipFill rotWithShape="1">
          <a:blip r:embed="rId6">
            <a:alphaModFix/>
          </a:blip>
          <a:srcRect/>
          <a:stretch/>
        </p:blipFill>
        <p:spPr>
          <a:xfrm>
            <a:off x="484463" y="2670200"/>
            <a:ext cx="8175075" cy="813975"/>
          </a:xfrm>
          <a:prstGeom prst="rect">
            <a:avLst/>
          </a:prstGeom>
          <a:noFill/>
          <a:ln w="9525" cap="flat" cmpd="sng">
            <a:solidFill>
              <a:schemeClr val="lt1"/>
            </a:solidFill>
            <a:prstDash val="solid"/>
            <a:round/>
            <a:headEnd type="none" w="sm" len="sm"/>
            <a:tailEnd type="none" w="sm" len="sm"/>
          </a:ln>
        </p:spPr>
      </p:pic>
      <p:sp>
        <p:nvSpPr>
          <p:cNvPr id="58" name="Google Shape;58;p1"/>
          <p:cNvSpPr txBox="1"/>
          <p:nvPr/>
        </p:nvSpPr>
        <p:spPr>
          <a:xfrm>
            <a:off x="926050" y="2877750"/>
            <a:ext cx="7548300" cy="3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r>
              <a:rPr lang="en" sz="1200" b="1" dirty="0">
                <a:solidFill>
                  <a:schemeClr val="lt1"/>
                </a:solidFill>
              </a:rPr>
              <a:t>Phase 1: Design to Deliver: Optimizing Craft Production for Efficiency, Profit, and Purpose</a:t>
            </a:r>
            <a:endParaRPr sz="1200"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txBox="1">
            <a:spLocks noGrp="1"/>
          </p:cNvSpPr>
          <p:nvPr>
            <p:ph type="body" idx="1"/>
          </p:nvPr>
        </p:nvSpPr>
        <p:spPr>
          <a:xfrm>
            <a:off x="86325" y="175845"/>
            <a:ext cx="8520600" cy="1722000"/>
          </a:xfrm>
          <a:prstGeom prst="rect">
            <a:avLst/>
          </a:prstGeom>
          <a:noFill/>
          <a:ln>
            <a:noFill/>
          </a:ln>
        </p:spPr>
        <p:txBody>
          <a:bodyPr spcFirstLastPara="1" wrap="square" lIns="91425" tIns="91425" rIns="91425" bIns="91425" anchor="t" anchorCtr="0">
            <a:normAutofit/>
          </a:bodyPr>
          <a:lstStyle/>
          <a:p>
            <a:pPr marL="2438400" lvl="0" indent="304800" algn="l" rtl="0">
              <a:lnSpc>
                <a:spcPct val="100000"/>
              </a:lnSpc>
              <a:spcBef>
                <a:spcPts val="0"/>
              </a:spcBef>
              <a:spcAft>
                <a:spcPts val="0"/>
              </a:spcAft>
              <a:buClr>
                <a:schemeClr val="dk1"/>
              </a:buClr>
              <a:buSzPts val="1200"/>
              <a:buNone/>
            </a:pPr>
            <a:r>
              <a:rPr lang="en" sz="1600" b="1" dirty="0">
                <a:solidFill>
                  <a:schemeClr val="dk1"/>
                </a:solidFill>
                <a:latin typeface="Open Sans"/>
                <a:ea typeface="Open Sans"/>
                <a:cs typeface="Open Sans"/>
                <a:sym typeface="Open Sans"/>
              </a:rPr>
              <a:t>Collaborate and Communicate!  </a:t>
            </a:r>
            <a:endParaRPr sz="1600" b="1" dirty="0">
              <a:solidFill>
                <a:schemeClr val="dk1"/>
              </a:solidFill>
              <a:latin typeface="Open Sans"/>
              <a:ea typeface="Open Sans"/>
              <a:cs typeface="Open Sans"/>
              <a:sym typeface="Open Sans"/>
            </a:endParaRPr>
          </a:p>
          <a:p>
            <a:pPr marL="2438400" lvl="0" indent="304800" algn="l" rtl="0">
              <a:lnSpc>
                <a:spcPct val="100000"/>
              </a:lnSpc>
              <a:spcBef>
                <a:spcPts val="0"/>
              </a:spcBef>
              <a:spcAft>
                <a:spcPts val="0"/>
              </a:spcAft>
              <a:buClr>
                <a:schemeClr val="dk1"/>
              </a:buClr>
              <a:buSzPts val="1200"/>
              <a:buNone/>
            </a:pPr>
            <a:endParaRPr sz="1600" b="1" dirty="0">
              <a:solidFill>
                <a:schemeClr val="dk1"/>
              </a:solidFill>
              <a:latin typeface="Open Sans"/>
              <a:ea typeface="Open Sans"/>
              <a:cs typeface="Open Sans"/>
              <a:sym typeface="Open Sans"/>
            </a:endParaRPr>
          </a:p>
          <a:p>
            <a:pPr marL="609600" lvl="0" indent="0" algn="l" rtl="0">
              <a:lnSpc>
                <a:spcPct val="100000"/>
              </a:lnSpc>
              <a:spcBef>
                <a:spcPts val="0"/>
              </a:spcBef>
              <a:spcAft>
                <a:spcPts val="0"/>
              </a:spcAft>
              <a:buClr>
                <a:schemeClr val="dk1"/>
              </a:buClr>
              <a:buSzPts val="1200"/>
              <a:buNone/>
            </a:pPr>
            <a:r>
              <a:rPr lang="en" sz="1600" dirty="0">
                <a:solidFill>
                  <a:schemeClr val="dk1"/>
                </a:solidFill>
                <a:latin typeface="Open Sans"/>
                <a:ea typeface="Open Sans"/>
                <a:cs typeface="Open Sans"/>
                <a:sym typeface="Open Sans"/>
              </a:rPr>
              <a:t>In the real world, engineers must </a:t>
            </a:r>
            <a:r>
              <a:rPr lang="en" sz="1600" b="1" dirty="0">
                <a:solidFill>
                  <a:schemeClr val="dk1"/>
                </a:solidFill>
                <a:latin typeface="Open Sans"/>
                <a:ea typeface="Open Sans"/>
                <a:cs typeface="Open Sans"/>
                <a:sym typeface="Open Sans"/>
              </a:rPr>
              <a:t>communicate clearly, share ideas</a:t>
            </a:r>
            <a:r>
              <a:rPr lang="en" sz="1600" dirty="0">
                <a:solidFill>
                  <a:schemeClr val="dk1"/>
                </a:solidFill>
                <a:latin typeface="Open Sans"/>
                <a:ea typeface="Open Sans"/>
                <a:cs typeface="Open Sans"/>
                <a:sym typeface="Open Sans"/>
              </a:rPr>
              <a:t>, and </a:t>
            </a:r>
            <a:r>
              <a:rPr lang="en" sz="1600" b="1" dirty="0">
                <a:solidFill>
                  <a:schemeClr val="dk1"/>
                </a:solidFill>
                <a:latin typeface="Open Sans"/>
                <a:ea typeface="Open Sans"/>
                <a:cs typeface="Open Sans"/>
                <a:sym typeface="Open Sans"/>
              </a:rPr>
              <a:t>justify decisions</a:t>
            </a:r>
            <a:r>
              <a:rPr lang="en" sz="1600" dirty="0">
                <a:solidFill>
                  <a:schemeClr val="dk1"/>
                </a:solidFill>
                <a:latin typeface="Open Sans"/>
                <a:ea typeface="Open Sans"/>
                <a:cs typeface="Open Sans"/>
                <a:sym typeface="Open Sans"/>
              </a:rPr>
              <a:t> based on materials, limitations, and design criteria.</a:t>
            </a:r>
            <a:endParaRPr sz="1600" dirty="0">
              <a:solidFill>
                <a:schemeClr val="dk1"/>
              </a:solidFill>
              <a:latin typeface="Open Sans"/>
              <a:ea typeface="Open Sans"/>
              <a:cs typeface="Open Sans"/>
              <a:sym typeface="Open Sans"/>
            </a:endParaRPr>
          </a:p>
        </p:txBody>
      </p:sp>
      <p:pic>
        <p:nvPicPr>
          <p:cNvPr id="116" name="Google Shape;116;p4"/>
          <p:cNvPicPr preferRelativeResize="0"/>
          <p:nvPr/>
        </p:nvPicPr>
        <p:blipFill rotWithShape="1">
          <a:blip r:embed="rId3">
            <a:alphaModFix/>
          </a:blip>
          <a:srcRect/>
          <a:stretch/>
        </p:blipFill>
        <p:spPr>
          <a:xfrm>
            <a:off x="160564" y="4644799"/>
            <a:ext cx="8839200" cy="409575"/>
          </a:xfrm>
          <a:prstGeom prst="rect">
            <a:avLst/>
          </a:prstGeom>
          <a:noFill/>
          <a:ln>
            <a:noFill/>
          </a:ln>
        </p:spPr>
      </p:pic>
      <p:graphicFrame>
        <p:nvGraphicFramePr>
          <p:cNvPr id="117" name="Google Shape;117;p4"/>
          <p:cNvGraphicFramePr/>
          <p:nvPr>
            <p:extLst>
              <p:ext uri="{D42A27DB-BD31-4B8C-83A1-F6EECF244321}">
                <p14:modId xmlns:p14="http://schemas.microsoft.com/office/powerpoint/2010/main" val="275560289"/>
              </p:ext>
            </p:extLst>
          </p:nvPr>
        </p:nvGraphicFramePr>
        <p:xfrm>
          <a:off x="2021550" y="1355963"/>
          <a:ext cx="4901050" cy="2743140"/>
        </p:xfrm>
        <a:graphic>
          <a:graphicData uri="http://schemas.openxmlformats.org/drawingml/2006/table">
            <a:tbl>
              <a:tblPr>
                <a:noFill/>
                <a:tableStyleId>{CAA38BB5-908B-4642-BEB5-878DEC3CC5CB}</a:tableStyleId>
              </a:tblPr>
              <a:tblGrid>
                <a:gridCol w="49010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sz="2100" b="1" i="1" dirty="0">
                          <a:latin typeface="Open Sans"/>
                          <a:ea typeface="Open Sans"/>
                          <a:cs typeface="Open Sans"/>
                          <a:sym typeface="Open Sans"/>
                        </a:rPr>
                        <a:t>Importance of Collaboration</a:t>
                      </a:r>
                      <a:endParaRPr sz="2100" b="1" i="1" dirty="0">
                        <a:latin typeface="Open Sans"/>
                        <a:ea typeface="Open Sans"/>
                        <a:cs typeface="Open Sans"/>
                        <a:sym typeface="Open Sans"/>
                      </a:endParaRPr>
                    </a:p>
                  </a:txBody>
                  <a:tcPr marL="91425" marR="91425" marT="91425" marB="91425">
                    <a:lnL w="28575" cap="flat" cmpd="sng">
                      <a:solidFill>
                        <a:srgbClr val="6091BA"/>
                      </a:solidFill>
                      <a:prstDash val="solid"/>
                      <a:round/>
                      <a:headEnd type="none" w="sm" len="sm"/>
                      <a:tailEnd type="none" w="sm" len="sm"/>
                    </a:lnL>
                    <a:lnR w="28575" cap="flat" cmpd="sng">
                      <a:solidFill>
                        <a:srgbClr val="6091BA"/>
                      </a:solidFill>
                      <a:prstDash val="solid"/>
                      <a:round/>
                      <a:headEnd type="none" w="sm" len="sm"/>
                      <a:tailEnd type="none" w="sm" len="sm"/>
                    </a:lnR>
                    <a:lnT w="28575" cap="flat" cmpd="sng">
                      <a:solidFill>
                        <a:srgbClr val="6091BA"/>
                      </a:solidFill>
                      <a:prstDash val="solid"/>
                      <a:round/>
                      <a:headEnd type="none" w="sm" len="sm"/>
                      <a:tailEnd type="none" w="sm" len="sm"/>
                    </a:lnT>
                    <a:lnB w="28575" cap="flat" cmpd="sng">
                      <a:solidFill>
                        <a:srgbClr val="6091BA"/>
                      </a:solidFill>
                      <a:prstDash val="solid"/>
                      <a:round/>
                      <a:headEnd type="none" w="sm" len="sm"/>
                      <a:tailEnd type="none" w="sm" len="sm"/>
                    </a:lnB>
                    <a:solidFill>
                      <a:srgbClr val="6091BA"/>
                    </a:solidFill>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SzPts val="1400"/>
                        <a:buChar char="●"/>
                      </a:pPr>
                      <a:r>
                        <a:rPr lang="en" dirty="0"/>
                        <a:t>Establishes roles, coordinates tasks, and minimizes delays or errors in production.</a:t>
                      </a:r>
                      <a:endParaRPr dirty="0"/>
                    </a:p>
                    <a:p>
                      <a:pPr marL="457200" lvl="0" indent="-317500" algn="l" rtl="0">
                        <a:spcBef>
                          <a:spcPts val="0"/>
                        </a:spcBef>
                        <a:spcAft>
                          <a:spcPts val="0"/>
                        </a:spcAft>
                        <a:buSzPts val="1400"/>
                        <a:buChar char="●"/>
                      </a:pPr>
                      <a:r>
                        <a:rPr lang="en" dirty="0"/>
                        <a:t>Allows engineers to solve problems efficiently.</a:t>
                      </a:r>
                      <a:endParaRPr dirty="0"/>
                    </a:p>
                    <a:p>
                      <a:pPr marL="457200" lvl="0" indent="-317500" algn="l" rtl="0">
                        <a:spcBef>
                          <a:spcPts val="0"/>
                        </a:spcBef>
                        <a:spcAft>
                          <a:spcPts val="0"/>
                        </a:spcAft>
                        <a:buSzPts val="1400"/>
                        <a:buChar char="●"/>
                      </a:pPr>
                      <a:r>
                        <a:rPr lang="en" dirty="0"/>
                        <a:t>Ensures that quality standards are met.</a:t>
                      </a:r>
                      <a:endParaRPr dirty="0"/>
                    </a:p>
                    <a:p>
                      <a:pPr marL="457200" lvl="0" indent="-317500" algn="l" rtl="0">
                        <a:spcBef>
                          <a:spcPts val="0"/>
                        </a:spcBef>
                        <a:spcAft>
                          <a:spcPts val="0"/>
                        </a:spcAft>
                        <a:buSzPts val="1400"/>
                        <a:buChar char="●"/>
                      </a:pPr>
                      <a:r>
                        <a:rPr lang="en" dirty="0"/>
                        <a:t>Coordinates safety protocols.</a:t>
                      </a:r>
                      <a:endParaRPr dirty="0"/>
                    </a:p>
                    <a:p>
                      <a:pPr marL="457200" lvl="0" indent="-317500" algn="l" rtl="0">
                        <a:spcBef>
                          <a:spcPts val="0"/>
                        </a:spcBef>
                        <a:spcAft>
                          <a:spcPts val="0"/>
                        </a:spcAft>
                        <a:buSzPts val="1400"/>
                        <a:buChar char="●"/>
                      </a:pPr>
                      <a:r>
                        <a:rPr lang="en" dirty="0"/>
                        <a:t>Fosters creativity and innovation.</a:t>
                      </a:r>
                      <a:endParaRPr dirty="0"/>
                    </a:p>
                    <a:p>
                      <a:pPr marL="457200" lvl="0" indent="-317500" algn="l" rtl="0">
                        <a:spcBef>
                          <a:spcPts val="0"/>
                        </a:spcBef>
                        <a:spcAft>
                          <a:spcPts val="0"/>
                        </a:spcAft>
                        <a:buSzPts val="1400"/>
                        <a:buChar char="●"/>
                      </a:pPr>
                      <a:r>
                        <a:rPr lang="en" dirty="0"/>
                        <a:t>Enables engineers to adapt quickly to changes and implement necessary adjustments.</a:t>
                      </a:r>
                      <a:endParaRPr dirty="0"/>
                    </a:p>
                    <a:p>
                      <a:pPr marL="457200" lvl="0" indent="-317500" algn="l" rtl="0">
                        <a:spcBef>
                          <a:spcPts val="0"/>
                        </a:spcBef>
                        <a:spcAft>
                          <a:spcPts val="0"/>
                        </a:spcAft>
                        <a:buSzPts val="1400"/>
                        <a:buChar char="●"/>
                      </a:pPr>
                      <a:r>
                        <a:rPr lang="en" dirty="0"/>
                        <a:t>Creates a cohesive and efficient manufacturing environment.</a:t>
                      </a:r>
                      <a:endParaRPr dirty="0"/>
                    </a:p>
                  </a:txBody>
                  <a:tcPr marL="91425" marR="91425" marT="91425" marB="91425">
                    <a:lnL w="28575" cap="flat" cmpd="sng">
                      <a:solidFill>
                        <a:srgbClr val="6091BA"/>
                      </a:solidFill>
                      <a:prstDash val="solid"/>
                      <a:round/>
                      <a:headEnd type="none" w="sm" len="sm"/>
                      <a:tailEnd type="none" w="sm" len="sm"/>
                    </a:lnL>
                    <a:lnR w="28575" cap="flat" cmpd="sng">
                      <a:solidFill>
                        <a:srgbClr val="6091BA"/>
                      </a:solidFill>
                      <a:prstDash val="solid"/>
                      <a:round/>
                      <a:headEnd type="none" w="sm" len="sm"/>
                      <a:tailEnd type="none" w="sm" len="sm"/>
                    </a:lnR>
                    <a:lnT w="28575" cap="flat" cmpd="sng">
                      <a:solidFill>
                        <a:srgbClr val="6091BA"/>
                      </a:solidFill>
                      <a:prstDash val="solid"/>
                      <a:round/>
                      <a:headEnd type="none" w="sm" len="sm"/>
                      <a:tailEnd type="none" w="sm" len="sm"/>
                    </a:lnT>
                    <a:lnB w="28575" cap="flat" cmpd="sng">
                      <a:solidFill>
                        <a:srgbClr val="6091BA"/>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5"/>
          <p:cNvSpPr txBox="1">
            <a:spLocks noGrp="1"/>
          </p:cNvSpPr>
          <p:nvPr>
            <p:ph type="body" idx="1"/>
          </p:nvPr>
        </p:nvSpPr>
        <p:spPr>
          <a:xfrm>
            <a:off x="160575" y="54150"/>
            <a:ext cx="8520600" cy="4808700"/>
          </a:xfrm>
          <a:prstGeom prst="rect">
            <a:avLst/>
          </a:prstGeom>
          <a:noFill/>
          <a:ln>
            <a:noFill/>
          </a:ln>
        </p:spPr>
        <p:txBody>
          <a:bodyPr spcFirstLastPara="1" wrap="square" lIns="91425" tIns="91425" rIns="91425" bIns="91425" anchor="t" anchorCtr="0">
            <a:normAutofit fontScale="40000" lnSpcReduction="20000"/>
          </a:bodyPr>
          <a:lstStyle/>
          <a:p>
            <a:pPr marL="0" lvl="0" indent="0" algn="ctr" rtl="0">
              <a:lnSpc>
                <a:spcPct val="100000"/>
              </a:lnSpc>
              <a:spcBef>
                <a:spcPts val="1200"/>
              </a:spcBef>
              <a:spcAft>
                <a:spcPts val="0"/>
              </a:spcAft>
              <a:buClr>
                <a:schemeClr val="dk1"/>
              </a:buClr>
              <a:buSzPts val="518"/>
              <a:buNone/>
            </a:pPr>
            <a:r>
              <a:rPr lang="en" sz="5600" dirty="0">
                <a:solidFill>
                  <a:schemeClr val="dk1"/>
                </a:solidFill>
                <a:latin typeface="Open Sans"/>
                <a:ea typeface="Open Sans"/>
                <a:cs typeface="Open Sans"/>
                <a:sym typeface="Open Sans"/>
              </a:rPr>
              <a:t> </a:t>
            </a:r>
            <a:r>
              <a:rPr lang="en" sz="6400" dirty="0">
                <a:solidFill>
                  <a:schemeClr val="dk1"/>
                </a:solidFill>
                <a:latin typeface="Open Sans"/>
                <a:ea typeface="Open Sans"/>
                <a:cs typeface="Open Sans"/>
                <a:sym typeface="Open Sans"/>
              </a:rPr>
              <a:t> </a:t>
            </a:r>
            <a:r>
              <a:rPr lang="en" sz="11200" b="1" dirty="0">
                <a:solidFill>
                  <a:srgbClr val="6091BA"/>
                </a:solidFill>
                <a:latin typeface="Open Sans"/>
                <a:ea typeface="Open Sans"/>
                <a:cs typeface="Open Sans"/>
                <a:sym typeface="Open Sans"/>
              </a:rPr>
              <a:t>  </a:t>
            </a:r>
            <a:r>
              <a:rPr lang="en" sz="10450" b="1" dirty="0">
                <a:solidFill>
                  <a:srgbClr val="6091BA"/>
                </a:solidFill>
                <a:latin typeface="Open Sans"/>
                <a:ea typeface="Open Sans"/>
                <a:cs typeface="Open Sans"/>
                <a:sym typeface="Open Sans"/>
              </a:rPr>
              <a:t>Activity Instructions</a:t>
            </a:r>
            <a:endParaRPr sz="10450" b="1" dirty="0">
              <a:solidFill>
                <a:srgbClr val="6091BA"/>
              </a:solidFill>
              <a:latin typeface="Open Sans"/>
              <a:ea typeface="Open Sans"/>
              <a:cs typeface="Open Sans"/>
              <a:sym typeface="Open Sans"/>
            </a:endParaRPr>
          </a:p>
          <a:p>
            <a:pPr marL="0" lvl="0" indent="0" algn="l" rtl="0">
              <a:spcBef>
                <a:spcPts val="1200"/>
              </a:spcBef>
              <a:spcAft>
                <a:spcPts val="0"/>
              </a:spcAft>
              <a:buClr>
                <a:schemeClr val="dk1"/>
              </a:buClr>
              <a:buSzPts val="440"/>
              <a:buNone/>
            </a:pPr>
            <a:r>
              <a:rPr lang="en" sz="5900" dirty="0">
                <a:solidFill>
                  <a:schemeClr val="dk1"/>
                </a:solidFill>
                <a:latin typeface="Open Sans"/>
                <a:ea typeface="Open Sans"/>
                <a:cs typeface="Open Sans"/>
                <a:sym typeface="Open Sans"/>
              </a:rPr>
              <a:t>Your team will </a:t>
            </a:r>
            <a:r>
              <a:rPr lang="en" sz="5900" b="1" dirty="0">
                <a:solidFill>
                  <a:schemeClr val="dk1"/>
                </a:solidFill>
                <a:latin typeface="Open Sans"/>
                <a:ea typeface="Open Sans"/>
                <a:cs typeface="Open Sans"/>
                <a:sym typeface="Open Sans"/>
              </a:rPr>
              <a:t>design FOUR different Porsche vehicles</a:t>
            </a:r>
            <a:r>
              <a:rPr lang="en" sz="5900" dirty="0">
                <a:solidFill>
                  <a:schemeClr val="dk1"/>
                </a:solidFill>
                <a:latin typeface="Open Sans"/>
                <a:ea typeface="Open Sans"/>
                <a:cs typeface="Open Sans"/>
                <a:sym typeface="Open Sans"/>
              </a:rPr>
              <a:t>.</a:t>
            </a:r>
            <a:endParaRPr sz="5900" dirty="0">
              <a:solidFill>
                <a:schemeClr val="dk1"/>
              </a:solidFill>
              <a:latin typeface="Open Sans"/>
              <a:ea typeface="Open Sans"/>
              <a:cs typeface="Open Sans"/>
              <a:sym typeface="Open Sans"/>
            </a:endParaRPr>
          </a:p>
          <a:p>
            <a:pPr marL="457200" lvl="0" indent="-346710" algn="l" rtl="0">
              <a:spcBef>
                <a:spcPts val="1200"/>
              </a:spcBef>
              <a:spcAft>
                <a:spcPts val="0"/>
              </a:spcAft>
              <a:buClr>
                <a:srgbClr val="6091BA"/>
              </a:buClr>
              <a:buSzPct val="100000"/>
              <a:buFont typeface="Open Sans"/>
              <a:buAutoNum type="arabicPeriod"/>
            </a:pPr>
            <a:r>
              <a:rPr lang="en" sz="4650" b="1" dirty="0">
                <a:solidFill>
                  <a:srgbClr val="6091BA"/>
                </a:solidFill>
                <a:latin typeface="Open Sans"/>
                <a:ea typeface="Open Sans"/>
                <a:cs typeface="Open Sans"/>
                <a:sym typeface="Open Sans"/>
              </a:rPr>
              <a:t>A Porsche executive, Mr. Otto Mobile, will provide your team with the specifications for four car models Porsche intends to make. </a:t>
            </a:r>
            <a:endParaRPr sz="4650" b="1" dirty="0">
              <a:solidFill>
                <a:srgbClr val="6091BA"/>
              </a:solidFill>
              <a:latin typeface="Open Sans"/>
              <a:ea typeface="Open Sans"/>
              <a:cs typeface="Open Sans"/>
              <a:sym typeface="Open Sans"/>
            </a:endParaRPr>
          </a:p>
          <a:p>
            <a:pPr marL="457200" lvl="0" indent="-346710" algn="l" rtl="0">
              <a:spcBef>
                <a:spcPts val="0"/>
              </a:spcBef>
              <a:spcAft>
                <a:spcPts val="0"/>
              </a:spcAft>
              <a:buClr>
                <a:srgbClr val="6091BA"/>
              </a:buClr>
              <a:buSzPct val="100000"/>
              <a:buFont typeface="Open Sans"/>
              <a:buAutoNum type="arabicPeriod"/>
            </a:pPr>
            <a:r>
              <a:rPr lang="en" sz="4650" b="1" dirty="0">
                <a:solidFill>
                  <a:srgbClr val="6091BA"/>
                </a:solidFill>
                <a:latin typeface="Open Sans"/>
                <a:ea typeface="Open Sans"/>
                <a:cs typeface="Open Sans"/>
                <a:sym typeface="Open Sans"/>
              </a:rPr>
              <a:t>Your company should make a prototype for each of the four models. </a:t>
            </a:r>
            <a:endParaRPr sz="4650" b="1" dirty="0">
              <a:solidFill>
                <a:srgbClr val="6091BA"/>
              </a:solidFill>
              <a:latin typeface="Open Sans"/>
              <a:ea typeface="Open Sans"/>
              <a:cs typeface="Open Sans"/>
              <a:sym typeface="Open Sans"/>
            </a:endParaRPr>
          </a:p>
          <a:p>
            <a:pPr marL="457200" lvl="0" indent="-346710" algn="l" rtl="0">
              <a:spcBef>
                <a:spcPts val="0"/>
              </a:spcBef>
              <a:spcAft>
                <a:spcPts val="0"/>
              </a:spcAft>
              <a:buClr>
                <a:srgbClr val="6091BA"/>
              </a:buClr>
              <a:buSzPct val="100000"/>
              <a:buFont typeface="Open Sans"/>
              <a:buAutoNum type="arabicPeriod"/>
            </a:pPr>
            <a:r>
              <a:rPr lang="en" sz="4650" b="1" dirty="0">
                <a:solidFill>
                  <a:srgbClr val="6091BA"/>
                </a:solidFill>
                <a:latin typeface="Open Sans"/>
                <a:ea typeface="Open Sans"/>
                <a:cs typeface="Open Sans"/>
                <a:sym typeface="Open Sans"/>
              </a:rPr>
              <a:t>Although there is a lot of freedom in design choices, state and federal safety and environmental laws, as well as marketing research, dictate some requirements for each model that can’t be changed.</a:t>
            </a:r>
            <a:r>
              <a:rPr lang="en" sz="5900" b="1" dirty="0">
                <a:solidFill>
                  <a:srgbClr val="6091BA"/>
                </a:solidFill>
                <a:latin typeface="Open Sans"/>
                <a:ea typeface="Open Sans"/>
                <a:cs typeface="Open Sans"/>
                <a:sym typeface="Open Sans"/>
              </a:rPr>
              <a:t>  </a:t>
            </a:r>
            <a:endParaRPr sz="5900" b="1" dirty="0">
              <a:solidFill>
                <a:srgbClr val="6091BA"/>
              </a:solidFill>
              <a:latin typeface="Open Sans"/>
              <a:ea typeface="Open Sans"/>
              <a:cs typeface="Open Sans"/>
              <a:sym typeface="Open Sans"/>
            </a:endParaRPr>
          </a:p>
          <a:p>
            <a:pPr marL="457200" lvl="0" indent="0" algn="l" rtl="0">
              <a:spcBef>
                <a:spcPts val="1200"/>
              </a:spcBef>
              <a:spcAft>
                <a:spcPts val="0"/>
              </a:spcAft>
              <a:buNone/>
            </a:pPr>
            <a:endParaRPr sz="2400" b="1" dirty="0">
              <a:solidFill>
                <a:schemeClr val="lt1"/>
              </a:solidFill>
              <a:latin typeface="Open Sans"/>
              <a:ea typeface="Open Sans"/>
              <a:cs typeface="Open Sans"/>
              <a:sym typeface="Open Sans"/>
            </a:endParaRPr>
          </a:p>
        </p:txBody>
      </p:sp>
      <p:pic>
        <p:nvPicPr>
          <p:cNvPr id="123" name="Google Shape;123;p5"/>
          <p:cNvPicPr preferRelativeResize="0"/>
          <p:nvPr/>
        </p:nvPicPr>
        <p:blipFill rotWithShape="1">
          <a:blip r:embed="rId3">
            <a:alphaModFix/>
          </a:blip>
          <a:srcRect/>
          <a:stretch/>
        </p:blipFill>
        <p:spPr>
          <a:xfrm>
            <a:off x="160564" y="4644799"/>
            <a:ext cx="8839200" cy="409575"/>
          </a:xfrm>
          <a:prstGeom prst="rect">
            <a:avLst/>
          </a:prstGeom>
          <a:noFill/>
          <a:ln>
            <a:noFill/>
          </a:ln>
        </p:spPr>
      </p:pic>
      <p:pic>
        <p:nvPicPr>
          <p:cNvPr id="124" name="Google Shape;124;p5"/>
          <p:cNvPicPr preferRelativeResize="0"/>
          <p:nvPr/>
        </p:nvPicPr>
        <p:blipFill>
          <a:blip r:embed="rId4">
            <a:alphaModFix/>
          </a:blip>
          <a:stretch>
            <a:fillRect/>
          </a:stretch>
        </p:blipFill>
        <p:spPr>
          <a:xfrm>
            <a:off x="4713401" y="3727837"/>
            <a:ext cx="2599629" cy="952225"/>
          </a:xfrm>
          <a:prstGeom prst="rect">
            <a:avLst/>
          </a:prstGeom>
          <a:noFill/>
          <a:ln>
            <a:noFill/>
          </a:ln>
        </p:spPr>
      </p:pic>
      <p:sp>
        <p:nvSpPr>
          <p:cNvPr id="125" name="Google Shape;125;p5"/>
          <p:cNvSpPr/>
          <p:nvPr/>
        </p:nvSpPr>
        <p:spPr>
          <a:xfrm>
            <a:off x="2740296" y="4004368"/>
            <a:ext cx="1973100" cy="363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Example: Weight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g36a2524cd05_1_7"/>
          <p:cNvSpPr txBox="1">
            <a:spLocks noGrp="1"/>
          </p:cNvSpPr>
          <p:nvPr>
            <p:ph type="body" idx="1"/>
          </p:nvPr>
        </p:nvSpPr>
        <p:spPr>
          <a:xfrm>
            <a:off x="160575" y="54150"/>
            <a:ext cx="8520600" cy="4808700"/>
          </a:xfrm>
          <a:prstGeom prst="rect">
            <a:avLst/>
          </a:prstGeom>
          <a:noFill/>
          <a:ln>
            <a:noFill/>
          </a:ln>
        </p:spPr>
        <p:txBody>
          <a:bodyPr spcFirstLastPara="1" wrap="square" lIns="91425" tIns="91425" rIns="91425" bIns="91425" anchor="t" anchorCtr="0">
            <a:normAutofit fontScale="47500" lnSpcReduction="20000"/>
          </a:bodyPr>
          <a:lstStyle/>
          <a:p>
            <a:pPr marL="0" lvl="0" indent="0" algn="ctr" rtl="0">
              <a:lnSpc>
                <a:spcPct val="100000"/>
              </a:lnSpc>
              <a:spcBef>
                <a:spcPts val="1200"/>
              </a:spcBef>
              <a:spcAft>
                <a:spcPts val="0"/>
              </a:spcAft>
              <a:buClr>
                <a:schemeClr val="dk1"/>
              </a:buClr>
              <a:buSzPts val="615"/>
              <a:buNone/>
            </a:pPr>
            <a:r>
              <a:rPr lang="en" sz="5600" dirty="0">
                <a:solidFill>
                  <a:schemeClr val="dk1"/>
                </a:solidFill>
                <a:latin typeface="Open Sans"/>
                <a:ea typeface="Open Sans"/>
                <a:cs typeface="Open Sans"/>
                <a:sym typeface="Open Sans"/>
              </a:rPr>
              <a:t> </a:t>
            </a:r>
            <a:r>
              <a:rPr lang="en" sz="6400" dirty="0">
                <a:solidFill>
                  <a:schemeClr val="dk1"/>
                </a:solidFill>
                <a:latin typeface="Open Sans"/>
                <a:ea typeface="Open Sans"/>
                <a:cs typeface="Open Sans"/>
                <a:sym typeface="Open Sans"/>
              </a:rPr>
              <a:t> </a:t>
            </a:r>
            <a:r>
              <a:rPr lang="en" sz="11200" b="1" dirty="0">
                <a:solidFill>
                  <a:srgbClr val="6091BA"/>
                </a:solidFill>
                <a:latin typeface="Open Sans"/>
                <a:ea typeface="Open Sans"/>
                <a:cs typeface="Open Sans"/>
                <a:sym typeface="Open Sans"/>
              </a:rPr>
              <a:t>  </a:t>
            </a:r>
            <a:r>
              <a:rPr lang="en" sz="10450" b="1" dirty="0">
                <a:solidFill>
                  <a:srgbClr val="6091BA"/>
                </a:solidFill>
                <a:latin typeface="Open Sans"/>
                <a:ea typeface="Open Sans"/>
                <a:cs typeface="Open Sans"/>
                <a:sym typeface="Open Sans"/>
              </a:rPr>
              <a:t>Activity Instructions</a:t>
            </a:r>
            <a:endParaRPr sz="10450" b="1" dirty="0">
              <a:solidFill>
                <a:srgbClr val="6091BA"/>
              </a:solidFill>
              <a:latin typeface="Open Sans"/>
              <a:ea typeface="Open Sans"/>
              <a:cs typeface="Open Sans"/>
              <a:sym typeface="Open Sans"/>
            </a:endParaRPr>
          </a:p>
          <a:p>
            <a:pPr marL="0" lvl="0" indent="0" algn="l" rtl="0">
              <a:spcBef>
                <a:spcPts val="1200"/>
              </a:spcBef>
              <a:spcAft>
                <a:spcPts val="0"/>
              </a:spcAft>
              <a:buClr>
                <a:schemeClr val="dk1"/>
              </a:buClr>
              <a:buSzPts val="523"/>
              <a:buNone/>
            </a:pPr>
            <a:r>
              <a:rPr lang="en" sz="5900" dirty="0">
                <a:solidFill>
                  <a:schemeClr val="dk1"/>
                </a:solidFill>
                <a:latin typeface="Open Sans"/>
                <a:ea typeface="Open Sans"/>
                <a:cs typeface="Open Sans"/>
                <a:sym typeface="Open Sans"/>
              </a:rPr>
              <a:t>Your team will </a:t>
            </a:r>
            <a:r>
              <a:rPr lang="en" sz="5900" b="1" dirty="0">
                <a:solidFill>
                  <a:schemeClr val="dk1"/>
                </a:solidFill>
                <a:latin typeface="Open Sans"/>
                <a:ea typeface="Open Sans"/>
                <a:cs typeface="Open Sans"/>
                <a:sym typeface="Open Sans"/>
              </a:rPr>
              <a:t>design FOUR different Porsche vehicles</a:t>
            </a:r>
            <a:r>
              <a:rPr lang="en" sz="5900" dirty="0">
                <a:solidFill>
                  <a:schemeClr val="dk1"/>
                </a:solidFill>
                <a:latin typeface="Open Sans"/>
                <a:ea typeface="Open Sans"/>
                <a:cs typeface="Open Sans"/>
                <a:sym typeface="Open Sans"/>
              </a:rPr>
              <a:t>.</a:t>
            </a:r>
            <a:endParaRPr sz="5900" dirty="0">
              <a:solidFill>
                <a:schemeClr val="dk1"/>
              </a:solidFill>
              <a:latin typeface="Open Sans"/>
              <a:ea typeface="Open Sans"/>
              <a:cs typeface="Open Sans"/>
              <a:sym typeface="Open Sans"/>
            </a:endParaRPr>
          </a:p>
          <a:p>
            <a:pPr marL="0" lvl="0" indent="0" algn="l" rtl="0">
              <a:spcBef>
                <a:spcPts val="1200"/>
              </a:spcBef>
              <a:spcAft>
                <a:spcPts val="0"/>
              </a:spcAft>
              <a:buNone/>
            </a:pPr>
            <a:r>
              <a:rPr lang="en" sz="4650" b="1" dirty="0">
                <a:solidFill>
                  <a:srgbClr val="6091BA"/>
                </a:solidFill>
                <a:latin typeface="Open Sans"/>
                <a:ea typeface="Open Sans"/>
                <a:cs typeface="Open Sans"/>
                <a:sym typeface="Open Sans"/>
              </a:rPr>
              <a:t>4. Use the Bill of Materials sheet for the cost and weight of each car part. </a:t>
            </a:r>
            <a:endParaRPr sz="4650" b="1" dirty="0">
              <a:solidFill>
                <a:srgbClr val="6091BA"/>
              </a:solidFill>
              <a:latin typeface="Open Sans"/>
              <a:ea typeface="Open Sans"/>
              <a:cs typeface="Open Sans"/>
              <a:sym typeface="Open Sans"/>
            </a:endParaRPr>
          </a:p>
          <a:p>
            <a:pPr marL="0" lvl="0" indent="0" algn="l" rtl="0">
              <a:spcBef>
                <a:spcPts val="1200"/>
              </a:spcBef>
              <a:spcAft>
                <a:spcPts val="0"/>
              </a:spcAft>
              <a:buNone/>
            </a:pPr>
            <a:r>
              <a:rPr lang="en" sz="4650" b="1" dirty="0">
                <a:solidFill>
                  <a:srgbClr val="6091BA"/>
                </a:solidFill>
                <a:latin typeface="Open Sans"/>
                <a:ea typeface="Open Sans"/>
                <a:cs typeface="Open Sans"/>
                <a:sym typeface="Open Sans"/>
              </a:rPr>
              <a:t>5. Verify that each constructed prototype meets the weight guidelines and that the total cost of parts is not above the sale price. </a:t>
            </a:r>
            <a:endParaRPr sz="4650" b="1" dirty="0">
              <a:solidFill>
                <a:srgbClr val="6091BA"/>
              </a:solidFill>
              <a:latin typeface="Open Sans"/>
              <a:ea typeface="Open Sans"/>
              <a:cs typeface="Open Sans"/>
              <a:sym typeface="Open Sans"/>
            </a:endParaRPr>
          </a:p>
          <a:p>
            <a:pPr marL="0" lvl="0" indent="0" algn="l" rtl="0">
              <a:spcBef>
                <a:spcPts val="1200"/>
              </a:spcBef>
              <a:spcAft>
                <a:spcPts val="0"/>
              </a:spcAft>
              <a:buNone/>
            </a:pPr>
            <a:r>
              <a:rPr lang="en" sz="5900" b="1" dirty="0">
                <a:solidFill>
                  <a:srgbClr val="6091BA"/>
                </a:solidFill>
                <a:latin typeface="Open Sans"/>
                <a:ea typeface="Open Sans"/>
                <a:cs typeface="Open Sans"/>
                <a:sym typeface="Open Sans"/>
              </a:rPr>
              <a:t> </a:t>
            </a:r>
            <a:endParaRPr sz="5900" b="1" dirty="0">
              <a:solidFill>
                <a:srgbClr val="6091BA"/>
              </a:solidFill>
              <a:latin typeface="Open Sans"/>
              <a:ea typeface="Open Sans"/>
              <a:cs typeface="Open Sans"/>
              <a:sym typeface="Open Sans"/>
            </a:endParaRPr>
          </a:p>
          <a:p>
            <a:pPr marL="457200" lvl="0" indent="0" algn="l" rtl="0">
              <a:spcBef>
                <a:spcPts val="1200"/>
              </a:spcBef>
              <a:spcAft>
                <a:spcPts val="0"/>
              </a:spcAft>
              <a:buNone/>
            </a:pPr>
            <a:endParaRPr sz="2400" b="1" dirty="0">
              <a:solidFill>
                <a:schemeClr val="lt1"/>
              </a:solidFill>
              <a:latin typeface="Open Sans"/>
              <a:ea typeface="Open Sans"/>
              <a:cs typeface="Open Sans"/>
              <a:sym typeface="Open Sans"/>
            </a:endParaRPr>
          </a:p>
        </p:txBody>
      </p:sp>
      <p:pic>
        <p:nvPicPr>
          <p:cNvPr id="131" name="Google Shape;131;g36a2524cd05_1_7"/>
          <p:cNvPicPr preferRelativeResize="0"/>
          <p:nvPr/>
        </p:nvPicPr>
        <p:blipFill rotWithShape="1">
          <a:blip r:embed="rId3">
            <a:alphaModFix/>
          </a:blip>
          <a:srcRect/>
          <a:stretch/>
        </p:blipFill>
        <p:spPr>
          <a:xfrm>
            <a:off x="160564" y="4644799"/>
            <a:ext cx="8839199" cy="409575"/>
          </a:xfrm>
          <a:prstGeom prst="rect">
            <a:avLst/>
          </a:prstGeom>
          <a:noFill/>
          <a:ln>
            <a:noFill/>
          </a:ln>
        </p:spPr>
      </p:pic>
      <p:pic>
        <p:nvPicPr>
          <p:cNvPr id="132" name="Google Shape;132;g36a2524cd05_1_7"/>
          <p:cNvPicPr preferRelativeResize="0"/>
          <p:nvPr/>
        </p:nvPicPr>
        <p:blipFill>
          <a:blip r:embed="rId4">
            <a:alphaModFix/>
          </a:blip>
          <a:stretch>
            <a:fillRect/>
          </a:stretch>
        </p:blipFill>
        <p:spPr>
          <a:xfrm>
            <a:off x="3640688" y="3566088"/>
            <a:ext cx="2828925" cy="9620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1348025" y="315550"/>
            <a:ext cx="6671368" cy="51476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b="1" dirty="0">
                <a:solidFill>
                  <a:srgbClr val="6091BA"/>
                </a:solidFill>
                <a:latin typeface="Open Sans"/>
                <a:ea typeface="Open Sans"/>
                <a:cs typeface="Open Sans"/>
                <a:sym typeface="Open Sans"/>
              </a:rPr>
              <a:t>It’s time to design your company’s four prototypes! </a:t>
            </a:r>
            <a:endParaRPr sz="2000" b="1" dirty="0">
              <a:solidFill>
                <a:srgbClr val="6091BA"/>
              </a:solidFill>
              <a:latin typeface="Open Sans"/>
              <a:ea typeface="Open Sans"/>
              <a:cs typeface="Open Sans"/>
              <a:sym typeface="Open Sans"/>
            </a:endParaRPr>
          </a:p>
        </p:txBody>
      </p:sp>
      <p:sp>
        <p:nvSpPr>
          <p:cNvPr id="138" name="Google Shape;138;p7"/>
          <p:cNvSpPr txBox="1">
            <a:spLocks noGrp="1"/>
          </p:cNvSpPr>
          <p:nvPr>
            <p:ph type="body" idx="1"/>
          </p:nvPr>
        </p:nvSpPr>
        <p:spPr>
          <a:xfrm>
            <a:off x="-75" y="1212975"/>
            <a:ext cx="9144000" cy="1121700"/>
          </a:xfrm>
          <a:prstGeom prst="rect">
            <a:avLst/>
          </a:prstGeom>
          <a:solidFill>
            <a:srgbClr val="6091BA"/>
          </a:solidFill>
          <a:ln>
            <a:noFill/>
          </a:ln>
        </p:spPr>
        <p:txBody>
          <a:bodyPr spcFirstLastPara="1" wrap="square" lIns="91425" tIns="91425" rIns="91425" bIns="91425" anchor="ctr" anchorCtr="0">
            <a:normAutofit fontScale="85000" lnSpcReduction="20000"/>
          </a:bodyPr>
          <a:lstStyle/>
          <a:p>
            <a:pPr marL="457200" lvl="0" indent="0" algn="l" rtl="0">
              <a:lnSpc>
                <a:spcPct val="115000"/>
              </a:lnSpc>
              <a:spcBef>
                <a:spcPts val="0"/>
              </a:spcBef>
              <a:spcAft>
                <a:spcPts val="0"/>
              </a:spcAft>
              <a:buSzPct val="121621"/>
              <a:buNone/>
            </a:pPr>
            <a:endParaRPr sz="1600" dirty="0">
              <a:solidFill>
                <a:schemeClr val="dk1"/>
              </a:solidFill>
              <a:latin typeface="Open Sans"/>
              <a:ea typeface="Open Sans"/>
              <a:cs typeface="Open Sans"/>
              <a:sym typeface="Open Sans"/>
            </a:endParaRPr>
          </a:p>
          <a:p>
            <a:pPr marL="457200" lvl="0" indent="0" algn="l" rtl="0">
              <a:lnSpc>
                <a:spcPct val="114999"/>
              </a:lnSpc>
              <a:spcBef>
                <a:spcPts val="0"/>
              </a:spcBef>
              <a:spcAft>
                <a:spcPts val="0"/>
              </a:spcAft>
              <a:buSzPct val="72073"/>
              <a:buNone/>
            </a:pPr>
            <a:r>
              <a:rPr lang="en" sz="2699" b="1" dirty="0">
                <a:solidFill>
                  <a:schemeClr val="lt1"/>
                </a:solidFill>
                <a:latin typeface="Open Sans"/>
                <a:ea typeface="Open Sans"/>
                <a:cs typeface="Open Sans"/>
                <a:sym typeface="Open Sans"/>
              </a:rPr>
              <a:t>Though you have a lot of freedom in your design, don’t forget to follow the design specifications &amp; constraints.</a:t>
            </a:r>
            <a:endParaRPr dirty="0"/>
          </a:p>
        </p:txBody>
      </p:sp>
      <p:pic>
        <p:nvPicPr>
          <p:cNvPr id="139" name="Google Shape;139;p7" descr="This timer silently counts down to 0:00, then alerts you that time is up with a gentle beep sound." title="20 Minute Timer">
            <a:hlinkClick r:id="rId3"/>
          </p:cNvPr>
          <p:cNvPicPr preferRelativeResize="0"/>
          <p:nvPr/>
        </p:nvPicPr>
        <p:blipFill rotWithShape="1">
          <a:blip r:embed="rId4">
            <a:alphaModFix/>
          </a:blip>
          <a:srcRect/>
          <a:stretch/>
        </p:blipFill>
        <p:spPr>
          <a:xfrm>
            <a:off x="2790250" y="2498225"/>
            <a:ext cx="3045800" cy="1713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9"/>
          <p:cNvPicPr preferRelativeResize="0"/>
          <p:nvPr/>
        </p:nvPicPr>
        <p:blipFill rotWithShape="1">
          <a:blip r:embed="rId3">
            <a:alphaModFix/>
          </a:blip>
          <a:srcRect/>
          <a:stretch/>
        </p:blipFill>
        <p:spPr>
          <a:xfrm>
            <a:off x="160564" y="4644799"/>
            <a:ext cx="8839200" cy="409575"/>
          </a:xfrm>
          <a:prstGeom prst="rect">
            <a:avLst/>
          </a:prstGeom>
          <a:noFill/>
          <a:ln>
            <a:noFill/>
          </a:ln>
        </p:spPr>
      </p:pic>
      <p:sp>
        <p:nvSpPr>
          <p:cNvPr id="145" name="Google Shape;145;p9"/>
          <p:cNvSpPr txBox="1"/>
          <p:nvPr/>
        </p:nvSpPr>
        <p:spPr>
          <a:xfrm>
            <a:off x="405543" y="647815"/>
            <a:ext cx="8051100" cy="400200"/>
          </a:xfrm>
          <a:prstGeom prst="rect">
            <a:avLst/>
          </a:prstGeom>
          <a:solidFill>
            <a:srgbClr val="6091B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000" b="1" i="0" u="none" strike="noStrike" cap="none" dirty="0">
                <a:solidFill>
                  <a:schemeClr val="lt1"/>
                </a:solidFill>
                <a:latin typeface="Open Sans"/>
                <a:ea typeface="Open Sans"/>
                <a:cs typeface="Open Sans"/>
                <a:sym typeface="Open Sans"/>
              </a:rPr>
              <a:t>DOCUMENTATION REQUIRED</a:t>
            </a:r>
            <a:endParaRPr sz="1400" b="1" i="0" u="none" strike="noStrike" cap="none" dirty="0">
              <a:solidFill>
                <a:schemeClr val="lt1"/>
              </a:solidFill>
              <a:latin typeface="Arial"/>
              <a:ea typeface="Arial"/>
              <a:cs typeface="Arial"/>
              <a:sym typeface="Arial"/>
            </a:endParaRPr>
          </a:p>
        </p:txBody>
      </p:sp>
      <p:sp>
        <p:nvSpPr>
          <p:cNvPr id="146" name="Google Shape;146;p9"/>
          <p:cNvSpPr txBox="1"/>
          <p:nvPr/>
        </p:nvSpPr>
        <p:spPr>
          <a:xfrm>
            <a:off x="405558" y="1048027"/>
            <a:ext cx="8000700" cy="160039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 sz="1600" dirty="0">
                <a:latin typeface="Open Sans"/>
                <a:ea typeface="Open Sans"/>
                <a:cs typeface="Open Sans"/>
                <a:sym typeface="Open Sans"/>
              </a:rPr>
              <a:t>Insert </a:t>
            </a:r>
            <a:r>
              <a:rPr lang="en" sz="1600" b="0" i="0" u="none" strike="noStrike" cap="none" dirty="0">
                <a:solidFill>
                  <a:srgbClr val="000000"/>
                </a:solidFill>
                <a:latin typeface="Open Sans"/>
                <a:ea typeface="Open Sans"/>
                <a:cs typeface="Open Sans"/>
                <a:sym typeface="Open Sans"/>
              </a:rPr>
              <a:t>photos </a:t>
            </a:r>
            <a:r>
              <a:rPr lang="en" sz="1600" dirty="0">
                <a:latin typeface="Open Sans"/>
                <a:ea typeface="Open Sans"/>
                <a:cs typeface="Open Sans"/>
                <a:sym typeface="Open Sans"/>
              </a:rPr>
              <a:t>of your team’s completed designs and </a:t>
            </a:r>
            <a:r>
              <a:rPr lang="en" sz="1600" b="0" i="0" u="none" strike="noStrike" cap="none" dirty="0">
                <a:solidFill>
                  <a:srgbClr val="000000"/>
                </a:solidFill>
                <a:latin typeface="Open Sans"/>
                <a:ea typeface="Open Sans"/>
                <a:cs typeface="Open Sans"/>
                <a:sym typeface="Open Sans"/>
              </a:rPr>
              <a:t>Bill of Materia</a:t>
            </a:r>
            <a:r>
              <a:rPr lang="en" sz="1600" dirty="0">
                <a:latin typeface="Open Sans"/>
                <a:ea typeface="Open Sans"/>
                <a:cs typeface="Open Sans"/>
                <a:sym typeface="Open Sans"/>
              </a:rPr>
              <a:t>ls forms into a document. You will need this information for the next activity.</a:t>
            </a:r>
          </a:p>
          <a:p>
            <a:pPr marL="342900" marR="0" lvl="0" indent="-342900" algn="l" rtl="0">
              <a:lnSpc>
                <a:spcPct val="100000"/>
              </a:lnSpc>
              <a:spcBef>
                <a:spcPts val="0"/>
              </a:spcBef>
              <a:spcAft>
                <a:spcPts val="0"/>
              </a:spcAft>
              <a:buClr>
                <a:srgbClr val="000000"/>
              </a:buClr>
              <a:buSzPts val="1600"/>
              <a:buFont typeface="Arial"/>
              <a:buAutoNum type="arabicPeriod"/>
            </a:pP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en" sz="1600" b="0" i="0" u="none" strike="noStrike" cap="none" dirty="0">
                <a:solidFill>
                  <a:srgbClr val="000000"/>
                </a:solidFill>
                <a:latin typeface="Open Sans"/>
                <a:ea typeface="Open Sans"/>
                <a:cs typeface="Open Sans"/>
                <a:sym typeface="Open Sans"/>
              </a:rPr>
              <a:t>Once all documentation is finalized, DISASSEMBLE the vehicle prototypes and place all parts back into the </a:t>
            </a:r>
            <a:r>
              <a:rPr lang="en" sz="1600" dirty="0">
                <a:latin typeface="Open Sans"/>
                <a:ea typeface="Open Sans"/>
                <a:cs typeface="Open Sans"/>
                <a:sym typeface="Open Sans"/>
              </a:rPr>
              <a:t>plastic brick</a:t>
            </a:r>
            <a:r>
              <a:rPr lang="en" sz="1600" b="0" i="0" u="none" strike="noStrike" cap="none" dirty="0">
                <a:solidFill>
                  <a:srgbClr val="000000"/>
                </a:solidFill>
                <a:latin typeface="Open Sans"/>
                <a:ea typeface="Open Sans"/>
                <a:cs typeface="Open Sans"/>
                <a:sym typeface="Open Sans"/>
              </a:rPr>
              <a:t> supply kit. Follow placement of parts with the labels inside the kit.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dirty="0">
                <a:solidFill>
                  <a:srgbClr val="6091BA"/>
                </a:solidFill>
                <a:latin typeface="Open Sans"/>
                <a:ea typeface="Open Sans"/>
                <a:cs typeface="Open Sans"/>
                <a:sym typeface="Open Sans"/>
              </a:rPr>
              <a:t>Reflect on this activity</a:t>
            </a:r>
            <a:endParaRPr sz="3200" b="1" dirty="0">
              <a:solidFill>
                <a:srgbClr val="6091BA"/>
              </a:solidFill>
              <a:latin typeface="Open Sans"/>
              <a:ea typeface="Open Sans"/>
              <a:cs typeface="Open Sans"/>
              <a:sym typeface="Open Sans"/>
            </a:endParaRPr>
          </a:p>
        </p:txBody>
      </p:sp>
      <p:sp>
        <p:nvSpPr>
          <p:cNvPr id="152" name="Google Shape;152;p10"/>
          <p:cNvSpPr txBox="1">
            <a:spLocks noGrp="1"/>
          </p:cNvSpPr>
          <p:nvPr>
            <p:ph type="body" idx="1"/>
          </p:nvPr>
        </p:nvSpPr>
        <p:spPr>
          <a:prstGeom prst="rect">
            <a:avLst/>
          </a:prstGeom>
          <a:noFill/>
          <a:ln>
            <a:noFill/>
          </a:ln>
        </p:spPr>
        <p:txBody>
          <a:bodyPr spcFirstLastPara="1" wrap="square" lIns="91425" tIns="91425" rIns="91425" bIns="91425" anchor="t" anchorCtr="0">
            <a:normAutofit/>
          </a:bodyPr>
          <a:lstStyle/>
          <a:p>
            <a:pPr marL="31750" lvl="0" indent="0" algn="l" rtl="0">
              <a:lnSpc>
                <a:spcPct val="115000"/>
              </a:lnSpc>
              <a:spcBef>
                <a:spcPts val="0"/>
              </a:spcBef>
              <a:spcAft>
                <a:spcPts val="0"/>
              </a:spcAft>
              <a:buClr>
                <a:schemeClr val="accent2"/>
              </a:buClr>
              <a:buSzPts val="3100"/>
              <a:buNone/>
            </a:pPr>
            <a:r>
              <a:rPr lang="en" sz="2800" dirty="0">
                <a:solidFill>
                  <a:schemeClr val="accent2"/>
                </a:solidFill>
                <a:latin typeface="Open Sans"/>
                <a:ea typeface="Open Sans"/>
                <a:cs typeface="Open Sans"/>
                <a:sym typeface="Open Sans"/>
              </a:rPr>
              <a:t>In this activity, you took on the role of two different types of engineers.</a:t>
            </a:r>
            <a:endParaRPr sz="2800" dirty="0">
              <a:solidFill>
                <a:schemeClr val="accent2"/>
              </a:solidFill>
              <a:latin typeface="Open Sans"/>
              <a:ea typeface="Open Sans"/>
              <a:cs typeface="Open Sans"/>
              <a:sym typeface="Open Sans"/>
            </a:endParaRPr>
          </a:p>
          <a:p>
            <a:pPr marL="457200" lvl="0" indent="-425450" algn="l" rtl="0">
              <a:lnSpc>
                <a:spcPct val="115000"/>
              </a:lnSpc>
              <a:spcBef>
                <a:spcPts val="0"/>
              </a:spcBef>
              <a:spcAft>
                <a:spcPts val="0"/>
              </a:spcAft>
              <a:buClr>
                <a:schemeClr val="accent2"/>
              </a:buClr>
              <a:buSzPts val="3100"/>
              <a:buChar char="●"/>
            </a:pPr>
            <a:r>
              <a:rPr lang="en" sz="2800" dirty="0">
                <a:solidFill>
                  <a:schemeClr val="accent2"/>
                </a:solidFill>
                <a:latin typeface="Open Sans"/>
                <a:ea typeface="Open Sans"/>
                <a:cs typeface="Open Sans"/>
                <a:sym typeface="Open Sans"/>
              </a:rPr>
              <a:t>Which two do you believe them to be?</a:t>
            </a:r>
          </a:p>
          <a:p>
            <a:pPr marL="457200" lvl="0" indent="-425450" algn="l" rtl="0">
              <a:lnSpc>
                <a:spcPct val="115000"/>
              </a:lnSpc>
              <a:spcBef>
                <a:spcPts val="0"/>
              </a:spcBef>
              <a:spcAft>
                <a:spcPts val="0"/>
              </a:spcAft>
              <a:buClr>
                <a:schemeClr val="accent2"/>
              </a:buClr>
              <a:buSzPts val="3100"/>
              <a:buChar char="●"/>
            </a:pPr>
            <a:r>
              <a:rPr lang="en" sz="2800" dirty="0">
                <a:solidFill>
                  <a:schemeClr val="accent2"/>
                </a:solidFill>
                <a:latin typeface="Open Sans"/>
                <a:ea typeface="Open Sans"/>
                <a:cs typeface="Open Sans"/>
                <a:sym typeface="Open Sans"/>
              </a:rPr>
              <a:t>What step(s) in the engineering design process did you apply during this activity? </a:t>
            </a:r>
            <a:endParaRPr sz="2800" dirty="0">
              <a:solidFill>
                <a:schemeClr val="accent2"/>
              </a:solidFill>
              <a:latin typeface="Open Sans"/>
              <a:ea typeface="Open Sans"/>
              <a:cs typeface="Open Sans"/>
              <a:sym typeface="Open Sans"/>
            </a:endParaRPr>
          </a:p>
          <a:p>
            <a:pPr marL="457200" lvl="0" indent="-425450" algn="l" rtl="0">
              <a:lnSpc>
                <a:spcPct val="115000"/>
              </a:lnSpc>
              <a:spcBef>
                <a:spcPts val="0"/>
              </a:spcBef>
              <a:spcAft>
                <a:spcPts val="0"/>
              </a:spcAft>
              <a:buClr>
                <a:schemeClr val="accent2"/>
              </a:buClr>
              <a:buSzPts val="3100"/>
              <a:buChar char="●"/>
            </a:pPr>
            <a:r>
              <a:rPr lang="en" sz="2800" dirty="0">
                <a:solidFill>
                  <a:schemeClr val="accent2"/>
                </a:solidFill>
                <a:latin typeface="Open Sans"/>
                <a:ea typeface="Open Sans"/>
                <a:cs typeface="Open Sans"/>
                <a:sym typeface="Open Sans"/>
              </a:rPr>
              <a:t>How do you know?</a:t>
            </a:r>
            <a:endParaRPr sz="2800" dirty="0">
              <a:solidFill>
                <a:schemeClr val="accent2"/>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BD7A00B3-72CD-5FB7-3AB9-16C1E857A741}"/>
              </a:ext>
            </a:extLst>
          </p:cNvPr>
          <p:cNvPicPr>
            <a:picLocks noChangeAspect="1"/>
          </p:cNvPicPr>
          <p:nvPr/>
        </p:nvPicPr>
        <p:blipFill>
          <a:blip r:embed="rId3"/>
          <a:stretch>
            <a:fillRect/>
          </a:stretch>
        </p:blipFill>
        <p:spPr>
          <a:xfrm>
            <a:off x="6809371" y="3276210"/>
            <a:ext cx="2022929" cy="17339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160575" y="702475"/>
            <a:ext cx="8520600" cy="19251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ct val="162161"/>
              <a:buNone/>
            </a:pPr>
            <a:r>
              <a:rPr lang="en" sz="2466" b="1" dirty="0">
                <a:latin typeface="Open Sans"/>
                <a:ea typeface="Open Sans"/>
                <a:cs typeface="Open Sans"/>
                <a:sym typeface="Open Sans"/>
              </a:rPr>
              <a:t>Objective for Phase 1</a:t>
            </a:r>
            <a:endParaRPr sz="2466" b="1" dirty="0">
              <a:latin typeface="Open Sans"/>
              <a:ea typeface="Open Sans"/>
              <a:cs typeface="Open Sans"/>
              <a:sym typeface="Open Sans"/>
            </a:endParaRPr>
          </a:p>
          <a:p>
            <a:pPr marL="0" lvl="0" indent="0" algn="l" rtl="0">
              <a:lnSpc>
                <a:spcPct val="100000"/>
              </a:lnSpc>
              <a:spcBef>
                <a:spcPts val="0"/>
              </a:spcBef>
              <a:spcAft>
                <a:spcPts val="0"/>
              </a:spcAft>
              <a:buSzPct val="222222"/>
              <a:buNone/>
            </a:pPr>
            <a:endParaRPr sz="1800" dirty="0">
              <a:latin typeface="Open Sans"/>
              <a:ea typeface="Open Sans"/>
              <a:cs typeface="Open Sans"/>
              <a:sym typeface="Open Sans"/>
            </a:endParaRPr>
          </a:p>
          <a:p>
            <a:pPr marL="0" lvl="0" indent="0" algn="l" rtl="0">
              <a:spcBef>
                <a:spcPts val="0"/>
              </a:spcBef>
              <a:spcAft>
                <a:spcPts val="0"/>
              </a:spcAft>
              <a:buClr>
                <a:schemeClr val="dk1"/>
              </a:buClr>
              <a:buSzPct val="50000"/>
              <a:buFont typeface="Arial"/>
              <a:buNone/>
            </a:pPr>
            <a:r>
              <a:rPr lang="en" sz="2200" b="1" dirty="0">
                <a:latin typeface="Open Sans"/>
                <a:ea typeface="Open Sans"/>
                <a:cs typeface="Open Sans"/>
                <a:sym typeface="Open Sans"/>
              </a:rPr>
              <a:t>Students will</a:t>
            </a:r>
            <a:r>
              <a:rPr lang="en" sz="2200" dirty="0">
                <a:latin typeface="Open Sans"/>
                <a:ea typeface="Open Sans"/>
                <a:cs typeface="Open Sans"/>
                <a:sym typeface="Open Sans"/>
              </a:rPr>
              <a:t> </a:t>
            </a:r>
            <a:r>
              <a:rPr lang="en-US" sz="2200" dirty="0">
                <a:latin typeface="Open Sans"/>
                <a:ea typeface="Open Sans"/>
                <a:cs typeface="Open Sans"/>
                <a:sym typeface="Open Sans"/>
              </a:rPr>
              <a:t>design and implement a vehicle production system that integrates principles associated with craft manufacturing concepts and engineering roles. </a:t>
            </a:r>
            <a:endParaRPr sz="2200" dirty="0">
              <a:latin typeface="Open Sans"/>
              <a:ea typeface="Open Sans"/>
              <a:cs typeface="Open Sans"/>
              <a:sym typeface="Open Sans"/>
            </a:endParaRPr>
          </a:p>
          <a:p>
            <a:pPr marL="0" lvl="0" indent="0" algn="l" rtl="0">
              <a:lnSpc>
                <a:spcPct val="100000"/>
              </a:lnSpc>
              <a:spcBef>
                <a:spcPts val="0"/>
              </a:spcBef>
              <a:spcAft>
                <a:spcPts val="0"/>
              </a:spcAft>
              <a:buSzPct val="222222"/>
              <a:buNone/>
            </a:pPr>
            <a:endParaRPr sz="1800" dirty="0">
              <a:latin typeface="Open Sans"/>
              <a:ea typeface="Open Sans"/>
              <a:cs typeface="Open Sans"/>
              <a:sym typeface="Open Sans"/>
            </a:endParaRPr>
          </a:p>
        </p:txBody>
      </p:sp>
      <p:pic>
        <p:nvPicPr>
          <p:cNvPr id="64" name="Google Shape;64;p2"/>
          <p:cNvPicPr preferRelativeResize="0"/>
          <p:nvPr/>
        </p:nvPicPr>
        <p:blipFill rotWithShape="1">
          <a:blip r:embed="rId3">
            <a:alphaModFix/>
          </a:blip>
          <a:srcRect/>
          <a:stretch/>
        </p:blipFill>
        <p:spPr>
          <a:xfrm>
            <a:off x="160564" y="4644799"/>
            <a:ext cx="8839200" cy="40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g36a218afaea_0_0"/>
          <p:cNvSpPr txBox="1">
            <a:spLocks noGrp="1"/>
          </p:cNvSpPr>
          <p:nvPr>
            <p:ph type="title"/>
          </p:nvPr>
        </p:nvSpPr>
        <p:spPr>
          <a:xfrm>
            <a:off x="311700" y="654650"/>
            <a:ext cx="8520600" cy="45375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15000"/>
              </a:lnSpc>
              <a:spcBef>
                <a:spcPts val="1200"/>
              </a:spcBef>
              <a:spcAft>
                <a:spcPts val="0"/>
              </a:spcAft>
              <a:buSzPct val="55000"/>
              <a:buNone/>
            </a:pPr>
            <a:r>
              <a:rPr lang="en" sz="2000" b="1" dirty="0">
                <a:latin typeface="Open Sans"/>
                <a:ea typeface="Open Sans"/>
                <a:cs typeface="Open Sans"/>
                <a:sym typeface="Open Sans"/>
              </a:rPr>
              <a:t>Porsche</a:t>
            </a:r>
            <a:r>
              <a:rPr lang="en" sz="2000" dirty="0">
                <a:latin typeface="Open Sans"/>
                <a:ea typeface="Open Sans"/>
                <a:cs typeface="Open Sans"/>
                <a:sym typeface="Open Sans"/>
              </a:rPr>
              <a:t>, one of the most iconic names in luxury performance vehicles, is ready to trust a brand-new startup to handcraft their next </a:t>
            </a:r>
            <a:r>
              <a:rPr lang="en" sz="2000" b="1" dirty="0">
                <a:latin typeface="Open Sans"/>
                <a:ea typeface="Open Sans"/>
                <a:cs typeface="Open Sans"/>
                <a:sym typeface="Open Sans"/>
              </a:rPr>
              <a:t>Dream Porsche</a:t>
            </a:r>
            <a:r>
              <a:rPr lang="en" sz="2000" dirty="0">
                <a:latin typeface="Open Sans"/>
                <a:ea typeface="Open Sans"/>
                <a:cs typeface="Open Sans"/>
                <a:sym typeface="Open Sans"/>
              </a:rPr>
              <a:t>. That startup could be yours, if you can defeat your competitors. </a:t>
            </a:r>
            <a:endParaRPr sz="2000" dirty="0">
              <a:latin typeface="Open Sans"/>
              <a:ea typeface="Open Sans"/>
              <a:cs typeface="Open Sans"/>
              <a:sym typeface="Open Sans"/>
            </a:endParaRPr>
          </a:p>
          <a:p>
            <a:pPr marL="0" lvl="0" indent="0" algn="l" rtl="0">
              <a:lnSpc>
                <a:spcPct val="115000"/>
              </a:lnSpc>
              <a:spcBef>
                <a:spcPts val="1200"/>
              </a:spcBef>
              <a:spcAft>
                <a:spcPts val="0"/>
              </a:spcAft>
              <a:buClr>
                <a:schemeClr val="dk1"/>
              </a:buClr>
              <a:buSzPct val="55000"/>
              <a:buFont typeface="Arial"/>
              <a:buNone/>
            </a:pPr>
            <a:r>
              <a:rPr lang="en" sz="2000" dirty="0">
                <a:latin typeface="Open Sans"/>
                <a:ea typeface="Open Sans"/>
                <a:cs typeface="Open Sans"/>
                <a:sym typeface="Open Sans"/>
              </a:rPr>
              <a:t>Porsche isn’t just looking for pretty designs. They will select, from among you and your competitors, the group that can deliver the maximum number of high quality vehicles within their allotted time frame while also earning the highest profit. </a:t>
            </a:r>
            <a:endParaRPr sz="2000" dirty="0">
              <a:latin typeface="Open Sans"/>
              <a:ea typeface="Open Sans"/>
              <a:cs typeface="Open Sans"/>
              <a:sym typeface="Open Sans"/>
            </a:endParaRPr>
          </a:p>
          <a:p>
            <a:pPr marL="0" lvl="0" indent="0" algn="l" rtl="0">
              <a:lnSpc>
                <a:spcPct val="115000"/>
              </a:lnSpc>
              <a:spcBef>
                <a:spcPts val="1200"/>
              </a:spcBef>
              <a:spcAft>
                <a:spcPts val="0"/>
              </a:spcAft>
              <a:buClr>
                <a:schemeClr val="dk1"/>
              </a:buClr>
              <a:buSzPct val="55000"/>
              <a:buFont typeface="Arial"/>
              <a:buNone/>
            </a:pPr>
            <a:r>
              <a:rPr lang="en" sz="2000" dirty="0">
                <a:latin typeface="Open Sans"/>
                <a:ea typeface="Open Sans"/>
                <a:cs typeface="Open Sans"/>
                <a:sym typeface="Open Sans"/>
              </a:rPr>
              <a:t>This is your </a:t>
            </a:r>
            <a:r>
              <a:rPr lang="en" sz="2000" b="1" dirty="0">
                <a:latin typeface="Open Sans"/>
                <a:ea typeface="Open Sans"/>
                <a:cs typeface="Open Sans"/>
                <a:sym typeface="Open Sans"/>
              </a:rPr>
              <a:t>audition</a:t>
            </a:r>
            <a:r>
              <a:rPr lang="en" sz="2000" dirty="0">
                <a:latin typeface="Open Sans"/>
                <a:ea typeface="Open Sans"/>
                <a:cs typeface="Open Sans"/>
                <a:sym typeface="Open Sans"/>
              </a:rPr>
              <a:t> to show Porsche that your team has what it takes to deliver excellence under pressure. The clock is ticking. The competition is fierce. The reward? A massive contract and your company’s name forever tied to an automotive legend.</a:t>
            </a:r>
            <a:endParaRPr sz="2000" dirty="0">
              <a:latin typeface="Open Sans"/>
              <a:ea typeface="Open Sans"/>
              <a:cs typeface="Open Sans"/>
              <a:sym typeface="Open Sans"/>
            </a:endParaRPr>
          </a:p>
          <a:p>
            <a:pPr marL="0" lvl="0" indent="0" algn="l" rtl="0">
              <a:lnSpc>
                <a:spcPct val="115000"/>
              </a:lnSpc>
              <a:spcBef>
                <a:spcPts val="1200"/>
              </a:spcBef>
              <a:spcAft>
                <a:spcPts val="0"/>
              </a:spcAft>
              <a:buClr>
                <a:schemeClr val="dk1"/>
              </a:buClr>
              <a:buSzPct val="55000"/>
              <a:buFont typeface="Arial"/>
              <a:buNone/>
            </a:pPr>
            <a:r>
              <a:rPr lang="en" sz="2000" dirty="0">
                <a:latin typeface="Open Sans"/>
                <a:ea typeface="Open Sans"/>
                <a:cs typeface="Open Sans"/>
                <a:sym typeface="Open Sans"/>
              </a:rPr>
              <a:t>Will you rise to the challenge—and become part of Porsche’s legacy?</a:t>
            </a:r>
            <a:endParaRPr sz="2000" dirty="0">
              <a:latin typeface="Open Sans"/>
              <a:ea typeface="Open Sans"/>
              <a:cs typeface="Open Sans"/>
              <a:sym typeface="Open Sans"/>
            </a:endParaRPr>
          </a:p>
          <a:p>
            <a:pPr marL="0" lvl="0" indent="0" algn="l" rtl="0">
              <a:lnSpc>
                <a:spcPct val="115000"/>
              </a:lnSpc>
              <a:spcBef>
                <a:spcPts val="1200"/>
              </a:spcBef>
              <a:spcAft>
                <a:spcPts val="0"/>
              </a:spcAft>
              <a:buSzPct val="44594"/>
              <a:buNone/>
            </a:pPr>
            <a:endParaRPr sz="2466" dirty="0">
              <a:latin typeface="Open Sans"/>
              <a:ea typeface="Open Sans"/>
              <a:cs typeface="Open Sans"/>
              <a:sym typeface="Open Sans"/>
            </a:endParaRPr>
          </a:p>
          <a:p>
            <a:pPr marL="0" lvl="0" indent="0" algn="l" rtl="0">
              <a:lnSpc>
                <a:spcPct val="115000"/>
              </a:lnSpc>
              <a:spcBef>
                <a:spcPts val="1200"/>
              </a:spcBef>
              <a:spcAft>
                <a:spcPts val="1200"/>
              </a:spcAft>
              <a:buSzPct val="44594"/>
              <a:buNone/>
            </a:pPr>
            <a:endParaRPr sz="2466" dirty="0">
              <a:latin typeface="Open Sans"/>
              <a:ea typeface="Open Sans"/>
              <a:cs typeface="Open Sans"/>
              <a:sym typeface="Open Sans"/>
            </a:endParaRPr>
          </a:p>
        </p:txBody>
      </p:sp>
      <p:pic>
        <p:nvPicPr>
          <p:cNvPr id="70" name="Google Shape;70;g36a218afaea_0_0"/>
          <p:cNvPicPr preferRelativeResize="0"/>
          <p:nvPr/>
        </p:nvPicPr>
        <p:blipFill rotWithShape="1">
          <a:blip r:embed="rId3">
            <a:alphaModFix/>
          </a:blip>
          <a:srcRect/>
          <a:stretch/>
        </p:blipFill>
        <p:spPr>
          <a:xfrm>
            <a:off x="160564" y="4644799"/>
            <a:ext cx="8839199" cy="409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g36a218afaea_0_117"/>
          <p:cNvSpPr txBox="1">
            <a:spLocks noGrp="1"/>
          </p:cNvSpPr>
          <p:nvPr>
            <p:ph type="title"/>
          </p:nvPr>
        </p:nvSpPr>
        <p:spPr>
          <a:xfrm>
            <a:off x="198825" y="132225"/>
            <a:ext cx="8520600" cy="841800"/>
          </a:xfrm>
          <a:prstGeom prst="rect">
            <a:avLst/>
          </a:prstGeom>
          <a:solidFill>
            <a:srgbClr val="6091BA"/>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dirty="0">
                <a:solidFill>
                  <a:schemeClr val="lt1"/>
                </a:solidFill>
              </a:rPr>
              <a:t>Watch the Video</a:t>
            </a:r>
            <a:endParaRPr dirty="0">
              <a:solidFill>
                <a:schemeClr val="lt1"/>
              </a:solidFill>
            </a:endParaRPr>
          </a:p>
        </p:txBody>
      </p:sp>
      <p:sp>
        <p:nvSpPr>
          <p:cNvPr id="78" name="Google Shape;78;g36a218afaea_0_117"/>
          <p:cNvSpPr txBox="1">
            <a:spLocks noGrp="1"/>
          </p:cNvSpPr>
          <p:nvPr>
            <p:ph type="title" idx="4294967295"/>
          </p:nvPr>
        </p:nvSpPr>
        <p:spPr>
          <a:xfrm>
            <a:off x="0" y="4048125"/>
            <a:ext cx="8521700" cy="102076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800"/>
              <a:buNone/>
            </a:pPr>
            <a:r>
              <a:rPr lang="en" sz="2200" b="1" dirty="0">
                <a:solidFill>
                  <a:srgbClr val="6091BA"/>
                </a:solidFill>
                <a:latin typeface="Open Sans"/>
                <a:ea typeface="Open Sans"/>
                <a:cs typeface="Open Sans"/>
                <a:sym typeface="Open Sans"/>
              </a:rPr>
              <a:t>Porsche has delivered this video for your team to watch so you may gain some insight into their process. </a:t>
            </a:r>
            <a:endParaRPr sz="1200" dirty="0">
              <a:solidFill>
                <a:srgbClr val="000000"/>
              </a:solidFill>
              <a:latin typeface="Open Sans"/>
              <a:ea typeface="Open Sans"/>
              <a:cs typeface="Open Sans"/>
              <a:sym typeface="Open Sans"/>
            </a:endParaRPr>
          </a:p>
        </p:txBody>
      </p:sp>
      <p:pic>
        <p:nvPicPr>
          <p:cNvPr id="76" name="Google Shape;76;g36a218afaea_0_117" descr="On this feature of the FRAME, we explore the Production line of the Porsche 911 turbo S. Stay tuned to learn about the hand-assembled high-performance car and the design process from its studio in Weissach&#10;&#10;Do you have a great product to showcase? We can film at your facility! Simply send an email to contact@theframe.one &#10;&#10;About FRAME: &#10;&#10;When business meets engineering, FRAME is your new source of information.&#10;&#10;From designing, Prototyping, building, or even destroying, our daily life is surrounded by processes of all kinds, each more interesting than the next.&#10;&#10;But have you ever wondered what's behind all of this?&#10;&#10;In our videos, you will find:&#10;&#10;-Explanation and infographics of how things are built, from the most simple pencil to the most complex digging machine. &#10;&#10;- Stories behind the world's most successful companies &#10;&#10;-Analysis of future trends in the world of industry, exclusive interviews with industrial specialists, and many more !&#10;&#10;We publish four videos a week. Make sure to subscribe to the FRAME YouTube channel to catch us on our next episode.&#10;&#10;Check our FRAME website at https://theframe.one/&#10;&#10;FRAME on Twitter https://twitter.com/FRAME_official" title="Inside the Advanced German Factory Crafting the Porsche 911">
            <a:hlinkClick r:id="rId3"/>
          </p:cNvPr>
          <p:cNvPicPr preferRelativeResize="0"/>
          <p:nvPr/>
        </p:nvPicPr>
        <p:blipFill>
          <a:blip r:embed="rId4">
            <a:alphaModFix/>
          </a:blip>
          <a:stretch>
            <a:fillRect/>
          </a:stretch>
        </p:blipFill>
        <p:spPr>
          <a:xfrm>
            <a:off x="1604825" y="1094725"/>
            <a:ext cx="5251650" cy="2954050"/>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g36a218afaea_0_12"/>
          <p:cNvSpPr txBox="1">
            <a:spLocks noGrp="1"/>
          </p:cNvSpPr>
          <p:nvPr>
            <p:ph type="title"/>
          </p:nvPr>
        </p:nvSpPr>
        <p:spPr>
          <a:xfrm>
            <a:off x="311700" y="136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What Did You Notice? What Do You Wonder?</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sp>
        <p:nvSpPr>
          <p:cNvPr id="84" name="Google Shape;84;g36a218afaea_0_12"/>
          <p:cNvSpPr txBox="1">
            <a:spLocks noGrp="1"/>
          </p:cNvSpPr>
          <p:nvPr>
            <p:ph type="body" idx="1"/>
          </p:nvPr>
        </p:nvSpPr>
        <p:spPr>
          <a:xfrm>
            <a:off x="311700" y="709375"/>
            <a:ext cx="8520600" cy="3416400"/>
          </a:xfrm>
          <a:prstGeom prst="rect">
            <a:avLst/>
          </a:prstGeom>
          <a:noFill/>
          <a:ln>
            <a:noFill/>
          </a:ln>
        </p:spPr>
        <p:txBody>
          <a:bodyPr spcFirstLastPara="1" wrap="square" lIns="91425" tIns="91425" rIns="91425" bIns="91425" anchor="t" anchorCtr="0">
            <a:noAutofit/>
          </a:bodyPr>
          <a:lstStyle/>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the way the different cars were assembled?</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the roles people played in each assembly?</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the speed of assembly in each video?</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how quality is checked in each car production method?</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the equipment or tools used in each process?</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how cost and efficiency are impacted by these different processes?</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how each system impacts the overall quality and durability of the cars produced?</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the advantages and disadvantages of each assembly style?</a:t>
            </a:r>
            <a:endParaRPr sz="1600" dirty="0">
              <a:latin typeface="Open Sans" panose="020B0606030504020204" pitchFamily="34" charset="0"/>
              <a:ea typeface="Open Sans" panose="020B0606030504020204" pitchFamily="34" charset="0"/>
              <a:cs typeface="Open Sans" panose="020B0606030504020204" pitchFamily="34" charset="0"/>
            </a:endParaRPr>
          </a:p>
          <a:p>
            <a:pPr marL="425450" lvl="0" indent="-285750" algn="l" rtl="0">
              <a:lnSpc>
                <a:spcPct val="115000"/>
              </a:lnSpc>
              <a:spcBef>
                <a:spcPts val="0"/>
              </a:spcBef>
              <a:spcAft>
                <a:spcPts val="0"/>
              </a:spcAft>
              <a:buSzPts val="18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About how easy or difficult it would be to fix mistakes in each type of assembly process?</a:t>
            </a:r>
            <a:endParaRPr sz="1600" dirty="0">
              <a:latin typeface="Open Sans" panose="020B0606030504020204" pitchFamily="34" charset="0"/>
              <a:ea typeface="Open Sans" panose="020B0606030504020204" pitchFamily="34" charset="0"/>
              <a:cs typeface="Open Sans" panose="020B0606030504020204" pitchFamily="34" charset="0"/>
            </a:endParaRPr>
          </a:p>
          <a:p>
            <a:pPr marL="457200" lvl="0" indent="-228600" algn="l" rtl="0">
              <a:lnSpc>
                <a:spcPct val="115000"/>
              </a:lnSpc>
              <a:spcBef>
                <a:spcPts val="0"/>
              </a:spcBef>
              <a:spcAft>
                <a:spcPts val="0"/>
              </a:spcAft>
              <a:buSzPts val="1800"/>
              <a:buNone/>
            </a:pPr>
            <a:endParaRPr dirty="0"/>
          </a:p>
        </p:txBody>
      </p:sp>
      <p:pic>
        <p:nvPicPr>
          <p:cNvPr id="85" name="Google Shape;85;g36a218afaea_0_12"/>
          <p:cNvPicPr preferRelativeResize="0"/>
          <p:nvPr/>
        </p:nvPicPr>
        <p:blipFill rotWithShape="1">
          <a:blip r:embed="rId3">
            <a:alphaModFix/>
          </a:blip>
          <a:srcRect/>
          <a:stretch/>
        </p:blipFill>
        <p:spPr>
          <a:xfrm>
            <a:off x="152402" y="4651025"/>
            <a:ext cx="8839194" cy="403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g36a2099b48b_0_0"/>
          <p:cNvSpPr txBox="1">
            <a:spLocks noGrp="1"/>
          </p:cNvSpPr>
          <p:nvPr>
            <p:ph type="title"/>
          </p:nvPr>
        </p:nvSpPr>
        <p:spPr>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 dirty="0">
                <a:latin typeface="Open Sans"/>
                <a:ea typeface="Open Sans"/>
                <a:cs typeface="Open Sans"/>
                <a:sym typeface="Open Sans"/>
              </a:rPr>
              <a:t>The video represents an example of </a:t>
            </a:r>
            <a:endParaRPr dirty="0">
              <a:latin typeface="Open Sans"/>
              <a:ea typeface="Open Sans"/>
              <a:cs typeface="Open Sans"/>
              <a:sym typeface="Open Sans"/>
            </a:endParaRPr>
          </a:p>
          <a:p>
            <a:pPr marL="0" lvl="0" indent="0" algn="ctr" rtl="0">
              <a:lnSpc>
                <a:spcPct val="100000"/>
              </a:lnSpc>
              <a:spcBef>
                <a:spcPts val="0"/>
              </a:spcBef>
              <a:spcAft>
                <a:spcPts val="0"/>
              </a:spcAft>
              <a:buSzPct val="111111"/>
              <a:buNone/>
            </a:pPr>
            <a:r>
              <a:rPr lang="en" b="1" dirty="0">
                <a:solidFill>
                  <a:srgbClr val="F8A81B"/>
                </a:solidFill>
                <a:latin typeface="Open Sans"/>
                <a:ea typeface="Open Sans"/>
                <a:cs typeface="Open Sans"/>
                <a:sym typeface="Open Sans"/>
              </a:rPr>
              <a:t>craft manufacturing</a:t>
            </a:r>
            <a:r>
              <a:rPr lang="en" b="1" dirty="0">
                <a:latin typeface="Open Sans"/>
                <a:ea typeface="Open Sans"/>
                <a:cs typeface="Open Sans"/>
                <a:sym typeface="Open Sans"/>
              </a:rPr>
              <a:t>.</a:t>
            </a:r>
            <a:endParaRPr dirty="0">
              <a:latin typeface="Open Sans"/>
              <a:ea typeface="Open Sans"/>
              <a:cs typeface="Open Sans"/>
              <a:sym typeface="Open Sans"/>
            </a:endParaRPr>
          </a:p>
          <a:p>
            <a:pPr marL="0" lvl="0" indent="0" algn="ctr" rtl="0">
              <a:lnSpc>
                <a:spcPct val="100000"/>
              </a:lnSpc>
              <a:spcBef>
                <a:spcPts val="0"/>
              </a:spcBef>
              <a:spcAft>
                <a:spcPts val="0"/>
              </a:spcAft>
              <a:buSzPct val="111111"/>
              <a:buNone/>
            </a:pPr>
            <a:r>
              <a:rPr lang="en" dirty="0">
                <a:latin typeface="Open Sans"/>
                <a:ea typeface="Open Sans"/>
                <a:cs typeface="Open Sans"/>
                <a:sym typeface="Open Sans"/>
              </a:rPr>
              <a:t>The main idea of</a:t>
            </a:r>
            <a:r>
              <a:rPr lang="en" dirty="0">
                <a:solidFill>
                  <a:schemeClr val="lt1"/>
                </a:solidFill>
                <a:latin typeface="Open Sans"/>
                <a:ea typeface="Open Sans"/>
                <a:cs typeface="Open Sans"/>
                <a:sym typeface="Open Sans"/>
              </a:rPr>
              <a:t> </a:t>
            </a:r>
            <a:r>
              <a:rPr lang="en" dirty="0">
                <a:latin typeface="Open Sans"/>
                <a:ea typeface="Open Sans"/>
                <a:cs typeface="Open Sans"/>
                <a:sym typeface="Open Sans"/>
              </a:rPr>
              <a:t>craft manufacturing</a:t>
            </a:r>
            <a:r>
              <a:rPr lang="en" b="1" dirty="0">
                <a:latin typeface="Open Sans"/>
                <a:ea typeface="Open Sans"/>
                <a:cs typeface="Open Sans"/>
                <a:sym typeface="Open Sans"/>
              </a:rPr>
              <a:t> </a:t>
            </a:r>
            <a:r>
              <a:rPr lang="en" dirty="0">
                <a:latin typeface="Open Sans"/>
                <a:ea typeface="Open Sans"/>
                <a:cs typeface="Open Sans"/>
                <a:sym typeface="Open Sans"/>
              </a:rPr>
              <a:t>is that a highly skilled person, or a group of skilled people, produces a unique item, one at a time, according to a customer’s directions.</a:t>
            </a:r>
            <a:r>
              <a:rPr lang="en" dirty="0"/>
              <a:t> </a:t>
            </a:r>
            <a:endParaRPr dirty="0"/>
          </a:p>
        </p:txBody>
      </p:sp>
      <p:pic>
        <p:nvPicPr>
          <p:cNvPr id="91" name="Google Shape;91;g36a2099b48b_0_0"/>
          <p:cNvPicPr preferRelativeResize="0"/>
          <p:nvPr/>
        </p:nvPicPr>
        <p:blipFill rotWithShape="1">
          <a:blip r:embed="rId3">
            <a:alphaModFix/>
          </a:blip>
          <a:srcRect/>
          <a:stretch/>
        </p:blipFill>
        <p:spPr>
          <a:xfrm>
            <a:off x="160564" y="4644799"/>
            <a:ext cx="8839199" cy="40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25A09099-78AB-829A-754F-C4D164399218}"/>
            </a:ext>
          </a:extLst>
        </p:cNvPr>
        <p:cNvGrpSpPr/>
        <p:nvPr/>
      </p:nvGrpSpPr>
      <p:grpSpPr>
        <a:xfrm>
          <a:off x="0" y="0"/>
          <a:ext cx="0" cy="0"/>
          <a:chOff x="0" y="0"/>
          <a:chExt cx="0" cy="0"/>
        </a:xfrm>
      </p:grpSpPr>
      <p:pic>
        <p:nvPicPr>
          <p:cNvPr id="6" name="Content Placeholder 5" descr="A diagram of engineering design process&#10;&#10;AI-generated content may be incorrect.">
            <a:extLst>
              <a:ext uri="{FF2B5EF4-FFF2-40B4-BE49-F238E27FC236}">
                <a16:creationId xmlns:a16="http://schemas.microsoft.com/office/drawing/2014/main" id="{2DDD7599-1C33-7818-959E-138DD882E68A}"/>
              </a:ext>
            </a:extLst>
          </p:cNvPr>
          <p:cNvPicPr>
            <a:picLocks noGrp="1" noChangeAspect="1"/>
          </p:cNvPicPr>
          <p:nvPr>
            <p:ph idx="1"/>
          </p:nvPr>
        </p:nvPicPr>
        <p:blipFill>
          <a:blip r:embed="rId3"/>
          <a:stretch>
            <a:fillRect/>
          </a:stretch>
        </p:blipFill>
        <p:spPr>
          <a:xfrm>
            <a:off x="2664910" y="1370013"/>
            <a:ext cx="3814180" cy="3262312"/>
          </a:xfrm>
          <a:effectLst>
            <a:softEdge rad="175762"/>
          </a:effectLst>
        </p:spPr>
      </p:pic>
      <p:pic>
        <p:nvPicPr>
          <p:cNvPr id="91" name="Google Shape;91;g36a2099b48b_0_0">
            <a:extLst>
              <a:ext uri="{FF2B5EF4-FFF2-40B4-BE49-F238E27FC236}">
                <a16:creationId xmlns:a16="http://schemas.microsoft.com/office/drawing/2014/main" id="{192399B6-0AA9-82DC-E857-5FB03FC4F878}"/>
              </a:ext>
            </a:extLst>
          </p:cNvPr>
          <p:cNvPicPr preferRelativeResize="0"/>
          <p:nvPr/>
        </p:nvPicPr>
        <p:blipFill rotWithShape="1">
          <a:blip r:embed="rId4">
            <a:alphaModFix/>
          </a:blip>
          <a:srcRect/>
          <a:stretch/>
        </p:blipFill>
        <p:spPr>
          <a:xfrm>
            <a:off x="160564" y="4644799"/>
            <a:ext cx="8839199" cy="409575"/>
          </a:xfrm>
          <a:prstGeom prst="rect">
            <a:avLst/>
          </a:prstGeom>
          <a:noFill/>
          <a:ln>
            <a:noFill/>
          </a:ln>
        </p:spPr>
      </p:pic>
      <p:sp>
        <p:nvSpPr>
          <p:cNvPr id="4" name="Title 3">
            <a:extLst>
              <a:ext uri="{FF2B5EF4-FFF2-40B4-BE49-F238E27FC236}">
                <a16:creationId xmlns:a16="http://schemas.microsoft.com/office/drawing/2014/main" id="{4E1C3317-6BE9-4897-A9BB-8C66CBA81214}"/>
              </a:ext>
            </a:extLst>
          </p:cNvPr>
          <p:cNvSpPr>
            <a:spLocks noGrp="1"/>
          </p:cNvSpPr>
          <p:nvPr>
            <p:ph type="title"/>
          </p:nvPr>
        </p:nvSpPr>
        <p:spPr/>
        <p:txBody>
          <a:bodyPr>
            <a:normAutofit/>
          </a:bodyPr>
          <a:lstStyle/>
          <a:p>
            <a:r>
              <a:rPr lang="en" b="1" dirty="0">
                <a:solidFill>
                  <a:srgbClr val="6091BA"/>
                </a:solidFill>
                <a:latin typeface="Open Sans"/>
                <a:ea typeface="Open Sans"/>
                <a:cs typeface="Open Sans"/>
                <a:sym typeface="Open Sans"/>
              </a:rPr>
              <a:t>Engineering Design Process</a:t>
            </a:r>
            <a:endParaRPr lang="en-US" dirty="0">
              <a:solidFill>
                <a:schemeClr val="tx2">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674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g36a218afaea_0_63"/>
          <p:cNvSpPr txBox="1">
            <a:spLocks noGrp="1"/>
          </p:cNvSpPr>
          <p:nvPr>
            <p:ph type="title"/>
          </p:nvPr>
        </p:nvSpPr>
        <p:spPr>
          <a:xfrm>
            <a:off x="308703" y="129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800" b="1" dirty="0">
                <a:solidFill>
                  <a:srgbClr val="6091BA"/>
                </a:solidFill>
                <a:latin typeface="Open Sans"/>
                <a:ea typeface="Open Sans"/>
                <a:cs typeface="Open Sans"/>
                <a:sym typeface="Open Sans"/>
              </a:rPr>
              <a:t>Common Engineering Roles in Manufacturing</a:t>
            </a:r>
            <a:endParaRPr sz="2800" dirty="0"/>
          </a:p>
        </p:txBody>
      </p:sp>
      <p:sp>
        <p:nvSpPr>
          <p:cNvPr id="97" name="Google Shape;97;g36a218afaea_0_63"/>
          <p:cNvSpPr txBox="1">
            <a:spLocks noGrp="1"/>
          </p:cNvSpPr>
          <p:nvPr>
            <p:ph type="body" idx="1"/>
          </p:nvPr>
        </p:nvSpPr>
        <p:spPr>
          <a:xfrm>
            <a:off x="308703" y="8250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There are many more, but here are a few to think about:</a:t>
            </a:r>
            <a:endParaRPr sz="16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lnSpc>
                <a:spcPct val="115000"/>
              </a:lnSpc>
              <a:spcBef>
                <a:spcPts val="1600"/>
              </a:spcBef>
              <a:spcAft>
                <a:spcPts val="0"/>
              </a:spcAft>
              <a:buSzPts val="14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 </a:t>
            </a:r>
            <a:r>
              <a:rPr lang="en" sz="1600" b="1" dirty="0">
                <a:latin typeface="Open Sans" panose="020B0606030504020204" pitchFamily="34" charset="0"/>
                <a:ea typeface="Open Sans" panose="020B0606030504020204" pitchFamily="34" charset="0"/>
                <a:cs typeface="Open Sans" panose="020B0606030504020204" pitchFamily="34" charset="0"/>
                <a:sym typeface="Open Sans"/>
              </a:rPr>
              <a:t>design engineer </a:t>
            </a: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designs and often makes plans to improve systems and products based on available materials and requirements.</a:t>
            </a:r>
            <a:endParaRPr sz="16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lnSpc>
                <a:spcPct val="115000"/>
              </a:lnSpc>
              <a:spcBef>
                <a:spcPts val="1600"/>
              </a:spcBef>
              <a:spcAft>
                <a:spcPts val="0"/>
              </a:spcAft>
              <a:buSzPts val="14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 </a:t>
            </a:r>
            <a:r>
              <a:rPr lang="en" sz="1600" b="1" dirty="0">
                <a:latin typeface="Open Sans" panose="020B0606030504020204" pitchFamily="34" charset="0"/>
                <a:ea typeface="Open Sans" panose="020B0606030504020204" pitchFamily="34" charset="0"/>
                <a:cs typeface="Open Sans" panose="020B0606030504020204" pitchFamily="34" charset="0"/>
                <a:sym typeface="Open Sans"/>
              </a:rPr>
              <a:t>sourcing engineer </a:t>
            </a: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is responsible for finding and purchasing product components and making sure they will meet the needs of the product.</a:t>
            </a:r>
            <a:endParaRPr sz="16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lnSpc>
                <a:spcPct val="115000"/>
              </a:lnSpc>
              <a:spcBef>
                <a:spcPts val="1600"/>
              </a:spcBef>
              <a:spcAft>
                <a:spcPts val="0"/>
              </a:spcAft>
              <a:buSzPts val="1400"/>
              <a:buChar char="○"/>
            </a:pPr>
            <a:r>
              <a:rPr lang="en" sz="1600" dirty="0">
                <a:latin typeface="Open Sans" panose="020B0606030504020204" pitchFamily="34" charset="0"/>
                <a:ea typeface="Open Sans" panose="020B0606030504020204" pitchFamily="34" charset="0"/>
                <a:cs typeface="Open Sans" panose="020B0606030504020204" pitchFamily="34" charset="0"/>
              </a:rPr>
              <a:t>A </a:t>
            </a:r>
            <a:r>
              <a:rPr lang="en" sz="1600" b="1" dirty="0">
                <a:latin typeface="Open Sans" panose="020B0606030504020204" pitchFamily="34" charset="0"/>
                <a:ea typeface="Open Sans" panose="020B0606030504020204" pitchFamily="34" charset="0"/>
                <a:cs typeface="Open Sans" panose="020B0606030504020204" pitchFamily="34" charset="0"/>
              </a:rPr>
              <a:t>manufacturing engineer </a:t>
            </a:r>
            <a:r>
              <a:rPr lang="en" sz="1600" dirty="0">
                <a:latin typeface="Open Sans" panose="020B0606030504020204" pitchFamily="34" charset="0"/>
                <a:ea typeface="Open Sans" panose="020B0606030504020204" pitchFamily="34" charset="0"/>
                <a:cs typeface="Open Sans" panose="020B0606030504020204" pitchFamily="34" charset="0"/>
              </a:rPr>
              <a:t>is often responsible for the process of constructing the product and making sure it goes as efficiently as possible.</a:t>
            </a: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 </a:t>
            </a:r>
            <a:endParaRPr sz="1600" dirty="0">
              <a:latin typeface="Open Sans" panose="020B0606030504020204" pitchFamily="34" charset="0"/>
              <a:ea typeface="Open Sans" panose="020B0606030504020204" pitchFamily="34" charset="0"/>
              <a:cs typeface="Open Sans" panose="020B0606030504020204" pitchFamily="34" charset="0"/>
            </a:endParaRPr>
          </a:p>
          <a:p>
            <a:pPr marL="914400" lvl="1" indent="-317500" algn="l" rtl="0">
              <a:lnSpc>
                <a:spcPct val="115000"/>
              </a:lnSpc>
              <a:spcBef>
                <a:spcPts val="1600"/>
              </a:spcBef>
              <a:spcAft>
                <a:spcPts val="0"/>
              </a:spcAft>
              <a:buSzPts val="1400"/>
              <a:buChar char="○"/>
            </a:pP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A </a:t>
            </a:r>
            <a:r>
              <a:rPr lang="en" sz="1600" b="1" dirty="0">
                <a:latin typeface="Open Sans" panose="020B0606030504020204" pitchFamily="34" charset="0"/>
                <a:ea typeface="Open Sans" panose="020B0606030504020204" pitchFamily="34" charset="0"/>
                <a:cs typeface="Open Sans" panose="020B0606030504020204" pitchFamily="34" charset="0"/>
                <a:sym typeface="Open Sans"/>
              </a:rPr>
              <a:t>quality engineer </a:t>
            </a:r>
            <a:r>
              <a:rPr lang="en" sz="1600" dirty="0">
                <a:latin typeface="Open Sans" panose="020B0606030504020204" pitchFamily="34" charset="0"/>
                <a:ea typeface="Open Sans" panose="020B0606030504020204" pitchFamily="34" charset="0"/>
                <a:cs typeface="Open Sans" panose="020B0606030504020204" pitchFamily="34" charset="0"/>
                <a:sym typeface="Open Sans"/>
              </a:rPr>
              <a:t>is responsible for making sure the product is designed and built to meet all requirements.</a:t>
            </a:r>
            <a:endParaRPr sz="1600" dirty="0">
              <a:latin typeface="Open Sans" panose="020B0606030504020204" pitchFamily="34" charset="0"/>
              <a:ea typeface="Open Sans" panose="020B0606030504020204" pitchFamily="34" charset="0"/>
              <a:cs typeface="Open Sans" panose="020B0606030504020204" pitchFamily="34" charset="0"/>
            </a:endParaRPr>
          </a:p>
          <a:p>
            <a:pPr marL="914400" lvl="1" indent="-228600" algn="l" rtl="0">
              <a:lnSpc>
                <a:spcPct val="115000"/>
              </a:lnSpc>
              <a:spcBef>
                <a:spcPts val="1600"/>
              </a:spcBef>
              <a:spcAft>
                <a:spcPts val="0"/>
              </a:spcAft>
              <a:buSzPts val="1400"/>
              <a:buNone/>
            </a:pPr>
            <a:endParaRPr sz="2400" dirty="0">
              <a:latin typeface="Open Sans"/>
              <a:ea typeface="Open Sans"/>
              <a:cs typeface="Open Sans"/>
              <a:sym typeface="Open Sans"/>
            </a:endParaRPr>
          </a:p>
        </p:txBody>
      </p:sp>
      <p:pic>
        <p:nvPicPr>
          <p:cNvPr id="98" name="Google Shape;98;g36a218afaea_0_63"/>
          <p:cNvPicPr preferRelativeResize="0"/>
          <p:nvPr/>
        </p:nvPicPr>
        <p:blipFill rotWithShape="1">
          <a:blip r:embed="rId3">
            <a:alphaModFix/>
          </a:blip>
          <a:srcRect/>
          <a:stretch/>
        </p:blipFill>
        <p:spPr>
          <a:xfrm>
            <a:off x="152402" y="4651025"/>
            <a:ext cx="8839194" cy="403010"/>
          </a:xfrm>
          <a:prstGeom prst="rect">
            <a:avLst/>
          </a:prstGeom>
          <a:noFill/>
          <a:ln>
            <a:noFill/>
          </a:ln>
        </p:spPr>
      </p:pic>
      <p:sp>
        <p:nvSpPr>
          <p:cNvPr id="99" name="Google Shape;99;g36a218afaea_0_63"/>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dirty="0">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5"/>
        <p:cNvGrpSpPr/>
        <p:nvPr/>
      </p:nvGrpSpPr>
      <p:grpSpPr>
        <a:xfrm>
          <a:off x="0" y="0"/>
          <a:ext cx="0" cy="0"/>
          <a:chOff x="0" y="0"/>
          <a:chExt cx="0" cy="0"/>
        </a:xfrm>
      </p:grpSpPr>
      <p:sp>
        <p:nvSpPr>
          <p:cNvPr id="106" name="Google Shape;106;p6"/>
          <p:cNvSpPr txBox="1">
            <a:spLocks noGrp="1"/>
          </p:cNvSpPr>
          <p:nvPr>
            <p:ph type="body" idx="1"/>
          </p:nvPr>
        </p:nvSpPr>
        <p:spPr>
          <a:xfrm>
            <a:off x="367225" y="466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dirty="0">
                <a:solidFill>
                  <a:srgbClr val="1F1F1F"/>
                </a:solidFill>
                <a:latin typeface="Open Sans"/>
                <a:ea typeface="Open Sans"/>
                <a:cs typeface="Open Sans"/>
                <a:sym typeface="Open Sans"/>
              </a:rPr>
              <a:t>Let your IMAGINATIONS run WILD! You will have 10 minutes to practice designing!</a:t>
            </a:r>
            <a:endParaRPr dirty="0">
              <a:solidFill>
                <a:srgbClr val="1F1F1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dirty="0">
              <a:solidFill>
                <a:srgbClr val="1F1F1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b="1" dirty="0">
                <a:solidFill>
                  <a:srgbClr val="6091BA"/>
                </a:solidFill>
                <a:latin typeface="Open Sans"/>
                <a:ea typeface="Open Sans"/>
                <a:cs typeface="Open Sans"/>
                <a:sym typeface="Open Sans"/>
              </a:rPr>
              <a:t>It is a good idea to perform a quick test using the ramp and drop test apparatus to check your design in the end. </a:t>
            </a:r>
            <a:endParaRPr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1200"/>
              </a:spcAft>
              <a:buSzPts val="1800"/>
              <a:buNone/>
            </a:pPr>
            <a:endParaRPr dirty="0"/>
          </a:p>
        </p:txBody>
      </p:sp>
      <p:pic>
        <p:nvPicPr>
          <p:cNvPr id="107" name="Google Shape;107;p6"/>
          <p:cNvPicPr preferRelativeResize="0"/>
          <p:nvPr/>
        </p:nvPicPr>
        <p:blipFill rotWithShape="1">
          <a:blip r:embed="rId3">
            <a:alphaModFix/>
          </a:blip>
          <a:srcRect/>
          <a:stretch/>
        </p:blipFill>
        <p:spPr>
          <a:xfrm>
            <a:off x="1676550" y="2616575"/>
            <a:ext cx="1750125" cy="1568550"/>
          </a:xfrm>
          <a:prstGeom prst="rect">
            <a:avLst/>
          </a:prstGeom>
          <a:noFill/>
          <a:ln w="19050" cap="flat" cmpd="sng">
            <a:solidFill>
              <a:schemeClr val="dk1"/>
            </a:solidFill>
            <a:prstDash val="solid"/>
            <a:miter lim="8000"/>
            <a:headEnd type="none" w="sm" len="sm"/>
            <a:tailEnd type="none" w="sm" len="sm"/>
          </a:ln>
        </p:spPr>
      </p:pic>
      <p:pic>
        <p:nvPicPr>
          <p:cNvPr id="108" name="Google Shape;108;p6"/>
          <p:cNvPicPr preferRelativeResize="0"/>
          <p:nvPr/>
        </p:nvPicPr>
        <p:blipFill rotWithShape="1">
          <a:blip r:embed="rId4">
            <a:alphaModFix/>
          </a:blip>
          <a:srcRect/>
          <a:stretch/>
        </p:blipFill>
        <p:spPr>
          <a:xfrm>
            <a:off x="160564" y="4644799"/>
            <a:ext cx="8839200" cy="409575"/>
          </a:xfrm>
          <a:prstGeom prst="rect">
            <a:avLst/>
          </a:prstGeom>
          <a:noFill/>
          <a:ln>
            <a:noFill/>
          </a:ln>
        </p:spPr>
      </p:pic>
      <p:pic>
        <p:nvPicPr>
          <p:cNvPr id="109" name="Google Shape;109;p6" descr="This timer counts down silently until it reaches 0:00, then a police siren sounds to alert you that time is up." title="10 Minute Timer">
            <a:hlinkClick r:id="rId5"/>
          </p:cNvPr>
          <p:cNvPicPr preferRelativeResize="0"/>
          <p:nvPr/>
        </p:nvPicPr>
        <p:blipFill>
          <a:blip r:embed="rId6">
            <a:alphaModFix/>
          </a:blip>
          <a:stretch>
            <a:fillRect/>
          </a:stretch>
        </p:blipFill>
        <p:spPr>
          <a:xfrm>
            <a:off x="4419450" y="2571750"/>
            <a:ext cx="3048000" cy="1714500"/>
          </a:xfrm>
          <a:prstGeom prst="rect">
            <a:avLst/>
          </a:prstGeom>
          <a:noFill/>
          <a:ln w="19050" cap="flat" cmpd="sng">
            <a:solidFill>
              <a:schemeClr val="dk2"/>
            </a:solidFill>
            <a:prstDash val="solid"/>
            <a:round/>
            <a:headEnd type="none" w="sm" len="sm"/>
            <a:tailEnd type="none" w="sm" len="sm"/>
          </a:ln>
        </p:spPr>
      </p:pic>
      <p:sp>
        <p:nvSpPr>
          <p:cNvPr id="110" name="Google Shape;110;p6"/>
          <p:cNvSpPr txBox="1"/>
          <p:nvPr/>
        </p:nvSpPr>
        <p:spPr>
          <a:xfrm>
            <a:off x="367225" y="164225"/>
            <a:ext cx="8520600" cy="6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TotalTime>
  <Words>976</Words>
  <Application>Microsoft Macintosh PowerPoint</Application>
  <PresentationFormat>On-screen Show (16:9)</PresentationFormat>
  <Paragraphs>74</Paragraphs>
  <Slides>15</Slides>
  <Notes>15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Open Sans</vt:lpstr>
      <vt:lpstr>Aptos Display</vt:lpstr>
      <vt:lpstr>Aptos</vt:lpstr>
      <vt:lpstr>Arial</vt:lpstr>
      <vt:lpstr>Times New Roman</vt:lpstr>
      <vt:lpstr>Office Theme</vt:lpstr>
      <vt:lpstr>PowerPoint Presentation</vt:lpstr>
      <vt:lpstr>Objective for Phase 1  Students will design and implement a vehicle production system that integrates principles associated with craft manufacturing concepts and engineering roles.  </vt:lpstr>
      <vt:lpstr>Porsche, one of the most iconic names in luxury performance vehicles, is ready to trust a brand-new startup to handcraft their next Dream Porsche. That startup could be yours, if you can defeat your competitors.  Porsche isn’t just looking for pretty designs. They will select, from among you and your competitors, the group that can deliver the maximum number of high quality vehicles within their allotted time frame while also earning the highest profit.  This is your audition to show Porsche that your team has what it takes to deliver excellence under pressure. The clock is ticking. The competition is fierce. The reward? A massive contract and your company’s name forever tied to an automotive legend. Will you rise to the challenge—and become part of Porsche’s legacy?  </vt:lpstr>
      <vt:lpstr>Watch the Video</vt:lpstr>
      <vt:lpstr>What Did You Notice? What Do You Wonder? </vt:lpstr>
      <vt:lpstr>The video represents an example of  craft manufacturing. The main idea of craft manufacturing is that a highly skilled person, or a group of skilled people, produces a unique item, one at a time, according to a customer’s directions. </vt:lpstr>
      <vt:lpstr>Engineering Design Process</vt:lpstr>
      <vt:lpstr>Common Engineering Roles in Manufacturing</vt:lpstr>
      <vt:lpstr>PowerPoint Presentation</vt:lpstr>
      <vt:lpstr>PowerPoint Presentation</vt:lpstr>
      <vt:lpstr>PowerPoint Presentation</vt:lpstr>
      <vt:lpstr>PowerPoint Presentation</vt:lpstr>
      <vt:lpstr>It’s time to design your company’s four prototypes! </vt:lpstr>
      <vt:lpstr>PowerPoint Presentation</vt:lpstr>
      <vt:lpstr>Reflect on this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Beth McElroy</cp:lastModifiedBy>
  <cp:revision>15</cp:revision>
  <dcterms:modified xsi:type="dcterms:W3CDTF">2025-09-11T16:25:19Z</dcterms:modified>
</cp:coreProperties>
</file>