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70" r:id="rId6"/>
    <p:sldId id="259" r:id="rId7"/>
    <p:sldId id="260" r:id="rId8"/>
    <p:sldId id="261" r:id="rId9"/>
    <p:sldId id="262" r:id="rId10"/>
    <p:sldId id="271" r:id="rId11"/>
    <p:sldId id="263" r:id="rId12"/>
    <p:sldId id="264" r:id="rId13"/>
    <p:sldId id="265" r:id="rId14"/>
    <p:sldId id="266" r:id="rId15"/>
    <p:sldId id="267" r:id="rId16"/>
  </p:sldIdLst>
  <p:sldSz cx="9144000" cy="5143500" type="screen16x9"/>
  <p:notesSz cx="6858000" cy="9144000"/>
  <p:embeddedFontLst>
    <p:embeddedFont>
      <p:font typeface="Open Sans" pitchFamily="2" charset="0"/>
      <p:regular r:id="rId18"/>
      <p:bold r:id="rId19"/>
      <p:italic r:id="rId20"/>
      <p:boldItalic r:id="rId21"/>
    </p:embeddedFont>
    <p:embeddedFont>
      <p:font typeface="Open Sans Medium" pitchFamily="2" charset="0"/>
      <p:regular r:id="rId22"/>
      <p:bold r:id="rId23"/>
      <p:italic r:id="rId24"/>
      <p:boldItalic r:id="rId25"/>
    </p:embeddedFont>
    <p:embeddedFont>
      <p:font typeface="Open Sans SemiBold"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nclsgcPH+JRWXxacEI7jxKMIP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1"/>
  </p:normalViewPr>
  <p:slideViewPr>
    <p:cSldViewPr snapToGrid="0">
      <p:cViewPr varScale="1">
        <p:scale>
          <a:sx n="122" d="100"/>
          <a:sy n="122" d="100"/>
        </p:scale>
        <p:origin x="1368" y="4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6a2632178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36a26321787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None/>
            </a:pPr>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a26321787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6a26321787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6a26321787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6a26321787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AI Generated Graphics used in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4999"/>
              </a:lnSpc>
              <a:spcBef>
                <a:spcPts val="0"/>
              </a:spcBef>
              <a:spcAft>
                <a:spcPts val="0"/>
              </a:spcAft>
              <a:buSzPts val="1100"/>
              <a:buNone/>
            </a:pPr>
            <a:r>
              <a:rPr lang="en-US" dirty="0"/>
              <a:t>Teacher Inquiry: (Prior Days Knowledge)</a:t>
            </a:r>
            <a:endParaRPr dirty="0"/>
          </a:p>
          <a:p>
            <a:pPr marL="457200" lvl="0" indent="-342900" algn="l" rtl="0">
              <a:lnSpc>
                <a:spcPct val="114999"/>
              </a:lnSpc>
              <a:spcBef>
                <a:spcPts val="0"/>
              </a:spcBef>
              <a:spcAft>
                <a:spcPts val="0"/>
              </a:spcAft>
              <a:buSzPts val="1100"/>
              <a:buNone/>
            </a:pPr>
            <a:endParaRPr dirty="0"/>
          </a:p>
          <a:p>
            <a:pPr marL="457200" lvl="0" indent="-342900" algn="l" rtl="0">
              <a:lnSpc>
                <a:spcPct val="114999"/>
              </a:lnSpc>
              <a:spcBef>
                <a:spcPts val="0"/>
              </a:spcBef>
              <a:spcAft>
                <a:spcPts val="0"/>
              </a:spcAft>
              <a:buSzPts val="1100"/>
              <a:buNone/>
            </a:pPr>
            <a:r>
              <a:rPr lang="en-US" dirty="0"/>
              <a:t>Ask students to volunteer something that they learned about from yesterday’s lesson and to provide feedback about how well they collaborated with their teammates.</a:t>
            </a:r>
            <a:endParaRPr dirty="0"/>
          </a:p>
          <a:p>
            <a:pPr marL="457200" lvl="0" indent="-342900" algn="l" rtl="0">
              <a:lnSpc>
                <a:spcPct val="114999"/>
              </a:lnSpc>
              <a:spcBef>
                <a:spcPts val="0"/>
              </a:spcBef>
              <a:spcAft>
                <a:spcPts val="0"/>
              </a:spcAft>
              <a:buSzPts val="1100"/>
              <a:buNone/>
            </a:pPr>
            <a:endParaRPr dirty="0"/>
          </a:p>
          <a:p>
            <a:pPr marL="285750" lvl="0" indent="-285750" algn="l" rtl="0">
              <a:lnSpc>
                <a:spcPct val="114999"/>
              </a:lnSpc>
              <a:spcBef>
                <a:spcPts val="0"/>
              </a:spcBef>
              <a:spcAft>
                <a:spcPts val="0"/>
              </a:spcAft>
              <a:buSzPts val="1100"/>
              <a:buChar char="●"/>
            </a:pPr>
            <a:r>
              <a:rPr lang="en-US" dirty="0"/>
              <a:t>This is a good opportunity to see if students understood the importance of collaboration.</a:t>
            </a:r>
            <a:endParaRPr dirty="0"/>
          </a:p>
          <a:p>
            <a:pPr marL="285750" lvl="0" indent="-285750" algn="l" rtl="0">
              <a:lnSpc>
                <a:spcPct val="114999"/>
              </a:lnSpc>
              <a:spcBef>
                <a:spcPts val="0"/>
              </a:spcBef>
              <a:spcAft>
                <a:spcPts val="0"/>
              </a:spcAft>
              <a:buSzPts val="1100"/>
              <a:buChar char="●"/>
            </a:pPr>
            <a:r>
              <a:rPr lang="en-US" dirty="0"/>
              <a:t>How well a student understood their roles by listening to the directions or paying close attention to the design options.</a:t>
            </a:r>
            <a:endParaRPr dirty="0"/>
          </a:p>
          <a:p>
            <a:pPr marL="285750" lvl="0" indent="-285750" algn="l" rtl="0">
              <a:lnSpc>
                <a:spcPct val="114999"/>
              </a:lnSpc>
              <a:spcBef>
                <a:spcPts val="0"/>
              </a:spcBef>
              <a:spcAft>
                <a:spcPts val="0"/>
              </a:spcAft>
              <a:buSzPts val="1100"/>
              <a:buChar char="●"/>
            </a:pPr>
            <a:r>
              <a:rPr lang="en-US" dirty="0"/>
              <a:t>Address misunderstandings and rearrange the teams if necessary, due to behaviors prior to starting the activity.</a:t>
            </a:r>
            <a:endParaRPr dirty="0"/>
          </a:p>
          <a:p>
            <a:pPr marL="285750" lvl="0" indent="-285750" algn="l" rtl="0">
              <a:lnSpc>
                <a:spcPct val="114999"/>
              </a:lnSpc>
              <a:spcBef>
                <a:spcPts val="0"/>
              </a:spcBef>
              <a:spcAft>
                <a:spcPts val="0"/>
              </a:spcAft>
              <a:buSzPts val="1100"/>
              <a:buChar char="●"/>
            </a:pPr>
            <a:r>
              <a:rPr lang="en-US" dirty="0"/>
              <a:t>Provide students with the handouts for today then get started with the lesson.</a:t>
            </a:r>
            <a:endParaRPr dirty="0"/>
          </a:p>
          <a:p>
            <a:pPr marL="0" lvl="0" indent="0" algn="l" rtl="0">
              <a:lnSpc>
                <a:spcPct val="114999"/>
              </a:lnSpc>
              <a:spcBef>
                <a:spcPts val="0"/>
              </a:spcBef>
              <a:spcAft>
                <a:spcPts val="0"/>
              </a:spcAft>
              <a:buNone/>
            </a:pPr>
            <a:endParaRPr dirty="0"/>
          </a:p>
          <a:p>
            <a:pPr marL="0" lvl="0" indent="0" algn="l" rtl="0">
              <a:lnSpc>
                <a:spcPct val="100000"/>
              </a:lnSpc>
              <a:spcBef>
                <a:spcPts val="0"/>
              </a:spcBef>
              <a:spcAft>
                <a:spcPts val="0"/>
              </a:spcAft>
              <a:buSzPts val="1100"/>
              <a:buNone/>
            </a:pPr>
            <a:r>
              <a:rPr lang="en-US" dirty="0"/>
              <a:t>**</a:t>
            </a:r>
            <a:r>
              <a:rPr lang="en-US" dirty="0">
                <a:solidFill>
                  <a:schemeClr val="dk1"/>
                </a:solidFill>
              </a:rPr>
              <a:t>AI Generated Graphics used in Presentation**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0EF84AB2-DBEF-F044-A4DC-19462F3B8D30}"/>
            </a:ext>
          </a:extLst>
        </p:cNvPr>
        <p:cNvGrpSpPr/>
        <p:nvPr/>
      </p:nvGrpSpPr>
      <p:grpSpPr>
        <a:xfrm>
          <a:off x="0" y="0"/>
          <a:ext cx="0" cy="0"/>
          <a:chOff x="0" y="0"/>
          <a:chExt cx="0" cy="0"/>
        </a:xfrm>
      </p:grpSpPr>
      <p:sp>
        <p:nvSpPr>
          <p:cNvPr id="87" name="Google Shape;87;g36a2099b48b_0_0:notes">
            <a:extLst>
              <a:ext uri="{FF2B5EF4-FFF2-40B4-BE49-F238E27FC236}">
                <a16:creationId xmlns:a16="http://schemas.microsoft.com/office/drawing/2014/main" id="{56A3FEF8-0C12-57DD-5BDC-BD56F443B8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36a2099b48b_0_0:notes">
            <a:extLst>
              <a:ext uri="{FF2B5EF4-FFF2-40B4-BE49-F238E27FC236}">
                <a16:creationId xmlns:a16="http://schemas.microsoft.com/office/drawing/2014/main" id="{A0EEB491-4E3F-164C-0346-20B2B0D4E3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51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a2632178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6a26321787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a2632178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36a26321787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Teacher will explain the customer ordering process.</a:t>
            </a:r>
            <a:endParaRPr dirty="0"/>
          </a:p>
        </p:txBody>
      </p:sp>
      <p:sp>
        <p:nvSpPr>
          <p:cNvPr id="166" name="Google Shape;1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4B06E3F2-A6F0-4A11-5791-51007394741B}"/>
            </a:ext>
          </a:extLst>
        </p:cNvPr>
        <p:cNvGrpSpPr/>
        <p:nvPr/>
      </p:nvGrpSpPr>
      <p:grpSpPr>
        <a:xfrm>
          <a:off x="0" y="0"/>
          <a:ext cx="0" cy="0"/>
          <a:chOff x="0" y="0"/>
          <a:chExt cx="0" cy="0"/>
        </a:xfrm>
      </p:grpSpPr>
      <p:sp>
        <p:nvSpPr>
          <p:cNvPr id="165" name="Google Shape;165;p4:notes">
            <a:extLst>
              <a:ext uri="{FF2B5EF4-FFF2-40B4-BE49-F238E27FC236}">
                <a16:creationId xmlns:a16="http://schemas.microsoft.com/office/drawing/2014/main" id="{F948F96E-EB59-2995-D502-6588D62075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Teacher will explain the customer ordering process.</a:t>
            </a:r>
            <a:endParaRPr dirty="0"/>
          </a:p>
        </p:txBody>
      </p:sp>
      <p:sp>
        <p:nvSpPr>
          <p:cNvPr id="166" name="Google Shape;166;p4:notes">
            <a:extLst>
              <a:ext uri="{FF2B5EF4-FFF2-40B4-BE49-F238E27FC236}">
                <a16:creationId xmlns:a16="http://schemas.microsoft.com/office/drawing/2014/main" id="{FAC645D2-806E-DCB4-E8AB-44F5589EA2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20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B8E2-B37B-8911-2B7A-467F3A2FE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264BD-E17B-010F-0398-40FE95E00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C8763-7618-E1D2-C633-E18CA7758D04}"/>
              </a:ext>
            </a:extLst>
          </p:cNvPr>
          <p:cNvSpPr>
            <a:spLocks noGrp="1"/>
          </p:cNvSpPr>
          <p:nvPr>
            <p:ph type="dt" sz="half" idx="10"/>
          </p:nvPr>
        </p:nvSpPr>
        <p:spPr/>
        <p:txBody>
          <a:bodyPr/>
          <a:lstStyle/>
          <a:p>
            <a:fld id="{7EDAD0EE-7DAA-1A49-A9EB-2AFC695FD042}" type="datetimeFigureOut">
              <a:rPr lang="en-US" smtClean="0"/>
              <a:t>9/11/25</a:t>
            </a:fld>
            <a:endParaRPr lang="en-US"/>
          </a:p>
        </p:txBody>
      </p:sp>
      <p:sp>
        <p:nvSpPr>
          <p:cNvPr id="5" name="Footer Placeholder 4">
            <a:extLst>
              <a:ext uri="{FF2B5EF4-FFF2-40B4-BE49-F238E27FC236}">
                <a16:creationId xmlns:a16="http://schemas.microsoft.com/office/drawing/2014/main" id="{765AF2F5-AD39-39E0-639B-B51721AEF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E33EE-CABC-C711-BE95-D14858AC44C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932045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g36a26321787_0_7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g36a26321787_0_7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g36a26321787_0_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g36a26321787_0_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g36a26321787_0_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1" name="Google Shape;61;g36a26321787_0_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36a26321787_0_8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36a26321787_0_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g36a26321787_0_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36a26321787_0_8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g36a26321787_0_8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g36a26321787_0_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g36a26321787_0_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g36a26321787_0_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g36a26321787_0_9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g36a26321787_0_9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6" name="Google Shape;76;g36a26321787_0_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g36a26321787_0_9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g36a26321787_0_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g36a26321787_0_9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g36a26321787_0_9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g36a26321787_0_9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g36a26321787_0_9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5" name="Google Shape;85;g36a26321787_0_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g36a26321787_0_10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g36a26321787_0_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g36a26321787_0_10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g36a26321787_0_10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2" name="Google Shape;92;g36a26321787_0_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g36a26321787_0_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9900"/>
        </a:solidFill>
        <a:effectLst/>
      </p:bgPr>
    </p:bg>
    <p:spTree>
      <p:nvGrpSpPr>
        <p:cNvPr id="1" name="Shape 50"/>
        <p:cNvGrpSpPr/>
        <p:nvPr/>
      </p:nvGrpSpPr>
      <p:grpSpPr>
        <a:xfrm>
          <a:off x="0" y="0"/>
          <a:ext cx="0" cy="0"/>
          <a:chOff x="0" y="0"/>
          <a:chExt cx="0" cy="0"/>
        </a:xfrm>
      </p:grpSpPr>
      <p:sp>
        <p:nvSpPr>
          <p:cNvPr id="51" name="Google Shape;51;g36a26321787_0_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g36a26321787_0_6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g36a26321787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98"/>
        <p:cNvGrpSpPr/>
        <p:nvPr/>
      </p:nvGrpSpPr>
      <p:grpSpPr>
        <a:xfrm>
          <a:off x="0" y="0"/>
          <a:ext cx="0" cy="0"/>
          <a:chOff x="0" y="0"/>
          <a:chExt cx="0" cy="0"/>
        </a:xfrm>
      </p:grpSpPr>
      <p:pic>
        <p:nvPicPr>
          <p:cNvPr id="99" name="Google Shape;99;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100" name="Google Shape;100;p1"/>
          <p:cNvPicPr preferRelativeResize="0"/>
          <p:nvPr/>
        </p:nvPicPr>
        <p:blipFill rotWithShape="1">
          <a:blip r:embed="rId4">
            <a:alphaModFix/>
          </a:blip>
          <a:srcRect/>
          <a:stretch/>
        </p:blipFill>
        <p:spPr>
          <a:xfrm>
            <a:off x="747449" y="1078785"/>
            <a:ext cx="7649102" cy="1174650"/>
          </a:xfrm>
          <a:prstGeom prst="rect">
            <a:avLst/>
          </a:prstGeom>
          <a:noFill/>
          <a:ln>
            <a:noFill/>
          </a:ln>
        </p:spPr>
      </p:pic>
      <p:pic>
        <p:nvPicPr>
          <p:cNvPr id="101" name="Google Shape;101;p1"/>
          <p:cNvPicPr preferRelativeResize="0"/>
          <p:nvPr/>
        </p:nvPicPr>
        <p:blipFill rotWithShape="1">
          <a:blip r:embed="rId5">
            <a:alphaModFix/>
          </a:blip>
          <a:srcRect/>
          <a:stretch/>
        </p:blipFill>
        <p:spPr>
          <a:xfrm>
            <a:off x="160536" y="4663675"/>
            <a:ext cx="8822928" cy="402275"/>
          </a:xfrm>
          <a:prstGeom prst="rect">
            <a:avLst/>
          </a:prstGeom>
          <a:noFill/>
          <a:ln>
            <a:noFill/>
          </a:ln>
        </p:spPr>
      </p:pic>
      <p:pic>
        <p:nvPicPr>
          <p:cNvPr id="102" name="Google Shape;102;p1"/>
          <p:cNvPicPr preferRelativeResize="0"/>
          <p:nvPr/>
        </p:nvPicPr>
        <p:blipFill rotWithShape="1">
          <a:blip r:embed="rId6">
            <a:alphaModFix/>
          </a:blip>
          <a:srcRect/>
          <a:stretch/>
        </p:blipFill>
        <p:spPr>
          <a:xfrm>
            <a:off x="484463" y="2670200"/>
            <a:ext cx="8175075" cy="813975"/>
          </a:xfrm>
          <a:prstGeom prst="rect">
            <a:avLst/>
          </a:prstGeom>
          <a:noFill/>
          <a:ln>
            <a:noFill/>
          </a:ln>
        </p:spPr>
      </p:pic>
      <p:sp>
        <p:nvSpPr>
          <p:cNvPr id="103" name="Google Shape;103;p1"/>
          <p:cNvSpPr txBox="1"/>
          <p:nvPr/>
        </p:nvSpPr>
        <p:spPr>
          <a:xfrm>
            <a:off x="926050" y="2877750"/>
            <a:ext cx="7548300" cy="30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Clr>
                <a:srgbClr val="000000"/>
              </a:buClr>
              <a:buSzPts val="1100"/>
              <a:buFont typeface="Arial"/>
              <a:buNone/>
            </a:pPr>
            <a:r>
              <a:rPr lang="en-US" sz="1200" b="1" dirty="0">
                <a:solidFill>
                  <a:srgbClr val="FFFFFF"/>
                </a:solidFill>
              </a:rPr>
              <a:t>Phase 2: Design to Deliver: Optimizing Craft Production for Efficiency, Profit, and Purpose</a:t>
            </a:r>
            <a:endParaRPr sz="1200"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6a26321787_0_172"/>
          <p:cNvSpPr txBox="1">
            <a:spLocks noGrp="1"/>
          </p:cNvSpPr>
          <p:nvPr>
            <p:ph type="title"/>
          </p:nvPr>
        </p:nvSpPr>
        <p:spPr>
          <a:xfrm>
            <a:off x="319983" y="262808"/>
            <a:ext cx="8520600" cy="572700"/>
          </a:xfrm>
          <a:prstGeom prst="rect">
            <a:avLst/>
          </a:prstGeom>
          <a:solidFill>
            <a:srgbClr val="9FCC3B"/>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b="1" dirty="0">
                <a:latin typeface="Open Sans"/>
                <a:ea typeface="Open Sans"/>
                <a:cs typeface="Open Sans"/>
                <a:sym typeface="Open Sans"/>
              </a:rPr>
              <a:t>Production Setup</a:t>
            </a:r>
            <a:endParaRPr dirty="0"/>
          </a:p>
        </p:txBody>
      </p:sp>
      <p:pic>
        <p:nvPicPr>
          <p:cNvPr id="177" name="Google Shape;177;g36a26321787_0_172"/>
          <p:cNvPicPr preferRelativeResize="0"/>
          <p:nvPr/>
        </p:nvPicPr>
        <p:blipFill rotWithShape="1">
          <a:blip r:embed="rId3">
            <a:alphaModFix/>
          </a:blip>
          <a:srcRect/>
          <a:stretch/>
        </p:blipFill>
        <p:spPr>
          <a:xfrm>
            <a:off x="152402" y="4651025"/>
            <a:ext cx="8839194" cy="403010"/>
          </a:xfrm>
          <a:prstGeom prst="rect">
            <a:avLst/>
          </a:prstGeom>
          <a:noFill/>
          <a:ln>
            <a:noFill/>
          </a:ln>
        </p:spPr>
      </p:pic>
      <p:sp>
        <p:nvSpPr>
          <p:cNvPr id="178" name="Google Shape;178;g36a26321787_0_172"/>
          <p:cNvSpPr txBox="1"/>
          <p:nvPr/>
        </p:nvSpPr>
        <p:spPr>
          <a:xfrm>
            <a:off x="367225" y="1019575"/>
            <a:ext cx="8520600" cy="28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dirty="0">
                <a:solidFill>
                  <a:schemeClr val="dk1"/>
                </a:solidFill>
                <a:latin typeface="Open Sans"/>
                <a:ea typeface="Open Sans"/>
                <a:cs typeface="Open Sans"/>
                <a:sym typeface="Open Sans"/>
              </a:rPr>
              <a:t>You will have 10-15 minutes to get your production line set up, using your diagram. </a:t>
            </a:r>
            <a:endParaRPr sz="23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23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2300" dirty="0">
                <a:solidFill>
                  <a:schemeClr val="dk1"/>
                </a:solidFill>
                <a:latin typeface="Open Sans"/>
                <a:ea typeface="Open Sans"/>
                <a:cs typeface="Open Sans"/>
                <a:sym typeface="Open Sans"/>
              </a:rPr>
              <a:t>Be sure to establish team roles and arrange your resources.</a:t>
            </a:r>
            <a:endParaRPr sz="23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23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2300" dirty="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2" title="30 MINUTE TIMER ⏲️"/>
          <p:cNvPicPr preferRelativeResize="0"/>
          <p:nvPr/>
        </p:nvPicPr>
        <p:blipFill rotWithShape="1">
          <a:blip r:embed="rId3">
            <a:alphaModFix/>
          </a:blip>
          <a:srcRect/>
          <a:stretch/>
        </p:blipFill>
        <p:spPr>
          <a:xfrm>
            <a:off x="2158825" y="2809800"/>
            <a:ext cx="2348751" cy="1321700"/>
          </a:xfrm>
          <a:prstGeom prst="rect">
            <a:avLst/>
          </a:prstGeom>
          <a:noFill/>
          <a:ln w="19050" cap="flat" cmpd="sng">
            <a:solidFill>
              <a:srgbClr val="000000"/>
            </a:solidFill>
            <a:prstDash val="solid"/>
            <a:round/>
            <a:headEnd type="none" w="sm" len="sm"/>
            <a:tailEnd type="none" w="sm" len="sm"/>
          </a:ln>
        </p:spPr>
      </p:pic>
      <p:pic>
        <p:nvPicPr>
          <p:cNvPr id="184" name="Google Shape;184;p12"/>
          <p:cNvPicPr preferRelativeResize="0"/>
          <p:nvPr/>
        </p:nvPicPr>
        <p:blipFill>
          <a:blip r:embed="rId4">
            <a:alphaModFix/>
          </a:blip>
          <a:stretch>
            <a:fillRect/>
          </a:stretch>
        </p:blipFill>
        <p:spPr>
          <a:xfrm>
            <a:off x="6296375" y="1394925"/>
            <a:ext cx="2069893" cy="3113999"/>
          </a:xfrm>
          <a:prstGeom prst="rect">
            <a:avLst/>
          </a:prstGeom>
          <a:noFill/>
          <a:ln w="19050" cap="flat" cmpd="sng">
            <a:solidFill>
              <a:srgbClr val="595959"/>
            </a:solidFill>
            <a:prstDash val="solid"/>
            <a:round/>
            <a:headEnd type="none" w="sm" len="sm"/>
            <a:tailEnd type="none" w="sm" len="sm"/>
          </a:ln>
        </p:spPr>
      </p:pic>
      <p:sp>
        <p:nvSpPr>
          <p:cNvPr id="185" name="Google Shape;185;p12"/>
          <p:cNvSpPr txBox="1">
            <a:spLocks noGrp="1"/>
          </p:cNvSpPr>
          <p:nvPr>
            <p:ph type="title"/>
          </p:nvPr>
        </p:nvSpPr>
        <p:spPr>
          <a:xfrm>
            <a:off x="311708" y="57508"/>
            <a:ext cx="8520600" cy="572700"/>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b="1">
                <a:latin typeface="Open Sans"/>
                <a:ea typeface="Open Sans"/>
                <a:cs typeface="Open Sans"/>
                <a:sym typeface="Open Sans"/>
              </a:rPr>
              <a:t>Trial Run of Production Line</a:t>
            </a:r>
            <a:endParaRPr/>
          </a:p>
        </p:txBody>
      </p:sp>
      <p:sp>
        <p:nvSpPr>
          <p:cNvPr id="186" name="Google Shape;186;p12"/>
          <p:cNvSpPr txBox="1"/>
          <p:nvPr/>
        </p:nvSpPr>
        <p:spPr>
          <a:xfrm>
            <a:off x="310200" y="802900"/>
            <a:ext cx="5827800" cy="16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2"/>
                </a:solidFill>
              </a:rPr>
              <a:t>Because this is a practice trial run, Mr. Otto Mobile will not be using the results to determine which team will work for Porsche. This is your team’s opportunity to identify any issues that might prevent you from making the largest number of quality cars while also earning the largest overall profit. </a:t>
            </a:r>
            <a:endParaRPr sz="1800"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p:nvPr/>
        </p:nvSpPr>
        <p:spPr>
          <a:xfrm>
            <a:off x="249600" y="1073325"/>
            <a:ext cx="8644800" cy="391872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How did your team’s production line perform during its first trial run?</a:t>
            </a:r>
            <a:b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b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457200" lvl="0" indent="-342900" algn="l" rtl="0">
              <a:spcBef>
                <a:spcPts val="0"/>
              </a:spcBef>
              <a:spcAft>
                <a:spcPts val="0"/>
              </a:spcAft>
              <a:buClr>
                <a:schemeClr val="dk1"/>
              </a:buClr>
              <a:buSzPts val="1800"/>
              <a:buFont typeface="Open Sans Medium"/>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Did your team produce the largest number of cars that passed all quality checks?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457200" lvl="0" indent="-342900" algn="l" rtl="0">
              <a:spcBef>
                <a:spcPts val="0"/>
              </a:spcBef>
              <a:spcAft>
                <a:spcPts val="0"/>
              </a:spcAft>
              <a:buClr>
                <a:schemeClr val="dk1"/>
              </a:buClr>
              <a:buSzPts val="1800"/>
              <a:buFont typeface="Open Sans Medium"/>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Did your team earn the highest profit during its first trial run?</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457200" lvl="0" indent="-342900" algn="l" rtl="0">
              <a:spcBef>
                <a:spcPts val="0"/>
              </a:spcBef>
              <a:spcAft>
                <a:spcPts val="0"/>
              </a:spcAft>
              <a:buClr>
                <a:schemeClr val="dk1"/>
              </a:buClr>
              <a:buSzPts val="1800"/>
              <a:buFont typeface="Open Sans Medium"/>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What were some of your group’s successes?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457200" lvl="0" indent="-342900" algn="l" rtl="0">
              <a:spcBef>
                <a:spcPts val="0"/>
              </a:spcBef>
              <a:spcAft>
                <a:spcPts val="0"/>
              </a:spcAft>
              <a:buClr>
                <a:schemeClr val="dk1"/>
              </a:buClr>
              <a:buSzPts val="1800"/>
              <a:buFont typeface="Open Sans Medium"/>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What were some of your group’s challenges?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457200" lvl="0" indent="-342900" algn="l" rtl="0">
              <a:spcBef>
                <a:spcPts val="0"/>
              </a:spcBef>
              <a:spcAft>
                <a:spcPts val="0"/>
              </a:spcAft>
              <a:buClr>
                <a:schemeClr val="dk1"/>
              </a:buClr>
              <a:buSzPts val="1800"/>
              <a:buFont typeface="Open Sans Medium"/>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Were there any issues that diminished your group’s efficiency or profit?</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457200" lvl="0" indent="-342900" algn="l" rtl="0">
              <a:spcBef>
                <a:spcPts val="0"/>
              </a:spcBef>
              <a:spcAft>
                <a:spcPts val="0"/>
              </a:spcAft>
              <a:buClr>
                <a:schemeClr val="dk1"/>
              </a:buClr>
              <a:buSzPts val="1800"/>
              <a:buFont typeface="Open Sans Medium"/>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What changes could improve your production line?</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457200" lvl="0" indent="-342900" algn="l" rtl="0">
              <a:spcBef>
                <a:spcPts val="0"/>
              </a:spcBef>
              <a:spcAft>
                <a:spcPts val="0"/>
              </a:spcAft>
              <a:buClr>
                <a:schemeClr val="dk1"/>
              </a:buClr>
              <a:buSzPts val="1800"/>
              <a:buFont typeface="Open Sans Medium"/>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rPr>
              <a:t>RECORD YOUR RESPONSES in the document you have already created.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0" lvl="0" indent="0" algn="l" rtl="0">
              <a:spcBef>
                <a:spcPts val="0"/>
              </a:spcBef>
              <a:spcAft>
                <a:spcPts val="0"/>
              </a:spcAft>
              <a:buNone/>
            </a:pPr>
            <a:endParaRPr sz="1800" dirty="0">
              <a:solidFill>
                <a:schemeClr val="dk1"/>
              </a:solidFill>
              <a:latin typeface="Open Sans Medium"/>
              <a:ea typeface="Open Sans Medium"/>
              <a:cs typeface="Open Sans Medium"/>
              <a:sym typeface="Open Sans Medium"/>
            </a:endParaRPr>
          </a:p>
          <a:p>
            <a:pPr marL="0" lvl="0" indent="0" algn="l" rtl="0">
              <a:spcBef>
                <a:spcPts val="0"/>
              </a:spcBef>
              <a:spcAft>
                <a:spcPts val="0"/>
              </a:spcAft>
              <a:buNone/>
            </a:pPr>
            <a:endParaRPr sz="1800" dirty="0">
              <a:solidFill>
                <a:schemeClr val="dk1"/>
              </a:solidFill>
              <a:latin typeface="Open Sans Medium"/>
              <a:ea typeface="Open Sans Medium"/>
              <a:cs typeface="Open Sans Medium"/>
              <a:sym typeface="Open Sans Medium"/>
            </a:endParaRPr>
          </a:p>
          <a:p>
            <a:pPr marL="457200" lvl="0" indent="0" algn="l" rtl="0">
              <a:lnSpc>
                <a:spcPct val="115000"/>
              </a:lnSpc>
              <a:spcBef>
                <a:spcPts val="1200"/>
              </a:spcBef>
              <a:spcAft>
                <a:spcPts val="1200"/>
              </a:spcAft>
              <a:buNone/>
            </a:pPr>
            <a:endParaRPr sz="1100" dirty="0">
              <a:latin typeface="Open Sans Medium"/>
              <a:ea typeface="Open Sans Medium"/>
              <a:cs typeface="Open Sans Medium"/>
              <a:sym typeface="Open Sans Medium"/>
            </a:endParaRPr>
          </a:p>
        </p:txBody>
      </p:sp>
      <p:pic>
        <p:nvPicPr>
          <p:cNvPr id="192" name="Google Shape;192;p15"/>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93" name="Google Shape;193;p15"/>
          <p:cNvSpPr txBox="1"/>
          <p:nvPr/>
        </p:nvSpPr>
        <p:spPr>
          <a:xfrm>
            <a:off x="1984400" y="255450"/>
            <a:ext cx="4746600" cy="615600"/>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solidFill>
                  <a:schemeClr val="dk1"/>
                </a:solidFill>
              </a:rPr>
              <a:t>Production has ended!! </a:t>
            </a: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36a26321787_0_213" title="30 MINUTE TIMER ⏲️"/>
          <p:cNvPicPr preferRelativeResize="0"/>
          <p:nvPr/>
        </p:nvPicPr>
        <p:blipFill rotWithShape="1">
          <a:blip r:embed="rId3">
            <a:alphaModFix/>
          </a:blip>
          <a:srcRect/>
          <a:stretch/>
        </p:blipFill>
        <p:spPr>
          <a:xfrm>
            <a:off x="2158825" y="2809800"/>
            <a:ext cx="2348751" cy="1321700"/>
          </a:xfrm>
          <a:prstGeom prst="rect">
            <a:avLst/>
          </a:prstGeom>
          <a:noFill/>
          <a:ln w="19050" cap="flat" cmpd="sng">
            <a:solidFill>
              <a:srgbClr val="000000"/>
            </a:solidFill>
            <a:prstDash val="solid"/>
            <a:round/>
            <a:headEnd type="none" w="sm" len="sm"/>
            <a:tailEnd type="none" w="sm" len="sm"/>
          </a:ln>
        </p:spPr>
      </p:pic>
      <p:pic>
        <p:nvPicPr>
          <p:cNvPr id="199" name="Google Shape;199;g36a26321787_0_213"/>
          <p:cNvPicPr preferRelativeResize="0"/>
          <p:nvPr/>
        </p:nvPicPr>
        <p:blipFill>
          <a:blip r:embed="rId4">
            <a:alphaModFix/>
          </a:blip>
          <a:stretch>
            <a:fillRect/>
          </a:stretch>
        </p:blipFill>
        <p:spPr>
          <a:xfrm>
            <a:off x="6296375" y="1394925"/>
            <a:ext cx="2069893" cy="3113999"/>
          </a:xfrm>
          <a:prstGeom prst="rect">
            <a:avLst/>
          </a:prstGeom>
          <a:noFill/>
          <a:ln w="19050" cap="flat" cmpd="sng">
            <a:solidFill>
              <a:srgbClr val="595959"/>
            </a:solidFill>
            <a:prstDash val="solid"/>
            <a:round/>
            <a:headEnd type="none" w="sm" len="sm"/>
            <a:tailEnd type="none" w="sm" len="sm"/>
          </a:ln>
        </p:spPr>
      </p:pic>
      <p:sp>
        <p:nvSpPr>
          <p:cNvPr id="200" name="Google Shape;200;g36a26321787_0_213"/>
          <p:cNvSpPr txBox="1">
            <a:spLocks noGrp="1"/>
          </p:cNvSpPr>
          <p:nvPr>
            <p:ph type="title"/>
          </p:nvPr>
        </p:nvSpPr>
        <p:spPr>
          <a:xfrm>
            <a:off x="311708" y="57508"/>
            <a:ext cx="8520600" cy="572700"/>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b="1">
                <a:latin typeface="Open Sans"/>
                <a:ea typeface="Open Sans"/>
                <a:cs typeface="Open Sans"/>
                <a:sym typeface="Open Sans"/>
              </a:rPr>
              <a:t>Porsche Production Line </a:t>
            </a:r>
            <a:endParaRPr/>
          </a:p>
        </p:txBody>
      </p:sp>
      <p:sp>
        <p:nvSpPr>
          <p:cNvPr id="201" name="Google Shape;201;g36a26321787_0_213"/>
          <p:cNvSpPr txBox="1"/>
          <p:nvPr/>
        </p:nvSpPr>
        <p:spPr>
          <a:xfrm>
            <a:off x="310200" y="802900"/>
            <a:ext cx="5827800" cy="16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2"/>
                </a:solidFill>
              </a:rPr>
              <a:t>Mr. Otto Mobile will now be using the results to determine which team will work for Porsche. </a:t>
            </a:r>
            <a:r>
              <a:rPr lang="en-US" sz="1800">
                <a:solidFill>
                  <a:schemeClr val="dk2"/>
                </a:solidFill>
              </a:rPr>
              <a:t>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6a26321787_0_185"/>
          <p:cNvSpPr txBox="1"/>
          <p:nvPr/>
        </p:nvSpPr>
        <p:spPr>
          <a:xfrm>
            <a:off x="531628" y="120324"/>
            <a:ext cx="7875179" cy="1017171"/>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US" sz="1700" b="1" dirty="0">
                <a:solidFill>
                  <a:schemeClr val="dk1"/>
                </a:solidFill>
                <a:latin typeface="Open Sans"/>
                <a:ea typeface="Open Sans"/>
                <a:cs typeface="Open Sans"/>
                <a:sym typeface="Open Sans"/>
              </a:rPr>
              <a:t>AND the WINNER is….. EVERYONE who engaged in the engineering design process!!!</a:t>
            </a:r>
            <a:endParaRPr sz="1800" dirty="0">
              <a:latin typeface="Open Sans"/>
              <a:ea typeface="Open Sans"/>
              <a:cs typeface="Open Sans"/>
              <a:sym typeface="Open Sans"/>
            </a:endParaRPr>
          </a:p>
        </p:txBody>
      </p:sp>
      <p:pic>
        <p:nvPicPr>
          <p:cNvPr id="207" name="Google Shape;207;g36a26321787_0_185"/>
          <p:cNvPicPr preferRelativeResize="0"/>
          <p:nvPr/>
        </p:nvPicPr>
        <p:blipFill>
          <a:blip r:embed="rId3">
            <a:alphaModFix/>
          </a:blip>
          <a:stretch>
            <a:fillRect/>
          </a:stretch>
        </p:blipFill>
        <p:spPr>
          <a:xfrm>
            <a:off x="648585" y="1105786"/>
            <a:ext cx="2195949" cy="3917390"/>
          </a:xfrm>
          <a:prstGeom prst="rect">
            <a:avLst/>
          </a:prstGeom>
          <a:noFill/>
          <a:ln>
            <a:noFill/>
          </a:ln>
        </p:spPr>
      </p:pic>
      <p:pic>
        <p:nvPicPr>
          <p:cNvPr id="2" name="Content Placeholder 5" descr="A diagram of engineering design process&#10;&#10;AI-generated content may be incorrect.">
            <a:extLst>
              <a:ext uri="{FF2B5EF4-FFF2-40B4-BE49-F238E27FC236}">
                <a16:creationId xmlns:a16="http://schemas.microsoft.com/office/drawing/2014/main" id="{E7B3A415-9B7C-8392-80E1-3D0500CD95D5}"/>
              </a:ext>
            </a:extLst>
          </p:cNvPr>
          <p:cNvPicPr>
            <a:picLocks noChangeAspect="1"/>
          </p:cNvPicPr>
          <p:nvPr/>
        </p:nvPicPr>
        <p:blipFill>
          <a:blip r:embed="rId4"/>
          <a:stretch>
            <a:fillRect/>
          </a:stretch>
        </p:blipFill>
        <p:spPr>
          <a:xfrm>
            <a:off x="4110938" y="1449179"/>
            <a:ext cx="3814180" cy="3262312"/>
          </a:xfrm>
          <a:prstGeom prst="rect">
            <a:avLst/>
          </a:prstGeom>
          <a:noFill/>
          <a:ln>
            <a:noFill/>
          </a:ln>
          <a:effectLst>
            <a:softEdge rad="164114"/>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09" name="Google Shape;109;p2"/>
          <p:cNvSpPr txBox="1"/>
          <p:nvPr/>
        </p:nvSpPr>
        <p:spPr>
          <a:xfrm>
            <a:off x="160575" y="702475"/>
            <a:ext cx="8569500" cy="39486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1200"/>
              </a:spcBef>
              <a:spcAft>
                <a:spcPts val="0"/>
              </a:spcAft>
              <a:buNone/>
            </a:pPr>
            <a:endParaRPr sz="1700" b="1" dirty="0">
              <a:solidFill>
                <a:schemeClr val="dk1"/>
              </a:solidFill>
              <a:latin typeface="Open Sans"/>
              <a:ea typeface="Open Sans"/>
              <a:cs typeface="Open Sans"/>
              <a:sym typeface="Open Sans"/>
            </a:endParaRPr>
          </a:p>
          <a:p>
            <a:pPr marL="285750" lvl="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Design and implement a vehicle production system that integrates principles associated with craft manufacturing concepts and engineering roles. </a:t>
            </a:r>
          </a:p>
          <a:p>
            <a:pPr lv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Analyze performance data to evaluate their production system, then design and implement revisions to maximize the number of vehicles and profit they can build within the allotted time. </a:t>
            </a:r>
          </a:p>
          <a:p>
            <a:pPr marL="457200" lvl="0" indent="0" algn="l" rtl="0">
              <a:spcBef>
                <a:spcPts val="0"/>
              </a:spcBef>
              <a:spcAft>
                <a:spcPts val="0"/>
              </a:spcAft>
              <a:buNone/>
            </a:pPr>
            <a:endParaRPr sz="29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9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800" dirty="0">
              <a:solidFill>
                <a:srgbClr val="000000"/>
              </a:solidFill>
              <a:latin typeface="Open Sans"/>
              <a:ea typeface="Open Sans"/>
              <a:cs typeface="Open Sans"/>
              <a:sym typeface="Open Sans"/>
            </a:endParaRPr>
          </a:p>
        </p:txBody>
      </p:sp>
      <p:sp>
        <p:nvSpPr>
          <p:cNvPr id="110" name="Google Shape;110;p2"/>
          <p:cNvSpPr txBox="1"/>
          <p:nvPr/>
        </p:nvSpPr>
        <p:spPr>
          <a:xfrm>
            <a:off x="152400" y="152400"/>
            <a:ext cx="4947900" cy="12258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66" b="1" dirty="0">
                <a:solidFill>
                  <a:schemeClr val="dk1"/>
                </a:solidFill>
                <a:latin typeface="Open Sans"/>
                <a:ea typeface="Open Sans"/>
                <a:cs typeface="Open Sans"/>
                <a:sym typeface="Open Sans"/>
              </a:rPr>
              <a:t>Objectives for Phase 2</a:t>
            </a:r>
            <a:endParaRPr sz="2466" b="1" dirty="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US" sz="2000" b="1" dirty="0">
                <a:solidFill>
                  <a:schemeClr val="dk1"/>
                </a:solidFill>
                <a:latin typeface="Open Sans"/>
                <a:ea typeface="Open Sans"/>
                <a:cs typeface="Open Sans"/>
                <a:sym typeface="Open Sans"/>
              </a:rPr>
              <a:t>Students will: </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311700" y="445025"/>
            <a:ext cx="8520600" cy="572700"/>
          </a:xfrm>
          <a:prstGeom prst="rect">
            <a:avLst/>
          </a:prstGeom>
          <a:solidFill>
            <a:srgbClr val="9FCC3B"/>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b="1">
                <a:solidFill>
                  <a:schemeClr val="dk1"/>
                </a:solidFill>
                <a:latin typeface="Open Sans"/>
                <a:ea typeface="Open Sans"/>
                <a:cs typeface="Open Sans"/>
                <a:sym typeface="Open Sans"/>
              </a:rPr>
              <a:t>Recall from</a:t>
            </a:r>
            <a:r>
              <a:rPr lang="en-US" b="1">
                <a:latin typeface="Open Sans"/>
                <a:ea typeface="Open Sans"/>
                <a:cs typeface="Open Sans"/>
                <a:sym typeface="Open Sans"/>
              </a:rPr>
              <a:t> Previous Activity</a:t>
            </a:r>
            <a:endParaRPr/>
          </a:p>
          <a:p>
            <a:pPr marL="0" lvl="0" indent="0" algn="l" rtl="0">
              <a:lnSpc>
                <a:spcPct val="100000"/>
              </a:lnSpc>
              <a:spcBef>
                <a:spcPts val="0"/>
              </a:spcBef>
              <a:spcAft>
                <a:spcPts val="0"/>
              </a:spcAft>
              <a:buSzPts val="2800"/>
              <a:buNone/>
            </a:pPr>
            <a:br>
              <a:rPr lang="en-US"/>
            </a:br>
            <a:endParaRPr/>
          </a:p>
        </p:txBody>
      </p:sp>
      <p:sp>
        <p:nvSpPr>
          <p:cNvPr id="116" name="Google Shape;116;p5"/>
          <p:cNvSpPr txBox="1">
            <a:spLocks noGrp="1"/>
          </p:cNvSpPr>
          <p:nvPr>
            <p:ph type="body" idx="1"/>
          </p:nvPr>
        </p:nvSpPr>
        <p:spPr>
          <a:xfrm>
            <a:off x="311700" y="1158329"/>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dirty="0">
                <a:solidFill>
                  <a:schemeClr val="dk1"/>
                </a:solidFill>
                <a:latin typeface="Open Sans"/>
                <a:ea typeface="Open Sans"/>
                <a:cs typeface="Open Sans"/>
                <a:sym typeface="Open Sans"/>
              </a:rPr>
              <a:t>The main idea of </a:t>
            </a:r>
            <a:r>
              <a:rPr lang="en-US" sz="2400" dirty="0">
                <a:solidFill>
                  <a:srgbClr val="F8A81B"/>
                </a:solidFill>
                <a:latin typeface="Open Sans"/>
                <a:ea typeface="Open Sans"/>
                <a:cs typeface="Open Sans"/>
                <a:sym typeface="Open Sans"/>
              </a:rPr>
              <a:t>craft manufacturing</a:t>
            </a:r>
            <a:r>
              <a:rPr lang="en-US" sz="2400" b="1" dirty="0">
                <a:solidFill>
                  <a:schemeClr val="dk1"/>
                </a:solidFill>
                <a:latin typeface="Open Sans"/>
                <a:ea typeface="Open Sans"/>
                <a:cs typeface="Open Sans"/>
                <a:sym typeface="Open Sans"/>
              </a:rPr>
              <a:t> </a:t>
            </a:r>
            <a:r>
              <a:rPr lang="en-US" sz="2400" dirty="0">
                <a:solidFill>
                  <a:schemeClr val="dk1"/>
                </a:solidFill>
                <a:latin typeface="Open Sans"/>
                <a:ea typeface="Open Sans"/>
                <a:cs typeface="Open Sans"/>
                <a:sym typeface="Open Sans"/>
              </a:rPr>
              <a:t>is that a highly skilled person, or a group of skilled people, produces a unique item, one at a time, according to a customer’s directions.</a:t>
            </a:r>
            <a:r>
              <a:rPr lang="en-US" sz="2400" dirty="0">
                <a:solidFill>
                  <a:schemeClr val="dk1"/>
                </a:solidFill>
              </a:rPr>
              <a:t> </a:t>
            </a:r>
            <a:br>
              <a:rPr lang="en-US" dirty="0"/>
            </a:br>
            <a:endParaRPr dirty="0"/>
          </a:p>
        </p:txBody>
      </p:sp>
      <p:pic>
        <p:nvPicPr>
          <p:cNvPr id="117" name="Google Shape;117;p5" descr="A group of boys standing around a car&#10;&#10;AI-generated content may be incorrect."/>
          <p:cNvPicPr preferRelativeResize="0"/>
          <p:nvPr/>
        </p:nvPicPr>
        <p:blipFill rotWithShape="1">
          <a:blip r:embed="rId3">
            <a:alphaModFix/>
          </a:blip>
          <a:srcRect/>
          <a:stretch/>
        </p:blipFill>
        <p:spPr>
          <a:xfrm>
            <a:off x="2839778" y="2579799"/>
            <a:ext cx="3233575" cy="2127942"/>
          </a:xfrm>
          <a:prstGeom prst="rect">
            <a:avLst/>
          </a:prstGeom>
          <a:noFill/>
          <a:ln>
            <a:noFill/>
          </a:ln>
        </p:spPr>
      </p:pic>
      <p:pic>
        <p:nvPicPr>
          <p:cNvPr id="118" name="Google Shape;118;p5"/>
          <p:cNvPicPr preferRelativeResize="0"/>
          <p:nvPr/>
        </p:nvPicPr>
        <p:blipFill rotWithShape="1">
          <a:blip r:embed="rId4">
            <a:alphaModFix/>
          </a:blip>
          <a:srcRect/>
          <a:stretch/>
        </p:blipFill>
        <p:spPr>
          <a:xfrm>
            <a:off x="152402" y="4651025"/>
            <a:ext cx="8839196" cy="4030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25A09099-78AB-829A-754F-C4D164399218}"/>
            </a:ext>
          </a:extLst>
        </p:cNvPr>
        <p:cNvGrpSpPr/>
        <p:nvPr/>
      </p:nvGrpSpPr>
      <p:grpSpPr>
        <a:xfrm>
          <a:off x="0" y="0"/>
          <a:ext cx="0" cy="0"/>
          <a:chOff x="0" y="0"/>
          <a:chExt cx="0" cy="0"/>
        </a:xfrm>
      </p:grpSpPr>
      <p:pic>
        <p:nvPicPr>
          <p:cNvPr id="6" name="Content Placeholder 5" descr="A diagram of engineering design process&#10;&#10;AI-generated content may be incorrect.">
            <a:extLst>
              <a:ext uri="{FF2B5EF4-FFF2-40B4-BE49-F238E27FC236}">
                <a16:creationId xmlns:a16="http://schemas.microsoft.com/office/drawing/2014/main" id="{2DDD7599-1C33-7818-959E-138DD882E68A}"/>
              </a:ext>
            </a:extLst>
          </p:cNvPr>
          <p:cNvPicPr>
            <a:picLocks noGrp="1" noChangeAspect="1"/>
          </p:cNvPicPr>
          <p:nvPr>
            <p:ph idx="1"/>
          </p:nvPr>
        </p:nvPicPr>
        <p:blipFill>
          <a:blip r:embed="rId3"/>
          <a:stretch>
            <a:fillRect/>
          </a:stretch>
        </p:blipFill>
        <p:spPr>
          <a:xfrm>
            <a:off x="2621661" y="1017725"/>
            <a:ext cx="3814180" cy="3262312"/>
          </a:xfrm>
          <a:effectLst>
            <a:softEdge rad="149150"/>
          </a:effectLst>
        </p:spPr>
      </p:pic>
      <p:pic>
        <p:nvPicPr>
          <p:cNvPr id="91" name="Google Shape;91;g36a2099b48b_0_0">
            <a:extLst>
              <a:ext uri="{FF2B5EF4-FFF2-40B4-BE49-F238E27FC236}">
                <a16:creationId xmlns:a16="http://schemas.microsoft.com/office/drawing/2014/main" id="{192399B6-0AA9-82DC-E857-5FB03FC4F878}"/>
              </a:ext>
            </a:extLst>
          </p:cNvPr>
          <p:cNvPicPr preferRelativeResize="0"/>
          <p:nvPr/>
        </p:nvPicPr>
        <p:blipFill rotWithShape="1">
          <a:blip r:embed="rId4">
            <a:alphaModFix/>
          </a:blip>
          <a:srcRect/>
          <a:stretch/>
        </p:blipFill>
        <p:spPr>
          <a:xfrm>
            <a:off x="160564" y="4644799"/>
            <a:ext cx="8839199" cy="409575"/>
          </a:xfrm>
          <a:prstGeom prst="rect">
            <a:avLst/>
          </a:prstGeom>
          <a:noFill/>
          <a:ln>
            <a:noFill/>
          </a:ln>
        </p:spPr>
      </p:pic>
      <p:sp>
        <p:nvSpPr>
          <p:cNvPr id="4" name="Title 3">
            <a:extLst>
              <a:ext uri="{FF2B5EF4-FFF2-40B4-BE49-F238E27FC236}">
                <a16:creationId xmlns:a16="http://schemas.microsoft.com/office/drawing/2014/main" id="{4E1C3317-6BE9-4897-A9BB-8C66CBA81214}"/>
              </a:ext>
            </a:extLst>
          </p:cNvPr>
          <p:cNvSpPr>
            <a:spLocks noGrp="1"/>
          </p:cNvSpPr>
          <p:nvPr>
            <p:ph type="title"/>
          </p:nvPr>
        </p:nvSpPr>
        <p:spPr/>
        <p:txBody>
          <a:bodyPr>
            <a:normAutofit fontScale="90000"/>
          </a:bodyPr>
          <a:lstStyle/>
          <a:p>
            <a:r>
              <a:rPr lang="en" b="1" dirty="0">
                <a:solidFill>
                  <a:srgbClr val="6091BA"/>
                </a:solidFill>
                <a:latin typeface="Open Sans"/>
                <a:ea typeface="Open Sans"/>
                <a:cs typeface="Open Sans"/>
                <a:sym typeface="Open Sans"/>
              </a:rPr>
              <a:t>Engineering Design Process</a:t>
            </a:r>
            <a:endParaRPr lang="en-US" dirty="0">
              <a:solidFill>
                <a:schemeClr val="tx2">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674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311700" y="128502"/>
            <a:ext cx="8520600" cy="572700"/>
          </a:xfrm>
          <a:prstGeom prst="rect">
            <a:avLst/>
          </a:prstGeom>
          <a:solidFill>
            <a:srgbClr val="9FCC3B"/>
          </a:solidFill>
          <a:ln w="9525" cap="flat" cmpd="sng">
            <a:solidFill>
              <a:srgbClr val="9FCC3B"/>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b="1"/>
              <a:t>Recall </a:t>
            </a:r>
            <a:r>
              <a:rPr lang="en-US" sz="3200" b="1">
                <a:solidFill>
                  <a:schemeClr val="dk1"/>
                </a:solidFill>
              </a:rPr>
              <a:t>Engineering Roles</a:t>
            </a:r>
            <a:endParaRPr/>
          </a:p>
        </p:txBody>
      </p:sp>
      <p:grpSp>
        <p:nvGrpSpPr>
          <p:cNvPr id="124" name="Google Shape;124;p7"/>
          <p:cNvGrpSpPr/>
          <p:nvPr/>
        </p:nvGrpSpPr>
        <p:grpSpPr>
          <a:xfrm>
            <a:off x="314325" y="806693"/>
            <a:ext cx="3026751" cy="2177821"/>
            <a:chOff x="305533" y="1035293"/>
            <a:chExt cx="2745398" cy="2459834"/>
          </a:xfrm>
        </p:grpSpPr>
        <p:sp>
          <p:nvSpPr>
            <p:cNvPr id="125" name="Google Shape;125;p7"/>
            <p:cNvSpPr txBox="1"/>
            <p:nvPr/>
          </p:nvSpPr>
          <p:spPr>
            <a:xfrm>
              <a:off x="305533" y="1035293"/>
              <a:ext cx="2648682" cy="2275009"/>
            </a:xfrm>
            <a:prstGeom prst="rect">
              <a:avLst/>
            </a:prstGeom>
            <a:solidFill>
              <a:schemeClr val="lt1"/>
            </a:solidFill>
            <a:ln w="28575" cap="flat" cmpd="sng">
              <a:solidFill>
                <a:srgbClr val="9FCC3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26" name="Google Shape;126;p7" descr="A cartoon of a person holding a paper&#10;&#10;AI-generated content may be incorrect."/>
            <p:cNvPicPr preferRelativeResize="0"/>
            <p:nvPr/>
          </p:nvPicPr>
          <p:blipFill rotWithShape="1">
            <a:blip r:embed="rId3">
              <a:alphaModFix/>
            </a:blip>
            <a:srcRect/>
            <a:stretch/>
          </p:blipFill>
          <p:spPr>
            <a:xfrm>
              <a:off x="410393" y="1137169"/>
              <a:ext cx="1227010" cy="1127152"/>
            </a:xfrm>
            <a:prstGeom prst="rect">
              <a:avLst/>
            </a:prstGeom>
            <a:noFill/>
            <a:ln>
              <a:noFill/>
            </a:ln>
          </p:spPr>
        </p:pic>
        <p:sp>
          <p:nvSpPr>
            <p:cNvPr id="127" name="Google Shape;127;p7"/>
            <p:cNvSpPr txBox="1"/>
            <p:nvPr/>
          </p:nvSpPr>
          <p:spPr>
            <a:xfrm>
              <a:off x="1488098" y="1419958"/>
              <a:ext cx="15606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Design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Engineers</a:t>
              </a:r>
              <a:endParaRPr/>
            </a:p>
          </p:txBody>
        </p:sp>
        <p:sp>
          <p:nvSpPr>
            <p:cNvPr id="128" name="Google Shape;128;p7"/>
            <p:cNvSpPr txBox="1"/>
            <p:nvPr/>
          </p:nvSpPr>
          <p:spPr>
            <a:xfrm>
              <a:off x="307731" y="2369527"/>
              <a:ext cx="2743200" cy="1125600"/>
            </a:xfrm>
            <a:prstGeom prst="rect">
              <a:avLst/>
            </a:prstGeom>
            <a:noFill/>
            <a:ln>
              <a:noFill/>
            </a:ln>
          </p:spPr>
          <p:txBody>
            <a:bodyPr spcFirstLastPara="1" wrap="square" lIns="91425" tIns="45700" rIns="91425" bIns="45700" anchor="t" anchorCtr="0">
              <a:spAutoFit/>
            </a:bodyPr>
            <a:lstStyle/>
            <a:p>
              <a:pPr marL="0" marR="0" lvl="0" indent="0" algn="ctr" rtl="0">
                <a:lnSpc>
                  <a:spcPct val="103125"/>
                </a:lnSpc>
                <a:spcBef>
                  <a:spcPts val="0"/>
                </a:spcBef>
                <a:spcAft>
                  <a:spcPts val="0"/>
                </a:spcAft>
                <a:buNone/>
              </a:pPr>
              <a:r>
                <a:rPr lang="en-US" sz="1200" b="0" i="0" u="none" strike="noStrike" cap="none" dirty="0">
                  <a:solidFill>
                    <a:srgbClr val="000000"/>
                  </a:solidFill>
                  <a:latin typeface="Open Sans"/>
                  <a:ea typeface="Open Sans"/>
                  <a:cs typeface="Open Sans"/>
                  <a:sym typeface="Open Sans"/>
                </a:rPr>
                <a:t>Design the vehicle, selecting unique colors &amp; features for each Lego component. </a:t>
              </a:r>
              <a:r>
                <a:rPr lang="en-US" sz="1600" b="0" i="0" u="none" strike="noStrike" cap="none" dirty="0">
                  <a:solidFill>
                    <a:srgbClr val="000000"/>
                  </a:solidFill>
                  <a:latin typeface="Open Sans"/>
                  <a:ea typeface="Open Sans"/>
                  <a:cs typeface="Open Sans"/>
                  <a:sym typeface="Open Sans"/>
                </a:rPr>
                <a:t>​</a:t>
              </a:r>
              <a:endParaRPr dirty="0"/>
            </a:p>
            <a:p>
              <a:pPr marL="0" marR="0" lvl="0" indent="0" algn="l" rtl="0">
                <a:lnSpc>
                  <a:spcPct val="103125"/>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a:t>
              </a:r>
              <a:endParaRPr dirty="0"/>
            </a:p>
          </p:txBody>
        </p:sp>
      </p:grpSp>
      <p:grpSp>
        <p:nvGrpSpPr>
          <p:cNvPr id="129" name="Google Shape;129;p7"/>
          <p:cNvGrpSpPr/>
          <p:nvPr/>
        </p:nvGrpSpPr>
        <p:grpSpPr>
          <a:xfrm>
            <a:off x="1782639" y="2978391"/>
            <a:ext cx="2867436" cy="2099405"/>
            <a:chOff x="3057524" y="2802546"/>
            <a:chExt cx="2648682" cy="2275009"/>
          </a:xfrm>
        </p:grpSpPr>
        <p:grpSp>
          <p:nvGrpSpPr>
            <p:cNvPr id="130" name="Google Shape;130;p7"/>
            <p:cNvGrpSpPr/>
            <p:nvPr/>
          </p:nvGrpSpPr>
          <p:grpSpPr>
            <a:xfrm>
              <a:off x="3057524" y="2802546"/>
              <a:ext cx="2648682" cy="2275009"/>
              <a:chOff x="305533" y="1035293"/>
              <a:chExt cx="2648682" cy="2275009"/>
            </a:xfrm>
          </p:grpSpPr>
          <p:sp>
            <p:nvSpPr>
              <p:cNvPr id="131" name="Google Shape;131;p7"/>
              <p:cNvSpPr txBox="1"/>
              <p:nvPr/>
            </p:nvSpPr>
            <p:spPr>
              <a:xfrm>
                <a:off x="305533" y="1035293"/>
                <a:ext cx="2648682" cy="2275009"/>
              </a:xfrm>
              <a:prstGeom prst="rect">
                <a:avLst/>
              </a:prstGeom>
              <a:solidFill>
                <a:schemeClr val="lt1"/>
              </a:solidFill>
              <a:ln w="28575" cap="flat" cmpd="sng">
                <a:solidFill>
                  <a:srgbClr val="F8A81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2" name="Google Shape;132;p7"/>
              <p:cNvSpPr txBox="1"/>
              <p:nvPr/>
            </p:nvSpPr>
            <p:spPr>
              <a:xfrm>
                <a:off x="1567229" y="1463920"/>
                <a:ext cx="1329149" cy="58477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Sourcing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Engineers</a:t>
                </a:r>
                <a:endParaRPr/>
              </a:p>
            </p:txBody>
          </p:sp>
          <p:sp>
            <p:nvSpPr>
              <p:cNvPr id="133" name="Google Shape;133;p7"/>
              <p:cNvSpPr txBox="1"/>
              <p:nvPr/>
            </p:nvSpPr>
            <p:spPr>
              <a:xfrm>
                <a:off x="307731" y="2369527"/>
                <a:ext cx="2639193" cy="925824"/>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17857"/>
                  </a:lnSpc>
                  <a:spcBef>
                    <a:spcPts val="0"/>
                  </a:spcBef>
                  <a:spcAft>
                    <a:spcPts val="0"/>
                  </a:spcAft>
                  <a:buNone/>
                </a:pPr>
                <a:r>
                  <a:rPr lang="en-US" sz="1400" b="0" i="0" u="none" strike="noStrike" cap="none" dirty="0">
                    <a:solidFill>
                      <a:srgbClr val="000000"/>
                    </a:solidFill>
                    <a:latin typeface="Open Sans"/>
                    <a:ea typeface="Open Sans"/>
                    <a:cs typeface="Open Sans"/>
                    <a:sym typeface="Open Sans"/>
                  </a:rPr>
                  <a:t>Find rare &amp; high-quality bricks that fit the designer’s vision.</a:t>
                </a:r>
                <a:endParaRPr dirty="0"/>
              </a:p>
              <a:p>
                <a:pPr marL="0" marR="0" lvl="0" indent="0" algn="l" rtl="0">
                  <a:lnSpc>
                    <a:spcPct val="103125"/>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a:t>
                </a:r>
                <a:endParaRPr dirty="0"/>
              </a:p>
            </p:txBody>
          </p:sp>
        </p:grpSp>
        <p:pic>
          <p:nvPicPr>
            <p:cNvPr id="134" name="Google Shape;134;p7" descr="Cartoon a cartoon of a child holding a tool&#10;&#10;AI-generated content may be incorrect."/>
            <p:cNvPicPr preferRelativeResize="0"/>
            <p:nvPr/>
          </p:nvPicPr>
          <p:blipFill rotWithShape="1">
            <a:blip r:embed="rId4">
              <a:alphaModFix/>
            </a:blip>
            <a:srcRect/>
            <a:stretch/>
          </p:blipFill>
          <p:spPr>
            <a:xfrm>
              <a:off x="3206762" y="2890862"/>
              <a:ext cx="1180347" cy="1084334"/>
            </a:xfrm>
            <a:prstGeom prst="rect">
              <a:avLst/>
            </a:prstGeom>
            <a:noFill/>
            <a:ln w="9525" cap="flat" cmpd="sng">
              <a:solidFill>
                <a:srgbClr val="F8A81B"/>
              </a:solidFill>
              <a:prstDash val="solid"/>
              <a:round/>
              <a:headEnd type="none" w="sm" len="sm"/>
              <a:tailEnd type="none" w="sm" len="sm"/>
            </a:ln>
          </p:spPr>
        </p:pic>
      </p:grpSp>
      <p:grpSp>
        <p:nvGrpSpPr>
          <p:cNvPr id="135" name="Google Shape;135;p7"/>
          <p:cNvGrpSpPr/>
          <p:nvPr/>
        </p:nvGrpSpPr>
        <p:grpSpPr>
          <a:xfrm>
            <a:off x="4244487" y="806693"/>
            <a:ext cx="2868489" cy="2320210"/>
            <a:chOff x="4868741" y="806693"/>
            <a:chExt cx="2675059" cy="2320210"/>
          </a:xfrm>
        </p:grpSpPr>
        <p:grpSp>
          <p:nvGrpSpPr>
            <p:cNvPr id="136" name="Google Shape;136;p7"/>
            <p:cNvGrpSpPr/>
            <p:nvPr/>
          </p:nvGrpSpPr>
          <p:grpSpPr>
            <a:xfrm>
              <a:off x="4868741" y="806693"/>
              <a:ext cx="2675059" cy="2320210"/>
              <a:chOff x="305533" y="1035293"/>
              <a:chExt cx="2745398" cy="2558682"/>
            </a:xfrm>
          </p:grpSpPr>
          <p:sp>
            <p:nvSpPr>
              <p:cNvPr id="137" name="Google Shape;137;p7"/>
              <p:cNvSpPr txBox="1"/>
              <p:nvPr/>
            </p:nvSpPr>
            <p:spPr>
              <a:xfrm>
                <a:off x="305533" y="1035293"/>
                <a:ext cx="2648682" cy="2275009"/>
              </a:xfrm>
              <a:prstGeom prst="rect">
                <a:avLst/>
              </a:prstGeom>
              <a:solidFill>
                <a:schemeClr val="lt1"/>
              </a:solidFill>
              <a:ln w="28575" cap="flat" cmpd="sng">
                <a:solidFill>
                  <a:srgbClr val="6091B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8" name="Google Shape;138;p7"/>
              <p:cNvSpPr txBox="1"/>
              <p:nvPr/>
            </p:nvSpPr>
            <p:spPr>
              <a:xfrm>
                <a:off x="1415910" y="1410263"/>
                <a:ext cx="1560634" cy="576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Manufacturing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Engineers</a:t>
                </a:r>
                <a:endParaRPr/>
              </a:p>
            </p:txBody>
          </p:sp>
          <p:sp>
            <p:nvSpPr>
              <p:cNvPr id="139" name="Google Shape;139;p7"/>
              <p:cNvSpPr txBox="1"/>
              <p:nvPr/>
            </p:nvSpPr>
            <p:spPr>
              <a:xfrm>
                <a:off x="307731" y="2369527"/>
                <a:ext cx="2743200" cy="1224448"/>
              </a:xfrm>
              <a:prstGeom prst="rect">
                <a:avLst/>
              </a:prstGeom>
              <a:noFill/>
              <a:ln>
                <a:noFill/>
              </a:ln>
            </p:spPr>
            <p:txBody>
              <a:bodyPr spcFirstLastPara="1" wrap="square" lIns="91425" tIns="45700" rIns="91425" bIns="45700" anchor="t" anchorCtr="0">
                <a:spAutoFit/>
              </a:bodyPr>
              <a:lstStyle/>
              <a:p>
                <a:pPr marL="0" marR="0" lvl="0" indent="0" algn="ctr" rtl="0">
                  <a:lnSpc>
                    <a:spcPct val="137500"/>
                  </a:lnSpc>
                  <a:spcBef>
                    <a:spcPts val="0"/>
                  </a:spcBef>
                  <a:spcAft>
                    <a:spcPts val="0"/>
                  </a:spcAft>
                  <a:buNone/>
                </a:pPr>
                <a:r>
                  <a:rPr lang="en-US" sz="1200" b="0" i="0" u="none" strike="noStrike" cap="none" dirty="0">
                    <a:solidFill>
                      <a:srgbClr val="000000"/>
                    </a:solidFill>
                    <a:latin typeface="Open Sans"/>
                    <a:ea typeface="Open Sans"/>
                    <a:cs typeface="Open Sans"/>
                    <a:sym typeface="Open Sans"/>
                  </a:rPr>
                  <a:t>Put the plastic bricks together, making sure every piece </a:t>
                </a:r>
                <a:endParaRPr sz="1400" b="0" i="0" u="none" strike="noStrike" cap="none" dirty="0">
                  <a:solidFill>
                    <a:srgbClr val="000000"/>
                  </a:solidFill>
                  <a:latin typeface="Arial"/>
                  <a:ea typeface="Arial"/>
                  <a:cs typeface="Arial"/>
                  <a:sym typeface="Arial"/>
                </a:endParaRPr>
              </a:p>
              <a:p>
                <a:pPr marL="0" marR="0" lvl="0" indent="0" algn="ctr" rtl="0">
                  <a:lnSpc>
                    <a:spcPct val="71739"/>
                  </a:lnSpc>
                  <a:spcBef>
                    <a:spcPts val="0"/>
                  </a:spcBef>
                  <a:spcAft>
                    <a:spcPts val="0"/>
                  </a:spcAft>
                  <a:buNone/>
                </a:pPr>
                <a:r>
                  <a:rPr lang="en-US" sz="1200" b="0" i="0" u="none" strike="noStrike" cap="none" dirty="0">
                    <a:solidFill>
                      <a:srgbClr val="000000"/>
                    </a:solidFill>
                    <a:latin typeface="Open Sans"/>
                    <a:ea typeface="Open Sans"/>
                    <a:cs typeface="Open Sans"/>
                    <a:sym typeface="Open Sans"/>
                  </a:rPr>
                  <a:t>fits just right.</a:t>
                </a:r>
                <a:r>
                  <a:rPr lang="en-US" sz="23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3125"/>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a:t>
                </a:r>
                <a:endParaRPr dirty="0"/>
              </a:p>
            </p:txBody>
          </p:sp>
        </p:grpSp>
        <p:pic>
          <p:nvPicPr>
            <p:cNvPr id="140" name="Google Shape;140;p7" descr="A cartoon of a person holding a device&#10;&#10;AI-generated content may be incorrect."/>
            <p:cNvPicPr preferRelativeResize="0"/>
            <p:nvPr/>
          </p:nvPicPr>
          <p:blipFill rotWithShape="1">
            <a:blip r:embed="rId5">
              <a:alphaModFix/>
            </a:blip>
            <a:srcRect/>
            <a:stretch/>
          </p:blipFill>
          <p:spPr>
            <a:xfrm>
              <a:off x="4962159" y="914400"/>
              <a:ext cx="931914" cy="1090248"/>
            </a:xfrm>
            <a:prstGeom prst="rect">
              <a:avLst/>
            </a:prstGeom>
            <a:noFill/>
            <a:ln>
              <a:noFill/>
            </a:ln>
          </p:spPr>
        </p:pic>
      </p:grpSp>
      <p:grpSp>
        <p:nvGrpSpPr>
          <p:cNvPr id="141" name="Google Shape;141;p7"/>
          <p:cNvGrpSpPr/>
          <p:nvPr/>
        </p:nvGrpSpPr>
        <p:grpSpPr>
          <a:xfrm>
            <a:off x="5767853" y="2978392"/>
            <a:ext cx="3182563" cy="2277417"/>
            <a:chOff x="5764321" y="2758584"/>
            <a:chExt cx="3080594" cy="2140454"/>
          </a:xfrm>
        </p:grpSpPr>
        <p:grpSp>
          <p:nvGrpSpPr>
            <p:cNvPr id="142" name="Google Shape;142;p7"/>
            <p:cNvGrpSpPr/>
            <p:nvPr/>
          </p:nvGrpSpPr>
          <p:grpSpPr>
            <a:xfrm>
              <a:off x="5764321" y="2758584"/>
              <a:ext cx="3080594" cy="2140454"/>
              <a:chOff x="231997" y="1035293"/>
              <a:chExt cx="2818800" cy="2581634"/>
            </a:xfrm>
          </p:grpSpPr>
          <p:sp>
            <p:nvSpPr>
              <p:cNvPr id="143" name="Google Shape;143;p7"/>
              <p:cNvSpPr txBox="1"/>
              <p:nvPr/>
            </p:nvSpPr>
            <p:spPr>
              <a:xfrm>
                <a:off x="305533" y="1035293"/>
                <a:ext cx="2648682" cy="2275009"/>
              </a:xfrm>
              <a:prstGeom prst="rect">
                <a:avLst/>
              </a:prstGeom>
              <a:solidFill>
                <a:schemeClr val="lt1"/>
              </a:solidFill>
              <a:ln w="28575" cap="flat" cmpd="sng">
                <a:solidFill>
                  <a:srgbClr val="8D64A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4" name="Google Shape;144;p7"/>
              <p:cNvSpPr txBox="1"/>
              <p:nvPr/>
            </p:nvSpPr>
            <p:spPr>
              <a:xfrm>
                <a:off x="1330556" y="1325973"/>
                <a:ext cx="1560635" cy="6825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Quality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Engineers</a:t>
                </a:r>
                <a:endParaRPr/>
              </a:p>
            </p:txBody>
          </p:sp>
          <p:sp>
            <p:nvSpPr>
              <p:cNvPr id="145" name="Google Shape;145;p7"/>
              <p:cNvSpPr txBox="1"/>
              <p:nvPr/>
            </p:nvSpPr>
            <p:spPr>
              <a:xfrm>
                <a:off x="231997" y="2369527"/>
                <a:ext cx="2818800" cy="12474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100" b="0" i="0" u="none" strike="noStrike" cap="none" dirty="0">
                    <a:solidFill>
                      <a:srgbClr val="000000"/>
                    </a:solidFill>
                    <a:latin typeface="Open Sans"/>
                    <a:ea typeface="Open Sans"/>
                    <a:cs typeface="Open Sans"/>
                    <a:sym typeface="Open Sans"/>
                  </a:rPr>
                  <a:t>Test the </a:t>
                </a:r>
                <a:r>
                  <a:rPr lang="en-US" sz="1100" dirty="0">
                    <a:latin typeface="Open Sans"/>
                    <a:ea typeface="Open Sans"/>
                    <a:cs typeface="Open Sans"/>
                    <a:sym typeface="Open Sans"/>
                  </a:rPr>
                  <a:t>v</a:t>
                </a:r>
                <a:r>
                  <a:rPr lang="en-US" sz="1100" b="0" i="0" u="none" strike="noStrike" cap="none" dirty="0">
                    <a:solidFill>
                      <a:srgbClr val="000000"/>
                    </a:solidFill>
                    <a:latin typeface="Open Sans"/>
                    <a:ea typeface="Open Sans"/>
                    <a:cs typeface="Open Sans"/>
                    <a:sym typeface="Open Sans"/>
                  </a:rPr>
                  <a:t>ehicle to make sure it is how the customer wants it and meets specifications for safety and durability.</a:t>
                </a:r>
                <a:endParaRPr sz="1100" b="0" i="0" u="none" strike="noStrike" cap="none" dirty="0">
                  <a:solidFill>
                    <a:srgbClr val="000000"/>
                  </a:solidFill>
                  <a:latin typeface="Arial"/>
                  <a:ea typeface="Arial"/>
                  <a:cs typeface="Arial"/>
                  <a:sym typeface="Arial"/>
                </a:endParaRPr>
              </a:p>
              <a:p>
                <a:pPr marL="0" marR="0" lvl="0" indent="0" algn="l" rtl="0">
                  <a:lnSpc>
                    <a:spcPct val="103125"/>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a:t>
                </a:r>
                <a:endParaRPr dirty="0"/>
              </a:p>
            </p:txBody>
          </p:sp>
        </p:grpSp>
        <p:pic>
          <p:nvPicPr>
            <p:cNvPr id="146" name="Google Shape;146;p7" descr="A cartoon of a person holding a paper&#10;&#10;AI-generated content may be incorrect."/>
            <p:cNvPicPr preferRelativeResize="0"/>
            <p:nvPr/>
          </p:nvPicPr>
          <p:blipFill rotWithShape="1">
            <a:blip r:embed="rId6">
              <a:alphaModFix/>
            </a:blip>
            <a:srcRect/>
            <a:stretch/>
          </p:blipFill>
          <p:spPr>
            <a:xfrm>
              <a:off x="5937753" y="2843212"/>
              <a:ext cx="996336" cy="102210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Google Shape;151;g36a26321787_0_60"/>
          <p:cNvPicPr preferRelativeResize="0"/>
          <p:nvPr/>
        </p:nvPicPr>
        <p:blipFill rotWithShape="1">
          <a:blip r:embed="rId3">
            <a:alphaModFix/>
          </a:blip>
          <a:srcRect/>
          <a:stretch/>
        </p:blipFill>
        <p:spPr>
          <a:xfrm>
            <a:off x="160564" y="4644799"/>
            <a:ext cx="8839199" cy="409575"/>
          </a:xfrm>
          <a:prstGeom prst="rect">
            <a:avLst/>
          </a:prstGeom>
          <a:noFill/>
          <a:ln>
            <a:noFill/>
          </a:ln>
        </p:spPr>
      </p:pic>
      <p:sp>
        <p:nvSpPr>
          <p:cNvPr id="152" name="Google Shape;152;g36a26321787_0_60"/>
          <p:cNvSpPr txBox="1"/>
          <p:nvPr/>
        </p:nvSpPr>
        <p:spPr>
          <a:xfrm>
            <a:off x="82125" y="84400"/>
            <a:ext cx="8839200" cy="490500"/>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SemiBold"/>
                <a:ea typeface="Open Sans SemiBold"/>
                <a:cs typeface="Open Sans SemiBold"/>
                <a:sym typeface="Open Sans SemiBold"/>
              </a:rPr>
              <a:t>    </a:t>
            </a:r>
            <a:r>
              <a:rPr lang="en-US" sz="1900" b="1">
                <a:solidFill>
                  <a:schemeClr val="lt1"/>
                </a:solidFill>
                <a:latin typeface="Open Sans"/>
                <a:ea typeface="Open Sans"/>
                <a:cs typeface="Open Sans"/>
                <a:sym typeface="Open Sans"/>
              </a:rPr>
              <a:t>Create your own Production Line</a:t>
            </a:r>
            <a:br>
              <a:rPr lang="en-US" sz="1100" b="1">
                <a:solidFill>
                  <a:schemeClr val="dk1"/>
                </a:solidFill>
              </a:rPr>
            </a:br>
            <a:endParaRPr sz="1100" b="1">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900" b="1">
              <a:solidFill>
                <a:schemeClr val="lt1"/>
              </a:solidFill>
              <a:latin typeface="Open Sans"/>
              <a:ea typeface="Open Sans"/>
              <a:cs typeface="Open Sans"/>
              <a:sym typeface="Open Sans"/>
            </a:endParaRPr>
          </a:p>
        </p:txBody>
      </p:sp>
      <p:sp>
        <p:nvSpPr>
          <p:cNvPr id="153" name="Google Shape;153;g36a26321787_0_60"/>
          <p:cNvSpPr txBox="1"/>
          <p:nvPr/>
        </p:nvSpPr>
        <p:spPr>
          <a:xfrm>
            <a:off x="82125" y="825800"/>
            <a:ext cx="883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500"/>
              <a:buFont typeface="Arial"/>
              <a:buNone/>
            </a:pPr>
            <a:endParaRPr sz="1400" b="0" i="0" u="none" strike="noStrike" cap="none">
              <a:solidFill>
                <a:schemeClr val="dk1"/>
              </a:solidFill>
              <a:latin typeface="Open Sans"/>
              <a:ea typeface="Open Sans"/>
              <a:cs typeface="Open Sans"/>
              <a:sym typeface="Open Sans"/>
            </a:endParaRPr>
          </a:p>
        </p:txBody>
      </p:sp>
      <p:pic>
        <p:nvPicPr>
          <p:cNvPr id="154" name="Google Shape;154;g36a26321787_0_60"/>
          <p:cNvPicPr preferRelativeResize="0"/>
          <p:nvPr/>
        </p:nvPicPr>
        <p:blipFill rotWithShape="1">
          <a:blip r:embed="rId4">
            <a:alphaModFix/>
          </a:blip>
          <a:srcRect/>
          <a:stretch/>
        </p:blipFill>
        <p:spPr>
          <a:xfrm>
            <a:off x="2140513" y="677550"/>
            <a:ext cx="4879326" cy="1699200"/>
          </a:xfrm>
          <a:prstGeom prst="rect">
            <a:avLst/>
          </a:prstGeom>
          <a:noFill/>
          <a:ln w="19050" cap="flat" cmpd="sng">
            <a:solidFill>
              <a:srgbClr val="6091BA"/>
            </a:solidFill>
            <a:prstDash val="solid"/>
            <a:round/>
            <a:headEnd type="none" w="sm" len="sm"/>
            <a:tailEnd type="none" w="sm" len="sm"/>
          </a:ln>
        </p:spPr>
      </p:pic>
      <p:sp>
        <p:nvSpPr>
          <p:cNvPr id="155" name="Google Shape;155;g36a26321787_0_60"/>
          <p:cNvSpPr txBox="1"/>
          <p:nvPr/>
        </p:nvSpPr>
        <p:spPr>
          <a:xfrm>
            <a:off x="82125" y="2376750"/>
            <a:ext cx="8839200" cy="198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Open Sans"/>
                <a:ea typeface="Open Sans"/>
                <a:cs typeface="Open Sans"/>
                <a:sym typeface="Open Sans"/>
              </a:rPr>
              <a:t>Mr. Otto Mobile’s eyes are on you and your competition!</a:t>
            </a:r>
            <a:endParaRPr sz="1800">
              <a:latin typeface="Open Sans"/>
              <a:ea typeface="Open Sans"/>
              <a:cs typeface="Open Sans"/>
              <a:sym typeface="Open Sans"/>
            </a:endParaRPr>
          </a:p>
          <a:p>
            <a:pPr marL="0" lvl="0" indent="0" algn="ctr" rtl="0">
              <a:spcBef>
                <a:spcPts val="0"/>
              </a:spcBef>
              <a:spcAft>
                <a:spcPts val="0"/>
              </a:spcAft>
              <a:buNone/>
            </a:pPr>
            <a:endParaRPr sz="1800">
              <a:latin typeface="Open Sans"/>
              <a:ea typeface="Open Sans"/>
              <a:cs typeface="Open Sans"/>
              <a:sym typeface="Open Sans"/>
            </a:endParaRPr>
          </a:p>
          <a:p>
            <a:pPr marL="0" lvl="0" indent="0" algn="ctr" rtl="0">
              <a:spcBef>
                <a:spcPts val="0"/>
              </a:spcBef>
              <a:spcAft>
                <a:spcPts val="0"/>
              </a:spcAft>
              <a:buNone/>
            </a:pPr>
            <a:r>
              <a:rPr lang="en-US" sz="1800">
                <a:latin typeface="Open Sans"/>
                <a:ea typeface="Open Sans"/>
                <a:cs typeface="Open Sans"/>
                <a:sym typeface="Open Sans"/>
              </a:rPr>
              <a:t>Keep in mind your goal is to make a higher number of quality cars than your competitors AND make the most profit.  </a:t>
            </a:r>
            <a:endParaRPr sz="1800">
              <a:latin typeface="Open Sans"/>
              <a:ea typeface="Open Sans"/>
              <a:cs typeface="Open Sans"/>
              <a:sym typeface="Open Sans"/>
            </a:endParaRPr>
          </a:p>
          <a:p>
            <a:pPr marL="0" lvl="0" indent="0" algn="l" rtl="0">
              <a:spcBef>
                <a:spcPts val="0"/>
              </a:spcBef>
              <a:spcAft>
                <a:spcPts val="0"/>
              </a:spcAft>
              <a:buNone/>
            </a:pPr>
            <a:endParaRPr sz="1800">
              <a:latin typeface="Open Sans"/>
              <a:ea typeface="Open Sans"/>
              <a:cs typeface="Open Sans"/>
              <a:sym typeface="Open Sans"/>
            </a:endParaRPr>
          </a:p>
          <a:p>
            <a:pPr marL="0" lvl="0" indent="0" algn="ctr" rtl="0">
              <a:spcBef>
                <a:spcPts val="0"/>
              </a:spcBef>
              <a:spcAft>
                <a:spcPts val="0"/>
              </a:spcAft>
              <a:buNone/>
            </a:pPr>
            <a:endParaRPr sz="2700" b="1" i="1">
              <a:solidFill>
                <a:srgbClr val="6091BA"/>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Google Shape;160;g36a26321787_0_113"/>
          <p:cNvPicPr preferRelativeResize="0"/>
          <p:nvPr/>
        </p:nvPicPr>
        <p:blipFill rotWithShape="1">
          <a:blip r:embed="rId3">
            <a:alphaModFix/>
          </a:blip>
          <a:srcRect/>
          <a:stretch/>
        </p:blipFill>
        <p:spPr>
          <a:xfrm>
            <a:off x="160564" y="4644799"/>
            <a:ext cx="8839199" cy="409575"/>
          </a:xfrm>
          <a:prstGeom prst="rect">
            <a:avLst/>
          </a:prstGeom>
          <a:noFill/>
          <a:ln>
            <a:noFill/>
          </a:ln>
        </p:spPr>
      </p:pic>
      <p:sp>
        <p:nvSpPr>
          <p:cNvPr id="161" name="Google Shape;161;g36a26321787_0_113"/>
          <p:cNvSpPr txBox="1"/>
          <p:nvPr/>
        </p:nvSpPr>
        <p:spPr>
          <a:xfrm>
            <a:off x="82125" y="84400"/>
            <a:ext cx="8839200" cy="490500"/>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SemiBold"/>
                <a:ea typeface="Open Sans SemiBold"/>
                <a:cs typeface="Open Sans SemiBold"/>
                <a:sym typeface="Open Sans SemiBold"/>
              </a:rPr>
              <a:t>  </a:t>
            </a:r>
            <a:r>
              <a:rPr lang="en-US" sz="1900" b="1">
                <a:solidFill>
                  <a:schemeClr val="lt1"/>
                </a:solidFill>
                <a:latin typeface="Open Sans"/>
                <a:ea typeface="Open Sans"/>
                <a:cs typeface="Open Sans"/>
                <a:sym typeface="Open Sans"/>
              </a:rPr>
              <a:t>Create your own Production Line</a:t>
            </a:r>
            <a:endParaRPr sz="1100" b="1">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900" b="1">
              <a:solidFill>
                <a:schemeClr val="lt1"/>
              </a:solidFill>
              <a:latin typeface="Open Sans"/>
              <a:ea typeface="Open Sans"/>
              <a:cs typeface="Open Sans"/>
              <a:sym typeface="Open Sans"/>
            </a:endParaRPr>
          </a:p>
        </p:txBody>
      </p:sp>
      <p:sp>
        <p:nvSpPr>
          <p:cNvPr id="162" name="Google Shape;162;g36a26321787_0_113"/>
          <p:cNvSpPr txBox="1"/>
          <p:nvPr/>
        </p:nvSpPr>
        <p:spPr>
          <a:xfrm>
            <a:off x="82125" y="825800"/>
            <a:ext cx="883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500"/>
              <a:buFont typeface="Arial"/>
              <a:buNone/>
            </a:pPr>
            <a:endParaRPr sz="1400" b="0" i="0" u="none" strike="noStrike" cap="none">
              <a:solidFill>
                <a:schemeClr val="dk1"/>
              </a:solidFill>
              <a:latin typeface="Open Sans"/>
              <a:ea typeface="Open Sans"/>
              <a:cs typeface="Open Sans"/>
              <a:sym typeface="Open Sans"/>
            </a:endParaRPr>
          </a:p>
        </p:txBody>
      </p:sp>
      <p:sp>
        <p:nvSpPr>
          <p:cNvPr id="163" name="Google Shape;163;g36a26321787_0_113"/>
          <p:cNvSpPr txBox="1"/>
          <p:nvPr/>
        </p:nvSpPr>
        <p:spPr>
          <a:xfrm>
            <a:off x="160575" y="529775"/>
            <a:ext cx="8454600" cy="4160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1900" dirty="0">
                <a:solidFill>
                  <a:schemeClr val="dk1"/>
                </a:solidFill>
                <a:latin typeface="Open Sans"/>
                <a:ea typeface="Open Sans"/>
                <a:cs typeface="Open Sans"/>
                <a:sym typeface="Open Sans"/>
              </a:rPr>
              <a:t>Plan and create a diagram of the production area for your factory. </a:t>
            </a:r>
            <a:endParaRPr sz="19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1600" dirty="0">
                <a:solidFill>
                  <a:schemeClr val="dk1"/>
                </a:solidFill>
                <a:latin typeface="Open Sans"/>
                <a:ea typeface="Open Sans"/>
                <a:cs typeface="Open Sans"/>
                <a:sym typeface="Open Sans"/>
              </a:rPr>
              <a:t>                     </a:t>
            </a:r>
            <a:endParaRPr sz="16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1600" dirty="0">
                <a:solidFill>
                  <a:schemeClr val="dk1"/>
                </a:solidFill>
                <a:latin typeface="Open Sans"/>
                <a:ea typeface="Open Sans"/>
                <a:cs typeface="Open Sans"/>
                <a:sym typeface="Open Sans"/>
              </a:rPr>
              <a:t>Include the following:</a:t>
            </a:r>
            <a:endParaRPr sz="1600" dirty="0">
              <a:solidFill>
                <a:schemeClr val="dk1"/>
              </a:solidFill>
              <a:latin typeface="Open Sans"/>
              <a:ea typeface="Open Sans"/>
              <a:cs typeface="Open Sans"/>
              <a:sym typeface="Open Sans"/>
            </a:endParaRPr>
          </a:p>
          <a:p>
            <a:pPr marL="457200" lvl="0" indent="-330200" algn="l" rtl="0">
              <a:lnSpc>
                <a:spcPct val="115000"/>
              </a:lnSpc>
              <a:spcBef>
                <a:spcPts val="1200"/>
              </a:spcBef>
              <a:spcAft>
                <a:spcPts val="0"/>
              </a:spcAft>
              <a:buClr>
                <a:schemeClr val="dk1"/>
              </a:buClr>
              <a:buSzPts val="1600"/>
              <a:buFont typeface="Open Sans"/>
              <a:buChar char="●"/>
            </a:pPr>
            <a:r>
              <a:rPr lang="en-US" sz="1600" dirty="0">
                <a:solidFill>
                  <a:schemeClr val="dk1"/>
                </a:solidFill>
                <a:latin typeface="Open Sans"/>
                <a:ea typeface="Open Sans"/>
                <a:cs typeface="Open Sans"/>
                <a:sym typeface="Open Sans"/>
              </a:rPr>
              <a:t>Locations of each station.</a:t>
            </a:r>
            <a:endParaRPr sz="1600" dirty="0">
              <a:solidFill>
                <a:schemeClr val="dk1"/>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1"/>
              </a:buClr>
              <a:buSzPts val="1600"/>
              <a:buFont typeface="Open Sans"/>
              <a:buChar char="●"/>
            </a:pPr>
            <a:r>
              <a:rPr lang="en-US" sz="1600" dirty="0">
                <a:solidFill>
                  <a:schemeClr val="dk1"/>
                </a:solidFill>
                <a:latin typeface="Open Sans"/>
                <a:ea typeface="Open Sans"/>
                <a:cs typeface="Open Sans"/>
                <a:sym typeface="Open Sans"/>
              </a:rPr>
              <a:t>Locations of any engineers who will be placed at various stations.</a:t>
            </a:r>
            <a:endParaRPr sz="1600" dirty="0">
              <a:solidFill>
                <a:schemeClr val="dk1"/>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1"/>
              </a:buClr>
              <a:buSzPts val="1600"/>
              <a:buFont typeface="Open Sans"/>
              <a:buChar char="●"/>
            </a:pPr>
            <a:r>
              <a:rPr lang="en-US" sz="1600" dirty="0">
                <a:solidFill>
                  <a:schemeClr val="dk1"/>
                </a:solidFill>
                <a:latin typeface="Open Sans"/>
                <a:ea typeface="Open Sans"/>
                <a:cs typeface="Open Sans"/>
                <a:sym typeface="Open Sans"/>
              </a:rPr>
              <a:t>Material flow (designing - gathering parts - building).</a:t>
            </a:r>
            <a:endParaRPr sz="1600" dirty="0">
              <a:solidFill>
                <a:schemeClr val="dk1"/>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1"/>
              </a:buClr>
              <a:buSzPts val="1600"/>
              <a:buFont typeface="Open Sans"/>
              <a:buChar char="●"/>
            </a:pPr>
            <a:r>
              <a:rPr lang="en-US" sz="1600" dirty="0">
                <a:solidFill>
                  <a:schemeClr val="dk1"/>
                </a:solidFill>
                <a:latin typeface="Open Sans"/>
                <a:ea typeface="Open Sans"/>
                <a:cs typeface="Open Sans"/>
                <a:sym typeface="Open Sans"/>
              </a:rPr>
              <a:t>How the team will handle quality control or testing of the vehicles.</a:t>
            </a:r>
            <a:endParaRPr sz="1600" dirty="0">
              <a:solidFill>
                <a:schemeClr val="dk1"/>
              </a:solidFill>
              <a:latin typeface="Open Sans"/>
              <a:ea typeface="Open Sans"/>
              <a:cs typeface="Open Sans"/>
              <a:sym typeface="Open Sans"/>
            </a:endParaRPr>
          </a:p>
          <a:p>
            <a:pPr marL="457200" lvl="0" indent="-336550" algn="l" rtl="0">
              <a:lnSpc>
                <a:spcPct val="115000"/>
              </a:lnSpc>
              <a:spcBef>
                <a:spcPts val="0"/>
              </a:spcBef>
              <a:spcAft>
                <a:spcPts val="0"/>
              </a:spcAft>
              <a:buClr>
                <a:schemeClr val="dk1"/>
              </a:buClr>
              <a:buSzPts val="1700"/>
              <a:buFont typeface="Open Sans"/>
              <a:buChar char="●"/>
            </a:pPr>
            <a:r>
              <a:rPr lang="en-US" sz="1600" dirty="0">
                <a:solidFill>
                  <a:schemeClr val="dk1"/>
                </a:solidFill>
                <a:latin typeface="Open Sans"/>
                <a:ea typeface="Open Sans"/>
                <a:cs typeface="Open Sans"/>
                <a:sym typeface="Open Sans"/>
              </a:rPr>
              <a:t>A specific location within your plan for required materials, including the supply source (plastic brick kit), completed Bill of Materials sheets from the previous activity, and Customer Order Forms with a die. </a:t>
            </a:r>
            <a:endParaRPr sz="1600" dirty="0">
              <a:solidFill>
                <a:schemeClr val="dk1"/>
              </a:solidFill>
              <a:latin typeface="Open Sans"/>
              <a:ea typeface="Open Sans"/>
              <a:cs typeface="Open Sans"/>
              <a:sym typeface="Open Sans"/>
            </a:endParaRPr>
          </a:p>
          <a:p>
            <a:pPr marL="120650" lvl="0" algn="l" rtl="0">
              <a:lnSpc>
                <a:spcPct val="115000"/>
              </a:lnSpc>
              <a:spcBef>
                <a:spcPts val="0"/>
              </a:spcBef>
              <a:spcAft>
                <a:spcPts val="0"/>
              </a:spcAft>
              <a:buClr>
                <a:schemeClr val="dk1"/>
              </a:buClr>
              <a:buSzPts val="1700"/>
            </a:pPr>
            <a:r>
              <a:rPr lang="en-US" sz="1600" dirty="0">
                <a:solidFill>
                  <a:schemeClr val="dk1"/>
                </a:solidFill>
                <a:latin typeface="Open Sans"/>
                <a:ea typeface="Open Sans"/>
                <a:cs typeface="Open Sans"/>
                <a:sym typeface="Open Sans"/>
              </a:rPr>
              <a:t>Since we don’t have an unlimited supply of building materials, once a completed car has passed all quality tests, it must be disassembled, and the parts must be replaced in the supply area. </a:t>
            </a:r>
            <a:br>
              <a:rPr lang="en-US" sz="1100" dirty="0">
                <a:solidFill>
                  <a:schemeClr val="dk1"/>
                </a:solidFill>
              </a:rPr>
            </a:br>
            <a:endParaRPr sz="11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4" descr="A cartoon of a person and person&#10;&#10;AI-generated content may be incorrect."/>
          <p:cNvPicPr preferRelativeResize="0"/>
          <p:nvPr/>
        </p:nvPicPr>
        <p:blipFill rotWithShape="1">
          <a:blip r:embed="rId3">
            <a:alphaModFix/>
          </a:blip>
          <a:srcRect/>
          <a:stretch/>
        </p:blipFill>
        <p:spPr>
          <a:xfrm>
            <a:off x="5806723" y="1175657"/>
            <a:ext cx="2823907" cy="2792187"/>
          </a:xfrm>
          <a:prstGeom prst="rect">
            <a:avLst/>
          </a:prstGeom>
          <a:noFill/>
          <a:ln w="28575" cap="flat" cmpd="sng">
            <a:solidFill>
              <a:schemeClr val="dk1"/>
            </a:solidFill>
            <a:prstDash val="solid"/>
            <a:round/>
            <a:headEnd type="none" w="sm" len="sm"/>
            <a:tailEnd type="none" w="sm" len="sm"/>
          </a:ln>
        </p:spPr>
      </p:pic>
      <p:pic>
        <p:nvPicPr>
          <p:cNvPr id="169" name="Google Shape;169;p4"/>
          <p:cNvPicPr preferRelativeResize="0"/>
          <p:nvPr/>
        </p:nvPicPr>
        <p:blipFill rotWithShape="1">
          <a:blip r:embed="rId4">
            <a:alphaModFix/>
          </a:blip>
          <a:srcRect/>
          <a:stretch/>
        </p:blipFill>
        <p:spPr>
          <a:xfrm>
            <a:off x="152402" y="4651025"/>
            <a:ext cx="8839196" cy="403010"/>
          </a:xfrm>
          <a:prstGeom prst="rect">
            <a:avLst/>
          </a:prstGeom>
          <a:noFill/>
          <a:ln>
            <a:noFill/>
          </a:ln>
        </p:spPr>
      </p:pic>
      <p:sp>
        <p:nvSpPr>
          <p:cNvPr id="171" name="Google Shape;171;p4"/>
          <p:cNvSpPr txBox="1"/>
          <p:nvPr/>
        </p:nvSpPr>
        <p:spPr>
          <a:xfrm>
            <a:off x="82125" y="84400"/>
            <a:ext cx="8839200" cy="490500"/>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SemiBold"/>
                <a:ea typeface="Open Sans SemiBold"/>
                <a:cs typeface="Open Sans SemiBold"/>
                <a:sym typeface="Open Sans SemiBold"/>
              </a:rPr>
              <a:t>  </a:t>
            </a:r>
            <a:r>
              <a:rPr lang="en-US" sz="1900" b="1">
                <a:solidFill>
                  <a:schemeClr val="lt1"/>
                </a:solidFill>
                <a:latin typeface="Open Sans"/>
                <a:ea typeface="Open Sans"/>
                <a:cs typeface="Open Sans"/>
                <a:sym typeface="Open Sans"/>
              </a:rPr>
              <a:t>Craft Customer Order Form</a:t>
            </a:r>
            <a:endParaRPr sz="1100" b="1">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900" b="1">
              <a:solidFill>
                <a:schemeClr val="lt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E5419DD6-0CCB-14C5-2FD9-2646D5ADFFCE}"/>
              </a:ext>
            </a:extLst>
          </p:cNvPr>
          <p:cNvPicPr>
            <a:picLocks noChangeAspect="1"/>
          </p:cNvPicPr>
          <p:nvPr/>
        </p:nvPicPr>
        <p:blipFill>
          <a:blip r:embed="rId5"/>
          <a:stretch>
            <a:fillRect/>
          </a:stretch>
        </p:blipFill>
        <p:spPr>
          <a:xfrm>
            <a:off x="152402" y="1005025"/>
            <a:ext cx="5015021" cy="3133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5FFEBC9D-9760-71FC-6909-8A01C66202FD}"/>
            </a:ext>
          </a:extLst>
        </p:cNvPr>
        <p:cNvGrpSpPr/>
        <p:nvPr/>
      </p:nvGrpSpPr>
      <p:grpSpPr>
        <a:xfrm>
          <a:off x="0" y="0"/>
          <a:ext cx="0" cy="0"/>
          <a:chOff x="0" y="0"/>
          <a:chExt cx="0" cy="0"/>
        </a:xfrm>
      </p:grpSpPr>
      <p:pic>
        <p:nvPicPr>
          <p:cNvPr id="169" name="Google Shape;169;p4">
            <a:extLst>
              <a:ext uri="{FF2B5EF4-FFF2-40B4-BE49-F238E27FC236}">
                <a16:creationId xmlns:a16="http://schemas.microsoft.com/office/drawing/2014/main" id="{3EA79D64-0717-3A49-953C-C2DC62BDB864}"/>
              </a:ext>
            </a:extLst>
          </p:cNvPr>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71" name="Google Shape;171;p4">
            <a:extLst>
              <a:ext uri="{FF2B5EF4-FFF2-40B4-BE49-F238E27FC236}">
                <a16:creationId xmlns:a16="http://schemas.microsoft.com/office/drawing/2014/main" id="{00FCC4A3-EF05-9D54-4C55-2715D8033AA0}"/>
              </a:ext>
            </a:extLst>
          </p:cNvPr>
          <p:cNvSpPr txBox="1"/>
          <p:nvPr/>
        </p:nvSpPr>
        <p:spPr>
          <a:xfrm>
            <a:off x="82125" y="84400"/>
            <a:ext cx="8839200" cy="490500"/>
          </a:xfrm>
          <a:prstGeom prst="rect">
            <a:avLst/>
          </a:prstGeom>
          <a:solidFill>
            <a:srgbClr val="9FCC3B"/>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Open Sans SemiBold"/>
                <a:ea typeface="Open Sans SemiBold"/>
                <a:cs typeface="Open Sans SemiBold"/>
                <a:sym typeface="Open Sans SemiBold"/>
              </a:rPr>
              <a:t>  </a:t>
            </a:r>
            <a:r>
              <a:rPr lang="en-US" sz="1900" b="1" i="0" u="none" strike="noStrike" cap="none" dirty="0">
                <a:solidFill>
                  <a:schemeClr val="lt1"/>
                </a:solidFill>
                <a:latin typeface="Open Sans"/>
                <a:ea typeface="Open Sans"/>
                <a:cs typeface="Open Sans"/>
                <a:sym typeface="Open Sans"/>
              </a:rPr>
              <a:t>BOM and C</a:t>
            </a:r>
            <a:r>
              <a:rPr lang="en-US" sz="1900" b="1" dirty="0">
                <a:solidFill>
                  <a:schemeClr val="lt1"/>
                </a:solidFill>
                <a:latin typeface="Open Sans"/>
                <a:ea typeface="Open Sans"/>
                <a:cs typeface="Open Sans"/>
                <a:sym typeface="Open Sans"/>
              </a:rPr>
              <a:t>raft Customer Order Form</a:t>
            </a:r>
            <a:endParaRPr sz="1100" b="1" dirty="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900" b="1" dirty="0">
              <a:solidFill>
                <a:schemeClr val="lt1"/>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396F6399-023A-2558-91FD-B8D5F1FF8393}"/>
              </a:ext>
            </a:extLst>
          </p:cNvPr>
          <p:cNvPicPr>
            <a:picLocks noChangeAspect="1"/>
          </p:cNvPicPr>
          <p:nvPr/>
        </p:nvPicPr>
        <p:blipFill>
          <a:blip r:embed="rId4"/>
          <a:stretch>
            <a:fillRect/>
          </a:stretch>
        </p:blipFill>
        <p:spPr>
          <a:xfrm>
            <a:off x="2147776" y="801479"/>
            <a:ext cx="4848447" cy="3540541"/>
          </a:xfrm>
          <a:prstGeom prst="rect">
            <a:avLst/>
          </a:prstGeom>
        </p:spPr>
      </p:pic>
    </p:spTree>
    <p:extLst>
      <p:ext uri="{BB962C8B-B14F-4D97-AF65-F5344CB8AC3E}">
        <p14:creationId xmlns:p14="http://schemas.microsoft.com/office/powerpoint/2010/main" val="37020747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737</Words>
  <Application>Microsoft Macintosh PowerPoint</Application>
  <PresentationFormat>On-screen Show (16:9)</PresentationFormat>
  <Paragraphs>78</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Open Sans</vt:lpstr>
      <vt:lpstr>Arial</vt:lpstr>
      <vt:lpstr>Open Sans SemiBold</vt:lpstr>
      <vt:lpstr>Open Sans Medium</vt:lpstr>
      <vt:lpstr>Calibri</vt:lpstr>
      <vt:lpstr>Simple Light</vt:lpstr>
      <vt:lpstr>Simple Light</vt:lpstr>
      <vt:lpstr>PowerPoint Presentation</vt:lpstr>
      <vt:lpstr>PowerPoint Presentation</vt:lpstr>
      <vt:lpstr>Recall from Previous Activity  </vt:lpstr>
      <vt:lpstr>Engineering Design Process</vt:lpstr>
      <vt:lpstr>Recall Engineering Roles</vt:lpstr>
      <vt:lpstr>PowerPoint Presentation</vt:lpstr>
      <vt:lpstr>PowerPoint Presentation</vt:lpstr>
      <vt:lpstr>PowerPoint Presentation</vt:lpstr>
      <vt:lpstr>PowerPoint Presentation</vt:lpstr>
      <vt:lpstr>Production Setup</vt:lpstr>
      <vt:lpstr>Trial Run of Production Line</vt:lpstr>
      <vt:lpstr>PowerPoint Presentation</vt:lpstr>
      <vt:lpstr>Porsche Production Line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Beth McElroy</cp:lastModifiedBy>
  <cp:revision>7</cp:revision>
  <dcterms:modified xsi:type="dcterms:W3CDTF">2025-09-11T16:28:04Z</dcterms:modified>
</cp:coreProperties>
</file>