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70" r:id="rId5"/>
    <p:sldId id="259" r:id="rId6"/>
    <p:sldId id="260" r:id="rId7"/>
    <p:sldId id="261" r:id="rId8"/>
    <p:sldId id="262" r:id="rId9"/>
  </p:sldIdLst>
  <p:sldSz cx="9144000" cy="5143500" type="screen16x9"/>
  <p:notesSz cx="6858000" cy="9144000"/>
  <p:embeddedFontLst>
    <p:embeddedFont>
      <p:font typeface="Open Sans"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jMuEuDz2Umnr4wn8kBvz89fGiaW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72"/>
    <p:restoredTop sz="94651"/>
  </p:normalViewPr>
  <p:slideViewPr>
    <p:cSldViewPr snapToGrid="0">
      <p:cViewPr varScale="1">
        <p:scale>
          <a:sx n="122" d="100"/>
          <a:sy n="122" d="100"/>
        </p:scale>
        <p:origin x="1264" y="4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customschemas.google.com/relationships/presentationmetadata" Target="metadata"/><Relationship Id="rId2" Type="http://schemas.openxmlformats.org/officeDocument/2006/relationships/slide" Target="slides/slide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42900" algn="l" rtl="0">
              <a:lnSpc>
                <a:spcPct val="114999"/>
              </a:lnSpc>
              <a:spcBef>
                <a:spcPts val="0"/>
              </a:spcBef>
              <a:spcAft>
                <a:spcPts val="0"/>
              </a:spcAft>
              <a:buSzPts val="1100"/>
              <a:buNone/>
            </a:pPr>
            <a:r>
              <a:rPr lang="en-US" dirty="0"/>
              <a:t>Teacher Inquiry: (Prior Days Knowledge)</a:t>
            </a:r>
            <a:endParaRPr dirty="0"/>
          </a:p>
          <a:p>
            <a:pPr marL="457200" lvl="0" indent="-342900" algn="l" rtl="0">
              <a:lnSpc>
                <a:spcPct val="114999"/>
              </a:lnSpc>
              <a:spcBef>
                <a:spcPts val="0"/>
              </a:spcBef>
              <a:spcAft>
                <a:spcPts val="0"/>
              </a:spcAft>
              <a:buSzPts val="1100"/>
              <a:buNone/>
            </a:pPr>
            <a:endParaRPr dirty="0"/>
          </a:p>
          <a:p>
            <a:pPr marL="457200" lvl="0" indent="-342900" algn="l" rtl="0">
              <a:lnSpc>
                <a:spcPct val="114999"/>
              </a:lnSpc>
              <a:spcBef>
                <a:spcPts val="0"/>
              </a:spcBef>
              <a:spcAft>
                <a:spcPts val="0"/>
              </a:spcAft>
              <a:buSzPts val="1100"/>
              <a:buNone/>
            </a:pPr>
            <a:r>
              <a:rPr lang="en-US" dirty="0"/>
              <a:t>Ask students to volunteer something that they learned about from yesterday’s lesson and to provide feedback about how well they collaborated with their teammates.</a:t>
            </a:r>
            <a:endParaRPr dirty="0"/>
          </a:p>
          <a:p>
            <a:pPr marL="457200" lvl="0" indent="-342900" algn="l" rtl="0">
              <a:lnSpc>
                <a:spcPct val="114999"/>
              </a:lnSpc>
              <a:spcBef>
                <a:spcPts val="0"/>
              </a:spcBef>
              <a:spcAft>
                <a:spcPts val="0"/>
              </a:spcAft>
              <a:buSzPts val="1100"/>
              <a:buNone/>
            </a:pPr>
            <a:endParaRPr dirty="0"/>
          </a:p>
          <a:p>
            <a:pPr marL="285750" lvl="0" indent="-285750" algn="l" rtl="0">
              <a:lnSpc>
                <a:spcPct val="114999"/>
              </a:lnSpc>
              <a:spcBef>
                <a:spcPts val="0"/>
              </a:spcBef>
              <a:spcAft>
                <a:spcPts val="0"/>
              </a:spcAft>
              <a:buSzPts val="1100"/>
              <a:buChar char="●"/>
            </a:pPr>
            <a:r>
              <a:rPr lang="en-US" dirty="0"/>
              <a:t>This is a good opportunity to see if students understood the importance of collaboration.</a:t>
            </a:r>
            <a:endParaRPr dirty="0"/>
          </a:p>
          <a:p>
            <a:pPr marL="285750" lvl="0" indent="-285750" algn="l" rtl="0">
              <a:lnSpc>
                <a:spcPct val="114999"/>
              </a:lnSpc>
              <a:spcBef>
                <a:spcPts val="0"/>
              </a:spcBef>
              <a:spcAft>
                <a:spcPts val="0"/>
              </a:spcAft>
              <a:buSzPts val="1100"/>
              <a:buChar char="●"/>
            </a:pPr>
            <a:r>
              <a:rPr lang="en-US" dirty="0"/>
              <a:t>How well a student understood their roles by listening to the directions or paying close attention to the design options.</a:t>
            </a:r>
            <a:endParaRPr dirty="0"/>
          </a:p>
          <a:p>
            <a:pPr marL="285750" lvl="0" indent="-285750" algn="l" rtl="0">
              <a:lnSpc>
                <a:spcPct val="114999"/>
              </a:lnSpc>
              <a:spcBef>
                <a:spcPts val="0"/>
              </a:spcBef>
              <a:spcAft>
                <a:spcPts val="0"/>
              </a:spcAft>
              <a:buSzPts val="1100"/>
              <a:buChar char="●"/>
            </a:pPr>
            <a:r>
              <a:rPr lang="en-US" dirty="0"/>
              <a:t>Address misunderstandings and rearrange the teams if necessary, due to behaviors prior to starting the activity.</a:t>
            </a:r>
            <a:endParaRPr dirty="0"/>
          </a:p>
          <a:p>
            <a:pPr marL="285750" lvl="0" indent="-285750" algn="l" rtl="0">
              <a:lnSpc>
                <a:spcPct val="114999"/>
              </a:lnSpc>
              <a:spcBef>
                <a:spcPts val="0"/>
              </a:spcBef>
              <a:spcAft>
                <a:spcPts val="0"/>
              </a:spcAft>
              <a:buSzPts val="1100"/>
              <a:buChar char="●"/>
            </a:pPr>
            <a:r>
              <a:rPr lang="en-US" dirty="0"/>
              <a:t>Provide students with the handouts for today then get started with the lesson.</a:t>
            </a:r>
            <a:endParaRPr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 name="Google Shape;6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a:extLst>
            <a:ext uri="{FF2B5EF4-FFF2-40B4-BE49-F238E27FC236}">
              <a16:creationId xmlns:a16="http://schemas.microsoft.com/office/drawing/2014/main" id="{0EF84AB2-DBEF-F044-A4DC-19462F3B8D30}"/>
            </a:ext>
          </a:extLst>
        </p:cNvPr>
        <p:cNvGrpSpPr/>
        <p:nvPr/>
      </p:nvGrpSpPr>
      <p:grpSpPr>
        <a:xfrm>
          <a:off x="0" y="0"/>
          <a:ext cx="0" cy="0"/>
          <a:chOff x="0" y="0"/>
          <a:chExt cx="0" cy="0"/>
        </a:xfrm>
      </p:grpSpPr>
      <p:sp>
        <p:nvSpPr>
          <p:cNvPr id="87" name="Google Shape;87;g36a2099b48b_0_0:notes">
            <a:extLst>
              <a:ext uri="{FF2B5EF4-FFF2-40B4-BE49-F238E27FC236}">
                <a16:creationId xmlns:a16="http://schemas.microsoft.com/office/drawing/2014/main" id="{56A3FEF8-0C12-57DD-5BDC-BD56F443B85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g36a2099b48b_0_0:notes">
            <a:extLst>
              <a:ext uri="{FF2B5EF4-FFF2-40B4-BE49-F238E27FC236}">
                <a16:creationId xmlns:a16="http://schemas.microsoft.com/office/drawing/2014/main" id="{A0EEB491-4E3F-164C-0346-20B2B0D4E3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53513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 name="Google Shape;75;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695220bde3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695220bde3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6a528a0cb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OPTIONAL - USE AS AN EXIT TICKET.</a:t>
            </a:r>
            <a:endParaRPr/>
          </a:p>
        </p:txBody>
      </p:sp>
      <p:sp>
        <p:nvSpPr>
          <p:cNvPr id="98" name="Google Shape;98;g36a528a0cb0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1B8E2-B37B-8911-2B7A-467F3A2FE7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3264BD-E17B-010F-0398-40FE95E00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C8763-7618-E1D2-C633-E18CA7758D04}"/>
              </a:ext>
            </a:extLst>
          </p:cNvPr>
          <p:cNvSpPr>
            <a:spLocks noGrp="1"/>
          </p:cNvSpPr>
          <p:nvPr>
            <p:ph type="dt" sz="half" idx="10"/>
          </p:nvPr>
        </p:nvSpPr>
        <p:spPr/>
        <p:txBody>
          <a:bodyPr/>
          <a:lstStyle/>
          <a:p>
            <a:fld id="{7EDAD0EE-7DAA-1A49-A9EB-2AFC695FD042}" type="datetimeFigureOut">
              <a:rPr lang="en-US" smtClean="0"/>
              <a:t>9/8/25</a:t>
            </a:fld>
            <a:endParaRPr lang="en-US"/>
          </a:p>
        </p:txBody>
      </p:sp>
      <p:sp>
        <p:nvSpPr>
          <p:cNvPr id="5" name="Footer Placeholder 4">
            <a:extLst>
              <a:ext uri="{FF2B5EF4-FFF2-40B4-BE49-F238E27FC236}">
                <a16:creationId xmlns:a16="http://schemas.microsoft.com/office/drawing/2014/main" id="{765AF2F5-AD39-39E0-639B-B51721AEF1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9E33EE-CABC-C711-BE95-D14858AC44C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1114128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hyperlink" Target="http://www.youtube.com/watch?v=Xk24DMOInnQ" TargetMode="External"/><Relationship Id="rId3" Type="http://schemas.openxmlformats.org/officeDocument/2006/relationships/image" Target="../media/image5.png"/><Relationship Id="rId7" Type="http://schemas.openxmlformats.org/officeDocument/2006/relationships/hyperlink" Target="https://docs.google.com/spreadsheets/d/1_JNOEvFeJ7ekwtT7uxT3D5z5vqz-4Hei/edit?usp=sharing&amp;ouid=107755347891828983268&amp;rtpof=true&amp;sd=tru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docs.google.com/document/d/13vaLuhVzf9iZncoQwciYZsKz4ivDsfpP/edit?usp=sharing&amp;ouid=107755347891828983268&amp;rtpof=true&amp;sd=true" TargetMode="External"/><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document/d/1vdpIoGaAhGUkutxSp-5umaxQIbvw4DAb/edit?usp=sharing&amp;ouid=117170136383160456852&amp;rtpof=true&amp;sd=tru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
          <p:cNvPicPr preferRelativeResize="0"/>
          <p:nvPr/>
        </p:nvPicPr>
        <p:blipFill rotWithShape="1">
          <a:blip r:embed="rId3">
            <a:alphaModFix amt="37000"/>
          </a:blip>
          <a:srcRect t="4924" b="-5447"/>
          <a:stretch/>
        </p:blipFill>
        <p:spPr>
          <a:xfrm>
            <a:off x="-46375" y="0"/>
            <a:ext cx="9190377" cy="5438551"/>
          </a:xfrm>
          <a:prstGeom prst="rect">
            <a:avLst/>
          </a:prstGeom>
          <a:noFill/>
          <a:ln>
            <a:noFill/>
          </a:ln>
        </p:spPr>
      </p:pic>
      <p:pic>
        <p:nvPicPr>
          <p:cNvPr id="55" name="Google Shape;55;p1"/>
          <p:cNvPicPr preferRelativeResize="0"/>
          <p:nvPr/>
        </p:nvPicPr>
        <p:blipFill rotWithShape="1">
          <a:blip r:embed="rId4">
            <a:alphaModFix/>
          </a:blip>
          <a:srcRect/>
          <a:stretch/>
        </p:blipFill>
        <p:spPr>
          <a:xfrm>
            <a:off x="747449" y="1078785"/>
            <a:ext cx="7649102" cy="1174650"/>
          </a:xfrm>
          <a:prstGeom prst="rect">
            <a:avLst/>
          </a:prstGeom>
          <a:noFill/>
          <a:ln>
            <a:noFill/>
          </a:ln>
        </p:spPr>
      </p:pic>
      <p:pic>
        <p:nvPicPr>
          <p:cNvPr id="56" name="Google Shape;56;p1"/>
          <p:cNvPicPr preferRelativeResize="0"/>
          <p:nvPr/>
        </p:nvPicPr>
        <p:blipFill rotWithShape="1">
          <a:blip r:embed="rId5">
            <a:alphaModFix/>
          </a:blip>
          <a:srcRect/>
          <a:stretch/>
        </p:blipFill>
        <p:spPr>
          <a:xfrm>
            <a:off x="160536" y="4663675"/>
            <a:ext cx="8822928" cy="402275"/>
          </a:xfrm>
          <a:prstGeom prst="rect">
            <a:avLst/>
          </a:prstGeom>
          <a:noFill/>
          <a:ln>
            <a:noFill/>
          </a:ln>
        </p:spPr>
      </p:pic>
      <p:pic>
        <p:nvPicPr>
          <p:cNvPr id="57" name="Google Shape;57;p1"/>
          <p:cNvPicPr preferRelativeResize="0"/>
          <p:nvPr/>
        </p:nvPicPr>
        <p:blipFill rotWithShape="1">
          <a:blip r:embed="rId6">
            <a:alphaModFix/>
          </a:blip>
          <a:srcRect/>
          <a:stretch/>
        </p:blipFill>
        <p:spPr>
          <a:xfrm>
            <a:off x="484463" y="2670200"/>
            <a:ext cx="8175075" cy="813975"/>
          </a:xfrm>
          <a:prstGeom prst="rect">
            <a:avLst/>
          </a:prstGeom>
          <a:noFill/>
          <a:ln>
            <a:noFill/>
          </a:ln>
        </p:spPr>
      </p:pic>
      <p:sp>
        <p:nvSpPr>
          <p:cNvPr id="58" name="Google Shape;58;p1"/>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US" sz="1200" b="1" dirty="0">
                <a:solidFill>
                  <a:srgbClr val="FFFFFF"/>
                </a:solidFill>
                <a:latin typeface="Open Sans"/>
                <a:ea typeface="Open Sans"/>
                <a:cs typeface="Open Sans"/>
                <a:sym typeface="Open Sans"/>
              </a:rPr>
              <a:t>Phase 3: Design to Deliver: Optimizing Craft Production for Efficiency, Profit, and Purpose</a:t>
            </a:r>
            <a:endParaRPr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2"/>
          <p:cNvPicPr preferRelativeResize="0"/>
          <p:nvPr/>
        </p:nvPicPr>
        <p:blipFill rotWithShape="1">
          <a:blip r:embed="rId3">
            <a:alphaModFix/>
          </a:blip>
          <a:srcRect/>
          <a:stretch/>
        </p:blipFill>
        <p:spPr>
          <a:xfrm>
            <a:off x="152402" y="4651025"/>
            <a:ext cx="8839196" cy="403010"/>
          </a:xfrm>
          <a:prstGeom prst="rect">
            <a:avLst/>
          </a:prstGeom>
          <a:noFill/>
          <a:ln>
            <a:noFill/>
          </a:ln>
        </p:spPr>
      </p:pic>
      <p:sp>
        <p:nvSpPr>
          <p:cNvPr id="64" name="Google Shape;64;p2"/>
          <p:cNvSpPr txBox="1"/>
          <p:nvPr/>
        </p:nvSpPr>
        <p:spPr>
          <a:xfrm>
            <a:off x="152400" y="894125"/>
            <a:ext cx="8382300" cy="32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dirty="0">
                <a:solidFill>
                  <a:schemeClr val="dk2"/>
                </a:solidFill>
                <a:latin typeface="Open Sans"/>
                <a:ea typeface="Open Sans"/>
                <a:cs typeface="Open Sans"/>
                <a:sym typeface="Open Sans"/>
              </a:rPr>
              <a:t>Lesson Objective</a:t>
            </a:r>
            <a:endParaRPr sz="2100" b="1" dirty="0">
              <a:solidFill>
                <a:schemeClr val="dk2"/>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endParaRPr>
          </a:p>
          <a:p>
            <a:pPr marL="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rPr>
              <a:t>Students will e</a:t>
            </a:r>
            <a:r>
              <a:rPr lang="en-US" sz="2000" dirty="0">
                <a:latin typeface="Open Sans" panose="020B0606030504020204" pitchFamily="34" charset="0"/>
                <a:ea typeface="Open Sans" panose="020B0606030504020204" pitchFamily="34" charset="0"/>
                <a:cs typeface="Open Sans" panose="020B0606030504020204" pitchFamily="34" charset="0"/>
              </a:rPr>
              <a:t>valuate and reflect on the performance of the initial and revised systems and propose potential next steps. </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Open Sans"/>
            </a:endParaRPr>
          </a:p>
          <a:p>
            <a:pPr marL="457200" lvl="0" indent="0" algn="l" rtl="0">
              <a:spcBef>
                <a:spcPts val="1400"/>
              </a:spcBef>
              <a:spcAft>
                <a:spcPts val="0"/>
              </a:spcAft>
              <a:buNone/>
            </a:pPr>
            <a:endParaRPr sz="19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9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2200" dirty="0">
              <a:solidFill>
                <a:schemeClr val="dk1"/>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311700" y="148500"/>
            <a:ext cx="8520600" cy="572700"/>
          </a:xfrm>
          <a:prstGeom prst="rect">
            <a:avLst/>
          </a:prstGeom>
          <a:solidFill>
            <a:srgbClr val="8D64AA"/>
          </a:solidFill>
          <a:ln>
            <a:noFill/>
          </a:ln>
        </p:spPr>
        <p:txBody>
          <a:bodyPr spcFirstLastPara="1" wrap="square" lIns="91425" tIns="91425" rIns="91425" bIns="91425" anchor="t" anchorCtr="0">
            <a:noAutofit/>
          </a:bodyPr>
          <a:lstStyle/>
          <a:p>
            <a:pPr marL="457200" lvl="0" indent="-342900" algn="ctr" rtl="0">
              <a:lnSpc>
                <a:spcPct val="114999"/>
              </a:lnSpc>
              <a:spcBef>
                <a:spcPts val="0"/>
              </a:spcBef>
              <a:spcAft>
                <a:spcPts val="0"/>
              </a:spcAft>
              <a:buClr>
                <a:schemeClr val="dk1"/>
              </a:buClr>
              <a:buSzPts val="1800"/>
              <a:buFont typeface="Arial"/>
              <a:buNone/>
            </a:pPr>
            <a:r>
              <a:rPr lang="en-US" b="1" dirty="0">
                <a:solidFill>
                  <a:schemeClr val="lt1"/>
                </a:solidFill>
                <a:latin typeface="Open Sans"/>
                <a:ea typeface="Open Sans"/>
                <a:cs typeface="Open Sans"/>
                <a:sym typeface="Open Sans"/>
              </a:rPr>
              <a:t>Let’s Analyze Your Systems Data!</a:t>
            </a:r>
            <a:endParaRPr dirty="0">
              <a:solidFill>
                <a:schemeClr val="lt1"/>
              </a:solidFill>
            </a:endParaRPr>
          </a:p>
        </p:txBody>
      </p:sp>
      <p:sp>
        <p:nvSpPr>
          <p:cNvPr id="70" name="Google Shape;70;p3"/>
          <p:cNvSpPr txBox="1">
            <a:spLocks noGrp="1"/>
          </p:cNvSpPr>
          <p:nvPr>
            <p:ph type="body" idx="1"/>
          </p:nvPr>
        </p:nvSpPr>
        <p:spPr>
          <a:xfrm>
            <a:off x="311700" y="753000"/>
            <a:ext cx="6925800" cy="3637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200"/>
              </a:spcBef>
              <a:spcAft>
                <a:spcPts val="0"/>
              </a:spcAft>
              <a:buSzPts val="1100"/>
              <a:buNone/>
            </a:pPr>
            <a:endParaRPr dirty="0">
              <a:solidFill>
                <a:srgbClr val="8D64AA"/>
              </a:solidFill>
            </a:endParaRPr>
          </a:p>
          <a:p>
            <a:pPr marL="0" lvl="0" indent="0" algn="l" rtl="0">
              <a:lnSpc>
                <a:spcPct val="100000"/>
              </a:lnSpc>
              <a:spcBef>
                <a:spcPts val="1200"/>
              </a:spcBef>
              <a:spcAft>
                <a:spcPts val="0"/>
              </a:spcAft>
              <a:buSzPts val="1100"/>
              <a:buNone/>
            </a:pPr>
            <a:r>
              <a:rPr lang="en-US" sz="1900" dirty="0">
                <a:solidFill>
                  <a:schemeClr val="dk1"/>
                </a:solidFill>
                <a:latin typeface="Open Sans"/>
                <a:ea typeface="Open Sans"/>
                <a:cs typeface="Open Sans"/>
                <a:sym typeface="Open Sans"/>
              </a:rPr>
              <a:t>In the previous lesson, your team </a:t>
            </a:r>
            <a:r>
              <a:rPr lang="en-US" dirty="0">
                <a:solidFill>
                  <a:schemeClr val="dk1"/>
                </a:solidFill>
                <a:latin typeface="Open Sans"/>
                <a:ea typeface="Open Sans"/>
                <a:cs typeface="Open Sans"/>
                <a:sym typeface="Open Sans"/>
              </a:rPr>
              <a:t>evaluated the efficiency and effectiveness of your initial and revised production system.</a:t>
            </a:r>
            <a:endParaRPr dirty="0">
              <a:solidFill>
                <a:schemeClr val="dk1"/>
              </a:solidFill>
              <a:latin typeface="Open Sans"/>
              <a:ea typeface="Open Sans"/>
              <a:cs typeface="Open Sans"/>
              <a:sym typeface="Open Sans"/>
            </a:endParaRPr>
          </a:p>
          <a:p>
            <a:pPr marL="457200" lvl="0" indent="-336550" algn="l" rtl="0">
              <a:lnSpc>
                <a:spcPct val="100000"/>
              </a:lnSpc>
              <a:spcBef>
                <a:spcPts val="1200"/>
              </a:spcBef>
              <a:spcAft>
                <a:spcPts val="0"/>
              </a:spcAft>
              <a:buClr>
                <a:schemeClr val="dk1"/>
              </a:buClr>
              <a:buSzPts val="1700"/>
              <a:buFont typeface="Open Sans"/>
              <a:buChar char="●"/>
            </a:pPr>
            <a:r>
              <a:rPr lang="en-US" sz="1700" dirty="0">
                <a:solidFill>
                  <a:schemeClr val="dk1"/>
                </a:solidFill>
                <a:latin typeface="Open Sans"/>
                <a:ea typeface="Open Sans"/>
                <a:cs typeface="Open Sans"/>
                <a:sym typeface="Open Sans"/>
              </a:rPr>
              <a:t>Your team will use a spreadsheet to evaluate your production system, identifying areas for improvement. Assess the efficiency and effectiveness of the revised system by analyzing the number of cars produced and the overall profit generated.</a:t>
            </a:r>
            <a:endParaRPr sz="1700" dirty="0">
              <a:solidFill>
                <a:schemeClr val="dk1"/>
              </a:solidFill>
              <a:latin typeface="Open Sans"/>
              <a:ea typeface="Open Sans"/>
              <a:cs typeface="Open Sans"/>
              <a:sym typeface="Open Sans"/>
            </a:endParaRPr>
          </a:p>
          <a:p>
            <a:pPr marL="457200" lvl="0" indent="-336550" algn="l" rtl="0">
              <a:lnSpc>
                <a:spcPct val="100000"/>
              </a:lnSpc>
              <a:spcBef>
                <a:spcPts val="1200"/>
              </a:spcBef>
              <a:spcAft>
                <a:spcPts val="0"/>
              </a:spcAft>
              <a:buClr>
                <a:schemeClr val="dk1"/>
              </a:buClr>
              <a:buSzPts val="1700"/>
              <a:buFont typeface="Open Sans"/>
              <a:buChar char="●"/>
            </a:pPr>
            <a:r>
              <a:rPr lang="en-US" sz="1700" dirty="0">
                <a:solidFill>
                  <a:schemeClr val="dk1"/>
                </a:solidFill>
                <a:latin typeface="Open Sans"/>
                <a:ea typeface="Open Sans"/>
                <a:cs typeface="Open Sans"/>
                <a:sym typeface="Open Sans"/>
              </a:rPr>
              <a:t>Each team will organize their findings into a digital portfolio, using a rubric for guidance, and present their portfolio to the class.</a:t>
            </a:r>
            <a:endParaRPr sz="1700" dirty="0">
              <a:solidFill>
                <a:schemeClr val="dk1"/>
              </a:solidFill>
              <a:latin typeface="Open Sans"/>
              <a:ea typeface="Open Sans"/>
              <a:cs typeface="Open Sans"/>
              <a:sym typeface="Open Sans"/>
            </a:endParaRPr>
          </a:p>
          <a:p>
            <a:pPr marL="0" lvl="0" indent="0" algn="l" rtl="0">
              <a:lnSpc>
                <a:spcPct val="100000"/>
              </a:lnSpc>
              <a:spcBef>
                <a:spcPts val="1200"/>
              </a:spcBef>
              <a:spcAft>
                <a:spcPts val="0"/>
              </a:spcAft>
              <a:buClr>
                <a:schemeClr val="dk1"/>
              </a:buClr>
              <a:buSzPts val="1100"/>
              <a:buFont typeface="Arial"/>
              <a:buNone/>
            </a:pPr>
            <a:endParaRPr sz="1600" dirty="0">
              <a:solidFill>
                <a:schemeClr val="dk1"/>
              </a:solidFill>
              <a:latin typeface="Open Sans"/>
              <a:ea typeface="Open Sans"/>
              <a:cs typeface="Open Sans"/>
              <a:sym typeface="Open Sans"/>
            </a:endParaRPr>
          </a:p>
          <a:p>
            <a:pPr marL="457200" lvl="0" indent="-342900" algn="ctr" rtl="0">
              <a:lnSpc>
                <a:spcPct val="114999"/>
              </a:lnSpc>
              <a:spcBef>
                <a:spcPts val="0"/>
              </a:spcBef>
              <a:spcAft>
                <a:spcPts val="0"/>
              </a:spcAft>
              <a:buSzPts val="1800"/>
              <a:buNone/>
            </a:pPr>
            <a:endParaRPr sz="2400" dirty="0">
              <a:solidFill>
                <a:srgbClr val="595959"/>
              </a:solidFill>
              <a:latin typeface="Open Sans"/>
              <a:ea typeface="Open Sans"/>
              <a:cs typeface="Open Sans"/>
              <a:sym typeface="Open Sans"/>
            </a:endParaRPr>
          </a:p>
          <a:p>
            <a:pPr marL="457200" lvl="0" indent="-342900" algn="ctr" rtl="0">
              <a:lnSpc>
                <a:spcPct val="114999"/>
              </a:lnSpc>
              <a:spcBef>
                <a:spcPts val="0"/>
              </a:spcBef>
              <a:spcAft>
                <a:spcPts val="0"/>
              </a:spcAft>
              <a:buSzPts val="1800"/>
              <a:buNone/>
            </a:pPr>
            <a:endParaRPr sz="2400" dirty="0">
              <a:solidFill>
                <a:srgbClr val="000000"/>
              </a:solidFill>
              <a:latin typeface="Open Sans"/>
              <a:ea typeface="Open Sans"/>
              <a:cs typeface="Open Sans"/>
              <a:sym typeface="Open Sans"/>
            </a:endParaRPr>
          </a:p>
          <a:p>
            <a:pPr marL="114300" lvl="0" indent="0" algn="l" rtl="0">
              <a:lnSpc>
                <a:spcPct val="114999"/>
              </a:lnSpc>
              <a:spcBef>
                <a:spcPts val="0"/>
              </a:spcBef>
              <a:spcAft>
                <a:spcPts val="0"/>
              </a:spcAft>
              <a:buSzPts val="1800"/>
              <a:buNone/>
            </a:pPr>
            <a:br>
              <a:rPr lang="en-US" dirty="0"/>
            </a:br>
            <a:endParaRPr dirty="0"/>
          </a:p>
        </p:txBody>
      </p:sp>
      <p:pic>
        <p:nvPicPr>
          <p:cNvPr id="71" name="Google Shape;71;p3"/>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72" name="Google Shape;72;p3"/>
          <p:cNvPicPr preferRelativeResize="0"/>
          <p:nvPr/>
        </p:nvPicPr>
        <p:blipFill>
          <a:blip r:embed="rId4">
            <a:alphaModFix/>
          </a:blip>
          <a:stretch>
            <a:fillRect/>
          </a:stretch>
        </p:blipFill>
        <p:spPr>
          <a:xfrm>
            <a:off x="7134874" y="1285875"/>
            <a:ext cx="1754100" cy="2571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25A09099-78AB-829A-754F-C4D164399218}"/>
            </a:ext>
          </a:extLst>
        </p:cNvPr>
        <p:cNvGrpSpPr/>
        <p:nvPr/>
      </p:nvGrpSpPr>
      <p:grpSpPr>
        <a:xfrm>
          <a:off x="0" y="0"/>
          <a:ext cx="0" cy="0"/>
          <a:chOff x="0" y="0"/>
          <a:chExt cx="0" cy="0"/>
        </a:xfrm>
      </p:grpSpPr>
      <p:pic>
        <p:nvPicPr>
          <p:cNvPr id="6" name="Content Placeholder 5" descr="A diagram of engineering design process&#10;&#10;AI-generated content may be incorrect.">
            <a:extLst>
              <a:ext uri="{FF2B5EF4-FFF2-40B4-BE49-F238E27FC236}">
                <a16:creationId xmlns:a16="http://schemas.microsoft.com/office/drawing/2014/main" id="{2DDD7599-1C33-7818-959E-138DD882E68A}"/>
              </a:ext>
            </a:extLst>
          </p:cNvPr>
          <p:cNvPicPr>
            <a:picLocks noGrp="1" noChangeAspect="1"/>
          </p:cNvPicPr>
          <p:nvPr>
            <p:ph idx="1"/>
          </p:nvPr>
        </p:nvPicPr>
        <p:blipFill>
          <a:blip r:embed="rId3"/>
          <a:stretch>
            <a:fillRect/>
          </a:stretch>
        </p:blipFill>
        <p:spPr>
          <a:xfrm>
            <a:off x="2664910" y="1370013"/>
            <a:ext cx="3814180" cy="3262312"/>
          </a:xfrm>
          <a:effectLst>
            <a:softEdge rad="94503"/>
          </a:effectLst>
        </p:spPr>
      </p:pic>
      <p:pic>
        <p:nvPicPr>
          <p:cNvPr id="91" name="Google Shape;91;g36a2099b48b_0_0">
            <a:extLst>
              <a:ext uri="{FF2B5EF4-FFF2-40B4-BE49-F238E27FC236}">
                <a16:creationId xmlns:a16="http://schemas.microsoft.com/office/drawing/2014/main" id="{192399B6-0AA9-82DC-E857-5FB03FC4F878}"/>
              </a:ext>
            </a:extLst>
          </p:cNvPr>
          <p:cNvPicPr preferRelativeResize="0"/>
          <p:nvPr/>
        </p:nvPicPr>
        <p:blipFill rotWithShape="1">
          <a:blip r:embed="rId4">
            <a:alphaModFix/>
          </a:blip>
          <a:srcRect/>
          <a:stretch/>
        </p:blipFill>
        <p:spPr>
          <a:xfrm>
            <a:off x="160564" y="4644799"/>
            <a:ext cx="8839199" cy="409575"/>
          </a:xfrm>
          <a:prstGeom prst="rect">
            <a:avLst/>
          </a:prstGeom>
          <a:noFill/>
          <a:ln>
            <a:noFill/>
          </a:ln>
        </p:spPr>
      </p:pic>
      <p:sp>
        <p:nvSpPr>
          <p:cNvPr id="4" name="Title 3">
            <a:extLst>
              <a:ext uri="{FF2B5EF4-FFF2-40B4-BE49-F238E27FC236}">
                <a16:creationId xmlns:a16="http://schemas.microsoft.com/office/drawing/2014/main" id="{4E1C3317-6BE9-4897-A9BB-8C66CBA81214}"/>
              </a:ext>
            </a:extLst>
          </p:cNvPr>
          <p:cNvSpPr>
            <a:spLocks noGrp="1"/>
          </p:cNvSpPr>
          <p:nvPr>
            <p:ph type="title"/>
          </p:nvPr>
        </p:nvSpPr>
        <p:spPr/>
        <p:txBody>
          <a:bodyPr>
            <a:normAutofit fontScale="90000"/>
          </a:bodyPr>
          <a:lstStyle/>
          <a:p>
            <a:r>
              <a:rPr lang="en" b="1" dirty="0">
                <a:solidFill>
                  <a:srgbClr val="6091BA"/>
                </a:solidFill>
                <a:latin typeface="Open Sans"/>
                <a:ea typeface="Open Sans"/>
                <a:cs typeface="Open Sans"/>
                <a:sym typeface="Open Sans"/>
              </a:rPr>
              <a:t>Engineering Design Process</a:t>
            </a:r>
            <a:endParaRPr lang="en-US" dirty="0">
              <a:solidFill>
                <a:schemeClr val="tx2">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167409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5"/>
          <p:cNvSpPr txBox="1">
            <a:spLocks noGrp="1"/>
          </p:cNvSpPr>
          <p:nvPr>
            <p:ph type="title"/>
          </p:nvPr>
        </p:nvSpPr>
        <p:spPr>
          <a:xfrm>
            <a:off x="311700" y="194100"/>
            <a:ext cx="8520600" cy="572700"/>
          </a:xfrm>
          <a:prstGeom prst="rect">
            <a:avLst/>
          </a:prstGeom>
          <a:solidFill>
            <a:srgbClr val="8D64AA"/>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2600" b="1">
                <a:solidFill>
                  <a:schemeClr val="lt1"/>
                </a:solidFill>
                <a:latin typeface="Open Sans"/>
                <a:ea typeface="Open Sans"/>
                <a:cs typeface="Open Sans"/>
                <a:sym typeface="Open Sans"/>
              </a:rPr>
              <a:t>Instructions</a:t>
            </a:r>
            <a:br>
              <a:rPr lang="en-US"/>
            </a:br>
            <a:endParaRPr/>
          </a:p>
        </p:txBody>
      </p:sp>
      <p:pic>
        <p:nvPicPr>
          <p:cNvPr id="78" name="Google Shape;78;p5"/>
          <p:cNvPicPr preferRelativeResize="0"/>
          <p:nvPr/>
        </p:nvPicPr>
        <p:blipFill rotWithShape="1">
          <a:blip r:embed="rId3">
            <a:alphaModFix/>
          </a:blip>
          <a:srcRect/>
          <a:stretch/>
        </p:blipFill>
        <p:spPr>
          <a:xfrm>
            <a:off x="152402" y="4651025"/>
            <a:ext cx="8839196" cy="403010"/>
          </a:xfrm>
          <a:prstGeom prst="rect">
            <a:avLst/>
          </a:prstGeom>
          <a:noFill/>
          <a:ln>
            <a:noFill/>
          </a:ln>
        </p:spPr>
      </p:pic>
      <p:pic>
        <p:nvPicPr>
          <p:cNvPr id="79" name="Google Shape;79;p5"/>
          <p:cNvPicPr preferRelativeResize="0"/>
          <p:nvPr/>
        </p:nvPicPr>
        <p:blipFill>
          <a:blip r:embed="rId4">
            <a:alphaModFix/>
          </a:blip>
          <a:stretch>
            <a:fillRect/>
          </a:stretch>
        </p:blipFill>
        <p:spPr>
          <a:xfrm>
            <a:off x="421800" y="818800"/>
            <a:ext cx="1836625" cy="3430150"/>
          </a:xfrm>
          <a:prstGeom prst="rect">
            <a:avLst/>
          </a:prstGeom>
          <a:noFill/>
          <a:ln>
            <a:noFill/>
          </a:ln>
        </p:spPr>
      </p:pic>
      <p:pic>
        <p:nvPicPr>
          <p:cNvPr id="80" name="Google Shape;80;p5"/>
          <p:cNvPicPr preferRelativeResize="0"/>
          <p:nvPr/>
        </p:nvPicPr>
        <p:blipFill>
          <a:blip r:embed="rId5">
            <a:alphaModFix/>
          </a:blip>
          <a:stretch>
            <a:fillRect/>
          </a:stretch>
        </p:blipFill>
        <p:spPr>
          <a:xfrm>
            <a:off x="6029600" y="2169875"/>
            <a:ext cx="2880075" cy="2481150"/>
          </a:xfrm>
          <a:prstGeom prst="rect">
            <a:avLst/>
          </a:prstGeom>
          <a:noFill/>
          <a:ln w="25400" cap="flat" cmpd="sng">
            <a:solidFill>
              <a:srgbClr val="000000"/>
            </a:solidFill>
            <a:prstDash val="solid"/>
            <a:miter lim="8000"/>
            <a:headEnd type="none" w="sm" len="sm"/>
            <a:tailEnd type="none" w="sm" len="sm"/>
          </a:ln>
        </p:spPr>
      </p:pic>
      <p:sp>
        <p:nvSpPr>
          <p:cNvPr id="81" name="Google Shape;81;p5"/>
          <p:cNvSpPr txBox="1"/>
          <p:nvPr/>
        </p:nvSpPr>
        <p:spPr>
          <a:xfrm>
            <a:off x="2354675" y="902525"/>
            <a:ext cx="3564300" cy="363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800">
                <a:solidFill>
                  <a:schemeClr val="dk2"/>
                </a:solidFill>
                <a:latin typeface="Open Sans"/>
                <a:ea typeface="Open Sans"/>
                <a:cs typeface="Open Sans"/>
                <a:sym typeface="Open Sans"/>
              </a:rPr>
              <a:t>You have 30 minutes to work with your team on the </a:t>
            </a:r>
            <a:r>
              <a:rPr lang="en-US" sz="1800">
                <a:solidFill>
                  <a:srgbClr val="595959"/>
                </a:solidFill>
                <a:uFill>
                  <a:noFill/>
                </a:u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Manufacturing Performance Review</a:t>
            </a:r>
            <a:r>
              <a:rPr lang="en-US" sz="1800">
                <a:solidFill>
                  <a:schemeClr val="dk1"/>
                </a:solidFill>
                <a:latin typeface="Open Sans"/>
                <a:ea typeface="Open Sans"/>
                <a:cs typeface="Open Sans"/>
                <a:sym typeface="Open Sans"/>
              </a:rPr>
              <a:t> </a:t>
            </a:r>
            <a:r>
              <a:rPr lang="en-US" sz="1800">
                <a:solidFill>
                  <a:schemeClr val="dk2"/>
                </a:solidFill>
                <a:latin typeface="Open Sans"/>
                <a:ea typeface="Open Sans"/>
                <a:cs typeface="Open Sans"/>
                <a:sym typeface="Open Sans"/>
              </a:rPr>
              <a:t>using the </a:t>
            </a:r>
            <a:r>
              <a:rPr lang="en-US" sz="18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Craft Production Data Analysis Spreadsheet</a:t>
            </a:r>
            <a:r>
              <a:rPr lang="en-US" sz="1800">
                <a:solidFill>
                  <a:schemeClr val="dk1"/>
                </a:solidFill>
                <a:latin typeface="Open Sans"/>
                <a:ea typeface="Open Sans"/>
                <a:cs typeface="Open Sans"/>
                <a:sym typeface="Open Sans"/>
              </a:rPr>
              <a:t>.</a:t>
            </a:r>
            <a:endParaRPr sz="18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US" sz="1800">
                <a:solidFill>
                  <a:schemeClr val="dk2"/>
                </a:solidFill>
                <a:latin typeface="Open Sans"/>
                <a:ea typeface="Open Sans"/>
                <a:cs typeface="Open Sans"/>
                <a:sym typeface="Open Sans"/>
              </a:rPr>
              <a:t>Use the </a:t>
            </a:r>
            <a:r>
              <a:rPr lang="en-US" sz="18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handout </a:t>
            </a:r>
            <a:r>
              <a:rPr lang="en-US" sz="1800">
                <a:solidFill>
                  <a:schemeClr val="dk2"/>
                </a:solidFill>
                <a:latin typeface="Open Sans"/>
                <a:ea typeface="Open Sans"/>
                <a:cs typeface="Open Sans"/>
                <a:sym typeface="Open Sans"/>
              </a:rPr>
              <a:t>and spreadsheet to help you complete the review.</a:t>
            </a:r>
            <a:endParaRPr sz="1800">
              <a:solidFill>
                <a:schemeClr val="dk2"/>
              </a:solidFill>
              <a:latin typeface="Open Sans"/>
              <a:ea typeface="Open Sans"/>
              <a:cs typeface="Open Sans"/>
              <a:sym typeface="Open Sans"/>
            </a:endParaRPr>
          </a:p>
          <a:p>
            <a:pPr marL="0" lvl="0" indent="0" algn="l" rtl="0">
              <a:spcBef>
                <a:spcPts val="1200"/>
              </a:spcBef>
              <a:spcAft>
                <a:spcPts val="0"/>
              </a:spcAft>
              <a:buNone/>
            </a:pPr>
            <a:endParaRPr sz="1800">
              <a:solidFill>
                <a:schemeClr val="dk2"/>
              </a:solidFill>
            </a:endParaRPr>
          </a:p>
        </p:txBody>
      </p:sp>
      <p:pic>
        <p:nvPicPr>
          <p:cNvPr id="82" name="Google Shape;82;p5" descr="This timer silently counts down to 0:00, then alerts you that time is up with a gentle beep sound." title="30 Minute Timer">
            <a:hlinkClick r:id="rId8"/>
          </p:cNvPr>
          <p:cNvPicPr preferRelativeResize="0"/>
          <p:nvPr/>
        </p:nvPicPr>
        <p:blipFill>
          <a:blip r:embed="rId9">
            <a:alphaModFix/>
          </a:blip>
          <a:stretch>
            <a:fillRect/>
          </a:stretch>
        </p:blipFill>
        <p:spPr>
          <a:xfrm>
            <a:off x="6257750" y="855525"/>
            <a:ext cx="2178900" cy="12256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g3695220bde3_0_85"/>
          <p:cNvSpPr txBox="1"/>
          <p:nvPr/>
        </p:nvSpPr>
        <p:spPr>
          <a:xfrm>
            <a:off x="287400" y="221250"/>
            <a:ext cx="8622000" cy="672900"/>
          </a:xfrm>
          <a:prstGeom prst="rect">
            <a:avLst/>
          </a:prstGeom>
          <a:solidFill>
            <a:srgbClr val="8D64AA"/>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a:solidFill>
                  <a:schemeClr val="lt1"/>
                </a:solidFill>
                <a:latin typeface="Open Sans"/>
                <a:ea typeface="Open Sans"/>
                <a:cs typeface="Open Sans"/>
                <a:sym typeface="Open Sans"/>
              </a:rPr>
              <a:t>Company’s Digital Portfolio</a:t>
            </a:r>
            <a:endParaRPr sz="2400" b="1">
              <a:solidFill>
                <a:schemeClr val="lt1"/>
              </a:solidFill>
              <a:latin typeface="Open Sans"/>
              <a:ea typeface="Open Sans"/>
              <a:cs typeface="Open Sans"/>
              <a:sym typeface="Open Sans"/>
            </a:endParaRPr>
          </a:p>
        </p:txBody>
      </p:sp>
      <p:sp>
        <p:nvSpPr>
          <p:cNvPr id="88" name="Google Shape;88;g3695220bde3_0_85"/>
          <p:cNvSpPr txBox="1"/>
          <p:nvPr/>
        </p:nvSpPr>
        <p:spPr>
          <a:xfrm>
            <a:off x="287400" y="1007750"/>
            <a:ext cx="8622000" cy="29546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2"/>
                </a:solidFill>
                <a:latin typeface="Open Sans"/>
                <a:ea typeface="Open Sans"/>
                <a:cs typeface="Open Sans"/>
                <a:sym typeface="Open Sans"/>
              </a:rPr>
              <a:t>You’ve worked hard designing and improving your vehicle prototypes and production lines. </a:t>
            </a: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r>
              <a:rPr lang="en-US" sz="1800" dirty="0">
                <a:solidFill>
                  <a:schemeClr val="dk2"/>
                </a:solidFill>
                <a:latin typeface="Open Sans"/>
                <a:ea typeface="Open Sans"/>
                <a:cs typeface="Open Sans"/>
                <a:sym typeface="Open Sans"/>
              </a:rPr>
              <a:t>Now, use the digital portfolio to showcase your skills, reflect on your learning, and demonstrate how engineering helps solve real-world challenges.</a:t>
            </a: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r>
              <a:rPr lang="en-US" sz="1800" dirty="0">
                <a:solidFill>
                  <a:schemeClr val="dk2"/>
                </a:solidFill>
                <a:latin typeface="Open Sans"/>
                <a:ea typeface="Open Sans"/>
                <a:cs typeface="Open Sans"/>
                <a:sym typeface="Open Sans"/>
              </a:rPr>
              <a:t>Review the </a:t>
            </a:r>
            <a:r>
              <a:rPr lang="en-US" sz="1800" u="sng" dirty="0">
                <a:solidFill>
                  <a:srgbClr val="4A86E8"/>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Project Portfolio RUBRIC</a:t>
            </a:r>
            <a:r>
              <a:rPr lang="en-US" sz="1800" dirty="0">
                <a:solidFill>
                  <a:srgbClr val="4A86E8"/>
                </a:solidFill>
                <a:latin typeface="Open Sans"/>
                <a:ea typeface="Open Sans"/>
                <a:cs typeface="Open Sans"/>
                <a:sym typeface="Open Sans"/>
              </a:rPr>
              <a:t>.</a:t>
            </a:r>
            <a:endParaRPr sz="1800" dirty="0">
              <a:solidFill>
                <a:srgbClr val="4A86E8"/>
              </a:solidFill>
              <a:latin typeface="Open Sans"/>
              <a:ea typeface="Open Sans"/>
              <a:cs typeface="Open Sans"/>
              <a:sym typeface="Open Sans"/>
            </a:endParaRPr>
          </a:p>
          <a:p>
            <a:pPr marL="0" lvl="0" indent="0" algn="l" rtl="0">
              <a:spcBef>
                <a:spcPts val="0"/>
              </a:spcBef>
              <a:spcAft>
                <a:spcPts val="0"/>
              </a:spcAft>
              <a:buNone/>
            </a:pPr>
            <a:r>
              <a:rPr lang="en-US" sz="1800" dirty="0">
                <a:solidFill>
                  <a:schemeClr val="dk2"/>
                </a:solidFill>
                <a:latin typeface="Open Sans"/>
                <a:ea typeface="Open Sans"/>
                <a:cs typeface="Open Sans"/>
                <a:sym typeface="Open Sans"/>
              </a:rPr>
              <a:t>Get Started!!</a:t>
            </a: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endParaRPr sz="1800" dirty="0">
              <a:solidFill>
                <a:schemeClr val="dk2"/>
              </a:solidFill>
              <a:latin typeface="Open Sans"/>
              <a:ea typeface="Open Sans"/>
              <a:cs typeface="Open Sans"/>
              <a:sym typeface="Open Sans"/>
            </a:endParaRPr>
          </a:p>
          <a:p>
            <a:pPr marL="0" lvl="0" indent="0" algn="l" rtl="0">
              <a:spcBef>
                <a:spcPts val="0"/>
              </a:spcBef>
              <a:spcAft>
                <a:spcPts val="0"/>
              </a:spcAft>
              <a:buNone/>
            </a:pPr>
            <a:endParaRPr sz="1800" dirty="0">
              <a:solidFill>
                <a:srgbClr val="8D64AA"/>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311700" y="128502"/>
            <a:ext cx="8520600" cy="572700"/>
          </a:xfrm>
          <a:prstGeom prst="rect">
            <a:avLst/>
          </a:prstGeom>
          <a:solidFill>
            <a:srgbClr val="8D64AA"/>
          </a:solidFill>
          <a:ln w="9525" cap="flat" cmpd="sng">
            <a:solidFill>
              <a:srgbClr val="9FCC3B"/>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a:solidFill>
                  <a:schemeClr val="lt1"/>
                </a:solidFill>
                <a:latin typeface="Open Sans"/>
                <a:ea typeface="Open Sans"/>
                <a:cs typeface="Open Sans"/>
                <a:sym typeface="Open Sans"/>
              </a:rPr>
              <a:t>Team Presentation</a:t>
            </a:r>
            <a:endParaRPr>
              <a:solidFill>
                <a:schemeClr val="lt1"/>
              </a:solidFill>
              <a:latin typeface="Open Sans"/>
              <a:ea typeface="Open Sans"/>
              <a:cs typeface="Open Sans"/>
              <a:sym typeface="Open Sans"/>
            </a:endParaRPr>
          </a:p>
        </p:txBody>
      </p:sp>
      <p:pic>
        <p:nvPicPr>
          <p:cNvPr id="94" name="Google Shape;94;p7"/>
          <p:cNvPicPr preferRelativeResize="0"/>
          <p:nvPr/>
        </p:nvPicPr>
        <p:blipFill>
          <a:blip r:embed="rId3">
            <a:alphaModFix/>
          </a:blip>
          <a:stretch>
            <a:fillRect/>
          </a:stretch>
        </p:blipFill>
        <p:spPr>
          <a:xfrm>
            <a:off x="6065150" y="946200"/>
            <a:ext cx="2896325" cy="2023174"/>
          </a:xfrm>
          <a:prstGeom prst="rect">
            <a:avLst/>
          </a:prstGeom>
          <a:noFill/>
          <a:ln>
            <a:noFill/>
          </a:ln>
        </p:spPr>
      </p:pic>
      <p:sp>
        <p:nvSpPr>
          <p:cNvPr id="95" name="Google Shape;95;p7"/>
          <p:cNvSpPr txBox="1"/>
          <p:nvPr/>
        </p:nvSpPr>
        <p:spPr>
          <a:xfrm>
            <a:off x="424175" y="1124375"/>
            <a:ext cx="5640975" cy="15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200" b="1" dirty="0">
                <a:solidFill>
                  <a:schemeClr val="dk1"/>
                </a:solidFill>
                <a:latin typeface="Open Sans"/>
                <a:ea typeface="Open Sans"/>
                <a:cs typeface="Open Sans"/>
                <a:sym typeface="Open Sans"/>
              </a:rPr>
              <a:t>You have 5 minutes to present your Digital Portfolio.</a:t>
            </a:r>
            <a:endParaRPr sz="2200" b="1" dirty="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Clr>
                <a:schemeClr val="dk1"/>
              </a:buClr>
              <a:buSzPts val="1100"/>
              <a:buFont typeface="Arial"/>
              <a:buNone/>
            </a:pPr>
            <a:endParaRPr sz="2200" b="1" dirty="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36a528a0cb0_0_27"/>
          <p:cNvSpPr txBox="1"/>
          <p:nvPr/>
        </p:nvSpPr>
        <p:spPr>
          <a:xfrm>
            <a:off x="1915700" y="300975"/>
            <a:ext cx="5919000" cy="1533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Clr>
                <a:schemeClr val="dk1"/>
              </a:buClr>
              <a:buSzPts val="1100"/>
              <a:buFont typeface="Arial"/>
              <a:buNone/>
            </a:pPr>
            <a:r>
              <a:rPr lang="en-US" sz="2200" b="1">
                <a:solidFill>
                  <a:schemeClr val="dk1"/>
                </a:solidFill>
                <a:latin typeface="Open Sans"/>
                <a:ea typeface="Open Sans"/>
                <a:cs typeface="Open Sans"/>
                <a:sym typeface="Open Sans"/>
              </a:rPr>
              <a:t>Complete the Student Survey.</a:t>
            </a:r>
            <a:endParaRPr sz="2200" b="1">
              <a:solidFill>
                <a:schemeClr val="dk1"/>
              </a:solidFill>
              <a:latin typeface="Open Sans"/>
              <a:ea typeface="Open Sans"/>
              <a:cs typeface="Open Sans"/>
              <a:sym typeface="Open Sans"/>
            </a:endParaRPr>
          </a:p>
        </p:txBody>
      </p:sp>
      <p:pic>
        <p:nvPicPr>
          <p:cNvPr id="101" name="Google Shape;101;g36a528a0cb0_0_27"/>
          <p:cNvPicPr preferRelativeResize="0"/>
          <p:nvPr/>
        </p:nvPicPr>
        <p:blipFill>
          <a:blip r:embed="rId3">
            <a:alphaModFix/>
          </a:blip>
          <a:stretch>
            <a:fillRect/>
          </a:stretch>
        </p:blipFill>
        <p:spPr>
          <a:xfrm>
            <a:off x="2790150" y="1285439"/>
            <a:ext cx="2608500" cy="257261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345</Words>
  <Application>Microsoft Macintosh PowerPoint</Application>
  <PresentationFormat>On-screen Show (16:9)</PresentationFormat>
  <Paragraphs>38</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Open Sans</vt:lpstr>
      <vt:lpstr>Arial</vt:lpstr>
      <vt:lpstr>Simple Light</vt:lpstr>
      <vt:lpstr>PowerPoint Presentation</vt:lpstr>
      <vt:lpstr>PowerPoint Presentation</vt:lpstr>
      <vt:lpstr>Let’s Analyze Your Systems Data!</vt:lpstr>
      <vt:lpstr>Engineering Design Process</vt:lpstr>
      <vt:lpstr>Instructions </vt:lpstr>
      <vt:lpstr>PowerPoint Presentation</vt:lpstr>
      <vt:lpstr>Team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Beth McElroy</cp:lastModifiedBy>
  <cp:revision>3</cp:revision>
  <dcterms:modified xsi:type="dcterms:W3CDTF">2025-09-08T19:00:15Z</dcterms:modified>
</cp:coreProperties>
</file>