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Open Sans" pitchFamily="2" charset="0"/>
      <p:regular r:id="rId4"/>
      <p:bold r:id="rId5"/>
      <p:italic r:id="rId6"/>
      <p:boldItalic r:id="rId7"/>
    </p:embeddedFont>
    <p:embeddedFont>
      <p:font typeface="Spicy Rice" panose="020E0506000000020000" pitchFamily="34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bJWezz6oMLqZOA4MBJyT7n6AN8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5E664A-C2F0-48EA-9288-769A25B1C4E5}" v="2" dt="2025-09-29T19:17:01.803"/>
  </p1510:revLst>
</p1510:revInfo>
</file>

<file path=ppt/tableStyles.xml><?xml version="1.0" encoding="utf-8"?>
<a:tblStyleLst xmlns:a="http://schemas.openxmlformats.org/drawingml/2006/main" def="{E39F3AC5-B2B0-4DB0-AB50-518C67598F3A}">
  <a:tblStyle styleId="{E39F3AC5-B2B0-4DB0-AB50-518C67598F3A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0"/>
  </p:normalViewPr>
  <p:slideViewPr>
    <p:cSldViewPr snapToGrid="0">
      <p:cViewPr varScale="1">
        <p:scale>
          <a:sx n="104" d="100"/>
          <a:sy n="104" d="100"/>
        </p:scale>
        <p:origin x="82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 C" userId="69015d560c1207f6" providerId="LiveId" clId="{10D1DA2E-1A32-4738-844E-B24145DDBEDC}"/>
    <pc:docChg chg="custSel modSld">
      <pc:chgData name="D C" userId="69015d560c1207f6" providerId="LiveId" clId="{10D1DA2E-1A32-4738-844E-B24145DDBEDC}" dt="2025-09-29T19:17:01.803" v="2" actId="1076"/>
      <pc:docMkLst>
        <pc:docMk/>
      </pc:docMkLst>
      <pc:sldChg chg="addSp delSp modSp mod">
        <pc:chgData name="D C" userId="69015d560c1207f6" providerId="LiveId" clId="{10D1DA2E-1A32-4738-844E-B24145DDBEDC}" dt="2025-09-29T19:17:01.803" v="2" actId="1076"/>
        <pc:sldMkLst>
          <pc:docMk/>
          <pc:sldMk cId="0" sldId="256"/>
        </pc:sldMkLst>
        <pc:picChg chg="add mod">
          <ac:chgData name="D C" userId="69015d560c1207f6" providerId="LiveId" clId="{10D1DA2E-1A32-4738-844E-B24145DDBEDC}" dt="2025-09-29T19:17:01.803" v="2" actId="1076"/>
          <ac:picMkLst>
            <pc:docMk/>
            <pc:sldMk cId="0" sldId="256"/>
            <ac:picMk id="2" creationId="{0AE03E15-D6BC-62E8-B49C-9238866E37DB}"/>
          </ac:picMkLst>
        </pc:picChg>
        <pc:picChg chg="del">
          <ac:chgData name="D C" userId="69015d560c1207f6" providerId="LiveId" clId="{10D1DA2E-1A32-4738-844E-B24145DDBEDC}" dt="2025-09-29T19:00:00.557" v="0" actId="478"/>
          <ac:picMkLst>
            <pc:docMk/>
            <pc:sldMk cId="0" sldId="256"/>
            <ac:picMk id="90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>
            <p:extLst>
              <p:ext uri="{D42A27DB-BD31-4B8C-83A1-F6EECF244321}">
                <p14:modId xmlns:p14="http://schemas.microsoft.com/office/powerpoint/2010/main" val="2470274319"/>
              </p:ext>
            </p:extLst>
          </p:nvPr>
        </p:nvGraphicFramePr>
        <p:xfrm>
          <a:off x="140400" y="1282168"/>
          <a:ext cx="5932725" cy="2702850"/>
        </p:xfrm>
        <a:graphic>
          <a:graphicData uri="http://schemas.openxmlformats.org/drawingml/2006/table">
            <a:tbl>
              <a:tblPr>
                <a:noFill/>
                <a:tableStyleId>{E39F3AC5-B2B0-4DB0-AB50-518C67598F3A}</a:tableStyleId>
              </a:tblPr>
              <a:tblGrid>
                <a:gridCol w="5932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b="1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Sedan</a:t>
                      </a:r>
                      <a:endParaRPr b="1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91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44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(a) Vehicle must have four tires (with axles), windshield, steering 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</a:t>
                      </a: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wheel, and roof.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(b) All tires must be medium soft.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(c) Vehicle base width and length are 4 dots and 8 dots, 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</a:t>
                      </a: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respectively.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(d) Vehicle weight between 30 and 40 grams.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(e) Vehicle height must fit a sitting driver.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(f) Maximum different colors of the car is 6 (including color of 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</a:t>
                      </a: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tires and steering).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(g) Car price is $10.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5" name="Google Shape;85;p1"/>
          <p:cNvGraphicFramePr/>
          <p:nvPr>
            <p:extLst>
              <p:ext uri="{D42A27DB-BD31-4B8C-83A1-F6EECF244321}">
                <p14:modId xmlns:p14="http://schemas.microsoft.com/office/powerpoint/2010/main" val="3542168594"/>
              </p:ext>
            </p:extLst>
          </p:nvPr>
        </p:nvGraphicFramePr>
        <p:xfrm>
          <a:off x="140412" y="3990547"/>
          <a:ext cx="5932725" cy="2533900"/>
        </p:xfrm>
        <a:graphic>
          <a:graphicData uri="http://schemas.openxmlformats.org/drawingml/2006/table">
            <a:tbl>
              <a:tblPr>
                <a:noFill/>
                <a:tableStyleId>{E39F3AC5-B2B0-4DB0-AB50-518C67598F3A}</a:tableStyleId>
              </a:tblPr>
              <a:tblGrid>
                <a:gridCol w="5932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7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Coupe</a:t>
                      </a:r>
                      <a:endParaRPr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91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88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(a) Vehicle must have four tires (with axles), windshield, steering 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</a:t>
                      </a: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wheel, and roof.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(b) All tires must be small soft.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(c) Vehicle base width and length are 4 dots and 6 dots,      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</a:t>
                      </a: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respectively.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(d) Vehicle weight between 20 and 30 grams.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(e) Vehicle height must fit a sitting driver.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(f) Maximum different colors of the car is 5 (including color of 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</a:t>
                      </a: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tires and steering).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(g) Car price is $9.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6" name="Google Shape;86;p1"/>
          <p:cNvGraphicFramePr/>
          <p:nvPr>
            <p:extLst>
              <p:ext uri="{D42A27DB-BD31-4B8C-83A1-F6EECF244321}">
                <p14:modId xmlns:p14="http://schemas.microsoft.com/office/powerpoint/2010/main" val="2475312814"/>
              </p:ext>
            </p:extLst>
          </p:nvPr>
        </p:nvGraphicFramePr>
        <p:xfrm>
          <a:off x="6073129" y="1282172"/>
          <a:ext cx="5978325" cy="2702850"/>
        </p:xfrm>
        <a:graphic>
          <a:graphicData uri="http://schemas.openxmlformats.org/drawingml/2006/table">
            <a:tbl>
              <a:tblPr>
                <a:noFill/>
                <a:tableStyleId>{E39F3AC5-B2B0-4DB0-AB50-518C67598F3A}</a:tableStyleId>
              </a:tblPr>
              <a:tblGrid>
                <a:gridCol w="597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Van</a:t>
                      </a:r>
                      <a:endParaRPr sz="1500" b="1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91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26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(a) Vehicle must have four tires (with axles), windshield, steering 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</a:t>
                      </a: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wheel, and roof.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(b) All tires must be medium hard.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(c) Vehicle base width and length are 4 dots and 10 dots, 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</a:t>
                      </a: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respectively.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(d) Vehicle weight between 30 and 35 grams.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(e) Vehicle height must fit a sitting driver.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(f) Maximum different colors of the car is 6 (including color of 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</a:t>
                      </a: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tires and steering).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(g) Car price is $7.50.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Google Shape;87;p1"/>
          <p:cNvSpPr txBox="1"/>
          <p:nvPr/>
        </p:nvSpPr>
        <p:spPr>
          <a:xfrm>
            <a:off x="140400" y="127925"/>
            <a:ext cx="11911200" cy="769500"/>
          </a:xfrm>
          <a:prstGeom prst="rect">
            <a:avLst/>
          </a:prstGeom>
          <a:solidFill>
            <a:srgbClr val="9FCC3B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“Fast Track Factory” </a:t>
            </a:r>
            <a:endParaRPr sz="2200"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Safety &amp; Efficiency Guidelines</a:t>
            </a:r>
            <a:r>
              <a:rPr lang="en-US" sz="2200" b="1" i="0" u="sng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  </a:t>
            </a:r>
            <a:r>
              <a:rPr lang="en-US" sz="2100" b="0" i="0" u="sng" strike="noStrike" cap="none">
                <a:solidFill>
                  <a:schemeClr val="lt1"/>
                </a:solidFill>
                <a:latin typeface="Spicy Rice"/>
                <a:ea typeface="Spicy Rice"/>
                <a:cs typeface="Spicy Rice"/>
                <a:sym typeface="Spicy Rice"/>
              </a:rPr>
              <a:t>      </a:t>
            </a:r>
            <a:r>
              <a:rPr lang="en-US" sz="2100" b="0" i="0" u="sng" strike="noStrike" cap="none">
                <a:solidFill>
                  <a:schemeClr val="dk1"/>
                </a:solidFill>
                <a:latin typeface="Spicy Rice"/>
                <a:ea typeface="Spicy Rice"/>
                <a:cs typeface="Spicy Rice"/>
                <a:sym typeface="Spicy Rice"/>
              </a:rPr>
              <a:t>                                                         </a:t>
            </a:r>
            <a:endParaRPr sz="1700" b="0" i="0" u="none" strike="noStrike" cap="none">
              <a:solidFill>
                <a:srgbClr val="000000"/>
              </a:solidFill>
              <a:latin typeface="Spicy Rice"/>
              <a:ea typeface="Spicy Rice"/>
              <a:cs typeface="Spicy Rice"/>
              <a:sym typeface="Spicy Rice"/>
            </a:endParaRPr>
          </a:p>
        </p:txBody>
      </p:sp>
      <p:graphicFrame>
        <p:nvGraphicFramePr>
          <p:cNvPr id="88" name="Google Shape;88;p1"/>
          <p:cNvGraphicFramePr/>
          <p:nvPr>
            <p:extLst>
              <p:ext uri="{D42A27DB-BD31-4B8C-83A1-F6EECF244321}">
                <p14:modId xmlns:p14="http://schemas.microsoft.com/office/powerpoint/2010/main" val="3783477445"/>
              </p:ext>
            </p:extLst>
          </p:nvPr>
        </p:nvGraphicFramePr>
        <p:xfrm>
          <a:off x="6073136" y="3985022"/>
          <a:ext cx="5978325" cy="2544950"/>
        </p:xfrm>
        <a:graphic>
          <a:graphicData uri="http://schemas.openxmlformats.org/drawingml/2006/table">
            <a:tbl>
              <a:tblPr>
                <a:noFill/>
                <a:tableStyleId>{E39F3AC5-B2B0-4DB0-AB50-518C67598F3A}</a:tableStyleId>
              </a:tblPr>
              <a:tblGrid>
                <a:gridCol w="597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7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FAST TRACK SAFETY - ALL VEHICLES</a:t>
                      </a:r>
                      <a:endParaRPr sz="15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91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7050">
                <a:tc>
                  <a:txBody>
                    <a:bodyPr/>
                    <a:lstStyle/>
                    <a:p>
                      <a:pPr marL="457200" marR="0" lvl="0" indent="-3238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Font typeface="Open Sans"/>
                        <a:buAutoNum type="alphaLcParenBoth"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The vehicle must be able to travel and stay on the ramp in order to cross the finish line fully intact during ramp test.</a:t>
                      </a:r>
                      <a:endParaRPr sz="15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457200" marR="0" lvl="0" indent="-3238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Font typeface="Open Sans"/>
                        <a:buAutoNum type="alphaLcParenBoth"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Vehicle must remain intact following a 2-foot drop from drop test.</a:t>
                      </a:r>
                      <a:endParaRPr sz="15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457200" marR="0" lvl="0" indent="-3238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Font typeface="Open Sans"/>
                        <a:buAutoNum type="alphaLcParenBoth"/>
                      </a:pPr>
                      <a:r>
                        <a:rPr lang="en-US" sz="15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Minimum of 4 blocks high for driver height is required.</a:t>
                      </a:r>
                      <a:endParaRPr sz="15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9" name="Google Shape;89;p1"/>
          <p:cNvSpPr txBox="1"/>
          <p:nvPr/>
        </p:nvSpPr>
        <p:spPr>
          <a:xfrm>
            <a:off x="140400" y="897425"/>
            <a:ext cx="11911200" cy="3792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“Speed’s Our Game, but Safety Is Our Frame!”</a:t>
            </a:r>
            <a:endParaRPr sz="1500" b="1" i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E03E15-D6BC-62E8-B49C-9238866E3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" r="-356" b="3606"/>
          <a:stretch>
            <a:fillRect/>
          </a:stretch>
        </p:blipFill>
        <p:spPr bwMode="auto">
          <a:xfrm>
            <a:off x="530120" y="6254509"/>
            <a:ext cx="687705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377</Words>
  <Application>Microsoft Macintosh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Open Sans</vt:lpstr>
      <vt:lpstr>Calibri</vt:lpstr>
      <vt:lpstr>Spicy Rice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MCCORKLE, MILINDA SUE</dc:creator>
  <cp:lastModifiedBy>Beth McElroy</cp:lastModifiedBy>
  <cp:revision>3</cp:revision>
  <dcterms:created xsi:type="dcterms:W3CDTF">2019-06-27T14:09:04Z</dcterms:created>
  <dcterms:modified xsi:type="dcterms:W3CDTF">2025-11-05T19:23:35Z</dcterms:modified>
</cp:coreProperties>
</file>