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61" r:id="rId14"/>
    <p:sldId id="278" r:id="rId15"/>
    <p:sldId id="270" r:id="rId16"/>
    <p:sldId id="279" r:id="rId17"/>
    <p:sldId id="271" r:id="rId18"/>
    <p:sldId id="280" r:id="rId19"/>
    <p:sldId id="277" r:id="rId20"/>
    <p:sldId id="281" r:id="rId21"/>
    <p:sldId id="283" r:id="rId22"/>
  </p:sldIdLst>
  <p:sldSz cx="9144000" cy="5143500" type="screen16x9"/>
  <p:notesSz cx="6858000" cy="9144000"/>
  <p:embeddedFontLst>
    <p:embeddedFont>
      <p:font typeface="Open Sans" panose="020B08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4586"/>
  </p:normalViewPr>
  <p:slideViewPr>
    <p:cSldViewPr snapToGrid="0">
      <p:cViewPr varScale="1">
        <p:scale>
          <a:sx n="142" d="100"/>
          <a:sy n="142" d="100"/>
        </p:scale>
        <p:origin x="36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73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11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38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96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75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15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64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7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5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73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42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60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57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31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4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03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9576"/>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lvl="0" algn="ctr"/>
            <a:r>
              <a:rPr lang="en-US" sz="1600" b="1" dirty="0">
                <a:solidFill>
                  <a:srgbClr val="FFFFFF"/>
                </a:solidFill>
                <a:latin typeface="Open Sans"/>
                <a:ea typeface="Open Sans"/>
                <a:cs typeface="Open Sans"/>
                <a:sym typeface="Open Sans"/>
              </a:rPr>
              <a:t>The Extracellular Matrix and Molecular Biomechanics </a:t>
            </a:r>
          </a:p>
          <a:p>
            <a:pPr lvl="0" algn="ctr"/>
            <a:endParaRPr lang="en-US"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74630" y="134474"/>
            <a:ext cx="7225921"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a:t>
            </a:r>
            <a:br>
              <a:rPr lang="en-US" sz="1800" b="1" dirty="0">
                <a:solidFill>
                  <a:srgbClr val="000000"/>
                </a:solidFill>
                <a:latin typeface="Open Sans"/>
                <a:ea typeface="Open Sans"/>
                <a:cs typeface="Open Sans"/>
                <a:sym typeface="Open Sans"/>
              </a:rPr>
            </a:b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7. Elastic fibers</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Imparts elasticity to tissues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Elastin monomers (i.e., </a:t>
            </a:r>
            <a:r>
              <a:rPr lang="en-US" sz="1400" dirty="0" err="1">
                <a:solidFill>
                  <a:srgbClr val="000000"/>
                </a:solidFill>
                <a:latin typeface="Open Sans"/>
                <a:ea typeface="Open Sans"/>
                <a:cs typeface="Open Sans"/>
                <a:sym typeface="Open Sans"/>
              </a:rPr>
              <a:t>tropoelastin</a:t>
            </a:r>
            <a:r>
              <a:rPr lang="en-US" sz="1400" dirty="0">
                <a:solidFill>
                  <a:srgbClr val="000000"/>
                </a:solidFill>
                <a:latin typeface="Open Sans"/>
                <a:ea typeface="Open Sans"/>
                <a:cs typeface="Open Sans"/>
                <a:sym typeface="Open Sans"/>
              </a:rPr>
              <a:t> subunits) are organized into fibers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The fibers are so strong and stable they can last a lifetime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Strength of elastic fibers arises from covalent crosslinks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Elasticity of elastic fibers arises from the hydrophobic regions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37189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a:extLst>
              <a:ext uri="{FF2B5EF4-FFF2-40B4-BE49-F238E27FC236}">
                <a16:creationId xmlns:a16="http://schemas.microsoft.com/office/drawing/2014/main" id="{8788BD05-83AD-1547-A2FD-1BEA7EF1D655}"/>
              </a:ext>
            </a:extLst>
          </p:cNvPr>
          <p:cNvPicPr>
            <a:picLocks noChangeAspect="1"/>
          </p:cNvPicPr>
          <p:nvPr/>
        </p:nvPicPr>
        <p:blipFill>
          <a:blip r:embed="rId3"/>
          <a:stretch>
            <a:fillRect/>
          </a:stretch>
        </p:blipFill>
        <p:spPr>
          <a:xfrm>
            <a:off x="820798" y="1484431"/>
            <a:ext cx="7225921" cy="3368099"/>
          </a:xfrm>
          <a:prstGeom prst="rect">
            <a:avLst/>
          </a:prstGeom>
        </p:spPr>
      </p:pic>
      <p:sp>
        <p:nvSpPr>
          <p:cNvPr id="63" name="Google Shape;63;p14"/>
          <p:cNvSpPr txBox="1">
            <a:spLocks noGrp="1"/>
          </p:cNvSpPr>
          <p:nvPr>
            <p:ph type="title"/>
          </p:nvPr>
        </p:nvSpPr>
        <p:spPr>
          <a:xfrm>
            <a:off x="274630" y="134474"/>
            <a:ext cx="7225921"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32697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74631" y="134474"/>
            <a:ext cx="5833562"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 </a:t>
            </a: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8. Laminins</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Family of ECM proteins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Found in virtually all tissues of all animals	</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Provide an adhesive substrate for cells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Resist tensile forces in tissues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4" name="Picture 1">
            <a:extLst>
              <a:ext uri="{FF2B5EF4-FFF2-40B4-BE49-F238E27FC236}">
                <a16:creationId xmlns:a16="http://schemas.microsoft.com/office/drawing/2014/main" id="{8656A8DE-5EFD-D548-86D1-B660A51A8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3369" y="345174"/>
            <a:ext cx="228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86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29184" y="107600"/>
            <a:ext cx="8520600" cy="3977400"/>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Structure/Components</a:t>
            </a:r>
            <a:br>
              <a:rPr lang="en-US" sz="2400"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a:t>
            </a:r>
            <a:br>
              <a:rPr lang="en-US" sz="1800" b="1"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68" name="Google Shape;68;p14"/>
          <p:cNvSpPr/>
          <p:nvPr/>
        </p:nvSpPr>
        <p:spPr>
          <a:xfrm>
            <a:off x="849126" y="2073680"/>
            <a:ext cx="1530024" cy="1369072"/>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p:nvPr/>
        </p:nvSpPr>
        <p:spPr>
          <a:xfrm>
            <a:off x="819986" y="2460582"/>
            <a:ext cx="1530024" cy="46846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dirty="0">
                <a:solidFill>
                  <a:srgbClr val="FFFFFF"/>
                </a:solidFill>
                <a:latin typeface="Open Sans"/>
                <a:ea typeface="Open Sans"/>
                <a:cs typeface="Open Sans"/>
                <a:sym typeface="Open Sans"/>
              </a:rPr>
              <a:t>LAMINS</a:t>
            </a:r>
            <a:endParaRPr sz="1600" b="1" dirty="0">
              <a:solidFill>
                <a:srgbClr val="FFFFFF"/>
              </a:solidFill>
              <a:latin typeface="Open Sans"/>
              <a:ea typeface="Open Sans"/>
              <a:cs typeface="Open Sans"/>
              <a:sym typeface="Open Sans"/>
            </a:endParaRPr>
          </a:p>
        </p:txBody>
      </p:sp>
      <p:sp>
        <p:nvSpPr>
          <p:cNvPr id="70" name="Google Shape;70;p14"/>
          <p:cNvSpPr/>
          <p:nvPr/>
        </p:nvSpPr>
        <p:spPr>
          <a:xfrm>
            <a:off x="151909" y="1408700"/>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97157" y="1616475"/>
            <a:ext cx="1107644"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M</a:t>
            </a:r>
            <a:r>
              <a:rPr lang="en" sz="1100" b="1" dirty="0" err="1">
                <a:solidFill>
                  <a:srgbClr val="FFFFFF"/>
                </a:solidFill>
                <a:latin typeface="Open Sans"/>
                <a:ea typeface="Open Sans"/>
                <a:cs typeface="Open Sans"/>
                <a:sym typeface="Open Sans"/>
              </a:rPr>
              <a:t>echano</a:t>
            </a:r>
            <a:r>
              <a:rPr lang="en" sz="1100" b="1" dirty="0">
                <a:solidFill>
                  <a:srgbClr val="FFFFFF"/>
                </a:solidFill>
                <a:latin typeface="Open Sans"/>
                <a:ea typeface="Open Sans"/>
                <a:cs typeface="Open Sans"/>
                <a:sym typeface="Open Sans"/>
              </a:rPr>
              <a:t>-transduction</a:t>
            </a:r>
            <a:endParaRPr sz="1100" b="1" dirty="0">
              <a:solidFill>
                <a:srgbClr val="FFFFFF"/>
              </a:solidFill>
              <a:latin typeface="Open Sans"/>
              <a:ea typeface="Open Sans"/>
              <a:cs typeface="Open Sans"/>
              <a:sym typeface="Open Sans"/>
            </a:endParaRPr>
          </a:p>
        </p:txBody>
      </p:sp>
      <p:sp>
        <p:nvSpPr>
          <p:cNvPr id="72" name="Google Shape;72;p14"/>
          <p:cNvSpPr/>
          <p:nvPr/>
        </p:nvSpPr>
        <p:spPr>
          <a:xfrm>
            <a:off x="3044180" y="1417715"/>
            <a:ext cx="2149861" cy="323331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3019796" y="1440256"/>
            <a:ext cx="1935220" cy="87670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Chromatin organization</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DNA damage response</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Telomere length homeostasis</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Nucleocytoplasmic transport</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Antioxidant response</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DNA replication</a:t>
            </a:r>
          </a:p>
          <a:p>
            <a:pPr marL="0" lvl="0" indent="0" rtl="0">
              <a:lnSpc>
                <a:spcPct val="115000"/>
              </a:lnSpc>
              <a:spcBef>
                <a:spcPts val="0"/>
              </a:spcBef>
              <a:spcAft>
                <a:spcPts val="0"/>
              </a:spcAft>
              <a:buNone/>
            </a:pPr>
            <a:endParaRPr lang="en-US" sz="1100" b="1" dirty="0">
              <a:solidFill>
                <a:srgbClr val="FFFFFF"/>
              </a:solidFill>
              <a:latin typeface="Open Sans"/>
              <a:ea typeface="Open Sans"/>
              <a:cs typeface="Open Sans"/>
              <a:sym typeface="Open Sans"/>
            </a:endParaRPr>
          </a:p>
          <a:p>
            <a:pPr marL="0" lvl="0" indent="0"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Gene regulation</a:t>
            </a:r>
            <a:endParaRPr sz="1100" b="1" dirty="0">
              <a:solidFill>
                <a:srgbClr val="FFFFFF"/>
              </a:solidFill>
              <a:latin typeface="Open Sans"/>
              <a:ea typeface="Open Sans"/>
              <a:cs typeface="Open Sans"/>
              <a:sym typeface="Open Sans"/>
            </a:endParaRPr>
          </a:p>
        </p:txBody>
      </p:sp>
      <p:pic>
        <p:nvPicPr>
          <p:cNvPr id="15" name="Picture 5">
            <a:extLst>
              <a:ext uri="{FF2B5EF4-FFF2-40B4-BE49-F238E27FC236}">
                <a16:creationId xmlns:a16="http://schemas.microsoft.com/office/drawing/2014/main" id="{1D7D3DE7-D77B-9344-9FA4-467180A491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1950" y="859624"/>
            <a:ext cx="3855569" cy="38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70;p14">
            <a:extLst>
              <a:ext uri="{FF2B5EF4-FFF2-40B4-BE49-F238E27FC236}">
                <a16:creationId xmlns:a16="http://schemas.microsoft.com/office/drawing/2014/main" id="{7C88F1BB-BA6F-B843-AB6B-1D032B47A3CA}"/>
              </a:ext>
            </a:extLst>
          </p:cNvPr>
          <p:cNvSpPr/>
          <p:nvPr/>
        </p:nvSpPr>
        <p:spPr>
          <a:xfrm>
            <a:off x="1983136" y="1408325"/>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1;p14">
            <a:extLst>
              <a:ext uri="{FF2B5EF4-FFF2-40B4-BE49-F238E27FC236}">
                <a16:creationId xmlns:a16="http://schemas.microsoft.com/office/drawing/2014/main" id="{6E07349C-EC6A-3C47-AAAE-5A397E21C48D}"/>
              </a:ext>
            </a:extLst>
          </p:cNvPr>
          <p:cNvSpPr txBox="1"/>
          <p:nvPr/>
        </p:nvSpPr>
        <p:spPr>
          <a:xfrm>
            <a:off x="1928384" y="1555140"/>
            <a:ext cx="1107644"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Sub-nuclear localization of proteins</a:t>
            </a:r>
            <a:endParaRPr sz="1100" b="1" dirty="0">
              <a:solidFill>
                <a:srgbClr val="FFFFFF"/>
              </a:solidFill>
              <a:latin typeface="Open Sans"/>
              <a:ea typeface="Open Sans"/>
              <a:cs typeface="Open Sans"/>
              <a:sym typeface="Open Sans"/>
            </a:endParaRPr>
          </a:p>
        </p:txBody>
      </p:sp>
      <p:sp>
        <p:nvSpPr>
          <p:cNvPr id="18" name="Google Shape;70;p14">
            <a:extLst>
              <a:ext uri="{FF2B5EF4-FFF2-40B4-BE49-F238E27FC236}">
                <a16:creationId xmlns:a16="http://schemas.microsoft.com/office/drawing/2014/main" id="{D170C0FB-2668-664C-876A-596E5D702FE4}"/>
              </a:ext>
            </a:extLst>
          </p:cNvPr>
          <p:cNvSpPr/>
          <p:nvPr/>
        </p:nvSpPr>
        <p:spPr>
          <a:xfrm>
            <a:off x="169090" y="2939306"/>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1;p14">
            <a:extLst>
              <a:ext uri="{FF2B5EF4-FFF2-40B4-BE49-F238E27FC236}">
                <a16:creationId xmlns:a16="http://schemas.microsoft.com/office/drawing/2014/main" id="{ACCC6C52-9D64-CA48-B4C0-06977D5DF3CD}"/>
              </a:ext>
            </a:extLst>
          </p:cNvPr>
          <p:cNvSpPr txBox="1"/>
          <p:nvPr/>
        </p:nvSpPr>
        <p:spPr>
          <a:xfrm>
            <a:off x="114338" y="3073929"/>
            <a:ext cx="1107644"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Nuclear envelope integrity</a:t>
            </a:r>
            <a:endParaRPr sz="1100" b="1" dirty="0">
              <a:solidFill>
                <a:srgbClr val="FFFFFF"/>
              </a:solidFill>
              <a:latin typeface="Open Sans"/>
              <a:ea typeface="Open Sans"/>
              <a:cs typeface="Open Sans"/>
              <a:sym typeface="Open Sans"/>
            </a:endParaRPr>
          </a:p>
        </p:txBody>
      </p:sp>
      <p:sp>
        <p:nvSpPr>
          <p:cNvPr id="20" name="Google Shape;70;p14">
            <a:extLst>
              <a:ext uri="{FF2B5EF4-FFF2-40B4-BE49-F238E27FC236}">
                <a16:creationId xmlns:a16="http://schemas.microsoft.com/office/drawing/2014/main" id="{1CFADA05-1123-9646-A9D8-AB64EFB07DD3}"/>
              </a:ext>
            </a:extLst>
          </p:cNvPr>
          <p:cNvSpPr/>
          <p:nvPr/>
        </p:nvSpPr>
        <p:spPr>
          <a:xfrm>
            <a:off x="1969162" y="2939178"/>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1;p14">
            <a:extLst>
              <a:ext uri="{FF2B5EF4-FFF2-40B4-BE49-F238E27FC236}">
                <a16:creationId xmlns:a16="http://schemas.microsoft.com/office/drawing/2014/main" id="{72B01D69-46FD-9E47-94A8-A759A9A3DDEC}"/>
              </a:ext>
            </a:extLst>
          </p:cNvPr>
          <p:cNvSpPr txBox="1"/>
          <p:nvPr/>
        </p:nvSpPr>
        <p:spPr>
          <a:xfrm>
            <a:off x="1914410" y="3061609"/>
            <a:ext cx="1107644"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100" b="1" dirty="0">
                <a:solidFill>
                  <a:srgbClr val="FFFFFF"/>
                </a:solidFill>
                <a:latin typeface="Open Sans"/>
                <a:ea typeface="Open Sans"/>
                <a:cs typeface="Open Sans"/>
                <a:sym typeface="Open Sans"/>
              </a:rPr>
              <a:t>Spatial organization of genome</a:t>
            </a:r>
            <a:endParaRPr sz="1100" b="1"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90024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2D83D359-8846-814D-9C6E-D11DD42AD4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8153" y="85127"/>
            <a:ext cx="5895621" cy="504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86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67366" y="61322"/>
            <a:ext cx="7113722"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The Basal Laminas</a:t>
            </a: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Structure and Function</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Specialized sheets of extracellular matrix</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Composed of at least 2 distinct layers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Found at the basal surface of epithelial sheets, neuromuscular 	junctions, and in the nucleus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Is a supportive network to maintain epithelial tissues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Diffusion barrier</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Collection site for soluble proteins, e.g., growth factors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Guidance signal for migrating neurons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Can sense mechanical properties in environment</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Regulates cell migration, proliferation, differentiation and apoptosis</a:t>
            </a:r>
            <a:endParaRPr sz="18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7" name="Picture 1">
            <a:extLst>
              <a:ext uri="{FF2B5EF4-FFF2-40B4-BE49-F238E27FC236}">
                <a16:creationId xmlns:a16="http://schemas.microsoft.com/office/drawing/2014/main" id="{A626F68F-43AB-BB40-B214-62200273B7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692" y="89465"/>
            <a:ext cx="4323906" cy="254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57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67366" y="61322"/>
            <a:ext cx="7113722"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The Basal Laminas</a:t>
            </a: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Structure</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Can vary in stiffness and elasticity</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Dependent on collagen versus elastin concentration</a:t>
            </a:r>
            <a:endParaRPr sz="18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5" name="Picture 2">
            <a:extLst>
              <a:ext uri="{FF2B5EF4-FFF2-40B4-BE49-F238E27FC236}">
                <a16:creationId xmlns:a16="http://schemas.microsoft.com/office/drawing/2014/main" id="{F215AF2F-989C-BC49-B3DF-D176989B90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0320" y="707490"/>
            <a:ext cx="6516314" cy="288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34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341311-C6A8-044E-84B9-BB108CD73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88" y="130962"/>
            <a:ext cx="5256276" cy="4987130"/>
          </a:xfrm>
          <a:prstGeom prst="rect">
            <a:avLst/>
          </a:prstGeom>
          <a:noFill/>
          <a:ln>
            <a:noFill/>
          </a:ln>
        </p:spPr>
      </p:pic>
    </p:spTree>
    <p:extLst>
      <p:ext uri="{BB962C8B-B14F-4D97-AF65-F5344CB8AC3E}">
        <p14:creationId xmlns:p14="http://schemas.microsoft.com/office/powerpoint/2010/main" val="243454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67366" y="61322"/>
            <a:ext cx="5297114"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err="1">
                <a:solidFill>
                  <a:srgbClr val="000000"/>
                </a:solidFill>
                <a:latin typeface="Open Sans"/>
                <a:ea typeface="Open Sans"/>
                <a:cs typeface="Open Sans"/>
                <a:sym typeface="Open Sans"/>
              </a:rPr>
              <a:t>Lamin</a:t>
            </a:r>
            <a:r>
              <a:rPr lang="en-US" sz="1800" b="1" dirty="0">
                <a:solidFill>
                  <a:srgbClr val="000000"/>
                </a:solidFill>
                <a:latin typeface="Open Sans"/>
                <a:ea typeface="Open Sans"/>
                <a:cs typeface="Open Sans"/>
                <a:sym typeface="Open Sans"/>
              </a:rPr>
              <a:t> A</a:t>
            </a: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Nuclear </a:t>
            </a:r>
            <a:r>
              <a:rPr lang="en-US" sz="1400" b="1" dirty="0" err="1">
                <a:solidFill>
                  <a:srgbClr val="000000"/>
                </a:solidFill>
                <a:latin typeface="Open Sans"/>
                <a:ea typeface="Open Sans"/>
                <a:cs typeface="Open Sans"/>
                <a:sym typeface="Open Sans"/>
              </a:rPr>
              <a:t>Lamin</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Occurs around the nuclear membrane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Determines flexibility of membrane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Protects DNA</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Low amounts= more flexibility, more likely to migrate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High amounts= more stiff, less likely to migrate</a:t>
            </a:r>
            <a:endParaRPr sz="18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6" name="Picture 3">
            <a:extLst>
              <a:ext uri="{FF2B5EF4-FFF2-40B4-BE49-F238E27FC236}">
                <a16:creationId xmlns:a16="http://schemas.microsoft.com/office/drawing/2014/main" id="{955BFAD6-8D98-AC4F-AFC5-A0BB7BABC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398" y="310896"/>
            <a:ext cx="3886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1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7B78-CF0F-FC48-864F-9EF40FBEA2E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7246F2-2156-F644-BDE8-AAAD5B97562B}"/>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A40AC87C-03AA-7042-8D8D-2458A2517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445025"/>
            <a:ext cx="8255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02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 </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 sz="1400" dirty="0">
                <a:solidFill>
                  <a:srgbClr val="000000"/>
                </a:solidFill>
                <a:latin typeface="Open Sans"/>
                <a:ea typeface="Open Sans"/>
                <a:cs typeface="Open Sans"/>
                <a:sym typeface="Open Sans"/>
              </a:rPr>
              <a:t> </a:t>
            </a: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#6091ba</a:t>
            </a:r>
            <a:endParaRPr sz="1100" b="1" dirty="0">
              <a:solidFill>
                <a:srgbClr val="FFFFFF"/>
              </a:solidFill>
              <a:latin typeface="Open Sans"/>
              <a:ea typeface="Open Sans"/>
              <a:cs typeface="Open Sans"/>
              <a:sym typeface="Open Sans"/>
            </a:endParaRPr>
          </a:p>
        </p:txBody>
      </p:sp>
      <p:sp>
        <p:nvSpPr>
          <p:cNvPr id="72" name="Google Shape;72;p14"/>
          <p:cNvSpPr/>
          <p:nvPr/>
        </p:nvSpPr>
        <p:spPr>
          <a:xfrm>
            <a:off x="2829394" y="2198223"/>
            <a:ext cx="1040700" cy="1040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sp>
        <p:nvSpPr>
          <p:cNvPr id="74" name="Google Shape;74;p14"/>
          <p:cNvSpPr/>
          <p:nvPr/>
        </p:nvSpPr>
        <p:spPr>
          <a:xfrm>
            <a:off x="4048594" y="2198223"/>
            <a:ext cx="1040700"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#f8a81b</a:t>
            </a:r>
            <a:endParaRPr sz="1100" b="1" dirty="0">
              <a:solidFill>
                <a:srgbClr val="FFFFFF"/>
              </a:solidFill>
              <a:latin typeface="Open Sans"/>
              <a:ea typeface="Open Sans"/>
              <a:cs typeface="Open Sans"/>
              <a:sym typeface="Open Sans"/>
            </a:endParaRPr>
          </a:p>
        </p:txBody>
      </p:sp>
      <p:pic>
        <p:nvPicPr>
          <p:cNvPr id="17" name="Picture 1">
            <a:extLst>
              <a:ext uri="{FF2B5EF4-FFF2-40B4-BE49-F238E27FC236}">
                <a16:creationId xmlns:a16="http://schemas.microsoft.com/office/drawing/2014/main" id="{95D65542-5A86-7B41-9213-1365EFCA3A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3366" y="141568"/>
            <a:ext cx="4301134" cy="424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67366" y="61322"/>
            <a:ext cx="4821626"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err="1">
                <a:solidFill>
                  <a:srgbClr val="000000"/>
                </a:solidFill>
                <a:latin typeface="Open Sans"/>
                <a:ea typeface="Open Sans"/>
                <a:cs typeface="Open Sans"/>
                <a:sym typeface="Open Sans"/>
              </a:rPr>
              <a:t>Lamin</a:t>
            </a:r>
            <a:r>
              <a:rPr lang="en-US" sz="1800" b="1" dirty="0">
                <a:solidFill>
                  <a:srgbClr val="000000"/>
                </a:solidFill>
                <a:latin typeface="Open Sans"/>
                <a:ea typeface="Open Sans"/>
                <a:cs typeface="Open Sans"/>
                <a:sym typeface="Open Sans"/>
              </a:rPr>
              <a:t> A</a:t>
            </a: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Nuclear </a:t>
            </a:r>
            <a:r>
              <a:rPr lang="en-US" sz="1400" b="1" dirty="0" err="1">
                <a:solidFill>
                  <a:srgbClr val="000000"/>
                </a:solidFill>
                <a:latin typeface="Open Sans"/>
                <a:ea typeface="Open Sans"/>
                <a:cs typeface="Open Sans"/>
                <a:sym typeface="Open Sans"/>
              </a:rPr>
              <a:t>Lamin</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Effects on gene expression</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Adhesion complexes and the actin-myosin 	cytoskeleton</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Contractile forces are transmitted through</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transcellular structures</a:t>
            </a: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5" name="Picture 1">
            <a:extLst>
              <a:ext uri="{FF2B5EF4-FFF2-40B4-BE49-F238E27FC236}">
                <a16:creationId xmlns:a16="http://schemas.microsoft.com/office/drawing/2014/main" id="{EFB7468E-A8CB-044B-BF5B-B83F6E13AB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5085" y="89465"/>
            <a:ext cx="3846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816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7" name="Picture 4">
            <a:extLst>
              <a:ext uri="{FF2B5EF4-FFF2-40B4-BE49-F238E27FC236}">
                <a16:creationId xmlns:a16="http://schemas.microsoft.com/office/drawing/2014/main" id="{B51BA86A-A6D3-C74D-BC75-5135A38B85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7816" y="89465"/>
            <a:ext cx="4221246" cy="456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82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2" name="Group 1">
            <a:extLst>
              <a:ext uri="{FF2B5EF4-FFF2-40B4-BE49-F238E27FC236}">
                <a16:creationId xmlns:a16="http://schemas.microsoft.com/office/drawing/2014/main" id="{EA7654E7-883A-A44E-A353-73B8AF392E57}"/>
              </a:ext>
            </a:extLst>
          </p:cNvPr>
          <p:cNvGrpSpPr/>
          <p:nvPr/>
        </p:nvGrpSpPr>
        <p:grpSpPr>
          <a:xfrm>
            <a:off x="1139840" y="282761"/>
            <a:ext cx="6179752" cy="4104071"/>
            <a:chOff x="1559705" y="1672329"/>
            <a:chExt cx="6179752" cy="4104071"/>
          </a:xfrm>
        </p:grpSpPr>
        <p:pic>
          <p:nvPicPr>
            <p:cNvPr id="15" name="Picture 3">
              <a:extLst>
                <a:ext uri="{FF2B5EF4-FFF2-40B4-BE49-F238E27FC236}">
                  <a16:creationId xmlns:a16="http://schemas.microsoft.com/office/drawing/2014/main" id="{C503336A-1977-F741-9ECD-9B7434F0CBDC}"/>
                </a:ext>
              </a:extLst>
            </p:cNvPr>
            <p:cNvPicPr>
              <a:picLocks noChangeAspect="1"/>
            </p:cNvPicPr>
            <p:nvPr/>
          </p:nvPicPr>
          <p:blipFill>
            <a:blip r:embed="rId3">
              <a:extLst>
                <a:ext uri="{28A0092B-C50C-407E-A947-70E740481C1C}">
                  <a14:useLocalDpi xmlns:a14="http://schemas.microsoft.com/office/drawing/2010/main" val="0"/>
                </a:ext>
              </a:extLst>
            </a:blip>
            <a:srcRect l="7500"/>
            <a:stretch>
              <a:fillRect/>
            </a:stretch>
          </p:blipFill>
          <p:spPr bwMode="auto">
            <a:xfrm>
              <a:off x="1746360" y="1799000"/>
              <a:ext cx="5993097" cy="39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Google Shape;65;p14"/>
            <p:cNvSpPr/>
            <p:nvPr/>
          </p:nvSpPr>
          <p:spPr>
            <a:xfrm>
              <a:off x="1559705" y="1672329"/>
              <a:ext cx="5744861" cy="1198263"/>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Center for Engineering </a:t>
            </a:r>
            <a:r>
              <a:rPr lang="en-US" sz="2400" b="1" dirty="0" err="1">
                <a:solidFill>
                  <a:srgbClr val="6091BA"/>
                </a:solidFill>
                <a:latin typeface="Open Sans"/>
                <a:ea typeface="Open Sans"/>
                <a:cs typeface="Open Sans"/>
                <a:sym typeface="Open Sans"/>
              </a:rPr>
              <a:t>MechanoBiology</a:t>
            </a:r>
            <a:endParaRPr sz="24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An integrated research and education program for understanding, manipulating, and engineering function of molecules, cells, and tissues in plants and animals.</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#6091ba</a:t>
            </a:r>
            <a:endParaRPr sz="1100" b="1" dirty="0">
              <a:solidFill>
                <a:srgbClr val="FFFFFF"/>
              </a:solidFill>
              <a:latin typeface="Open Sans"/>
              <a:ea typeface="Open Sans"/>
              <a:cs typeface="Open Sans"/>
              <a:sym typeface="Open Sans"/>
            </a:endParaRPr>
          </a:p>
        </p:txBody>
      </p:sp>
      <p:sp>
        <p:nvSpPr>
          <p:cNvPr id="73" name="Google Shape;73;p14"/>
          <p:cNvSpPr txBox="1"/>
          <p:nvPr/>
        </p:nvSpPr>
        <p:spPr>
          <a:xfrm>
            <a:off x="28294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#8d64aa</a:t>
            </a:r>
            <a:endParaRPr sz="1100" b="1">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191734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0" name="Straight Connector 3">
            <a:extLst>
              <a:ext uri="{FF2B5EF4-FFF2-40B4-BE49-F238E27FC236}">
                <a16:creationId xmlns:a16="http://schemas.microsoft.com/office/drawing/2014/main" id="{E6506B84-3A05-5949-980F-BAE76263225E}"/>
              </a:ext>
            </a:extLst>
          </p:cNvPr>
          <p:cNvSpPr/>
          <p:nvPr/>
        </p:nvSpPr>
        <p:spPr>
          <a:xfrm rot="2535074">
            <a:off x="3981502" y="3481639"/>
            <a:ext cx="736479" cy="62226"/>
          </a:xfrm>
          <a:custGeom>
            <a:avLst/>
            <a:gdLst/>
            <a:ahLst/>
            <a:cxnLst/>
            <a:rect l="0" t="0" r="0" b="0"/>
            <a:pathLst>
              <a:path>
                <a:moveTo>
                  <a:pt x="0" y="31113"/>
                </a:moveTo>
                <a:lnTo>
                  <a:pt x="736479" y="311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lvl="0">
              <a:lnSpc>
                <a:spcPct val="115000"/>
              </a:lnSpc>
            </a:pPr>
            <a:r>
              <a:rPr lang="en-US" sz="2400" b="1" dirty="0">
                <a:solidFill>
                  <a:srgbClr val="6091BA"/>
                </a:solidFill>
                <a:latin typeface="Open Sans"/>
                <a:ea typeface="Open Sans"/>
                <a:cs typeface="Open Sans"/>
                <a:sym typeface="Open Sans"/>
              </a:rPr>
              <a:t>Extracellular Matrix</a:t>
            </a:r>
            <a:br>
              <a:rPr lang="en-US" sz="2400" b="1" dirty="0">
                <a:solidFill>
                  <a:srgbClr val="6091BA"/>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Photos should be a </a:t>
            </a:r>
            <a:endParaRPr b="1" dirty="0">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dirty="0">
                <a:solidFill>
                  <a:srgbClr val="FFFFFF"/>
                </a:solidFill>
                <a:latin typeface="Open Sans"/>
                <a:ea typeface="Open Sans"/>
                <a:cs typeface="Open Sans"/>
                <a:sym typeface="Open Sans"/>
              </a:rPr>
              <a:t>square like this.</a:t>
            </a:r>
            <a:endParaRPr b="1" dirty="0">
              <a:solidFill>
                <a:srgbClr val="FFFFFF"/>
              </a:solidFill>
              <a:latin typeface="Open Sans"/>
              <a:ea typeface="Open Sans"/>
              <a:cs typeface="Open Sans"/>
              <a:sym typeface="Open Sans"/>
            </a:endParaRPr>
          </a:p>
        </p:txBody>
      </p:sp>
      <p:sp>
        <p:nvSpPr>
          <p:cNvPr id="16" name="Straight Connector 3">
            <a:extLst>
              <a:ext uri="{FF2B5EF4-FFF2-40B4-BE49-F238E27FC236}">
                <a16:creationId xmlns:a16="http://schemas.microsoft.com/office/drawing/2014/main" id="{D7959F49-77EE-2248-A63D-AFAE199DB6CA}"/>
              </a:ext>
            </a:extLst>
          </p:cNvPr>
          <p:cNvSpPr/>
          <p:nvPr/>
        </p:nvSpPr>
        <p:spPr>
          <a:xfrm rot="19064926">
            <a:off x="4075340" y="1186807"/>
            <a:ext cx="736479" cy="62226"/>
          </a:xfrm>
          <a:custGeom>
            <a:avLst/>
            <a:gdLst/>
            <a:ahLst/>
            <a:cxnLst/>
            <a:rect l="0" t="0" r="0" b="0"/>
            <a:pathLst>
              <a:path>
                <a:moveTo>
                  <a:pt x="0" y="31113"/>
                </a:moveTo>
                <a:lnTo>
                  <a:pt x="736479" y="311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7" name="Group 16">
            <a:extLst>
              <a:ext uri="{FF2B5EF4-FFF2-40B4-BE49-F238E27FC236}">
                <a16:creationId xmlns:a16="http://schemas.microsoft.com/office/drawing/2014/main" id="{97C0FCFB-9173-734E-8338-08400C1DF01C}"/>
              </a:ext>
            </a:extLst>
          </p:cNvPr>
          <p:cNvGrpSpPr/>
          <p:nvPr/>
        </p:nvGrpSpPr>
        <p:grpSpPr>
          <a:xfrm>
            <a:off x="4443579" y="201886"/>
            <a:ext cx="1362906" cy="1362906"/>
            <a:chOff x="2791723" y="1662"/>
            <a:chExt cx="1362906" cy="1362906"/>
          </a:xfrm>
        </p:grpSpPr>
        <p:sp>
          <p:nvSpPr>
            <p:cNvPr id="21" name="Oval 20">
              <a:extLst>
                <a:ext uri="{FF2B5EF4-FFF2-40B4-BE49-F238E27FC236}">
                  <a16:creationId xmlns:a16="http://schemas.microsoft.com/office/drawing/2014/main" id="{E62FC717-B222-DA45-B02A-DE0F5D63FCC0}"/>
                </a:ext>
              </a:extLst>
            </p:cNvPr>
            <p:cNvSpPr/>
            <p:nvPr/>
          </p:nvSpPr>
          <p:spPr>
            <a:xfrm>
              <a:off x="2791723" y="1662"/>
              <a:ext cx="1362906" cy="13629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5">
              <a:extLst>
                <a:ext uri="{FF2B5EF4-FFF2-40B4-BE49-F238E27FC236}">
                  <a16:creationId xmlns:a16="http://schemas.microsoft.com/office/drawing/2014/main" id="{788D4275-D00C-C345-BD7F-057988053E79}"/>
                </a:ext>
              </a:extLst>
            </p:cNvPr>
            <p:cNvSpPr txBox="1"/>
            <p:nvPr/>
          </p:nvSpPr>
          <p:spPr>
            <a:xfrm>
              <a:off x="2966601" y="201255"/>
              <a:ext cx="1054161" cy="963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 kern="1200" dirty="0">
                  <a:solidFill>
                    <a:srgbClr val="000000"/>
                  </a:solidFill>
                  <a:latin typeface="Open Sans"/>
                  <a:ea typeface="Open Sans"/>
                  <a:cs typeface="Open Sans"/>
                  <a:sym typeface="Open Sans"/>
                </a:rPr>
                <a:t>Forms Diverse Structures</a:t>
              </a:r>
              <a:endParaRPr lang="en-CA" kern="1200" dirty="0"/>
            </a:p>
          </p:txBody>
        </p:sp>
      </p:grpSp>
      <p:grpSp>
        <p:nvGrpSpPr>
          <p:cNvPr id="18" name="Group 17">
            <a:extLst>
              <a:ext uri="{FF2B5EF4-FFF2-40B4-BE49-F238E27FC236}">
                <a16:creationId xmlns:a16="http://schemas.microsoft.com/office/drawing/2014/main" id="{5375B1EC-6890-7D47-B6C0-78564500197B}"/>
              </a:ext>
            </a:extLst>
          </p:cNvPr>
          <p:cNvGrpSpPr/>
          <p:nvPr/>
        </p:nvGrpSpPr>
        <p:grpSpPr>
          <a:xfrm>
            <a:off x="5918351" y="216461"/>
            <a:ext cx="2044359" cy="1362906"/>
            <a:chOff x="4290920" y="1662"/>
            <a:chExt cx="2044359" cy="1362906"/>
          </a:xfrm>
        </p:grpSpPr>
        <p:sp>
          <p:nvSpPr>
            <p:cNvPr id="19" name="Rectangle 18">
              <a:extLst>
                <a:ext uri="{FF2B5EF4-FFF2-40B4-BE49-F238E27FC236}">
                  <a16:creationId xmlns:a16="http://schemas.microsoft.com/office/drawing/2014/main" id="{C5CD9A42-B2BA-C947-8BF6-90514EC250FE}"/>
                </a:ext>
              </a:extLst>
            </p:cNvPr>
            <p:cNvSpPr/>
            <p:nvPr/>
          </p:nvSpPr>
          <p:spPr>
            <a:xfrm>
              <a:off x="4290920" y="1662"/>
              <a:ext cx="2044359" cy="13629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9B77776E-B24F-EF48-843B-407F103C4CF5}"/>
                </a:ext>
              </a:extLst>
            </p:cNvPr>
            <p:cNvSpPr txBox="1"/>
            <p:nvPr/>
          </p:nvSpPr>
          <p:spPr>
            <a:xfrm>
              <a:off x="4290920" y="1662"/>
              <a:ext cx="2044359" cy="13629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Bone</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Ligament</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Tendon</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Vessel</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Connective Tissue</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S</a:t>
              </a:r>
              <a:r>
                <a:rPr lang="en-US" dirty="0">
                  <a:solidFill>
                    <a:srgbClr val="000000"/>
                  </a:solidFill>
                  <a:latin typeface="Open Sans"/>
                  <a:ea typeface="Open Sans"/>
                  <a:cs typeface="Open Sans"/>
                  <a:sym typeface="Open Sans"/>
                </a:rPr>
                <a:t>k</a:t>
              </a:r>
              <a:r>
                <a:rPr lang="en" dirty="0">
                  <a:solidFill>
                    <a:srgbClr val="000000"/>
                  </a:solidFill>
                  <a:latin typeface="Open Sans"/>
                  <a:ea typeface="Open Sans"/>
                  <a:cs typeface="Open Sans"/>
                  <a:sym typeface="Open Sans"/>
                </a:rPr>
                <a:t>in</a:t>
              </a:r>
            </a:p>
          </p:txBody>
        </p:sp>
      </p:grpSp>
      <p:sp>
        <p:nvSpPr>
          <p:cNvPr id="23" name="Straight Connector 3">
            <a:extLst>
              <a:ext uri="{FF2B5EF4-FFF2-40B4-BE49-F238E27FC236}">
                <a16:creationId xmlns:a16="http://schemas.microsoft.com/office/drawing/2014/main" id="{60CEB4E4-8A46-2746-804A-3AEA6AEE67BA}"/>
              </a:ext>
            </a:extLst>
          </p:cNvPr>
          <p:cNvSpPr/>
          <p:nvPr/>
        </p:nvSpPr>
        <p:spPr>
          <a:xfrm>
            <a:off x="3978760" y="2529558"/>
            <a:ext cx="830969" cy="62226"/>
          </a:xfrm>
          <a:custGeom>
            <a:avLst/>
            <a:gdLst/>
            <a:ahLst/>
            <a:cxnLst/>
            <a:rect l="0" t="0" r="0" b="0"/>
            <a:pathLst>
              <a:path>
                <a:moveTo>
                  <a:pt x="0" y="31113"/>
                </a:moveTo>
                <a:lnTo>
                  <a:pt x="830969" y="3111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ounded Rectangle 14">
            <a:extLst>
              <a:ext uri="{FF2B5EF4-FFF2-40B4-BE49-F238E27FC236}">
                <a16:creationId xmlns:a16="http://schemas.microsoft.com/office/drawing/2014/main" id="{2B528F27-A5F9-3749-AFC9-C1F4CAD1D323}"/>
              </a:ext>
            </a:extLst>
          </p:cNvPr>
          <p:cNvSpPr/>
          <p:nvPr/>
        </p:nvSpPr>
        <p:spPr>
          <a:xfrm>
            <a:off x="1677320" y="1257359"/>
            <a:ext cx="2654393" cy="2628781"/>
          </a:xfrm>
          <a:prstGeom prst="round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4" name="Group 23">
            <a:extLst>
              <a:ext uri="{FF2B5EF4-FFF2-40B4-BE49-F238E27FC236}">
                <a16:creationId xmlns:a16="http://schemas.microsoft.com/office/drawing/2014/main" id="{7FFC8C72-1C3B-704B-A5A2-68BEDBAA2E21}"/>
              </a:ext>
            </a:extLst>
          </p:cNvPr>
          <p:cNvGrpSpPr/>
          <p:nvPr/>
        </p:nvGrpSpPr>
        <p:grpSpPr>
          <a:xfrm>
            <a:off x="4809729" y="1879218"/>
            <a:ext cx="1362906" cy="1362906"/>
            <a:chOff x="3254586" y="1729090"/>
            <a:chExt cx="1362906" cy="1362906"/>
          </a:xfrm>
        </p:grpSpPr>
        <p:sp>
          <p:nvSpPr>
            <p:cNvPr id="28" name="Oval 27">
              <a:extLst>
                <a:ext uri="{FF2B5EF4-FFF2-40B4-BE49-F238E27FC236}">
                  <a16:creationId xmlns:a16="http://schemas.microsoft.com/office/drawing/2014/main" id="{625D02AC-03AA-D644-8E63-1B603653AAC9}"/>
                </a:ext>
              </a:extLst>
            </p:cNvPr>
            <p:cNvSpPr/>
            <p:nvPr/>
          </p:nvSpPr>
          <p:spPr>
            <a:xfrm>
              <a:off x="3254586" y="1729090"/>
              <a:ext cx="1362906" cy="13629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5">
              <a:extLst>
                <a:ext uri="{FF2B5EF4-FFF2-40B4-BE49-F238E27FC236}">
                  <a16:creationId xmlns:a16="http://schemas.microsoft.com/office/drawing/2014/main" id="{ACDBEF99-292A-AE4A-AB6A-ECFAC3DBB3AE}"/>
                </a:ext>
              </a:extLst>
            </p:cNvPr>
            <p:cNvSpPr txBox="1"/>
            <p:nvPr/>
          </p:nvSpPr>
          <p:spPr>
            <a:xfrm>
              <a:off x="3367679" y="1928683"/>
              <a:ext cx="1163313" cy="963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 sz="1600" kern="1200" dirty="0">
                  <a:solidFill>
                    <a:srgbClr val="000000"/>
                  </a:solidFill>
                  <a:latin typeface="Open Sans"/>
                  <a:ea typeface="Open Sans"/>
                  <a:cs typeface="Open Sans"/>
                  <a:sym typeface="Open Sans"/>
                </a:rPr>
                <a:t>Biological Processes</a:t>
              </a:r>
              <a:endParaRPr lang="en-CA" sz="1600" kern="1200" dirty="0"/>
            </a:p>
          </p:txBody>
        </p:sp>
      </p:grpSp>
      <p:grpSp>
        <p:nvGrpSpPr>
          <p:cNvPr id="25" name="Group 24">
            <a:extLst>
              <a:ext uri="{FF2B5EF4-FFF2-40B4-BE49-F238E27FC236}">
                <a16:creationId xmlns:a16="http://schemas.microsoft.com/office/drawing/2014/main" id="{2150F480-F595-8546-9149-1C7330B66936}"/>
              </a:ext>
            </a:extLst>
          </p:cNvPr>
          <p:cNvGrpSpPr/>
          <p:nvPr/>
        </p:nvGrpSpPr>
        <p:grpSpPr>
          <a:xfrm>
            <a:off x="6308926" y="1879218"/>
            <a:ext cx="2044359" cy="1387620"/>
            <a:chOff x="4753783" y="1729090"/>
            <a:chExt cx="2044359" cy="1387620"/>
          </a:xfrm>
        </p:grpSpPr>
        <p:sp>
          <p:nvSpPr>
            <p:cNvPr id="26" name="Rectangle 25">
              <a:extLst>
                <a:ext uri="{FF2B5EF4-FFF2-40B4-BE49-F238E27FC236}">
                  <a16:creationId xmlns:a16="http://schemas.microsoft.com/office/drawing/2014/main" id="{3A15565A-1C90-F14D-BF20-7C2D694C6EBC}"/>
                </a:ext>
              </a:extLst>
            </p:cNvPr>
            <p:cNvSpPr/>
            <p:nvPr/>
          </p:nvSpPr>
          <p:spPr>
            <a:xfrm>
              <a:off x="4753783" y="1729090"/>
              <a:ext cx="2044359" cy="13629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4306642-DBF2-C94D-80C3-B08E056BC964}"/>
                </a:ext>
              </a:extLst>
            </p:cNvPr>
            <p:cNvSpPr txBox="1"/>
            <p:nvPr/>
          </p:nvSpPr>
          <p:spPr>
            <a:xfrm>
              <a:off x="4753783" y="1753804"/>
              <a:ext cx="2044359" cy="13629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Adhesion</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Mechanical Support</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Migration</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Proliferation</a:t>
              </a:r>
            </a:p>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Signaling</a:t>
              </a:r>
            </a:p>
          </p:txBody>
        </p:sp>
      </p:grpSp>
      <p:grpSp>
        <p:nvGrpSpPr>
          <p:cNvPr id="31" name="Group 30">
            <a:extLst>
              <a:ext uri="{FF2B5EF4-FFF2-40B4-BE49-F238E27FC236}">
                <a16:creationId xmlns:a16="http://schemas.microsoft.com/office/drawing/2014/main" id="{5464D97E-60CE-E942-A246-A8629F169793}"/>
              </a:ext>
            </a:extLst>
          </p:cNvPr>
          <p:cNvGrpSpPr/>
          <p:nvPr/>
        </p:nvGrpSpPr>
        <p:grpSpPr>
          <a:xfrm>
            <a:off x="4432919" y="3537095"/>
            <a:ext cx="1362906" cy="1362906"/>
            <a:chOff x="2791723" y="3456519"/>
            <a:chExt cx="1362906" cy="1362906"/>
          </a:xfrm>
        </p:grpSpPr>
        <p:sp>
          <p:nvSpPr>
            <p:cNvPr id="35" name="Oval 34">
              <a:extLst>
                <a:ext uri="{FF2B5EF4-FFF2-40B4-BE49-F238E27FC236}">
                  <a16:creationId xmlns:a16="http://schemas.microsoft.com/office/drawing/2014/main" id="{B6D7554F-1089-314C-8B4B-D8EFAA8D0FDF}"/>
                </a:ext>
              </a:extLst>
            </p:cNvPr>
            <p:cNvSpPr/>
            <p:nvPr/>
          </p:nvSpPr>
          <p:spPr>
            <a:xfrm>
              <a:off x="2791723" y="3456519"/>
              <a:ext cx="1362906" cy="136290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5">
              <a:extLst>
                <a:ext uri="{FF2B5EF4-FFF2-40B4-BE49-F238E27FC236}">
                  <a16:creationId xmlns:a16="http://schemas.microsoft.com/office/drawing/2014/main" id="{622C2B8D-F36C-F045-A670-FE3E4C662AD8}"/>
                </a:ext>
              </a:extLst>
            </p:cNvPr>
            <p:cNvSpPr txBox="1"/>
            <p:nvPr/>
          </p:nvSpPr>
          <p:spPr>
            <a:xfrm>
              <a:off x="2991316" y="3656112"/>
              <a:ext cx="963720" cy="9637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 sz="1600" kern="1200" dirty="0">
                  <a:solidFill>
                    <a:srgbClr val="000000"/>
                  </a:solidFill>
                  <a:latin typeface="Open Sans"/>
                  <a:ea typeface="Open Sans"/>
                  <a:cs typeface="Open Sans"/>
                  <a:sym typeface="Open Sans"/>
                </a:rPr>
                <a:t>Diseases</a:t>
              </a:r>
              <a:endParaRPr lang="en-CA" sz="1600" kern="1200" dirty="0"/>
            </a:p>
          </p:txBody>
        </p:sp>
      </p:grpSp>
      <p:grpSp>
        <p:nvGrpSpPr>
          <p:cNvPr id="32" name="Group 31">
            <a:extLst>
              <a:ext uri="{FF2B5EF4-FFF2-40B4-BE49-F238E27FC236}">
                <a16:creationId xmlns:a16="http://schemas.microsoft.com/office/drawing/2014/main" id="{CE24C762-B3BC-BF46-AE80-872134E13E8E}"/>
              </a:ext>
            </a:extLst>
          </p:cNvPr>
          <p:cNvGrpSpPr/>
          <p:nvPr/>
        </p:nvGrpSpPr>
        <p:grpSpPr>
          <a:xfrm>
            <a:off x="5895045" y="3537095"/>
            <a:ext cx="2044359" cy="1362906"/>
            <a:chOff x="4290920" y="3456519"/>
            <a:chExt cx="2044359" cy="1362906"/>
          </a:xfrm>
        </p:grpSpPr>
        <p:sp>
          <p:nvSpPr>
            <p:cNvPr id="33" name="Rectangle 32">
              <a:extLst>
                <a:ext uri="{FF2B5EF4-FFF2-40B4-BE49-F238E27FC236}">
                  <a16:creationId xmlns:a16="http://schemas.microsoft.com/office/drawing/2014/main" id="{BBABB548-78F7-A147-B544-E072BFB22201}"/>
                </a:ext>
              </a:extLst>
            </p:cNvPr>
            <p:cNvSpPr/>
            <p:nvPr/>
          </p:nvSpPr>
          <p:spPr>
            <a:xfrm>
              <a:off x="4290920" y="3456519"/>
              <a:ext cx="2044359" cy="13629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15C28297-11CD-0C4B-98A3-67556284F29F}"/>
                </a:ext>
              </a:extLst>
            </p:cNvPr>
            <p:cNvSpPr txBox="1"/>
            <p:nvPr/>
          </p:nvSpPr>
          <p:spPr>
            <a:xfrm>
              <a:off x="4290920" y="3456519"/>
              <a:ext cx="2044359" cy="13629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66750">
                <a:lnSpc>
                  <a:spcPct val="90000"/>
                </a:lnSpc>
                <a:spcBef>
                  <a:spcPct val="0"/>
                </a:spcBef>
                <a:spcAft>
                  <a:spcPct val="15000"/>
                </a:spcAft>
                <a:buChar char="•"/>
              </a:pPr>
              <a:r>
                <a:rPr lang="en" dirty="0">
                  <a:solidFill>
                    <a:srgbClr val="000000"/>
                  </a:solidFill>
                  <a:latin typeface="Open Sans"/>
                  <a:ea typeface="Open Sans"/>
                  <a:cs typeface="Open Sans"/>
                  <a:sym typeface="Open Sans"/>
                </a:rPr>
                <a:t>Arthritis</a:t>
              </a:r>
            </a:p>
            <a:p>
              <a:pPr marL="114300" lvl="1" indent="-114300" defTabSz="666750">
                <a:lnSpc>
                  <a:spcPct val="90000"/>
                </a:lnSpc>
                <a:spcBef>
                  <a:spcPct val="0"/>
                </a:spcBef>
                <a:spcAft>
                  <a:spcPct val="15000"/>
                </a:spcAft>
                <a:buChar char="•"/>
              </a:pPr>
              <a:r>
                <a:rPr lang="en" kern="1200" dirty="0">
                  <a:solidFill>
                    <a:srgbClr val="000000"/>
                  </a:solidFill>
                  <a:latin typeface="Open Sans"/>
                  <a:ea typeface="Open Sans"/>
                  <a:cs typeface="Open Sans"/>
                  <a:sym typeface="Open Sans"/>
                </a:rPr>
                <a:t>Atherosclerosis</a:t>
              </a:r>
            </a:p>
            <a:p>
              <a:pPr marL="114300" lvl="1" indent="-114300" defTabSz="666750">
                <a:lnSpc>
                  <a:spcPct val="90000"/>
                </a:lnSpc>
                <a:spcBef>
                  <a:spcPct val="0"/>
                </a:spcBef>
                <a:spcAft>
                  <a:spcPct val="15000"/>
                </a:spcAft>
                <a:buChar char="•"/>
              </a:pPr>
              <a:r>
                <a:rPr lang="en" kern="1200" dirty="0">
                  <a:solidFill>
                    <a:srgbClr val="000000"/>
                  </a:solidFill>
                  <a:latin typeface="Open Sans"/>
                  <a:ea typeface="Open Sans"/>
                  <a:cs typeface="Open Sans"/>
                  <a:sym typeface="Open Sans"/>
                </a:rPr>
                <a:t>Cancer</a:t>
              </a:r>
            </a:p>
            <a:p>
              <a:pPr marL="114300" lvl="1" indent="-114300" defTabSz="666750">
                <a:lnSpc>
                  <a:spcPct val="90000"/>
                </a:lnSpc>
                <a:spcBef>
                  <a:spcPct val="0"/>
                </a:spcBef>
                <a:spcAft>
                  <a:spcPct val="15000"/>
                </a:spcAft>
                <a:buChar char="•"/>
              </a:pPr>
              <a:r>
                <a:rPr lang="en" kern="1200" dirty="0">
                  <a:solidFill>
                    <a:srgbClr val="000000"/>
                  </a:solidFill>
                  <a:latin typeface="Open Sans"/>
                  <a:ea typeface="Open Sans"/>
                  <a:cs typeface="Open Sans"/>
                  <a:sym typeface="Open Sans"/>
                </a:rPr>
                <a:t>Asthma</a:t>
              </a:r>
              <a:endParaRPr lang="en-CA" kern="1200" dirty="0"/>
            </a:p>
          </p:txBody>
        </p:sp>
      </p:grpSp>
    </p:spTree>
    <p:extLst>
      <p:ext uri="{BB962C8B-B14F-4D97-AF65-F5344CB8AC3E}">
        <p14:creationId xmlns:p14="http://schemas.microsoft.com/office/powerpoint/2010/main" val="123885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2345"/>
            <a:ext cx="5940819" cy="4615404"/>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Introduction to the ECM</a:t>
            </a:r>
            <a:br>
              <a:rPr lang="en-US" sz="2400"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Extracellular macromolecules</a:t>
            </a:r>
            <a:br>
              <a:rPr lang="en-US" sz="1800" b="1"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Collagen, enzymes, and glycoproteins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Provide structure and biochemical support </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The extracellular matrix is a dense network of proteins that:</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Lies between cells </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Is made by the cells within the network</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Composition varies between cell types</a:t>
            </a:r>
            <a:br>
              <a:rPr lang="en-US" sz="1400"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Functions- common to all cells</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Cell adhesion</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Cell to cell communication</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Cell differentiation</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9" name="Google Shape;69;p14"/>
          <p:cNvSpPr txBox="1"/>
          <p:nvPr/>
        </p:nvSpPr>
        <p:spPr>
          <a:xfrm>
            <a:off x="422784"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dirty="0">
                <a:solidFill>
                  <a:srgbClr val="FFFFFF"/>
                </a:solidFill>
                <a:latin typeface="Open Sans"/>
                <a:ea typeface="Open Sans"/>
                <a:cs typeface="Open Sans"/>
                <a:sym typeface="Open Sans"/>
              </a:rPr>
              <a:t>#6091ba</a:t>
            </a:r>
            <a:endParaRPr sz="1100" b="1" dirty="0">
              <a:solidFill>
                <a:srgbClr val="FFFFFF"/>
              </a:solidFill>
              <a:latin typeface="Open Sans"/>
              <a:ea typeface="Open Sans"/>
              <a:cs typeface="Open Sans"/>
              <a:sym typeface="Open Sans"/>
            </a:endParaRPr>
          </a:p>
        </p:txBody>
      </p:sp>
      <p:pic>
        <p:nvPicPr>
          <p:cNvPr id="15" name="Picture 1">
            <a:extLst>
              <a:ext uri="{FF2B5EF4-FFF2-40B4-BE49-F238E27FC236}">
                <a16:creationId xmlns:a16="http://schemas.microsoft.com/office/drawing/2014/main" id="{F00B47F1-CA9C-D543-B0B6-A872E2A225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5160" y="725515"/>
            <a:ext cx="2925858" cy="312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0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31037"/>
            <a:ext cx="5940819"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Introduction to the ECM</a:t>
            </a: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Animal cells</a:t>
            </a:r>
            <a:br>
              <a:rPr lang="en-US" sz="1800" b="1"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Basement membrane (sheet-like deposit of ECM for 	epithelial cell to rest on)</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Interstitial matrix</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Connective tissue (varies in type by cell)</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Plant cells</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Includes cell wall</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51541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Picture 2">
            <a:extLst>
              <a:ext uri="{FF2B5EF4-FFF2-40B4-BE49-F238E27FC236}">
                <a16:creationId xmlns:a16="http://schemas.microsoft.com/office/drawing/2014/main" id="{791F3A74-2133-FA44-88EA-14389EA62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6511" y="1409014"/>
            <a:ext cx="34163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Google Shape;63;p14"/>
          <p:cNvSpPr txBox="1">
            <a:spLocks noGrp="1"/>
          </p:cNvSpPr>
          <p:nvPr>
            <p:ph type="title"/>
          </p:nvPr>
        </p:nvSpPr>
        <p:spPr>
          <a:xfrm>
            <a:off x="274630" y="196259"/>
            <a:ext cx="5940819"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glycosaminoglycans (GAGs)</a:t>
            </a:r>
            <a:br>
              <a:rPr lang="en-US" sz="1400" b="1" dirty="0">
                <a:solidFill>
                  <a:srgbClr val="000000"/>
                </a:solidFill>
                <a:latin typeface="Open Sans"/>
                <a:ea typeface="Open Sans"/>
                <a:cs typeface="Open Sans"/>
                <a:sym typeface="Open Sans"/>
              </a:rPr>
            </a:b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1. Proteoglycans</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Carbohydrates with net negative charge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Attract Na</a:t>
            </a:r>
            <a:r>
              <a:rPr lang="en-US" sz="1400" baseline="30000" dirty="0">
                <a:solidFill>
                  <a:srgbClr val="000000"/>
                </a:solidFill>
                <a:latin typeface="Open Sans"/>
                <a:ea typeface="Open Sans"/>
                <a:cs typeface="Open Sans"/>
                <a:sym typeface="Open Sans"/>
              </a:rPr>
              <a:t>+</a:t>
            </a:r>
            <a:r>
              <a:rPr lang="en-US" sz="1400" dirty="0">
                <a:solidFill>
                  <a:srgbClr val="000000"/>
                </a:solidFill>
                <a:latin typeface="Open Sans"/>
                <a:ea typeface="Open Sans"/>
                <a:cs typeface="Open Sans"/>
                <a:sym typeface="Open Sans"/>
              </a:rPr>
              <a:t> ions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Regulate osmolarity of cells surrounding</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2. Heparin</a:t>
            </a: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Polysaccharides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Related to development, blood coagulation, and tumor 	metastasis </a:t>
            </a:r>
            <a:br>
              <a:rPr lang="en-US" sz="1400" b="1"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61801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74630" y="134474"/>
            <a:ext cx="5940819"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a:t>
            </a:r>
            <a:br>
              <a:rPr lang="en-US" sz="1400" b="1" dirty="0">
                <a:solidFill>
                  <a:srgbClr val="000000"/>
                </a:solidFill>
                <a:latin typeface="Open Sans"/>
                <a:ea typeface="Open Sans"/>
                <a:cs typeface="Open Sans"/>
                <a:sym typeface="Open Sans"/>
              </a:rPr>
            </a:b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3. Chondroitin</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Cartilage, tendons, ligaments and walls of aorta</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4. Keratin</a:t>
            </a: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Cornea, bones, hair and horns of animals</a:t>
            </a:r>
            <a:br>
              <a:rPr lang="en-US" sz="1400" dirty="0">
                <a:solidFill>
                  <a:srgbClr val="000000"/>
                </a:solidFill>
                <a:latin typeface="Open Sans"/>
                <a:ea typeface="Open Sans"/>
                <a:cs typeface="Open Sans"/>
                <a:sym typeface="Open Sans"/>
              </a:rPr>
            </a:b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5. Hyaluronic Acid</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Polysaccharide with acid group attached</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Resists compression, provides turgor</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Absorbs H</a:t>
            </a:r>
            <a:r>
              <a:rPr lang="en-US" sz="1400" baseline="-25000" dirty="0">
                <a:solidFill>
                  <a:srgbClr val="000000"/>
                </a:solidFill>
                <a:latin typeface="Open Sans"/>
                <a:ea typeface="Open Sans"/>
                <a:cs typeface="Open Sans"/>
                <a:sym typeface="Open Sans"/>
              </a:rPr>
              <a:t>2</a:t>
            </a:r>
            <a:r>
              <a:rPr lang="en-US" sz="1400" dirty="0">
                <a:solidFill>
                  <a:srgbClr val="000000"/>
                </a:solidFill>
                <a:latin typeface="Open Sans"/>
                <a:ea typeface="Open Sans"/>
                <a:cs typeface="Open Sans"/>
                <a:sym typeface="Open Sans"/>
              </a:rPr>
              <a:t>0</a:t>
            </a: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62344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Picture 2">
            <a:extLst>
              <a:ext uri="{FF2B5EF4-FFF2-40B4-BE49-F238E27FC236}">
                <a16:creationId xmlns:a16="http://schemas.microsoft.com/office/drawing/2014/main" id="{D750338B-CF2B-634E-B437-9216A68D5A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0484" y="1161530"/>
            <a:ext cx="3241113" cy="312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Google Shape;63;p14"/>
          <p:cNvSpPr txBox="1">
            <a:spLocks noGrp="1"/>
          </p:cNvSpPr>
          <p:nvPr>
            <p:ph type="title"/>
          </p:nvPr>
        </p:nvSpPr>
        <p:spPr>
          <a:xfrm>
            <a:off x="274630" y="134474"/>
            <a:ext cx="5940819" cy="3977400"/>
          </a:xfrm>
          <a:prstGeom prst="rect">
            <a:avLst/>
          </a:prstGeom>
        </p:spPr>
        <p:txBody>
          <a:bodyPr spcFirstLastPara="1" wrap="square" lIns="91425" tIns="91425" rIns="91425" bIns="91425" anchor="t" anchorCtr="0">
            <a:noAutofit/>
          </a:bodyPr>
          <a:lstStyle/>
          <a:p>
            <a:pPr lvl="0">
              <a:lnSpc>
                <a:spcPct val="115000"/>
              </a:lnSpc>
            </a:pPr>
            <a:r>
              <a:rPr lang="en-US" b="1" dirty="0">
                <a:solidFill>
                  <a:srgbClr val="6091BA"/>
                </a:solidFill>
                <a:latin typeface="Open Sans"/>
                <a:ea typeface="Open Sans"/>
                <a:cs typeface="Open Sans"/>
                <a:sym typeface="Open Sans"/>
              </a:rPr>
              <a:t>Structure/Components</a:t>
            </a:r>
            <a:br>
              <a:rPr lang="en-US" b="1" dirty="0">
                <a:solidFill>
                  <a:srgbClr val="6091BA"/>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Secreted via exocytosis by the cell</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Mesh of proteins and GAGs</a:t>
            </a:r>
            <a:br>
              <a:rPr lang="en-US" sz="1800" b="1" dirty="0">
                <a:solidFill>
                  <a:srgbClr val="000000"/>
                </a:solidFill>
                <a:latin typeface="Open Sans"/>
                <a:ea typeface="Open Sans"/>
                <a:cs typeface="Open Sans"/>
                <a:sym typeface="Open Sans"/>
              </a:rPr>
            </a:br>
            <a:br>
              <a:rPr lang="en-US" sz="1400" b="1" dirty="0">
                <a:solidFill>
                  <a:srgbClr val="000000"/>
                </a:solidFill>
                <a:latin typeface="Open Sans"/>
                <a:ea typeface="Open Sans"/>
                <a:cs typeface="Open Sans"/>
                <a:sym typeface="Open Sans"/>
              </a:rPr>
            </a:br>
            <a:r>
              <a:rPr lang="en-US" sz="1400" b="1" dirty="0">
                <a:solidFill>
                  <a:srgbClr val="000000"/>
                </a:solidFill>
                <a:latin typeface="Open Sans"/>
                <a:ea typeface="Open Sans"/>
                <a:cs typeface="Open Sans"/>
                <a:sym typeface="Open Sans"/>
              </a:rPr>
              <a:t>6. Collagen</a:t>
            </a:r>
            <a:br>
              <a:rPr lang="en-US" sz="1800" b="1" dirty="0">
                <a:solidFill>
                  <a:srgbClr val="000000"/>
                </a:solidFill>
                <a:latin typeface="Open Sans"/>
                <a:ea typeface="Open Sans"/>
                <a:cs typeface="Open Sans"/>
                <a:sym typeface="Open Sans"/>
              </a:rPr>
            </a:br>
            <a:r>
              <a:rPr lang="en-US" sz="1800" b="1" dirty="0">
                <a:solidFill>
                  <a:srgbClr val="000000"/>
                </a:solidFill>
                <a:latin typeface="Open Sans"/>
                <a:ea typeface="Open Sans"/>
                <a:cs typeface="Open Sans"/>
                <a:sym typeface="Open Sans"/>
              </a:rPr>
              <a:t>	</a:t>
            </a:r>
            <a:r>
              <a:rPr lang="en-US" sz="1400" dirty="0">
                <a:solidFill>
                  <a:srgbClr val="000000"/>
                </a:solidFill>
                <a:latin typeface="Open Sans"/>
                <a:ea typeface="Open Sans"/>
                <a:cs typeface="Open Sans"/>
                <a:sym typeface="Open Sans"/>
              </a:rPr>
              <a:t>Provides structural support to tissues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Family of &gt;20 different proteins in the ECM</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Most abundant proteins in animals</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Secreted from cells and assembled in the extracellular</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space</a:t>
            </a:r>
            <a:br>
              <a:rPr lang="en-US" sz="1400" dirty="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br>
              <a:rPr lang="en-US" sz="1400" dirty="0">
                <a:solidFill>
                  <a:srgbClr val="000000"/>
                </a:solidFill>
                <a:latin typeface="Open Sans"/>
                <a:ea typeface="Open Sans"/>
                <a:cs typeface="Open Sans"/>
                <a:sym typeface="Open Sans"/>
              </a:rPr>
            </a:br>
            <a:br>
              <a:rPr lang="en-US" sz="1800" b="1" dirty="0">
                <a:solidFill>
                  <a:srgbClr val="000000"/>
                </a:solidFill>
                <a:latin typeface="Open Sans"/>
                <a:ea typeface="Open Sans"/>
                <a:cs typeface="Open Sans"/>
                <a:sym typeface="Open Sans"/>
              </a:rPr>
            </a:br>
            <a:endParaRPr sz="1800" b="1"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337862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883</Words>
  <Application>Microsoft Office PowerPoint</Application>
  <PresentationFormat>On-screen Show (16:9)</PresentationFormat>
  <Paragraphs>69</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Open Sans</vt:lpstr>
      <vt:lpstr>Simple Light</vt:lpstr>
      <vt:lpstr>PowerPoint Presentation</vt:lpstr>
      <vt:lpstr>     </vt:lpstr>
      <vt:lpstr>Center for Engineering MechanoBiology An integrated research and education program for understanding, manipulating, and engineering function of molecules, cells, and tissues in plants and animals. </vt:lpstr>
      <vt:lpstr>Extracellular Matrix </vt:lpstr>
      <vt:lpstr>Introduction to the ECM Extracellular macromolecules  Collagen, enzymes, and glycoproteins  Provide structure and biochemical support   The extracellular matrix is a dense network of proteins that:  Lies between cells   Is made by the cells within the network  Composition varies between cell types Functions- common to all cells  Cell adhesion  Cell to cell communication  Cell differentiation     </vt:lpstr>
      <vt:lpstr>Introduction to the ECM  Animal cells  Basement membrane (sheet-like deposit of ECM for  epithelial cell to rest on)  Interstitial matrix  Connective tissue (varies in type by cell)  Plant cells  Includes cell wall       </vt:lpstr>
      <vt:lpstr>Structure/Components Secreted via exocytosis by the cell Mesh of proteins and glycosaminoglycans (GAGs)  1. Proteoglycans  Carbohydrates with net negative charge  Attract Na+ ions  Regulate osmolarity of cells surrounding  2. Heparin  Polysaccharides  Related to development, blood coagulation, and tumor  metastasis        </vt:lpstr>
      <vt:lpstr>Structure/Components Secreted via exocytosis by the cell Mesh of proteins and GAGs  3. Chondroitin  Cartilage, tendons, ligaments and walls of aorta   4. Keratin  Cornea, bones, hair and horns of animals  5. Hyaluronic Acid  Polysaccharide with acid group attached  Resists compression, provides turgor  Absorbs H20    </vt:lpstr>
      <vt:lpstr>Structure/Components Secreted via exocytosis by the cell Mesh of proteins and GAGs  6. Collagen  Provides structural support to tissues  Family of &gt;20 different proteins in the ECM  Most abundant proteins in animals  Secreted from cells and assembled in the extracellular  space     </vt:lpstr>
      <vt:lpstr>Structure/Components Secreted via exocytosis by the cell Mesh of proteins and GAGs  7. Elastic fibers  Imparts elasticity to tissues  Elastin monomers (i.e., tropoelastin subunits) are organized into fibers  The fibers are so strong and stable they can last a lifetime  Strength of elastic fibers arises from covalent crosslinks  Elasticity of elastic fibers arises from the hydrophobic regions     </vt:lpstr>
      <vt:lpstr>Structure/Components Secreted via exocytosis by the cell Mesh of proteins and GAGs     </vt:lpstr>
      <vt:lpstr>Structure/Components Secreted via exocytosis by the cell Mesh of proteins and GAGs   8. Laminins  Family of ECM proteins  Found in virtually all tissues of all animals   Provide an adhesive substrate for cells  Resist tensile forces in tissues    </vt:lpstr>
      <vt:lpstr>Structure/Components Secreted via exocytosis by the cell Mesh of proteins and GAGs </vt:lpstr>
      <vt:lpstr>PowerPoint Presentation</vt:lpstr>
      <vt:lpstr>Structure/Components The Basal Laminas    Structure and Function  Specialized sheets of extracellular matrix  Composed of at least 2 distinct layers  Found at the basal surface of epithelial sheets, neuromuscular  junctions, and in the nucleus  Is a supportive network to maintain epithelial tissues  Diffusion barrier  Collection site for soluble proteins, e.g., growth factors  Guidance signal for migrating neurons  Can sense mechanical properties in environment  Regulates cell migration, proliferation, differentiation and apoptosis </vt:lpstr>
      <vt:lpstr>Structure/Components The Basal Laminas         Structure  Can vary in stiffness and elasticity  Dependent on collagen versus elastin concentration </vt:lpstr>
      <vt:lpstr>PowerPoint Presentation</vt:lpstr>
      <vt:lpstr>Structure/Components Lamin A     Nuclear Lamin  Occurs around the nuclear membrane  Determines flexibility of membrane  Protects DNA  Low amounts= more flexibility, more likely to migrate  High amounts= more stiff, less likely to migrate </vt:lpstr>
      <vt:lpstr>PowerPoint Presentation</vt:lpstr>
      <vt:lpstr>Structure/Components Lamin A     Nuclear Lamin  Effects on gene expression  Adhesion complexes and the actin-myosin  cytoskeleton  Contractile forces are transmitted through  transcellular structures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Zain Alexander Iqbal</cp:lastModifiedBy>
  <cp:revision>33</cp:revision>
  <dcterms:modified xsi:type="dcterms:W3CDTF">2021-05-20T17:06:25Z</dcterms:modified>
</cp:coreProperties>
</file>