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64A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 snapToGrid="0">
      <p:cViewPr varScale="1">
        <p:scale>
          <a:sx n="102" d="100"/>
          <a:sy n="102" d="100"/>
        </p:scale>
        <p:origin x="176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86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9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44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8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53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47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Sk5MmrBn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8Y_FdjI2v4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10634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BACTERIAL ADAPTATIONS AND THEIR APPLICATION IN GENETIC ENGINEERING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BACTERIA REVIEW: SIX KINGDOMS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Plantae – All Plants</a:t>
            </a: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Fungi – Mushrooms, Molds</a:t>
            </a: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Animalia – All Animals</a:t>
            </a: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Protista – Protists, Algae</a:t>
            </a: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Eubacteria – “True Bacteria”, commonly found in most places</a:t>
            </a: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b="1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Archaebacteria – </a:t>
            </a:r>
            <a:r>
              <a:rPr lang="en-US" sz="1400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bacteria found in extreme environments that are deadly to most others, like the hydrothermal vents in the ocean and the hot springs in Yellowstone Park. Sometimes called </a:t>
            </a:r>
            <a:r>
              <a:rPr lang="en-US" sz="1400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extremophiles</a:t>
            </a:r>
            <a:r>
              <a:rPr lang="en-US" sz="1400" dirty="0">
                <a:solidFill>
                  <a:srgbClr val="9FCC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  <a:br>
              <a:rPr lang="en-US" sz="1400" b="1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b="1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sz="1400" dirty="0">
              <a:solidFill>
                <a:srgbClr val="9FCC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FF03C4-837E-194E-864B-307A09A82DA9}"/>
              </a:ext>
            </a:extLst>
          </p:cNvPr>
          <p:cNvGrpSpPr/>
          <p:nvPr/>
        </p:nvGrpSpPr>
        <p:grpSpPr>
          <a:xfrm>
            <a:off x="5814795" y="776586"/>
            <a:ext cx="2846627" cy="3005189"/>
            <a:chOff x="5326055" y="38805"/>
            <a:chExt cx="3817945" cy="2785055"/>
          </a:xfrm>
        </p:grpSpPr>
        <p:pic>
          <p:nvPicPr>
            <p:cNvPr id="21" name="Picture 2" descr="Image result for six kingdoms of life">
              <a:extLst>
                <a:ext uri="{FF2B5EF4-FFF2-40B4-BE49-F238E27FC236}">
                  <a16:creationId xmlns:a16="http://schemas.microsoft.com/office/drawing/2014/main" id="{CEE023F5-CFC2-0046-9084-8718C0D01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55" y="38805"/>
              <a:ext cx="3739791" cy="27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B3A7B4-6105-204F-A10A-2C6CE151E759}"/>
                </a:ext>
              </a:extLst>
            </p:cNvPr>
            <p:cNvSpPr/>
            <p:nvPr/>
          </p:nvSpPr>
          <p:spPr>
            <a:xfrm>
              <a:off x="7209181" y="2575142"/>
              <a:ext cx="1934819" cy="248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788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93985" y="887299"/>
            <a:ext cx="4123666" cy="358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 bacteria are </a:t>
            </a:r>
            <a:r>
              <a:rPr lang="en-US" sz="1400" b="1" dirty="0">
                <a:solidFill>
                  <a:srgbClr val="7030A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prokaryotes</a:t>
            </a:r>
            <a:r>
              <a:rPr lang="en-US" sz="1400" b="1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, meaning t</a:t>
            </a: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hey do not have a true nucleus</a:t>
            </a: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Instead, their large, circular DNA is free-floating in an area called the </a:t>
            </a:r>
            <a:r>
              <a:rPr lang="en-US" sz="1400" b="1" dirty="0">
                <a:solidFill>
                  <a:srgbClr val="7030A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nucleoid region</a:t>
            </a: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 </a:t>
            </a: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Bacteria also have smaller, independent, circular pieces of DNA called </a:t>
            </a:r>
            <a:r>
              <a:rPr lang="en-US" sz="1400" b="1" dirty="0">
                <a:solidFill>
                  <a:srgbClr val="7030A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plasmids</a:t>
            </a: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, which hold a small amount of genes.</a:t>
            </a: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These have various uses and give them an advantage in certain environments, like antibiotic and heavy metal resistance.</a:t>
            </a:r>
            <a:endParaRPr sz="1400" dirty="0">
              <a:solidFill>
                <a:schemeClr val="tx1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D51724-9A5D-9641-8306-2B8E88230D6B}"/>
              </a:ext>
            </a:extLst>
          </p:cNvPr>
          <p:cNvGrpSpPr/>
          <p:nvPr/>
        </p:nvGrpSpPr>
        <p:grpSpPr>
          <a:xfrm>
            <a:off x="5561856" y="240405"/>
            <a:ext cx="2021355" cy="1985571"/>
            <a:chOff x="6789139" y="3341803"/>
            <a:chExt cx="2308877" cy="22343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BF8955-841A-C04B-8435-F06B89A0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139" y="3341803"/>
              <a:ext cx="2308877" cy="22343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6BE20F-446E-8E46-B6BA-D509BF5D0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66" t="32816" r="15514" b="40495"/>
            <a:stretch/>
          </p:blipFill>
          <p:spPr>
            <a:xfrm>
              <a:off x="7620826" y="3785721"/>
              <a:ext cx="1205949" cy="1023918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A2CB532-D56F-EE4E-AAC4-E03E4EABAA17}"/>
                </a:ext>
              </a:extLst>
            </p:cNvPr>
            <p:cNvCxnSpPr/>
            <p:nvPr/>
          </p:nvCxnSpPr>
          <p:spPr>
            <a:xfrm>
              <a:off x="8703608" y="4459002"/>
              <a:ext cx="342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Image result for bacterial plasmid">
            <a:extLst>
              <a:ext uri="{FF2B5EF4-FFF2-40B4-BE49-F238E27FC236}">
                <a16:creationId xmlns:a16="http://schemas.microsoft.com/office/drawing/2014/main" id="{1C895E31-4A08-BF47-BB7C-636AC017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1" y="2824279"/>
            <a:ext cx="3511826" cy="16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99AC4-BCDD-D14C-A49B-32B6C94AFD12}"/>
              </a:ext>
            </a:extLst>
          </p:cNvPr>
          <p:cNvSpPr txBox="1"/>
          <p:nvPr/>
        </p:nvSpPr>
        <p:spPr>
          <a:xfrm>
            <a:off x="493985" y="240405"/>
            <a:ext cx="381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BACTERIA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58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RESPIRATION REVIEW: CELLULAR RESPIRATION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EE56DB2-EDBD-C843-95BF-DDDF94E8F99E}"/>
              </a:ext>
            </a:extLst>
          </p:cNvPr>
          <p:cNvGrpSpPr/>
          <p:nvPr/>
        </p:nvGrpSpPr>
        <p:grpSpPr>
          <a:xfrm>
            <a:off x="3384973" y="963841"/>
            <a:ext cx="2371001" cy="3493591"/>
            <a:chOff x="5340187" y="387277"/>
            <a:chExt cx="3803813" cy="5604792"/>
          </a:xfrm>
        </p:grpSpPr>
        <p:pic>
          <p:nvPicPr>
            <p:cNvPr id="26" name="Picture 2" descr="Photosynthesis &amp; Cellular Respiration">
              <a:extLst>
                <a:ext uri="{FF2B5EF4-FFF2-40B4-BE49-F238E27FC236}">
                  <a16:creationId xmlns:a16="http://schemas.microsoft.com/office/drawing/2014/main" id="{4BFCBB2D-FBE3-1C40-B776-7BEEB91BF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09"/>
            <a:stretch/>
          </p:blipFill>
          <p:spPr bwMode="auto">
            <a:xfrm>
              <a:off x="5340187" y="387277"/>
              <a:ext cx="3738164" cy="550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hotosynthesis &amp; Cellular Respiration">
              <a:extLst>
                <a:ext uri="{FF2B5EF4-FFF2-40B4-BE49-F238E27FC236}">
                  <a16:creationId xmlns:a16="http://schemas.microsoft.com/office/drawing/2014/main" id="{13C1CB74-ED79-D448-BDD7-75FE5A33F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3" t="91713" r="4082"/>
            <a:stretch/>
          </p:blipFill>
          <p:spPr bwMode="auto">
            <a:xfrm>
              <a:off x="8062332" y="5468969"/>
              <a:ext cx="1081668" cy="52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B57302-BC0E-9D40-9294-53EF69115D7E}"/>
              </a:ext>
            </a:extLst>
          </p:cNvPr>
          <p:cNvSpPr txBox="1"/>
          <p:nvPr/>
        </p:nvSpPr>
        <p:spPr>
          <a:xfrm>
            <a:off x="402891" y="1417971"/>
            <a:ext cx="246184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Most organisms require oxygen to survive, and go through a process known as </a:t>
            </a:r>
            <a:r>
              <a:rPr lang="en-US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cellular respiration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880B9-E432-2346-B790-A0B7B0B143F3}"/>
              </a:ext>
            </a:extLst>
          </p:cNvPr>
          <p:cNvSpPr txBox="1"/>
          <p:nvPr/>
        </p:nvSpPr>
        <p:spPr>
          <a:xfrm>
            <a:off x="484788" y="3459942"/>
            <a:ext cx="229804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Occurs in all organisms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9B375-6FA7-7945-96D2-9CFDE502ECD3}"/>
              </a:ext>
            </a:extLst>
          </p:cNvPr>
          <p:cNvSpPr txBox="1"/>
          <p:nvPr/>
        </p:nvSpPr>
        <p:spPr>
          <a:xfrm>
            <a:off x="6156695" y="1417971"/>
            <a:ext cx="24425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Also known as aerobic respiration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6F6AF-19E0-1942-8A2F-82FDB08C1DBE}"/>
              </a:ext>
            </a:extLst>
          </p:cNvPr>
          <p:cNvSpPr txBox="1"/>
          <p:nvPr/>
        </p:nvSpPr>
        <p:spPr>
          <a:xfrm>
            <a:off x="6101801" y="2659723"/>
            <a:ext cx="2552364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Organisms use oxygen to breaks down glucose and create energy molecules (ATP-adenosine triphosphate) then creates carbon dioxide and water as a waste</a:t>
            </a:r>
          </a:p>
        </p:txBody>
      </p:sp>
    </p:spTree>
    <p:extLst>
      <p:ext uri="{BB962C8B-B14F-4D97-AF65-F5344CB8AC3E}">
        <p14:creationId xmlns:p14="http://schemas.microsoft.com/office/powerpoint/2010/main" val="12971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699" y="282761"/>
            <a:ext cx="8181735" cy="600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RESPIRATION REVIEW: CELLULAR RESPIRATION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EE56DB2-EDBD-C843-95BF-DDDF94E8F99E}"/>
              </a:ext>
            </a:extLst>
          </p:cNvPr>
          <p:cNvGrpSpPr/>
          <p:nvPr/>
        </p:nvGrpSpPr>
        <p:grpSpPr>
          <a:xfrm>
            <a:off x="6163354" y="883339"/>
            <a:ext cx="2371001" cy="3493591"/>
            <a:chOff x="5340187" y="387277"/>
            <a:chExt cx="3803813" cy="5604792"/>
          </a:xfrm>
        </p:grpSpPr>
        <p:pic>
          <p:nvPicPr>
            <p:cNvPr id="26" name="Picture 2" descr="Photosynthesis &amp; Cellular Respiration">
              <a:extLst>
                <a:ext uri="{FF2B5EF4-FFF2-40B4-BE49-F238E27FC236}">
                  <a16:creationId xmlns:a16="http://schemas.microsoft.com/office/drawing/2014/main" id="{4BFCBB2D-FBE3-1C40-B776-7BEEB91BF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09"/>
            <a:stretch/>
          </p:blipFill>
          <p:spPr bwMode="auto">
            <a:xfrm>
              <a:off x="5340187" y="387277"/>
              <a:ext cx="3738164" cy="550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hotosynthesis &amp; Cellular Respiration">
              <a:extLst>
                <a:ext uri="{FF2B5EF4-FFF2-40B4-BE49-F238E27FC236}">
                  <a16:creationId xmlns:a16="http://schemas.microsoft.com/office/drawing/2014/main" id="{13C1CB74-ED79-D448-BDD7-75FE5A33F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3" t="91713" r="4082"/>
            <a:stretch/>
          </p:blipFill>
          <p:spPr bwMode="auto">
            <a:xfrm>
              <a:off x="8062332" y="5468969"/>
              <a:ext cx="1081668" cy="52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BAA3D2-AC47-1C40-B050-210D9E1527EA}"/>
              </a:ext>
            </a:extLst>
          </p:cNvPr>
          <p:cNvSpPr txBox="1"/>
          <p:nvPr/>
        </p:nvSpPr>
        <p:spPr>
          <a:xfrm>
            <a:off x="311699" y="1044700"/>
            <a:ext cx="61893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Cellular respiration is the exact opposite of photosynthesis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lang="en-US" sz="1600" dirty="0">
              <a:solidFill>
                <a:srgbClr val="8D64AA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Occurs in all plants and some protists, like algae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lang="en-US" sz="1600" dirty="0">
              <a:solidFill>
                <a:srgbClr val="8D64AA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Organisms use energy from light and water (H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O) to use carbon dioxide (CO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) to create glucose (C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12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) for food and oxygen (O</a:t>
            </a:r>
            <a:r>
              <a:rPr lang="en-US" sz="1600" baseline="-250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) as a waste.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7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AEROBIC VS. ANAEROBIC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311700" y="1263632"/>
            <a:ext cx="1213845" cy="47799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Aerobic</a:t>
            </a:r>
            <a:endParaRPr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Google Shape;74;p14">
            <a:extLst>
              <a:ext uri="{FF2B5EF4-FFF2-40B4-BE49-F238E27FC236}">
                <a16:creationId xmlns:a16="http://schemas.microsoft.com/office/drawing/2014/main" id="{ABD1DDD0-7403-314D-BCF2-49CBA6D2EE0F}"/>
              </a:ext>
            </a:extLst>
          </p:cNvPr>
          <p:cNvSpPr/>
          <p:nvPr/>
        </p:nvSpPr>
        <p:spPr>
          <a:xfrm>
            <a:off x="1615125" y="1260492"/>
            <a:ext cx="5800405" cy="47799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Occurs when an organism uses oxygen to respirate (breathe). </a:t>
            </a:r>
          </a:p>
        </p:txBody>
      </p:sp>
      <p:sp>
        <p:nvSpPr>
          <p:cNvPr id="19" name="Google Shape;70;p14">
            <a:extLst>
              <a:ext uri="{FF2B5EF4-FFF2-40B4-BE49-F238E27FC236}">
                <a16:creationId xmlns:a16="http://schemas.microsoft.com/office/drawing/2014/main" id="{C1047930-E1BE-434D-B581-E2BDFCC24331}"/>
              </a:ext>
            </a:extLst>
          </p:cNvPr>
          <p:cNvSpPr/>
          <p:nvPr/>
        </p:nvSpPr>
        <p:spPr>
          <a:xfrm>
            <a:off x="311700" y="2213345"/>
            <a:ext cx="1213845" cy="751356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Anaerobic</a:t>
            </a:r>
            <a:endParaRPr dirty="0"/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id="{04F90F36-4273-9840-B41E-07D842C2FFF7}"/>
              </a:ext>
            </a:extLst>
          </p:cNvPr>
          <p:cNvSpPr/>
          <p:nvPr/>
        </p:nvSpPr>
        <p:spPr>
          <a:xfrm>
            <a:off x="1620933" y="2225082"/>
            <a:ext cx="3003738" cy="7596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Organisms can respirate even when there is no oxygen present in their environment. </a:t>
            </a:r>
          </a:p>
        </p:txBody>
      </p:sp>
      <p:sp>
        <p:nvSpPr>
          <p:cNvPr id="21" name="Google Shape;70;p14">
            <a:extLst>
              <a:ext uri="{FF2B5EF4-FFF2-40B4-BE49-F238E27FC236}">
                <a16:creationId xmlns:a16="http://schemas.microsoft.com/office/drawing/2014/main" id="{01DB1A46-CFD3-E34C-B5C2-C8B4094A45CE}"/>
              </a:ext>
            </a:extLst>
          </p:cNvPr>
          <p:cNvSpPr/>
          <p:nvPr/>
        </p:nvSpPr>
        <p:spPr>
          <a:xfrm>
            <a:off x="4714920" y="2213345"/>
            <a:ext cx="2760238" cy="7596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Produces much less energy than aerobic respiration and is much more limiting.</a:t>
            </a:r>
          </a:p>
        </p:txBody>
      </p:sp>
      <p:sp>
        <p:nvSpPr>
          <p:cNvPr id="22" name="Google Shape;74;p14">
            <a:extLst>
              <a:ext uri="{FF2B5EF4-FFF2-40B4-BE49-F238E27FC236}">
                <a16:creationId xmlns:a16="http://schemas.microsoft.com/office/drawing/2014/main" id="{EE3AB1CA-89D7-1341-A11B-9B707E2788C3}"/>
              </a:ext>
            </a:extLst>
          </p:cNvPr>
          <p:cNvSpPr/>
          <p:nvPr/>
        </p:nvSpPr>
        <p:spPr>
          <a:xfrm>
            <a:off x="7505110" y="1260492"/>
            <a:ext cx="1373144" cy="47799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Aero - means “air”</a:t>
            </a:r>
          </a:p>
        </p:txBody>
      </p:sp>
      <p:sp>
        <p:nvSpPr>
          <p:cNvPr id="23" name="Google Shape;70;p14">
            <a:extLst>
              <a:ext uri="{FF2B5EF4-FFF2-40B4-BE49-F238E27FC236}">
                <a16:creationId xmlns:a16="http://schemas.microsoft.com/office/drawing/2014/main" id="{19767CF1-B5B1-0D4F-AF19-60E3B78C9D45}"/>
              </a:ext>
            </a:extLst>
          </p:cNvPr>
          <p:cNvSpPr/>
          <p:nvPr/>
        </p:nvSpPr>
        <p:spPr>
          <a:xfrm>
            <a:off x="7565407" y="2225082"/>
            <a:ext cx="1318055" cy="739619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An - means “without”</a:t>
            </a:r>
            <a:endParaRPr lang="en-US" dirty="0"/>
          </a:p>
        </p:txBody>
      </p:sp>
      <p:sp>
        <p:nvSpPr>
          <p:cNvPr id="24" name="Google Shape;72;p14">
            <a:extLst>
              <a:ext uri="{FF2B5EF4-FFF2-40B4-BE49-F238E27FC236}">
                <a16:creationId xmlns:a16="http://schemas.microsoft.com/office/drawing/2014/main" id="{F788A0B1-5D2C-9943-A3C4-AEDD194B480F}"/>
              </a:ext>
            </a:extLst>
          </p:cNvPr>
          <p:cNvSpPr/>
          <p:nvPr/>
        </p:nvSpPr>
        <p:spPr>
          <a:xfrm>
            <a:off x="2344521" y="3535106"/>
            <a:ext cx="4454958" cy="7596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 review, watch </a:t>
            </a:r>
            <a:r>
              <a:rPr lang="en-US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</a:t>
            </a:r>
            <a:r>
              <a:rPr lang="en-US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discussing aerobic vs anaerobic respiration.</a:t>
            </a:r>
          </a:p>
        </p:txBody>
      </p:sp>
    </p:spTree>
    <p:extLst>
      <p:ext uri="{BB962C8B-B14F-4D97-AF65-F5344CB8AC3E}">
        <p14:creationId xmlns:p14="http://schemas.microsoft.com/office/powerpoint/2010/main" val="97711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E. COLI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Picture 2" descr="Coli3.jpg">
            <a:extLst>
              <a:ext uri="{FF2B5EF4-FFF2-40B4-BE49-F238E27FC236}">
                <a16:creationId xmlns:a16="http://schemas.microsoft.com/office/drawing/2014/main" id="{7FB85C6A-06B2-8D47-831E-70B96A97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1" y="1648883"/>
            <a:ext cx="2895058" cy="18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0;p14">
            <a:extLst>
              <a:ext uri="{FF2B5EF4-FFF2-40B4-BE49-F238E27FC236}">
                <a16:creationId xmlns:a16="http://schemas.microsoft.com/office/drawing/2014/main" id="{9D217600-A3C7-2C4C-90FB-DD0DF1B613F1}"/>
              </a:ext>
            </a:extLst>
          </p:cNvPr>
          <p:cNvSpPr/>
          <p:nvPr/>
        </p:nvSpPr>
        <p:spPr>
          <a:xfrm>
            <a:off x="297444" y="2362243"/>
            <a:ext cx="1621638" cy="42074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Escherichia coli</a:t>
            </a:r>
            <a:endParaRPr lang="en-US" dirty="0">
              <a:solidFill>
                <a:schemeClr val="bg1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6" name="Google Shape;70;p14">
            <a:extLst>
              <a:ext uri="{FF2B5EF4-FFF2-40B4-BE49-F238E27FC236}">
                <a16:creationId xmlns:a16="http://schemas.microsoft.com/office/drawing/2014/main" id="{9FE0828B-A9BC-854C-B835-D159D38A9FAB}"/>
              </a:ext>
            </a:extLst>
          </p:cNvPr>
          <p:cNvSpPr/>
          <p:nvPr/>
        </p:nvSpPr>
        <p:spPr>
          <a:xfrm>
            <a:off x="1170640" y="808359"/>
            <a:ext cx="2895059" cy="1211531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 rod-shaped bacterium of the kingdom Eubacteria that is commonly found in the lower intestine of warm-blooded organisms.</a:t>
            </a:r>
          </a:p>
        </p:txBody>
      </p:sp>
      <p:sp>
        <p:nvSpPr>
          <p:cNvPr id="27" name="Google Shape;70;p14">
            <a:extLst>
              <a:ext uri="{FF2B5EF4-FFF2-40B4-BE49-F238E27FC236}">
                <a16:creationId xmlns:a16="http://schemas.microsoft.com/office/drawing/2014/main" id="{B8BB7028-6EA6-8B46-9B90-DE552BF7BAB3}"/>
              </a:ext>
            </a:extLst>
          </p:cNvPr>
          <p:cNvSpPr/>
          <p:nvPr/>
        </p:nvSpPr>
        <p:spPr>
          <a:xfrm>
            <a:off x="1170640" y="3125340"/>
            <a:ext cx="2895058" cy="1378818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Most </a:t>
            </a:r>
            <a:r>
              <a:rPr lang="en-US" i="1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E. coli </a:t>
            </a:r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strains are harmless, but some can cause serious food poisoning in their hosts, and are occasionally responsible for product recalls due to food contamination.</a:t>
            </a:r>
          </a:p>
        </p:txBody>
      </p:sp>
      <p:sp>
        <p:nvSpPr>
          <p:cNvPr id="28" name="Google Shape;70;p14">
            <a:extLst>
              <a:ext uri="{FF2B5EF4-FFF2-40B4-BE49-F238E27FC236}">
                <a16:creationId xmlns:a16="http://schemas.microsoft.com/office/drawing/2014/main" id="{28656B08-A909-A747-8E00-9FDD111E1588}"/>
              </a:ext>
            </a:extLst>
          </p:cNvPr>
          <p:cNvSpPr/>
          <p:nvPr/>
        </p:nvSpPr>
        <p:spPr>
          <a:xfrm>
            <a:off x="4971392" y="3110596"/>
            <a:ext cx="3659824" cy="875736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They are part of the normal microbiota of our intestines and can exit our bodies through our fecal matter.</a:t>
            </a:r>
          </a:p>
        </p:txBody>
      </p:sp>
      <p:sp>
        <p:nvSpPr>
          <p:cNvPr id="29" name="Google Shape;70;p14">
            <a:extLst>
              <a:ext uri="{FF2B5EF4-FFF2-40B4-BE49-F238E27FC236}">
                <a16:creationId xmlns:a16="http://schemas.microsoft.com/office/drawing/2014/main" id="{1788244B-510E-E740-92EC-06D05E5918FB}"/>
              </a:ext>
            </a:extLst>
          </p:cNvPr>
          <p:cNvSpPr/>
          <p:nvPr/>
        </p:nvSpPr>
        <p:spPr>
          <a:xfrm>
            <a:off x="4971392" y="695996"/>
            <a:ext cx="3764926" cy="1316635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The strains in our intestines have a symbiotic relationship with their hosts: the bacteria produces vitamins and prevents harmful bacteria (pathogens) from colonizing our intestine</a:t>
            </a:r>
          </a:p>
        </p:txBody>
      </p:sp>
    </p:spTree>
    <p:extLst>
      <p:ext uri="{BB962C8B-B14F-4D97-AF65-F5344CB8AC3E}">
        <p14:creationId xmlns:p14="http://schemas.microsoft.com/office/powerpoint/2010/main" val="279720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B3BC4-366C-7B46-85C7-64C1728AC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42" y="1105675"/>
            <a:ext cx="3315915" cy="3157618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E. COLI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4;p14">
            <a:extLst>
              <a:ext uri="{FF2B5EF4-FFF2-40B4-BE49-F238E27FC236}">
                <a16:creationId xmlns:a16="http://schemas.microsoft.com/office/drawing/2014/main" id="{B0E2480D-11DB-E249-AF12-1EC921D6D761}"/>
              </a:ext>
            </a:extLst>
          </p:cNvPr>
          <p:cNvSpPr/>
          <p:nvPr/>
        </p:nvSpPr>
        <p:spPr>
          <a:xfrm>
            <a:off x="821241" y="3532343"/>
            <a:ext cx="2113776" cy="715932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It is the most widely studied prokaryotic model organism</a:t>
            </a:r>
          </a:p>
        </p:txBody>
      </p:sp>
      <p:sp>
        <p:nvSpPr>
          <p:cNvPr id="12" name="Google Shape;74;p14">
            <a:extLst>
              <a:ext uri="{FF2B5EF4-FFF2-40B4-BE49-F238E27FC236}">
                <a16:creationId xmlns:a16="http://schemas.microsoft.com/office/drawing/2014/main" id="{91372274-C9C9-9F46-8704-11AF66815A97}"/>
              </a:ext>
            </a:extLst>
          </p:cNvPr>
          <p:cNvSpPr/>
          <p:nvPr/>
        </p:nvSpPr>
        <p:spPr>
          <a:xfrm>
            <a:off x="653663" y="992941"/>
            <a:ext cx="2487797" cy="104785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E. coli </a:t>
            </a:r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can survive in both oxygen and in environments lacking oxygen. </a:t>
            </a:r>
          </a:p>
        </p:txBody>
      </p:sp>
      <p:sp>
        <p:nvSpPr>
          <p:cNvPr id="14" name="Google Shape;74;p14">
            <a:extLst>
              <a:ext uri="{FF2B5EF4-FFF2-40B4-BE49-F238E27FC236}">
                <a16:creationId xmlns:a16="http://schemas.microsoft.com/office/drawing/2014/main" id="{63F8A5EA-E019-034F-A502-168E0E1A5FC9}"/>
              </a:ext>
            </a:extLst>
          </p:cNvPr>
          <p:cNvSpPr/>
          <p:nvPr/>
        </p:nvSpPr>
        <p:spPr>
          <a:xfrm>
            <a:off x="300324" y="2479594"/>
            <a:ext cx="2675643" cy="759601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It is an important species in the fields of biotechnology and microbiology</a:t>
            </a:r>
          </a:p>
        </p:txBody>
      </p:sp>
      <p:sp>
        <p:nvSpPr>
          <p:cNvPr id="15" name="Google Shape;74;p14">
            <a:extLst>
              <a:ext uri="{FF2B5EF4-FFF2-40B4-BE49-F238E27FC236}">
                <a16:creationId xmlns:a16="http://schemas.microsoft.com/office/drawing/2014/main" id="{76492846-B480-494B-A7FF-A166B3A680E4}"/>
              </a:ext>
            </a:extLst>
          </p:cNvPr>
          <p:cNvSpPr/>
          <p:nvPr/>
        </p:nvSpPr>
        <p:spPr>
          <a:xfrm>
            <a:off x="3590309" y="282761"/>
            <a:ext cx="2060988" cy="1001544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Under favorable conditions, it takes up to 20 minutes to reproduce.</a:t>
            </a:r>
          </a:p>
        </p:txBody>
      </p:sp>
      <p:sp>
        <p:nvSpPr>
          <p:cNvPr id="16" name="Google Shape;74;p14">
            <a:extLst>
              <a:ext uri="{FF2B5EF4-FFF2-40B4-BE49-F238E27FC236}">
                <a16:creationId xmlns:a16="http://schemas.microsoft.com/office/drawing/2014/main" id="{F50A04E4-1033-8B44-83A3-EA1E41737811}"/>
              </a:ext>
            </a:extLst>
          </p:cNvPr>
          <p:cNvSpPr/>
          <p:nvPr/>
        </p:nvSpPr>
        <p:spPr>
          <a:xfrm>
            <a:off x="6100146" y="982082"/>
            <a:ext cx="1611064" cy="893571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It can be grown and cultured easily and inexpensively</a:t>
            </a:r>
          </a:p>
        </p:txBody>
      </p:sp>
      <p:sp>
        <p:nvSpPr>
          <p:cNvPr id="17" name="Google Shape;74;p14">
            <a:extLst>
              <a:ext uri="{FF2B5EF4-FFF2-40B4-BE49-F238E27FC236}">
                <a16:creationId xmlns:a16="http://schemas.microsoft.com/office/drawing/2014/main" id="{80074FA2-FFD6-064F-8CBC-C80C8676AD57}"/>
              </a:ext>
            </a:extLst>
          </p:cNvPr>
          <p:cNvSpPr/>
          <p:nvPr/>
        </p:nvSpPr>
        <p:spPr>
          <a:xfrm>
            <a:off x="6100146" y="2479593"/>
            <a:ext cx="2587719" cy="759601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It has been intensively researched and used in lab settings for over 60 years.</a:t>
            </a:r>
          </a:p>
        </p:txBody>
      </p:sp>
      <p:sp>
        <p:nvSpPr>
          <p:cNvPr id="18" name="Google Shape;74;p14">
            <a:extLst>
              <a:ext uri="{FF2B5EF4-FFF2-40B4-BE49-F238E27FC236}">
                <a16:creationId xmlns:a16="http://schemas.microsoft.com/office/drawing/2014/main" id="{E79FDC4B-0DDA-A043-AE26-8C43C17AA44A}"/>
              </a:ext>
            </a:extLst>
          </p:cNvPr>
          <p:cNvSpPr/>
          <p:nvPr/>
        </p:nvSpPr>
        <p:spPr>
          <a:xfrm>
            <a:off x="5684214" y="3600036"/>
            <a:ext cx="2487797" cy="104785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 algn="ctr"/>
            <a:r>
              <a:rPr lang="en-US" i="1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E. coli </a:t>
            </a:r>
            <a:r>
              <a:rPr lang="en-US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has been used as the host organism for the majority of work with recombinant DNA. </a:t>
            </a:r>
          </a:p>
        </p:txBody>
      </p:sp>
    </p:spTree>
    <p:extLst>
      <p:ext uri="{BB962C8B-B14F-4D97-AF65-F5344CB8AC3E}">
        <p14:creationId xmlns:p14="http://schemas.microsoft.com/office/powerpoint/2010/main" val="7246638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583</Words>
  <Application>Microsoft Macintosh PowerPoint</Application>
  <PresentationFormat>On-screen Show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Open Sans</vt:lpstr>
      <vt:lpstr>Arial</vt:lpstr>
      <vt:lpstr>Simple Light</vt:lpstr>
      <vt:lpstr>PowerPoint Presentation</vt:lpstr>
      <vt:lpstr>BACTERIA REVIEW: SIX KINGDOMS  Plantae – All Plants  Fungi – Mushrooms, Molds  Animalia – All Animals  Protista – Protists, Algae  Eubacteria – “True Bacteria”, commonly found in most places  Archaebacteria – bacteria found in extreme environments that are deadly to most others, like the hydrothermal vents in the ocean and the hot springs in Yellowstone Park. Sometimes called extremophiles.   </vt:lpstr>
      <vt:lpstr>All bacteria are prokaryotes, meaning they do not have a true nucleus  Instead, their large, circular DNA is free-floating in an area called the nucleoid region.   Bacteria also have smaller, independent, circular pieces of DNA called plasmids, which hold a small amount of genes.  These have various uses and give them an advantage in certain environments, like antibiotic and heavy metal resistance. </vt:lpstr>
      <vt:lpstr>RESPIRATION REVIEW: CELLULAR RESPIRATION  </vt:lpstr>
      <vt:lpstr>RESPIRATION REVIEW: CELLULAR RESPIRATION </vt:lpstr>
      <vt:lpstr>AEROBIC VS. ANAEROBIC  </vt:lpstr>
      <vt:lpstr>E. COLI  </vt:lpstr>
      <vt:lpstr>E. COLI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Sophia Tea Eisner</cp:lastModifiedBy>
  <cp:revision>15</cp:revision>
  <dcterms:modified xsi:type="dcterms:W3CDTF">2020-09-14T21:08:24Z</dcterms:modified>
</cp:coreProperties>
</file>