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  <p:sldMasterId id="2147483660" r:id="rId2"/>
  </p:sldMasterIdLst>
  <p:notesMasterIdLst>
    <p:notesMasterId r:id="rId24"/>
  </p:notesMasterIdLst>
  <p:sldIdLst>
    <p:sldId id="287" r:id="rId3"/>
    <p:sldId id="257" r:id="rId4"/>
    <p:sldId id="258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88" r:id="rId13"/>
    <p:sldId id="289" r:id="rId14"/>
    <p:sldId id="271" r:id="rId15"/>
    <p:sldId id="285" r:id="rId16"/>
    <p:sldId id="286" r:id="rId17"/>
    <p:sldId id="290" r:id="rId18"/>
    <p:sldId id="274" r:id="rId19"/>
    <p:sldId id="282" r:id="rId20"/>
    <p:sldId id="283" r:id="rId21"/>
    <p:sldId id="276" r:id="rId22"/>
    <p:sldId id="284" r:id="rId23"/>
  </p:sldIdLst>
  <p:sldSz cx="9144000" cy="5143500" type="screen16x9"/>
  <p:notesSz cx="6858000" cy="9144000"/>
  <p:embeddedFontLst>
    <p:embeddedFont>
      <p:font typeface="Open Sans" panose="020B0806030504020204" pitchFamily="34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62" y="1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font" Target="fonts/font2.fntdata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font" Target="fonts/font1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font" Target="fonts/font4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font" Target="fonts/font3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796623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356535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716875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175930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08546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744766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881049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347425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956982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18020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455898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4242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708827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75931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8562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129728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408621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203853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5873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800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2321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58089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41449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25388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30863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90238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711725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1107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8733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23549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110809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091BA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 amt="37000"/>
          </a:blip>
          <a:srcRect t="4925" b="-5448"/>
          <a:stretch/>
        </p:blipFill>
        <p:spPr>
          <a:xfrm>
            <a:off x="-46375" y="0"/>
            <a:ext cx="9190377" cy="5438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0536" y="4663675"/>
            <a:ext cx="8822928" cy="402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4463" y="2670200"/>
            <a:ext cx="8175075" cy="81397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862625" y="2877750"/>
            <a:ext cx="7417800" cy="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/>
                <a:ea typeface="Open Sans"/>
                <a:cs typeface="Open Sans"/>
                <a:sym typeface="Open Sans"/>
              </a:rPr>
              <a:t>Gel Engineering Journey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9008828-EE62-CF4F-5937-064A26FEEC5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5508" y="1527055"/>
            <a:ext cx="8546609" cy="103937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63163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Plan for Gel #1</a:t>
            </a: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" name="Google Shape;63;p14">
            <a:extLst>
              <a:ext uri="{FF2B5EF4-FFF2-40B4-BE49-F238E27FC236}">
                <a16:creationId xmlns:a16="http://schemas.microsoft.com/office/drawing/2014/main" id="{3D7DEB0B-E7AA-497F-8EA8-9D8F399A68A1}"/>
              </a:ext>
            </a:extLst>
          </p:cNvPr>
          <p:cNvSpPr txBox="1">
            <a:spLocks/>
          </p:cNvSpPr>
          <p:nvPr/>
        </p:nvSpPr>
        <p:spPr>
          <a:xfrm>
            <a:off x="311700" y="1029021"/>
            <a:ext cx="8520600" cy="323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Gel color: 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Physical property for gel to exhibit: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Materials needed: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Design procedure: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 marL="342900" indent="-342900">
              <a:lnSpc>
                <a:spcPct val="115000"/>
              </a:lnSpc>
              <a:buClrTx/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312732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63163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Plan for Gel #2</a:t>
            </a: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" name="Google Shape;63;p14">
            <a:extLst>
              <a:ext uri="{FF2B5EF4-FFF2-40B4-BE49-F238E27FC236}">
                <a16:creationId xmlns:a16="http://schemas.microsoft.com/office/drawing/2014/main" id="{3D7DEB0B-E7AA-497F-8EA8-9D8F399A68A1}"/>
              </a:ext>
            </a:extLst>
          </p:cNvPr>
          <p:cNvSpPr txBox="1">
            <a:spLocks/>
          </p:cNvSpPr>
          <p:nvPr/>
        </p:nvSpPr>
        <p:spPr>
          <a:xfrm>
            <a:off x="311700" y="1029021"/>
            <a:ext cx="8520600" cy="323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Gel color: 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Physical property for gel to exhibit: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Materials needed: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Design procedure: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 marL="342900" indent="-342900">
              <a:lnSpc>
                <a:spcPct val="115000"/>
              </a:lnSpc>
              <a:buClrTx/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30720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63163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Plan for Gel #3</a:t>
            </a: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" name="Google Shape;63;p14">
            <a:extLst>
              <a:ext uri="{FF2B5EF4-FFF2-40B4-BE49-F238E27FC236}">
                <a16:creationId xmlns:a16="http://schemas.microsoft.com/office/drawing/2014/main" id="{3D7DEB0B-E7AA-497F-8EA8-9D8F399A68A1}"/>
              </a:ext>
            </a:extLst>
          </p:cNvPr>
          <p:cNvSpPr txBox="1">
            <a:spLocks/>
          </p:cNvSpPr>
          <p:nvPr/>
        </p:nvSpPr>
        <p:spPr>
          <a:xfrm>
            <a:off x="311700" y="1029021"/>
            <a:ext cx="8520600" cy="323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Gel color: 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Physical property for gel to exhibit: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Materials needed: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Design procedure: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 marL="342900" indent="-342900">
              <a:lnSpc>
                <a:spcPct val="115000"/>
              </a:lnSpc>
              <a:buClrTx/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376990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123769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Create Gel #1</a:t>
            </a:r>
            <a:b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US" sz="12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2400" b="1" dirty="0">
              <a:solidFill>
                <a:srgbClr val="6091B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Observations of the process</a:t>
            </a:r>
            <a:endParaRPr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" name="Google Shape;63;p14">
            <a:extLst>
              <a:ext uri="{FF2B5EF4-FFF2-40B4-BE49-F238E27FC236}">
                <a16:creationId xmlns:a16="http://schemas.microsoft.com/office/drawing/2014/main" id="{3D7DEB0B-E7AA-497F-8EA8-9D8F399A68A1}"/>
              </a:ext>
            </a:extLst>
          </p:cNvPr>
          <p:cNvSpPr txBox="1">
            <a:spLocks/>
          </p:cNvSpPr>
          <p:nvPr/>
        </p:nvSpPr>
        <p:spPr>
          <a:xfrm>
            <a:off x="311700" y="1237695"/>
            <a:ext cx="5100272" cy="3191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 observed… </a:t>
            </a: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lang="en-US"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38BB34A-EEDD-4A71-A9F1-AADD5B442C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7980" y="1474077"/>
            <a:ext cx="3124320" cy="288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853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123769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Create Gel #1</a:t>
            </a:r>
            <a:b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US" sz="12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2400" b="1" dirty="0">
              <a:solidFill>
                <a:srgbClr val="6091B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Observations of the process</a:t>
            </a:r>
            <a:endParaRPr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" name="Google Shape;63;p14">
            <a:extLst>
              <a:ext uri="{FF2B5EF4-FFF2-40B4-BE49-F238E27FC236}">
                <a16:creationId xmlns:a16="http://schemas.microsoft.com/office/drawing/2014/main" id="{3D7DEB0B-E7AA-497F-8EA8-9D8F399A68A1}"/>
              </a:ext>
            </a:extLst>
          </p:cNvPr>
          <p:cNvSpPr txBox="1">
            <a:spLocks/>
          </p:cNvSpPr>
          <p:nvPr/>
        </p:nvSpPr>
        <p:spPr>
          <a:xfrm>
            <a:off x="311700" y="1237695"/>
            <a:ext cx="5100272" cy="3191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 observed… </a:t>
            </a: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lang="en-US"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E78DBC4-074C-44D4-A68C-FD11CF030B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5868" y="1499355"/>
            <a:ext cx="2982004" cy="2668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558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123769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Create Gel #2</a:t>
            </a:r>
            <a:b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US" sz="12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2400" b="1" dirty="0">
              <a:solidFill>
                <a:srgbClr val="6091B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Observations of the process</a:t>
            </a:r>
            <a:endParaRPr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" name="Google Shape;63;p14">
            <a:extLst>
              <a:ext uri="{FF2B5EF4-FFF2-40B4-BE49-F238E27FC236}">
                <a16:creationId xmlns:a16="http://schemas.microsoft.com/office/drawing/2014/main" id="{3D7DEB0B-E7AA-497F-8EA8-9D8F399A68A1}"/>
              </a:ext>
            </a:extLst>
          </p:cNvPr>
          <p:cNvSpPr txBox="1">
            <a:spLocks/>
          </p:cNvSpPr>
          <p:nvPr/>
        </p:nvSpPr>
        <p:spPr>
          <a:xfrm>
            <a:off x="311700" y="1237695"/>
            <a:ext cx="5100272" cy="3191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 observed… </a:t>
            </a: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lang="en-US"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87EC73D-AE39-4C76-A1C5-7ABAB087CD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8646" y="1576973"/>
            <a:ext cx="2701002" cy="2512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2336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123769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Create Gel #2</a:t>
            </a:r>
            <a:b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US" sz="12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2400" b="1" dirty="0">
              <a:solidFill>
                <a:srgbClr val="6091B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Observations of the process</a:t>
            </a:r>
            <a:endParaRPr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" name="Google Shape;63;p14">
            <a:extLst>
              <a:ext uri="{FF2B5EF4-FFF2-40B4-BE49-F238E27FC236}">
                <a16:creationId xmlns:a16="http://schemas.microsoft.com/office/drawing/2014/main" id="{3D7DEB0B-E7AA-497F-8EA8-9D8F399A68A1}"/>
              </a:ext>
            </a:extLst>
          </p:cNvPr>
          <p:cNvSpPr txBox="1">
            <a:spLocks/>
          </p:cNvSpPr>
          <p:nvPr/>
        </p:nvSpPr>
        <p:spPr>
          <a:xfrm>
            <a:off x="311700" y="1237695"/>
            <a:ext cx="5100272" cy="3191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 observed… </a:t>
            </a: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lang="en-US"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5" name="Picture 4" descr="A yellow tray with a yellow container with a green liquid in it&#10;&#10;Description automatically generated">
            <a:extLst>
              <a:ext uri="{FF2B5EF4-FFF2-40B4-BE49-F238E27FC236}">
                <a16:creationId xmlns:a16="http://schemas.microsoft.com/office/drawing/2014/main" id="{65380606-B67E-662A-6541-E298AFFF2D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0902" y="1643062"/>
            <a:ext cx="1857375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791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123769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Test Gel #1</a:t>
            </a:r>
            <a:b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US" sz="12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2400" b="1" dirty="0">
              <a:solidFill>
                <a:srgbClr val="6091B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Observations of the test results</a:t>
            </a: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" name="Google Shape;63;p14">
            <a:extLst>
              <a:ext uri="{FF2B5EF4-FFF2-40B4-BE49-F238E27FC236}">
                <a16:creationId xmlns:a16="http://schemas.microsoft.com/office/drawing/2014/main" id="{3D7DEB0B-E7AA-497F-8EA8-9D8F399A68A1}"/>
              </a:ext>
            </a:extLst>
          </p:cNvPr>
          <p:cNvSpPr txBox="1">
            <a:spLocks/>
          </p:cNvSpPr>
          <p:nvPr/>
        </p:nvSpPr>
        <p:spPr>
          <a:xfrm>
            <a:off x="311700" y="1237695"/>
            <a:ext cx="8520600" cy="2445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 observed…</a:t>
            </a:r>
          </a:p>
          <a:p>
            <a:pPr>
              <a:lnSpc>
                <a:spcPct val="115000"/>
              </a:lnSpc>
            </a:pPr>
            <a:endParaRPr lang="en-US"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 think we achieved that result because…</a:t>
            </a: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lang="en-US"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331650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123769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Test Gel #2</a:t>
            </a:r>
            <a:b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US" sz="12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2400" b="1" dirty="0">
              <a:solidFill>
                <a:srgbClr val="6091B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Observations of the test results</a:t>
            </a: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" name="Google Shape;63;p14">
            <a:extLst>
              <a:ext uri="{FF2B5EF4-FFF2-40B4-BE49-F238E27FC236}">
                <a16:creationId xmlns:a16="http://schemas.microsoft.com/office/drawing/2014/main" id="{3D7DEB0B-E7AA-497F-8EA8-9D8F399A68A1}"/>
              </a:ext>
            </a:extLst>
          </p:cNvPr>
          <p:cNvSpPr txBox="1">
            <a:spLocks/>
          </p:cNvSpPr>
          <p:nvPr/>
        </p:nvSpPr>
        <p:spPr>
          <a:xfrm>
            <a:off x="311700" y="1237695"/>
            <a:ext cx="8520600" cy="2445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 observed…</a:t>
            </a:r>
          </a:p>
          <a:p>
            <a:pPr>
              <a:lnSpc>
                <a:spcPct val="115000"/>
              </a:lnSpc>
            </a:pPr>
            <a:endParaRPr lang="en-US"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 think we achieved that result because…</a:t>
            </a: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lang="en-US"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6885406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123769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Test Gel #3</a:t>
            </a:r>
            <a:b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US" sz="12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2400" b="1" dirty="0">
              <a:solidFill>
                <a:srgbClr val="6091B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Observations of the test results</a:t>
            </a: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" name="Google Shape;63;p14">
            <a:extLst>
              <a:ext uri="{FF2B5EF4-FFF2-40B4-BE49-F238E27FC236}">
                <a16:creationId xmlns:a16="http://schemas.microsoft.com/office/drawing/2014/main" id="{3D7DEB0B-E7AA-497F-8EA8-9D8F399A68A1}"/>
              </a:ext>
            </a:extLst>
          </p:cNvPr>
          <p:cNvSpPr txBox="1">
            <a:spLocks/>
          </p:cNvSpPr>
          <p:nvPr/>
        </p:nvSpPr>
        <p:spPr>
          <a:xfrm>
            <a:off x="311700" y="1237695"/>
            <a:ext cx="8520600" cy="2445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 observed…</a:t>
            </a:r>
          </a:p>
          <a:p>
            <a:pPr>
              <a:lnSpc>
                <a:spcPct val="115000"/>
              </a:lnSpc>
            </a:pPr>
            <a:endParaRPr lang="en-US"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 think we achieved that result because…</a:t>
            </a: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lang="en-US"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931154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11700" y="282761"/>
            <a:ext cx="8520600" cy="397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Gel Engineering Journal Table of Contents</a:t>
            </a:r>
            <a:endParaRPr sz="2400" b="1" dirty="0">
              <a:solidFill>
                <a:srgbClr val="6091B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9" name="Google Shape;69;p14"/>
          <p:cNvSpPr txBox="1"/>
          <p:nvPr/>
        </p:nvSpPr>
        <p:spPr>
          <a:xfrm>
            <a:off x="422784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#6091ba</a:t>
            </a:r>
            <a:endParaRPr sz="1100" b="1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1626119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#9fcc3b</a:t>
            </a:r>
            <a:endParaRPr sz="1100" b="1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C0FE4BA-97FE-438D-99F4-661857FFFC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699746"/>
              </p:ext>
            </p:extLst>
          </p:nvPr>
        </p:nvGraphicFramePr>
        <p:xfrm>
          <a:off x="1574568" y="1187240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61299714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449487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What is Engineering?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Slide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1861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Slide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807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Slide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12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Imagine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Slide 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503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Slide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399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Create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Slide 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447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Slide 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8528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Improve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Slide 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6743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64227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Improve Part 1</a:t>
            </a:r>
            <a:endParaRPr sz="2400" b="1" dirty="0">
              <a:solidFill>
                <a:srgbClr val="6091B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" name="Google Shape;63;p14">
            <a:extLst>
              <a:ext uri="{FF2B5EF4-FFF2-40B4-BE49-F238E27FC236}">
                <a16:creationId xmlns:a16="http://schemas.microsoft.com/office/drawing/2014/main" id="{3D7DEB0B-E7AA-497F-8EA8-9D8F399A68A1}"/>
              </a:ext>
            </a:extLst>
          </p:cNvPr>
          <p:cNvSpPr txBox="1">
            <a:spLocks/>
          </p:cNvSpPr>
          <p:nvPr/>
        </p:nvSpPr>
        <p:spPr>
          <a:xfrm>
            <a:off x="311700" y="642272"/>
            <a:ext cx="8520600" cy="2445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Which gel has the most potential for a real-life application?  Why?</a:t>
            </a:r>
          </a:p>
          <a:p>
            <a:pPr>
              <a:lnSpc>
                <a:spcPct val="115000"/>
              </a:lnSpc>
            </a:pPr>
            <a:endParaRPr lang="en-US"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1475278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64227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Improve Part 2</a:t>
            </a:r>
            <a:endParaRPr sz="2400" b="1" dirty="0">
              <a:solidFill>
                <a:srgbClr val="6091B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" name="Google Shape;63;p14">
            <a:extLst>
              <a:ext uri="{FF2B5EF4-FFF2-40B4-BE49-F238E27FC236}">
                <a16:creationId xmlns:a16="http://schemas.microsoft.com/office/drawing/2014/main" id="{3D7DEB0B-E7AA-497F-8EA8-9D8F399A68A1}"/>
              </a:ext>
            </a:extLst>
          </p:cNvPr>
          <p:cNvSpPr txBox="1">
            <a:spLocks/>
          </p:cNvSpPr>
          <p:nvPr/>
        </p:nvSpPr>
        <p:spPr>
          <a:xfrm>
            <a:off x="311700" y="642272"/>
            <a:ext cx="8520600" cy="2445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How can we improve this gel to make it able to fulfill a real-life application?</a:t>
            </a:r>
          </a:p>
          <a:p>
            <a:pPr>
              <a:lnSpc>
                <a:spcPct val="115000"/>
              </a:lnSpc>
            </a:pPr>
            <a:endParaRPr lang="en-US"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9619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11700" y="127677"/>
            <a:ext cx="8520600" cy="397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What is Engineering?</a:t>
            </a:r>
            <a:b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US" sz="2000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Engineers design and improve bridges, roads, vehicles, computers; they design and improve food products, materials, medical devices…anything that is needed to make the world a better place.  </a:t>
            </a:r>
            <a:endParaRPr lang="en-US" sz="2000" dirty="0">
              <a:solidFill>
                <a:srgbClr val="000000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  <a:sym typeface="Open Sans"/>
            </a:endParaRPr>
          </a:p>
        </p:txBody>
      </p:sp>
      <p:pic>
        <p:nvPicPr>
          <p:cNvPr id="5" name="image24.jpg">
            <a:extLst>
              <a:ext uri="{FF2B5EF4-FFF2-40B4-BE49-F238E27FC236}">
                <a16:creationId xmlns:a16="http://schemas.microsoft.com/office/drawing/2014/main" id="{F0E4E575-75C1-409A-A0FF-24D706312F45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592118" y="2351146"/>
            <a:ext cx="2629571" cy="2043406"/>
          </a:xfrm>
          <a:prstGeom prst="rect">
            <a:avLst/>
          </a:prstGeom>
          <a:ln/>
        </p:spPr>
      </p:pic>
      <p:pic>
        <p:nvPicPr>
          <p:cNvPr id="6" name="image2.jpg">
            <a:extLst>
              <a:ext uri="{FF2B5EF4-FFF2-40B4-BE49-F238E27FC236}">
                <a16:creationId xmlns:a16="http://schemas.microsoft.com/office/drawing/2014/main" id="{B5438F14-5B58-4AC4-A624-A904AB5BD548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3376708" y="1946000"/>
            <a:ext cx="1888720" cy="2448552"/>
          </a:xfrm>
          <a:prstGeom prst="rect">
            <a:avLst/>
          </a:prstGeom>
          <a:ln/>
        </p:spPr>
      </p:pic>
      <p:pic>
        <p:nvPicPr>
          <p:cNvPr id="3" name="Picture 2" descr="A yellow tray with a yellow container with a green liquid in it&#10;&#10;Description automatically generated">
            <a:extLst>
              <a:ext uri="{FF2B5EF4-FFF2-40B4-BE49-F238E27FC236}">
                <a16:creationId xmlns:a16="http://schemas.microsoft.com/office/drawing/2014/main" id="{D33EA167-4E69-7457-FD2A-9134BA36B5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5024" y="2926080"/>
            <a:ext cx="1611554" cy="1468472"/>
          </a:xfrm>
          <a:prstGeom prst="rect">
            <a:avLst/>
          </a:prstGeom>
        </p:spPr>
      </p:pic>
      <p:pic>
        <p:nvPicPr>
          <p:cNvPr id="7" name="Picture 6" descr="A person pouring liquid into a beaker&#10;&#10;Description automatically generated">
            <a:extLst>
              <a:ext uri="{FF2B5EF4-FFF2-40B4-BE49-F238E27FC236}">
                <a16:creationId xmlns:a16="http://schemas.microsoft.com/office/drawing/2014/main" id="{7572F7C0-1C56-0797-3AA5-828EB8F48B6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31002" y="2926080"/>
            <a:ext cx="1638300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673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425302" y="243924"/>
            <a:ext cx="5004579" cy="397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Who Becomes an Engineer?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lvl="0"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Anyone who likes to solve problems and explore! These are chemical engineering graduate students at UT Austin. They are designing and testing gels for biomedical research.</a:t>
            </a:r>
          </a:p>
        </p:txBody>
      </p:sp>
      <p:pic>
        <p:nvPicPr>
          <p:cNvPr id="4" name="image26.jpg">
            <a:extLst>
              <a:ext uri="{FF2B5EF4-FFF2-40B4-BE49-F238E27FC236}">
                <a16:creationId xmlns:a16="http://schemas.microsoft.com/office/drawing/2014/main" id="{67C138FB-6A00-4D17-8E41-A44013280AE1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3188533" y="2886077"/>
            <a:ext cx="2541182" cy="1904556"/>
          </a:xfrm>
          <a:prstGeom prst="rect">
            <a:avLst/>
          </a:prstGeom>
          <a:ln/>
        </p:spPr>
      </p:pic>
      <p:pic>
        <p:nvPicPr>
          <p:cNvPr id="5" name="image17.jpg">
            <a:extLst>
              <a:ext uri="{FF2B5EF4-FFF2-40B4-BE49-F238E27FC236}">
                <a16:creationId xmlns:a16="http://schemas.microsoft.com/office/drawing/2014/main" id="{992D66B9-A851-4E15-AFC8-BD767B641250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6124354" y="683401"/>
            <a:ext cx="2334511" cy="3154954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728360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11700" y="188113"/>
            <a:ext cx="8520600" cy="5159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How Does Engineering Happen?</a:t>
            </a:r>
            <a:endParaRPr sz="2400" b="1" dirty="0">
              <a:solidFill>
                <a:srgbClr val="6091B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8" name="Google Shape;68;p14"/>
          <p:cNvSpPr/>
          <p:nvPr/>
        </p:nvSpPr>
        <p:spPr>
          <a:xfrm>
            <a:off x="4002066" y="896470"/>
            <a:ext cx="1040700" cy="1040700"/>
          </a:xfrm>
          <a:prstGeom prst="rect">
            <a:avLst/>
          </a:prstGeom>
          <a:solidFill>
            <a:srgbClr val="6091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4"/>
          <p:cNvSpPr/>
          <p:nvPr/>
        </p:nvSpPr>
        <p:spPr>
          <a:xfrm>
            <a:off x="4971619" y="3839640"/>
            <a:ext cx="1040700" cy="1040700"/>
          </a:xfrm>
          <a:prstGeom prst="rect">
            <a:avLst/>
          </a:prstGeom>
          <a:solidFill>
            <a:srgbClr val="9FCC3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4"/>
          <p:cNvSpPr txBox="1"/>
          <p:nvPr/>
        </p:nvSpPr>
        <p:spPr>
          <a:xfrm>
            <a:off x="2626776" y="2419557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#9fcc3b</a:t>
            </a:r>
            <a:endParaRPr sz="1100" b="1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2" name="Google Shape;72;p14"/>
          <p:cNvSpPr/>
          <p:nvPr/>
        </p:nvSpPr>
        <p:spPr>
          <a:xfrm>
            <a:off x="2663975" y="1617247"/>
            <a:ext cx="1040700" cy="1040700"/>
          </a:xfrm>
          <a:prstGeom prst="rect">
            <a:avLst/>
          </a:prstGeom>
          <a:solidFill>
            <a:srgbClr val="8D64A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4"/>
          <p:cNvSpPr txBox="1"/>
          <p:nvPr/>
        </p:nvSpPr>
        <p:spPr>
          <a:xfrm>
            <a:off x="2656757" y="193717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7. Improve</a:t>
            </a:r>
            <a:endParaRPr sz="1100" b="1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4" name="Google Shape;74;p14"/>
          <p:cNvSpPr/>
          <p:nvPr/>
        </p:nvSpPr>
        <p:spPr>
          <a:xfrm>
            <a:off x="5340157" y="1442013"/>
            <a:ext cx="1040700" cy="1040700"/>
          </a:xfrm>
          <a:prstGeom prst="rect">
            <a:avLst/>
          </a:prstGeom>
          <a:solidFill>
            <a:srgbClr val="F8A81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4"/>
          <p:cNvSpPr txBox="1"/>
          <p:nvPr/>
        </p:nvSpPr>
        <p:spPr>
          <a:xfrm>
            <a:off x="4002066" y="1194996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1. Ask</a:t>
            </a:r>
            <a:endParaRPr sz="1100" b="1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" name="Google Shape;72;p14">
            <a:extLst>
              <a:ext uri="{FF2B5EF4-FFF2-40B4-BE49-F238E27FC236}">
                <a16:creationId xmlns:a16="http://schemas.microsoft.com/office/drawing/2014/main" id="{10C45701-EA78-4F4F-B341-581EF1279465}"/>
              </a:ext>
            </a:extLst>
          </p:cNvPr>
          <p:cNvSpPr/>
          <p:nvPr/>
        </p:nvSpPr>
        <p:spPr>
          <a:xfrm>
            <a:off x="5860507" y="2672641"/>
            <a:ext cx="1040700" cy="1040700"/>
          </a:xfrm>
          <a:prstGeom prst="rect">
            <a:avLst/>
          </a:prstGeom>
          <a:solidFill>
            <a:srgbClr val="8D64A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68;p14">
            <a:extLst>
              <a:ext uri="{FF2B5EF4-FFF2-40B4-BE49-F238E27FC236}">
                <a16:creationId xmlns:a16="http://schemas.microsoft.com/office/drawing/2014/main" id="{DD345B07-E9F2-42D8-BAC9-E4CDC6520A74}"/>
              </a:ext>
            </a:extLst>
          </p:cNvPr>
          <p:cNvSpPr/>
          <p:nvPr/>
        </p:nvSpPr>
        <p:spPr>
          <a:xfrm>
            <a:off x="3585311" y="3890495"/>
            <a:ext cx="1040700" cy="1040700"/>
          </a:xfrm>
          <a:prstGeom prst="rect">
            <a:avLst/>
          </a:prstGeom>
          <a:solidFill>
            <a:srgbClr val="6091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74;p14">
            <a:extLst>
              <a:ext uri="{FF2B5EF4-FFF2-40B4-BE49-F238E27FC236}">
                <a16:creationId xmlns:a16="http://schemas.microsoft.com/office/drawing/2014/main" id="{0A492127-90DB-4D11-8BEB-1A8BB6ADE8DC}"/>
              </a:ext>
            </a:extLst>
          </p:cNvPr>
          <p:cNvSpPr/>
          <p:nvPr/>
        </p:nvSpPr>
        <p:spPr>
          <a:xfrm>
            <a:off x="2371807" y="2971512"/>
            <a:ext cx="1040700" cy="1040700"/>
          </a:xfrm>
          <a:prstGeom prst="rect">
            <a:avLst/>
          </a:prstGeom>
          <a:solidFill>
            <a:srgbClr val="F8A81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73;p14">
            <a:extLst>
              <a:ext uri="{FF2B5EF4-FFF2-40B4-BE49-F238E27FC236}">
                <a16:creationId xmlns:a16="http://schemas.microsoft.com/office/drawing/2014/main" id="{2BC39A38-DFB5-49B7-BD8A-7D3F66189B65}"/>
              </a:ext>
            </a:extLst>
          </p:cNvPr>
          <p:cNvSpPr txBox="1"/>
          <p:nvPr/>
        </p:nvSpPr>
        <p:spPr>
          <a:xfrm>
            <a:off x="5332939" y="1755828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2. Research</a:t>
            </a:r>
            <a:endParaRPr sz="1100" b="1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9" name="Google Shape;73;p14">
            <a:extLst>
              <a:ext uri="{FF2B5EF4-FFF2-40B4-BE49-F238E27FC236}">
                <a16:creationId xmlns:a16="http://schemas.microsoft.com/office/drawing/2014/main" id="{559F8A25-1B5C-416B-B05E-264DEC15401B}"/>
              </a:ext>
            </a:extLst>
          </p:cNvPr>
          <p:cNvSpPr txBox="1"/>
          <p:nvPr/>
        </p:nvSpPr>
        <p:spPr>
          <a:xfrm>
            <a:off x="5853289" y="2986084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3. Imagine</a:t>
            </a:r>
            <a:endParaRPr sz="1100" b="1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0" name="Google Shape;73;p14">
            <a:extLst>
              <a:ext uri="{FF2B5EF4-FFF2-40B4-BE49-F238E27FC236}">
                <a16:creationId xmlns:a16="http://schemas.microsoft.com/office/drawing/2014/main" id="{47A4358A-32E6-4937-84A5-51A6501C2474}"/>
              </a:ext>
            </a:extLst>
          </p:cNvPr>
          <p:cNvSpPr txBox="1"/>
          <p:nvPr/>
        </p:nvSpPr>
        <p:spPr>
          <a:xfrm>
            <a:off x="4971619" y="4153569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4. Plan</a:t>
            </a:r>
            <a:endParaRPr sz="1100" b="1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" name="Google Shape;73;p14">
            <a:extLst>
              <a:ext uri="{FF2B5EF4-FFF2-40B4-BE49-F238E27FC236}">
                <a16:creationId xmlns:a16="http://schemas.microsoft.com/office/drawing/2014/main" id="{9E3BE2EF-0D68-4557-B549-64EC9E423068}"/>
              </a:ext>
            </a:extLst>
          </p:cNvPr>
          <p:cNvSpPr txBox="1"/>
          <p:nvPr/>
        </p:nvSpPr>
        <p:spPr>
          <a:xfrm>
            <a:off x="3585311" y="418194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5. Create</a:t>
            </a:r>
            <a:endParaRPr sz="1100" b="1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" name="Google Shape;73;p14">
            <a:extLst>
              <a:ext uri="{FF2B5EF4-FFF2-40B4-BE49-F238E27FC236}">
                <a16:creationId xmlns:a16="http://schemas.microsoft.com/office/drawing/2014/main" id="{C78CC38E-D114-4039-87DE-BFE57B417C5F}"/>
              </a:ext>
            </a:extLst>
          </p:cNvPr>
          <p:cNvSpPr txBox="1"/>
          <p:nvPr/>
        </p:nvSpPr>
        <p:spPr>
          <a:xfrm>
            <a:off x="2371807" y="3282207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6. Test</a:t>
            </a:r>
            <a:endParaRPr sz="1100" b="1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3" name="Google Shape;63;p14">
            <a:extLst>
              <a:ext uri="{FF2B5EF4-FFF2-40B4-BE49-F238E27FC236}">
                <a16:creationId xmlns:a16="http://schemas.microsoft.com/office/drawing/2014/main" id="{578E27A6-35FA-4B77-AE1C-12FED51308CB}"/>
              </a:ext>
            </a:extLst>
          </p:cNvPr>
          <p:cNvSpPr txBox="1">
            <a:spLocks/>
          </p:cNvSpPr>
          <p:nvPr/>
        </p:nvSpPr>
        <p:spPr>
          <a:xfrm>
            <a:off x="3477394" y="2211708"/>
            <a:ext cx="2254101" cy="1470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The Engineering Process</a:t>
            </a:r>
          </a:p>
        </p:txBody>
      </p:sp>
    </p:spTree>
    <p:extLst>
      <p:ext uri="{BB962C8B-B14F-4D97-AF65-F5344CB8AC3E}">
        <p14:creationId xmlns:p14="http://schemas.microsoft.com/office/powerpoint/2010/main" val="1530721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123769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Ask</a:t>
            </a:r>
            <a:b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US" sz="12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2400" b="1" dirty="0">
              <a:solidFill>
                <a:srgbClr val="6091B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What physical properties do these gels have in common?</a:t>
            </a: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" name="Google Shape;63;p14">
            <a:extLst>
              <a:ext uri="{FF2B5EF4-FFF2-40B4-BE49-F238E27FC236}">
                <a16:creationId xmlns:a16="http://schemas.microsoft.com/office/drawing/2014/main" id="{3D7DEB0B-E7AA-497F-8EA8-9D8F399A68A1}"/>
              </a:ext>
            </a:extLst>
          </p:cNvPr>
          <p:cNvSpPr txBox="1">
            <a:spLocks/>
          </p:cNvSpPr>
          <p:nvPr/>
        </p:nvSpPr>
        <p:spPr>
          <a:xfrm>
            <a:off x="311700" y="1237695"/>
            <a:ext cx="8520600" cy="2551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 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 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lang="en-US"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984141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11700" y="80462"/>
            <a:ext cx="8520600" cy="5207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Ask</a:t>
            </a: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" name="Google Shape;63;p14">
            <a:extLst>
              <a:ext uri="{FF2B5EF4-FFF2-40B4-BE49-F238E27FC236}">
                <a16:creationId xmlns:a16="http://schemas.microsoft.com/office/drawing/2014/main" id="{3D7DEB0B-E7AA-497F-8EA8-9D8F399A68A1}"/>
              </a:ext>
            </a:extLst>
          </p:cNvPr>
          <p:cNvSpPr txBox="1">
            <a:spLocks/>
          </p:cNvSpPr>
          <p:nvPr/>
        </p:nvSpPr>
        <p:spPr>
          <a:xfrm>
            <a:off x="311700" y="601179"/>
            <a:ext cx="8520600" cy="36791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Are these gels mixtures or solutions?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Why do you think so?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 </a:t>
            </a:r>
          </a:p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Do these gels fit the criteria for one of the three states of matter?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Why or why not?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What is your definition of a gel?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lang="en-US"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433300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11700" y="250863"/>
            <a:ext cx="8520600" cy="123769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Research</a:t>
            </a:r>
            <a:b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US" sz="12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2400" b="1" dirty="0">
              <a:solidFill>
                <a:srgbClr val="6091B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What are gels used for in real life?</a:t>
            </a: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" name="Google Shape;63;p14">
            <a:extLst>
              <a:ext uri="{FF2B5EF4-FFF2-40B4-BE49-F238E27FC236}">
                <a16:creationId xmlns:a16="http://schemas.microsoft.com/office/drawing/2014/main" id="{3D7DEB0B-E7AA-497F-8EA8-9D8F399A68A1}"/>
              </a:ext>
            </a:extLst>
          </p:cNvPr>
          <p:cNvSpPr txBox="1">
            <a:spLocks/>
          </p:cNvSpPr>
          <p:nvPr/>
        </p:nvSpPr>
        <p:spPr>
          <a:xfrm>
            <a:off x="311700" y="1378501"/>
            <a:ext cx="8520600" cy="335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1. </a:t>
            </a:r>
          </a:p>
          <a:p>
            <a:pPr>
              <a:lnSpc>
                <a:spcPct val="115000"/>
              </a:lnSpc>
            </a:pPr>
            <a:endParaRPr lang="en-US"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2. </a:t>
            </a:r>
          </a:p>
          <a:p>
            <a:pPr>
              <a:lnSpc>
                <a:spcPct val="115000"/>
              </a:lnSpc>
            </a:pPr>
            <a:endParaRPr lang="en-US"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3.</a:t>
            </a:r>
          </a:p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4.</a:t>
            </a:r>
          </a:p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5. </a:t>
            </a: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lang="en-US"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074987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11700" y="250863"/>
            <a:ext cx="8520600" cy="123769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Imagine</a:t>
            </a:r>
            <a:b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US" sz="12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2400" b="1" dirty="0">
              <a:solidFill>
                <a:srgbClr val="6091B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tx1"/>
                </a:solidFill>
                <a:latin typeface="Open Sans"/>
                <a:ea typeface="Open Sans"/>
                <a:cs typeface="Open Sans"/>
                <a:sym typeface="Open Sans"/>
              </a:rPr>
              <a:t>What else could a gel possibly be made to do?</a:t>
            </a: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" name="Google Shape;63;p14">
            <a:extLst>
              <a:ext uri="{FF2B5EF4-FFF2-40B4-BE49-F238E27FC236}">
                <a16:creationId xmlns:a16="http://schemas.microsoft.com/office/drawing/2014/main" id="{3D7DEB0B-E7AA-497F-8EA8-9D8F399A68A1}"/>
              </a:ext>
            </a:extLst>
          </p:cNvPr>
          <p:cNvSpPr txBox="1">
            <a:spLocks/>
          </p:cNvSpPr>
          <p:nvPr/>
        </p:nvSpPr>
        <p:spPr>
          <a:xfrm>
            <a:off x="311700" y="1488558"/>
            <a:ext cx="8520600" cy="2445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Brainstorm your answers here, and remember: any idea is welcome, no matter how wild!  </a:t>
            </a: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b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lang="en-US"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280244441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534</Words>
  <Application>Microsoft Office PowerPoint</Application>
  <PresentationFormat>On-screen Show (16:9)</PresentationFormat>
  <Paragraphs>130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Open Sans</vt:lpstr>
      <vt:lpstr>Simple Light</vt:lpstr>
      <vt:lpstr>1_Simple Light</vt:lpstr>
      <vt:lpstr>PowerPoint Presentation</vt:lpstr>
      <vt:lpstr>Gel Engineering Journal Table of Contents</vt:lpstr>
      <vt:lpstr>What is Engineering? Engineers design and improve bridges, roads, vehicles, computers; they design and improve food products, materials, medical devices…anything that is needed to make the world a better place.  </vt:lpstr>
      <vt:lpstr>Who Becomes an Engineer?  Anyone who likes to solve problems and explore! These are chemical engineering graduate students at UT Austin. They are designing and testing gels for biomedical research.</vt:lpstr>
      <vt:lpstr>How Does Engineering Happen?</vt:lpstr>
      <vt:lpstr>Ask   What physical properties do these gels have in common?  </vt:lpstr>
      <vt:lpstr>Ask </vt:lpstr>
      <vt:lpstr>Research   What are gels used for in real life?  </vt:lpstr>
      <vt:lpstr>Imagine   What else could a gel possibly be made to do?  </vt:lpstr>
      <vt:lpstr>Plan for Gel #1 </vt:lpstr>
      <vt:lpstr>Plan for Gel #2 </vt:lpstr>
      <vt:lpstr>Plan for Gel #3 </vt:lpstr>
      <vt:lpstr>Create Gel #1   Observations of the process</vt:lpstr>
      <vt:lpstr>Create Gel #1   Observations of the process</vt:lpstr>
      <vt:lpstr>Create Gel #2   Observations of the process</vt:lpstr>
      <vt:lpstr>Create Gel #2   Observations of the process</vt:lpstr>
      <vt:lpstr>Test Gel #1   Observations of the test results  </vt:lpstr>
      <vt:lpstr>Test Gel #2   Observations of the test results  </vt:lpstr>
      <vt:lpstr>Test Gel #3   Observations of the test results  </vt:lpstr>
      <vt:lpstr>Improve Part 1</vt:lpstr>
      <vt:lpstr>Improve Part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Zain Alexander Iqbal</cp:lastModifiedBy>
  <cp:revision>23</cp:revision>
  <dcterms:modified xsi:type="dcterms:W3CDTF">2023-08-24T16:22:48Z</dcterms:modified>
</cp:coreProperties>
</file>