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71" r:id="rId3"/>
    <p:sldId id="258" r:id="rId4"/>
    <p:sldId id="259" r:id="rId5"/>
    <p:sldId id="262" r:id="rId6"/>
    <p:sldId id="260" r:id="rId7"/>
    <p:sldId id="261" r:id="rId8"/>
    <p:sldId id="263" r:id="rId9"/>
    <p:sldId id="264" r:id="rId10"/>
    <p:sldId id="266" r:id="rId11"/>
    <p:sldId id="267" r:id="rId12"/>
    <p:sldId id="268" r:id="rId13"/>
    <p:sldId id="269" r:id="rId14"/>
    <p:sldId id="270" r:id="rId15"/>
  </p:sldIdLst>
  <p:sldSz cx="9144000" cy="5143500" type="screen16x9"/>
  <p:notesSz cx="6858000" cy="9144000"/>
  <p:embeddedFontLst>
    <p:embeddedFont>
      <p:font typeface="Open Sans" panose="020B060603050402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80" d="100"/>
          <a:sy n="180" d="100"/>
        </p:scale>
        <p:origin x="246"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McElroy" userId="adafc60ca507be3b" providerId="LiveId" clId="{36C9180F-D5F9-4BEC-AD45-016AFDF98E47}"/>
    <pc:docChg chg="custSel modSld">
      <pc:chgData name="Beth McElroy" userId="adafc60ca507be3b" providerId="LiveId" clId="{36C9180F-D5F9-4BEC-AD45-016AFDF98E47}" dt="2024-04-19T22:29:26.506" v="42" actId="27107"/>
      <pc:docMkLst>
        <pc:docMk/>
      </pc:docMkLst>
      <pc:sldChg chg="modSp mod">
        <pc:chgData name="Beth McElroy" userId="adafc60ca507be3b" providerId="LiveId" clId="{36C9180F-D5F9-4BEC-AD45-016AFDF98E47}" dt="2024-04-19T22:28:05.078" v="27" actId="20577"/>
        <pc:sldMkLst>
          <pc:docMk/>
          <pc:sldMk cId="0" sldId="256"/>
        </pc:sldMkLst>
        <pc:spChg chg="mod">
          <ac:chgData name="Beth McElroy" userId="adafc60ca507be3b" providerId="LiveId" clId="{36C9180F-D5F9-4BEC-AD45-016AFDF98E47}" dt="2024-04-19T22:28:05.078" v="27" actId="20577"/>
          <ac:spMkLst>
            <pc:docMk/>
            <pc:sldMk cId="0" sldId="256"/>
            <ac:spMk id="58" creationId="{00000000-0000-0000-0000-000000000000}"/>
          </ac:spMkLst>
        </pc:spChg>
      </pc:sldChg>
      <pc:sldChg chg="modSp mod">
        <pc:chgData name="Beth McElroy" userId="adafc60ca507be3b" providerId="LiveId" clId="{36C9180F-D5F9-4BEC-AD45-016AFDF98E47}" dt="2024-04-19T22:28:52.220" v="37" actId="20577"/>
        <pc:sldMkLst>
          <pc:docMk/>
          <pc:sldMk cId="0" sldId="258"/>
        </pc:sldMkLst>
        <pc:spChg chg="mod">
          <ac:chgData name="Beth McElroy" userId="adafc60ca507be3b" providerId="LiveId" clId="{36C9180F-D5F9-4BEC-AD45-016AFDF98E47}" dt="2024-04-19T22:28:52.220" v="37" actId="20577"/>
          <ac:spMkLst>
            <pc:docMk/>
            <pc:sldMk cId="0" sldId="258"/>
            <ac:spMk id="63" creationId="{00000000-0000-0000-0000-000000000000}"/>
          </ac:spMkLst>
        </pc:spChg>
      </pc:sldChg>
      <pc:sldChg chg="modSp mod">
        <pc:chgData name="Beth McElroy" userId="adafc60ca507be3b" providerId="LiveId" clId="{36C9180F-D5F9-4BEC-AD45-016AFDF98E47}" dt="2024-04-19T22:29:26.506" v="42" actId="27107"/>
        <pc:sldMkLst>
          <pc:docMk/>
          <pc:sldMk cId="4078840807" sldId="264"/>
        </pc:sldMkLst>
        <pc:spChg chg="mod">
          <ac:chgData name="Beth McElroy" userId="adafc60ca507be3b" providerId="LiveId" clId="{36C9180F-D5F9-4BEC-AD45-016AFDF98E47}" dt="2024-04-19T22:29:26.506" v="42" actId="27107"/>
          <ac:spMkLst>
            <pc:docMk/>
            <pc:sldMk cId="4078840807" sldId="264"/>
            <ac:spMk id="6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1736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0513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8359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2815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4981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2881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3594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5334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8111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660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5891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531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6.jp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pixabay.com/en/computer-laptop-screen-plain-310958/" TargetMode="External"/><Relationship Id="rId5" Type="http://schemas.openxmlformats.org/officeDocument/2006/relationships/image" Target="../media/image7.png"/><Relationship Id="rId10" Type="http://schemas.openxmlformats.org/officeDocument/2006/relationships/image" Target="../media/image5.jpg"/><Relationship Id="rId4" Type="http://schemas.openxmlformats.org/officeDocument/2006/relationships/hyperlink" Target="https://en.wikipedia.org/wiki/Sandpaper" TargetMode="External"/><Relationship Id="rId9" Type="http://schemas.openxmlformats.org/officeDocument/2006/relationships/hyperlink" Target="https://commons.wikimedia.org/wiki/Category:Microscope_icon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739526"/>
            <a:ext cx="7417800" cy="606425"/>
          </a:xfrm>
          <a:prstGeom prst="rect">
            <a:avLst/>
          </a:prstGeom>
          <a:noFill/>
          <a:ln>
            <a:noFill/>
          </a:ln>
        </p:spPr>
        <p:txBody>
          <a:bodyPr spcFirstLastPara="1" wrap="square" lIns="91425" tIns="91425" rIns="91425" bIns="91425" anchor="t" anchorCtr="0">
            <a:noAutofit/>
          </a:bodyPr>
          <a:lstStyle/>
          <a:p>
            <a:pPr algn="ctr"/>
            <a:r>
              <a:rPr lang="en-US" sz="1600" b="1" dirty="0">
                <a:solidFill>
                  <a:srgbClr val="FFFFFF"/>
                </a:solidFill>
                <a:latin typeface="Open Sans"/>
                <a:ea typeface="Open Sans"/>
                <a:cs typeface="Open Sans"/>
                <a:sym typeface="Open Sans"/>
              </a:rPr>
              <a:t>Engineering Friction and Grip </a:t>
            </a:r>
          </a:p>
          <a:p>
            <a:pPr algn="ctr"/>
            <a:r>
              <a:rPr lang="en-US" sz="1600" b="1" dirty="0">
                <a:solidFill>
                  <a:srgbClr val="FFFFFF"/>
                </a:solidFill>
                <a:latin typeface="Open Sans"/>
                <a:ea typeface="Open Sans"/>
                <a:cs typeface="Open Sans"/>
                <a:sym typeface="Open Sans"/>
              </a:rPr>
              <a:t>Observation of Surface Roughness</a:t>
            </a:r>
          </a:p>
          <a:p>
            <a:pPr marL="0" lvl="0" indent="0" algn="ctr" rtl="0">
              <a:spcBef>
                <a:spcPts val="0"/>
              </a:spcBef>
              <a:spcAft>
                <a:spcPts val="0"/>
              </a:spcAft>
              <a:buNone/>
            </a:pPr>
            <a:endParaRPr lang="en-US" sz="1600" b="1" dirty="0">
              <a:solidFill>
                <a:srgbClr val="FFFFFF"/>
              </a:solidFill>
              <a:latin typeface="Open Sans"/>
              <a:ea typeface="Open Sans"/>
              <a:cs typeface="Open Sans"/>
              <a:sym typeface="Open Sans"/>
            </a:endParaRPr>
          </a:p>
        </p:txBody>
      </p:sp>
      <p:pic>
        <p:nvPicPr>
          <p:cNvPr id="5" name="Picture 4">
            <a:extLst>
              <a:ext uri="{FF2B5EF4-FFF2-40B4-BE49-F238E27FC236}">
                <a16:creationId xmlns:a16="http://schemas.microsoft.com/office/drawing/2014/main" id="{EFDF69F9-3720-839D-39FB-FFA5F37B9363}"/>
              </a:ext>
            </a:extLst>
          </p:cNvPr>
          <p:cNvPicPr>
            <a:picLocks noChangeAspect="1"/>
          </p:cNvPicPr>
          <p:nvPr/>
        </p:nvPicPr>
        <p:blipFill>
          <a:blip r:embed="rId6"/>
          <a:stretch>
            <a:fillRect/>
          </a:stretch>
        </p:blipFill>
        <p:spPr>
          <a:xfrm>
            <a:off x="724330" y="1598027"/>
            <a:ext cx="7695340" cy="9358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1 – classification</a:t>
            </a: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369774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2 – classification</a:t>
            </a: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259037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3 – classification</a:t>
            </a: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3596924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4 – classification</a:t>
            </a: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1256707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5 – classification</a:t>
            </a: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246433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933792"/>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What are we looking at?</a:t>
            </a:r>
            <a:endParaRPr sz="2400" b="1" dirty="0">
              <a:solidFill>
                <a:srgbClr val="6091BA"/>
              </a:solidFill>
              <a:latin typeface="Open Sans"/>
              <a:ea typeface="Open Sans"/>
              <a:cs typeface="Open Sans"/>
              <a:sym typeface="Open Sans"/>
            </a:endParaRPr>
          </a:p>
          <a:p>
            <a:pPr lvl="0" algn="l" rtl="0">
              <a:lnSpc>
                <a:spcPct val="115000"/>
              </a:lnSpc>
              <a:spcBef>
                <a:spcPts val="0"/>
              </a:spcBef>
              <a:spcAft>
                <a:spcPts val="0"/>
              </a:spcAft>
            </a:pPr>
            <a:r>
              <a:rPr lang="en-US" sz="1400" dirty="0">
                <a:solidFill>
                  <a:srgbClr val="000000"/>
                </a:solidFill>
                <a:latin typeface="Open Sans"/>
                <a:ea typeface="Open Sans"/>
                <a:cs typeface="Open Sans"/>
                <a:sym typeface="Open Sans"/>
              </a:rPr>
              <a:t>What is this?</a:t>
            </a:r>
            <a:endParaRPr sz="1400" dirty="0">
              <a:solidFill>
                <a:srgbClr val="000000"/>
              </a:solidFill>
              <a:latin typeface="Open Sans"/>
              <a:ea typeface="Open Sans"/>
              <a:cs typeface="Open Sans"/>
              <a:sym typeface="Open Sans"/>
            </a:endParaRPr>
          </a:p>
        </p:txBody>
      </p:sp>
      <p:pic>
        <p:nvPicPr>
          <p:cNvPr id="19" name="Picture 18" descr="A picture containing cheese, pan, cooked&#10;&#10;Description automatically generated">
            <a:extLst>
              <a:ext uri="{FF2B5EF4-FFF2-40B4-BE49-F238E27FC236}">
                <a16:creationId xmlns:a16="http://schemas.microsoft.com/office/drawing/2014/main" id="{BC08FDA9-5663-E5F8-530D-2F6D5CAA6D1C}"/>
              </a:ext>
            </a:extLst>
          </p:cNvPr>
          <p:cNvPicPr>
            <a:picLocks noChangeAspect="1"/>
          </p:cNvPicPr>
          <p:nvPr/>
        </p:nvPicPr>
        <p:blipFill>
          <a:blip r:embed="rId3"/>
          <a:stretch>
            <a:fillRect/>
          </a:stretch>
        </p:blipFill>
        <p:spPr>
          <a:xfrm>
            <a:off x="2142542" y="1044614"/>
            <a:ext cx="4858916" cy="3644186"/>
          </a:xfrm>
          <a:prstGeom prst="rect">
            <a:avLst/>
          </a:prstGeom>
        </p:spPr>
      </p:pic>
    </p:spTree>
    <p:extLst>
      <p:ext uri="{BB962C8B-B14F-4D97-AF65-F5344CB8AC3E}">
        <p14:creationId xmlns:p14="http://schemas.microsoft.com/office/powerpoint/2010/main" val="118957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Observation of surface roughness</a:t>
            </a:r>
            <a:endParaRPr sz="2400" b="1" dirty="0">
              <a:solidFill>
                <a:srgbClr val="6091BA"/>
              </a:solidFill>
              <a:latin typeface="Open Sans"/>
              <a:ea typeface="Open Sans"/>
              <a:cs typeface="Open Sans"/>
              <a:sym typeface="Open Sans"/>
            </a:endParaRPr>
          </a:p>
          <a:p>
            <a:pPr lvl="0" algn="l" rtl="0">
              <a:lnSpc>
                <a:spcPct val="115000"/>
              </a:lnSpc>
              <a:spcBef>
                <a:spcPts val="0"/>
              </a:spcBef>
              <a:spcAft>
                <a:spcPts val="0"/>
              </a:spcAft>
            </a:pPr>
            <a:r>
              <a:rPr lang="en-US" sz="1400" dirty="0">
                <a:solidFill>
                  <a:srgbClr val="000000"/>
                </a:solidFill>
                <a:latin typeface="Open Sans"/>
                <a:ea typeface="Open Sans"/>
                <a:cs typeface="Open Sans"/>
                <a:sym typeface="Open Sans"/>
              </a:rPr>
              <a:t>Use your digital microscopes to observe surface roughness of the materials you are provided. Take pictures of eight surfaces and organize them in the page corresponding to your group’s number. Label each surface appropriately. </a:t>
            </a:r>
            <a:br>
              <a:rPr lang="en-US" sz="1400" dirty="0">
                <a:solidFill>
                  <a:srgbClr val="000000"/>
                </a:solidFill>
                <a:latin typeface="Open Sans"/>
                <a:ea typeface="Open Sans"/>
                <a:cs typeface="Open Sans"/>
                <a:sym typeface="Open Sans"/>
              </a:rPr>
            </a:b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Connect your digital microscopes to your laptop. Go to your camera app and change the camera to the digital microscope. Adjust the light using the black wheel on the cable. Use the wheel to focus on the surface. To take clear pictures of surfaces, make sure you are not moving the surface or the microscope.</a:t>
            </a:r>
            <a:br>
              <a:rPr lang="en-US" sz="1400" dirty="0">
                <a:solidFill>
                  <a:srgbClr val="000000"/>
                </a:solidFill>
                <a:latin typeface="Open Sans"/>
                <a:ea typeface="Open Sans"/>
                <a:cs typeface="Open Sans"/>
                <a:sym typeface="Open Sans"/>
              </a:rPr>
            </a:b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	</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1400" dirty="0">
              <a:solidFill>
                <a:srgbClr val="000000"/>
              </a:solidFill>
              <a:latin typeface="Open Sans"/>
              <a:ea typeface="Open Sans"/>
              <a:cs typeface="Open Sans"/>
              <a:sym typeface="Open Sans"/>
            </a:endParaRPr>
          </a:p>
        </p:txBody>
      </p:sp>
      <p:pic>
        <p:nvPicPr>
          <p:cNvPr id="15" name="Picture 14">
            <a:extLst>
              <a:ext uri="{FF2B5EF4-FFF2-40B4-BE49-F238E27FC236}">
                <a16:creationId xmlns:a16="http://schemas.microsoft.com/office/drawing/2014/main" id="{94E499C1-EF0B-FB5B-E432-CF1AF2EB34A6}"/>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t="8120"/>
          <a:stretch/>
        </p:blipFill>
        <p:spPr>
          <a:xfrm>
            <a:off x="703591" y="2994933"/>
            <a:ext cx="2260330" cy="1377603"/>
          </a:xfrm>
          <a:prstGeom prst="rect">
            <a:avLst/>
          </a:prstGeom>
        </p:spPr>
      </p:pic>
      <p:pic>
        <p:nvPicPr>
          <p:cNvPr id="16" name="Picture 15" descr="Shape, rectangle&#10;&#10;Description automatically generated">
            <a:extLst>
              <a:ext uri="{FF2B5EF4-FFF2-40B4-BE49-F238E27FC236}">
                <a16:creationId xmlns:a16="http://schemas.microsoft.com/office/drawing/2014/main" id="{E2D20214-C5C4-E130-BF9C-6E2B36721836}"/>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3355812" y="2819997"/>
            <a:ext cx="1970539" cy="1540486"/>
          </a:xfrm>
          <a:prstGeom prst="rect">
            <a:avLst/>
          </a:prstGeom>
        </p:spPr>
      </p:pic>
      <p:pic>
        <p:nvPicPr>
          <p:cNvPr id="17" name="Picture 16" descr="Icon&#10;&#10;Description automatically generated">
            <a:extLst>
              <a:ext uri="{FF2B5EF4-FFF2-40B4-BE49-F238E27FC236}">
                <a16:creationId xmlns:a16="http://schemas.microsoft.com/office/drawing/2014/main" id="{4A42B418-8081-BC0F-074C-C3824BD4C422}"/>
              </a:ext>
            </a:extLst>
          </p:cNvPr>
          <p:cNvPicPr>
            <a:picLocks noChangeAspect="1"/>
          </p:cNvPicPr>
          <p:nvPr/>
        </p:nvPicPr>
        <p:blipFill>
          <a:blip r:embed="rId7">
            <a:duotone>
              <a:prstClr val="black"/>
              <a:srgbClr val="F18213">
                <a:tint val="45000"/>
                <a:satMod val="400000"/>
              </a:srgbClr>
            </a:duotone>
            <a:extLst>
              <a:ext uri="{BEBA8EAE-BF5A-486C-A8C5-ECC9F3942E4B}">
                <a14:imgProps xmlns:a14="http://schemas.microsoft.com/office/drawing/2010/main">
                  <a14:imgLayer r:embed="rId8">
                    <a14:imgEffect>
                      <a14:artisticCutout/>
                    </a14:imgEffect>
                    <a14:imgEffect>
                      <a14:brightnessContrast bright="40000" contrast="40000"/>
                    </a14:imgEffect>
                  </a14:imgLayer>
                </a14:imgProps>
              </a:ext>
              <a:ext uri="{837473B0-CC2E-450A-ABE3-18F120FF3D39}">
                <a1611:picAttrSrcUrl xmlns:a1611="http://schemas.microsoft.com/office/drawing/2016/11/main" r:id="rId9"/>
              </a:ext>
            </a:extLst>
          </a:blip>
          <a:stretch>
            <a:fillRect/>
          </a:stretch>
        </p:blipFill>
        <p:spPr>
          <a:xfrm>
            <a:off x="5401017" y="3511718"/>
            <a:ext cx="1506212" cy="1506212"/>
          </a:xfrm>
          <a:prstGeom prst="rect">
            <a:avLst/>
          </a:prstGeom>
        </p:spPr>
      </p:pic>
      <p:sp>
        <p:nvSpPr>
          <p:cNvPr id="18" name="Freeform: Shape 17">
            <a:extLst>
              <a:ext uri="{FF2B5EF4-FFF2-40B4-BE49-F238E27FC236}">
                <a16:creationId xmlns:a16="http://schemas.microsoft.com/office/drawing/2014/main" id="{7ECC6C13-8AF6-BFEA-2747-8CC2FAC84AAC}"/>
              </a:ext>
            </a:extLst>
          </p:cNvPr>
          <p:cNvSpPr/>
          <p:nvPr/>
        </p:nvSpPr>
        <p:spPr>
          <a:xfrm>
            <a:off x="5251685" y="3192450"/>
            <a:ext cx="1953363" cy="1346200"/>
          </a:xfrm>
          <a:custGeom>
            <a:avLst/>
            <a:gdLst>
              <a:gd name="connsiteX0" fmla="*/ 0 w 2007472"/>
              <a:gd name="connsiteY0" fmla="*/ 1041400 h 1346200"/>
              <a:gd name="connsiteX1" fmla="*/ 406400 w 2007472"/>
              <a:gd name="connsiteY1" fmla="*/ 977900 h 1346200"/>
              <a:gd name="connsiteX2" fmla="*/ 457200 w 2007472"/>
              <a:gd name="connsiteY2" fmla="*/ 914400 h 1346200"/>
              <a:gd name="connsiteX3" fmla="*/ 495300 w 2007472"/>
              <a:gd name="connsiteY3" fmla="*/ 838200 h 1346200"/>
              <a:gd name="connsiteX4" fmla="*/ 508000 w 2007472"/>
              <a:gd name="connsiteY4" fmla="*/ 723900 h 1346200"/>
              <a:gd name="connsiteX5" fmla="*/ 533400 w 2007472"/>
              <a:gd name="connsiteY5" fmla="*/ 368300 h 1346200"/>
              <a:gd name="connsiteX6" fmla="*/ 558800 w 2007472"/>
              <a:gd name="connsiteY6" fmla="*/ 203200 h 1346200"/>
              <a:gd name="connsiteX7" fmla="*/ 635000 w 2007472"/>
              <a:gd name="connsiteY7" fmla="*/ 152400 h 1346200"/>
              <a:gd name="connsiteX8" fmla="*/ 825500 w 2007472"/>
              <a:gd name="connsiteY8" fmla="*/ 63500 h 1346200"/>
              <a:gd name="connsiteX9" fmla="*/ 1397000 w 2007472"/>
              <a:gd name="connsiteY9" fmla="*/ 0 h 1346200"/>
              <a:gd name="connsiteX10" fmla="*/ 1778000 w 2007472"/>
              <a:gd name="connsiteY10" fmla="*/ 127000 h 1346200"/>
              <a:gd name="connsiteX11" fmla="*/ 1981200 w 2007472"/>
              <a:gd name="connsiteY11" fmla="*/ 469900 h 1346200"/>
              <a:gd name="connsiteX12" fmla="*/ 2006600 w 2007472"/>
              <a:gd name="connsiteY12" fmla="*/ 685800 h 1346200"/>
              <a:gd name="connsiteX13" fmla="*/ 1943100 w 2007472"/>
              <a:gd name="connsiteY13" fmla="*/ 965200 h 1346200"/>
              <a:gd name="connsiteX14" fmla="*/ 1841500 w 2007472"/>
              <a:gd name="connsiteY14" fmla="*/ 1181100 h 1346200"/>
              <a:gd name="connsiteX15" fmla="*/ 1676400 w 2007472"/>
              <a:gd name="connsiteY15" fmla="*/ 1295400 h 1346200"/>
              <a:gd name="connsiteX16" fmla="*/ 1562100 w 2007472"/>
              <a:gd name="connsiteY16" fmla="*/ 1320800 h 1346200"/>
              <a:gd name="connsiteX17" fmla="*/ 1485900 w 2007472"/>
              <a:gd name="connsiteY17" fmla="*/ 1333500 h 1346200"/>
              <a:gd name="connsiteX18" fmla="*/ 1422400 w 2007472"/>
              <a:gd name="connsiteY18" fmla="*/ 1346200 h 1346200"/>
              <a:gd name="connsiteX19" fmla="*/ 1371600 w 2007472"/>
              <a:gd name="connsiteY19" fmla="*/ 1333500 h 134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07472" h="1346200">
                <a:moveTo>
                  <a:pt x="0" y="1041400"/>
                </a:moveTo>
                <a:cubicBezTo>
                  <a:pt x="173627" y="1034455"/>
                  <a:pt x="282887" y="1078956"/>
                  <a:pt x="406400" y="977900"/>
                </a:cubicBezTo>
                <a:cubicBezTo>
                  <a:pt x="427379" y="960735"/>
                  <a:pt x="442647" y="937269"/>
                  <a:pt x="457200" y="914400"/>
                </a:cubicBezTo>
                <a:cubicBezTo>
                  <a:pt x="472446" y="890442"/>
                  <a:pt x="482600" y="863600"/>
                  <a:pt x="495300" y="838200"/>
                </a:cubicBezTo>
                <a:cubicBezTo>
                  <a:pt x="499533" y="800100"/>
                  <a:pt x="504902" y="762109"/>
                  <a:pt x="508000" y="723900"/>
                </a:cubicBezTo>
                <a:cubicBezTo>
                  <a:pt x="517604" y="605453"/>
                  <a:pt x="521861" y="486574"/>
                  <a:pt x="533400" y="368300"/>
                </a:cubicBezTo>
                <a:cubicBezTo>
                  <a:pt x="538807" y="312882"/>
                  <a:pt x="535091" y="253581"/>
                  <a:pt x="558800" y="203200"/>
                </a:cubicBezTo>
                <a:cubicBezTo>
                  <a:pt x="571798" y="175579"/>
                  <a:pt x="607958" y="166565"/>
                  <a:pt x="635000" y="152400"/>
                </a:cubicBezTo>
                <a:cubicBezTo>
                  <a:pt x="697074" y="119885"/>
                  <a:pt x="758273" y="83273"/>
                  <a:pt x="825500" y="63500"/>
                </a:cubicBezTo>
                <a:cubicBezTo>
                  <a:pt x="956110" y="25085"/>
                  <a:pt x="1283493" y="8731"/>
                  <a:pt x="1397000" y="0"/>
                </a:cubicBezTo>
                <a:cubicBezTo>
                  <a:pt x="1524000" y="42333"/>
                  <a:pt x="1657620" y="68437"/>
                  <a:pt x="1778000" y="127000"/>
                </a:cubicBezTo>
                <a:cubicBezTo>
                  <a:pt x="1865912" y="169768"/>
                  <a:pt x="1965500" y="436755"/>
                  <a:pt x="1981200" y="469900"/>
                </a:cubicBezTo>
                <a:cubicBezTo>
                  <a:pt x="1989667" y="541867"/>
                  <a:pt x="2012158" y="613550"/>
                  <a:pt x="2006600" y="685800"/>
                </a:cubicBezTo>
                <a:cubicBezTo>
                  <a:pt x="1999275" y="781027"/>
                  <a:pt x="1973302" y="874593"/>
                  <a:pt x="1943100" y="965200"/>
                </a:cubicBezTo>
                <a:cubicBezTo>
                  <a:pt x="1917948" y="1040656"/>
                  <a:pt x="1897741" y="1124859"/>
                  <a:pt x="1841500" y="1181100"/>
                </a:cubicBezTo>
                <a:cubicBezTo>
                  <a:pt x="1793654" y="1228946"/>
                  <a:pt x="1749635" y="1279126"/>
                  <a:pt x="1676400" y="1295400"/>
                </a:cubicBezTo>
                <a:cubicBezTo>
                  <a:pt x="1638300" y="1303867"/>
                  <a:pt x="1600371" y="1313146"/>
                  <a:pt x="1562100" y="1320800"/>
                </a:cubicBezTo>
                <a:cubicBezTo>
                  <a:pt x="1536850" y="1325850"/>
                  <a:pt x="1511235" y="1328894"/>
                  <a:pt x="1485900" y="1333500"/>
                </a:cubicBezTo>
                <a:cubicBezTo>
                  <a:pt x="1464662" y="1337361"/>
                  <a:pt x="1443567" y="1341967"/>
                  <a:pt x="1422400" y="1346200"/>
                </a:cubicBezTo>
                <a:lnTo>
                  <a:pt x="1371600" y="1333500"/>
                </a:lnTo>
              </a:path>
            </a:pathLst>
          </a:cu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pic>
        <p:nvPicPr>
          <p:cNvPr id="19" name="Picture 18" descr="A picture containing cheese, pan, cooked&#10;&#10;Description automatically generated">
            <a:extLst>
              <a:ext uri="{FF2B5EF4-FFF2-40B4-BE49-F238E27FC236}">
                <a16:creationId xmlns:a16="http://schemas.microsoft.com/office/drawing/2014/main" id="{BC08FDA9-5663-E5F8-530D-2F6D5CAA6D1C}"/>
              </a:ext>
            </a:extLst>
          </p:cNvPr>
          <p:cNvPicPr>
            <a:picLocks noChangeAspect="1"/>
          </p:cNvPicPr>
          <p:nvPr/>
        </p:nvPicPr>
        <p:blipFill>
          <a:blip r:embed="rId10"/>
          <a:stretch>
            <a:fillRect/>
          </a:stretch>
        </p:blipFill>
        <p:spPr>
          <a:xfrm>
            <a:off x="3870869" y="3034905"/>
            <a:ext cx="940423" cy="70531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1 – observation </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graphicFrame>
        <p:nvGraphicFramePr>
          <p:cNvPr id="2" name="Table 2">
            <a:extLst>
              <a:ext uri="{FF2B5EF4-FFF2-40B4-BE49-F238E27FC236}">
                <a16:creationId xmlns:a16="http://schemas.microsoft.com/office/drawing/2014/main" id="{05827CE7-1ED1-7519-5F97-F4A0EDD99C37}"/>
              </a:ext>
            </a:extLst>
          </p:cNvPr>
          <p:cNvGraphicFramePr>
            <a:graphicFrameLocks noGrp="1"/>
          </p:cNvGraphicFramePr>
          <p:nvPr/>
        </p:nvGraphicFramePr>
        <p:xfrm>
          <a:off x="422784" y="942109"/>
          <a:ext cx="8298432" cy="3498272"/>
        </p:xfrm>
        <a:graphic>
          <a:graphicData uri="http://schemas.openxmlformats.org/drawingml/2006/table">
            <a:tbl>
              <a:tblPr bandRow="1">
                <a:tableStyleId>{7DF18680-E054-41AD-8BC1-D1AEF772440D}</a:tableStyleId>
              </a:tblPr>
              <a:tblGrid>
                <a:gridCol w="2074608">
                  <a:extLst>
                    <a:ext uri="{9D8B030D-6E8A-4147-A177-3AD203B41FA5}">
                      <a16:colId xmlns:a16="http://schemas.microsoft.com/office/drawing/2014/main" val="2515244639"/>
                    </a:ext>
                  </a:extLst>
                </a:gridCol>
                <a:gridCol w="2074608">
                  <a:extLst>
                    <a:ext uri="{9D8B030D-6E8A-4147-A177-3AD203B41FA5}">
                      <a16:colId xmlns:a16="http://schemas.microsoft.com/office/drawing/2014/main" val="3785196911"/>
                    </a:ext>
                  </a:extLst>
                </a:gridCol>
                <a:gridCol w="2074608">
                  <a:extLst>
                    <a:ext uri="{9D8B030D-6E8A-4147-A177-3AD203B41FA5}">
                      <a16:colId xmlns:a16="http://schemas.microsoft.com/office/drawing/2014/main" val="1247564339"/>
                    </a:ext>
                  </a:extLst>
                </a:gridCol>
                <a:gridCol w="2074608">
                  <a:extLst>
                    <a:ext uri="{9D8B030D-6E8A-4147-A177-3AD203B41FA5}">
                      <a16:colId xmlns:a16="http://schemas.microsoft.com/office/drawing/2014/main" val="1838607017"/>
                    </a:ext>
                  </a:extLst>
                </a:gridCol>
              </a:tblGrid>
              <a:tr h="465179">
                <a:tc>
                  <a:txBody>
                    <a:bodyPr/>
                    <a:lstStyle/>
                    <a:p>
                      <a:r>
                        <a:rPr lang="en-US" dirty="0"/>
                        <a:t>Surface 1</a:t>
                      </a:r>
                    </a:p>
                  </a:txBody>
                  <a:tcPr/>
                </a:tc>
                <a:tc>
                  <a:txBody>
                    <a:bodyPr/>
                    <a:lstStyle/>
                    <a:p>
                      <a:r>
                        <a:rPr lang="en-US" dirty="0"/>
                        <a:t>Surface 2</a:t>
                      </a:r>
                    </a:p>
                  </a:txBody>
                  <a:tcPr/>
                </a:tc>
                <a:tc>
                  <a:txBody>
                    <a:bodyPr/>
                    <a:lstStyle/>
                    <a:p>
                      <a:r>
                        <a:rPr lang="en-US" dirty="0"/>
                        <a:t>Surface 3</a:t>
                      </a:r>
                    </a:p>
                  </a:txBody>
                  <a:tcPr/>
                </a:tc>
                <a:tc>
                  <a:txBody>
                    <a:bodyPr/>
                    <a:lstStyle/>
                    <a:p>
                      <a:r>
                        <a:rPr lang="en-US" dirty="0"/>
                        <a:t>Surface 4</a:t>
                      </a:r>
                    </a:p>
                  </a:txBody>
                  <a:tcPr/>
                </a:tc>
                <a:extLst>
                  <a:ext uri="{0D108BD9-81ED-4DB2-BD59-A6C34878D82A}">
                    <a16:rowId xmlns:a16="http://schemas.microsoft.com/office/drawing/2014/main" val="3145136128"/>
                  </a:ext>
                </a:extLst>
              </a:tr>
              <a:tr h="1276479">
                <a:tc>
                  <a:txBody>
                    <a:bodyPr/>
                    <a:lstStyle/>
                    <a:p>
                      <a:r>
                        <a:rPr lang="en-US" dirty="0"/>
                        <a:t>Image 1</a:t>
                      </a:r>
                    </a:p>
                  </a:txBody>
                  <a:tcPr/>
                </a:tc>
                <a:tc>
                  <a:txBody>
                    <a:bodyPr/>
                    <a:lstStyle/>
                    <a:p>
                      <a:r>
                        <a:rPr lang="en-US" dirty="0"/>
                        <a:t>Image 2</a:t>
                      </a:r>
                    </a:p>
                  </a:txBody>
                  <a:tcPr/>
                </a:tc>
                <a:tc>
                  <a:txBody>
                    <a:bodyPr/>
                    <a:lstStyle/>
                    <a:p>
                      <a:r>
                        <a:rPr lang="en-US" dirty="0"/>
                        <a:t>Image 4</a:t>
                      </a:r>
                    </a:p>
                  </a:txBody>
                  <a:tcPr/>
                </a:tc>
                <a:tc>
                  <a:txBody>
                    <a:bodyPr/>
                    <a:lstStyle/>
                    <a:p>
                      <a:r>
                        <a:rPr lang="en-US" dirty="0"/>
                        <a:t>Image 4</a:t>
                      </a:r>
                    </a:p>
                  </a:txBody>
                  <a:tcPr/>
                </a:tc>
                <a:extLst>
                  <a:ext uri="{0D108BD9-81ED-4DB2-BD59-A6C34878D82A}">
                    <a16:rowId xmlns:a16="http://schemas.microsoft.com/office/drawing/2014/main" val="788407621"/>
                  </a:ext>
                </a:extLst>
              </a:tr>
              <a:tr h="480135">
                <a:tc>
                  <a:txBody>
                    <a:bodyPr/>
                    <a:lstStyle/>
                    <a:p>
                      <a:r>
                        <a:rPr lang="en-US" dirty="0"/>
                        <a:t>Surface 5</a:t>
                      </a:r>
                    </a:p>
                  </a:txBody>
                  <a:tcPr/>
                </a:tc>
                <a:tc>
                  <a:txBody>
                    <a:bodyPr/>
                    <a:lstStyle/>
                    <a:p>
                      <a:r>
                        <a:rPr lang="en-US" dirty="0"/>
                        <a:t>Surface 6</a:t>
                      </a:r>
                    </a:p>
                  </a:txBody>
                  <a:tcPr/>
                </a:tc>
                <a:tc>
                  <a:txBody>
                    <a:bodyPr/>
                    <a:lstStyle/>
                    <a:p>
                      <a:r>
                        <a:rPr lang="en-US" dirty="0"/>
                        <a:t>Surface 7</a:t>
                      </a:r>
                    </a:p>
                  </a:txBody>
                  <a:tcPr/>
                </a:tc>
                <a:tc>
                  <a:txBody>
                    <a:bodyPr/>
                    <a:lstStyle/>
                    <a:p>
                      <a:r>
                        <a:rPr lang="en-US" dirty="0"/>
                        <a:t>Surface 8</a:t>
                      </a:r>
                    </a:p>
                  </a:txBody>
                  <a:tcPr/>
                </a:tc>
                <a:extLst>
                  <a:ext uri="{0D108BD9-81ED-4DB2-BD59-A6C34878D82A}">
                    <a16:rowId xmlns:a16="http://schemas.microsoft.com/office/drawing/2014/main" val="1085617485"/>
                  </a:ext>
                </a:extLst>
              </a:tr>
              <a:tr h="1276479">
                <a:tc>
                  <a:txBody>
                    <a:bodyPr/>
                    <a:lstStyle/>
                    <a:p>
                      <a:r>
                        <a:rPr lang="en-US" dirty="0"/>
                        <a:t>Image 5</a:t>
                      </a:r>
                    </a:p>
                  </a:txBody>
                  <a:tcPr/>
                </a:tc>
                <a:tc>
                  <a:txBody>
                    <a:bodyPr/>
                    <a:lstStyle/>
                    <a:p>
                      <a:r>
                        <a:rPr lang="en-US" dirty="0"/>
                        <a:t>Image 6</a:t>
                      </a:r>
                    </a:p>
                  </a:txBody>
                  <a:tcPr/>
                </a:tc>
                <a:tc>
                  <a:txBody>
                    <a:bodyPr/>
                    <a:lstStyle/>
                    <a:p>
                      <a:r>
                        <a:rPr lang="en-US" dirty="0"/>
                        <a:t>Image 7</a:t>
                      </a:r>
                    </a:p>
                  </a:txBody>
                  <a:tcPr/>
                </a:tc>
                <a:tc>
                  <a:txBody>
                    <a:bodyPr/>
                    <a:lstStyle/>
                    <a:p>
                      <a:r>
                        <a:rPr lang="en-US" dirty="0"/>
                        <a:t>Image 8</a:t>
                      </a:r>
                    </a:p>
                  </a:txBody>
                  <a:tcPr/>
                </a:tc>
                <a:extLst>
                  <a:ext uri="{0D108BD9-81ED-4DB2-BD59-A6C34878D82A}">
                    <a16:rowId xmlns:a16="http://schemas.microsoft.com/office/drawing/2014/main" val="243593832"/>
                  </a:ext>
                </a:extLst>
              </a:tr>
            </a:tbl>
          </a:graphicData>
        </a:graphic>
      </p:graphicFrame>
    </p:spTree>
    <p:extLst>
      <p:ext uri="{BB962C8B-B14F-4D97-AF65-F5344CB8AC3E}">
        <p14:creationId xmlns:p14="http://schemas.microsoft.com/office/powerpoint/2010/main" val="362610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2 – observation </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graphicFrame>
        <p:nvGraphicFramePr>
          <p:cNvPr id="2" name="Table 2">
            <a:extLst>
              <a:ext uri="{FF2B5EF4-FFF2-40B4-BE49-F238E27FC236}">
                <a16:creationId xmlns:a16="http://schemas.microsoft.com/office/drawing/2014/main" id="{05827CE7-1ED1-7519-5F97-F4A0EDD99C37}"/>
              </a:ext>
            </a:extLst>
          </p:cNvPr>
          <p:cNvGraphicFramePr>
            <a:graphicFrameLocks noGrp="1"/>
          </p:cNvGraphicFramePr>
          <p:nvPr/>
        </p:nvGraphicFramePr>
        <p:xfrm>
          <a:off x="422784" y="942109"/>
          <a:ext cx="8298432" cy="3498272"/>
        </p:xfrm>
        <a:graphic>
          <a:graphicData uri="http://schemas.openxmlformats.org/drawingml/2006/table">
            <a:tbl>
              <a:tblPr bandRow="1">
                <a:tableStyleId>{7DF18680-E054-41AD-8BC1-D1AEF772440D}</a:tableStyleId>
              </a:tblPr>
              <a:tblGrid>
                <a:gridCol w="2074608">
                  <a:extLst>
                    <a:ext uri="{9D8B030D-6E8A-4147-A177-3AD203B41FA5}">
                      <a16:colId xmlns:a16="http://schemas.microsoft.com/office/drawing/2014/main" val="2515244639"/>
                    </a:ext>
                  </a:extLst>
                </a:gridCol>
                <a:gridCol w="2074608">
                  <a:extLst>
                    <a:ext uri="{9D8B030D-6E8A-4147-A177-3AD203B41FA5}">
                      <a16:colId xmlns:a16="http://schemas.microsoft.com/office/drawing/2014/main" val="3785196911"/>
                    </a:ext>
                  </a:extLst>
                </a:gridCol>
                <a:gridCol w="2074608">
                  <a:extLst>
                    <a:ext uri="{9D8B030D-6E8A-4147-A177-3AD203B41FA5}">
                      <a16:colId xmlns:a16="http://schemas.microsoft.com/office/drawing/2014/main" val="1247564339"/>
                    </a:ext>
                  </a:extLst>
                </a:gridCol>
                <a:gridCol w="2074608">
                  <a:extLst>
                    <a:ext uri="{9D8B030D-6E8A-4147-A177-3AD203B41FA5}">
                      <a16:colId xmlns:a16="http://schemas.microsoft.com/office/drawing/2014/main" val="1838607017"/>
                    </a:ext>
                  </a:extLst>
                </a:gridCol>
              </a:tblGrid>
              <a:tr h="465179">
                <a:tc>
                  <a:txBody>
                    <a:bodyPr/>
                    <a:lstStyle/>
                    <a:p>
                      <a:r>
                        <a:rPr lang="en-US" dirty="0"/>
                        <a:t>Surface 1</a:t>
                      </a:r>
                    </a:p>
                  </a:txBody>
                  <a:tcPr/>
                </a:tc>
                <a:tc>
                  <a:txBody>
                    <a:bodyPr/>
                    <a:lstStyle/>
                    <a:p>
                      <a:r>
                        <a:rPr lang="en-US" dirty="0"/>
                        <a:t>Surface 2</a:t>
                      </a:r>
                    </a:p>
                  </a:txBody>
                  <a:tcPr/>
                </a:tc>
                <a:tc>
                  <a:txBody>
                    <a:bodyPr/>
                    <a:lstStyle/>
                    <a:p>
                      <a:r>
                        <a:rPr lang="en-US" dirty="0"/>
                        <a:t>Surface 3</a:t>
                      </a:r>
                    </a:p>
                  </a:txBody>
                  <a:tcPr/>
                </a:tc>
                <a:tc>
                  <a:txBody>
                    <a:bodyPr/>
                    <a:lstStyle/>
                    <a:p>
                      <a:r>
                        <a:rPr lang="en-US" dirty="0"/>
                        <a:t>Surface 4</a:t>
                      </a:r>
                    </a:p>
                  </a:txBody>
                  <a:tcPr/>
                </a:tc>
                <a:extLst>
                  <a:ext uri="{0D108BD9-81ED-4DB2-BD59-A6C34878D82A}">
                    <a16:rowId xmlns:a16="http://schemas.microsoft.com/office/drawing/2014/main" val="3145136128"/>
                  </a:ext>
                </a:extLst>
              </a:tr>
              <a:tr h="1276479">
                <a:tc>
                  <a:txBody>
                    <a:bodyPr/>
                    <a:lstStyle/>
                    <a:p>
                      <a:r>
                        <a:rPr lang="en-US" dirty="0"/>
                        <a:t>Image 1</a:t>
                      </a:r>
                    </a:p>
                  </a:txBody>
                  <a:tcPr/>
                </a:tc>
                <a:tc>
                  <a:txBody>
                    <a:bodyPr/>
                    <a:lstStyle/>
                    <a:p>
                      <a:r>
                        <a:rPr lang="en-US" dirty="0"/>
                        <a:t>Image 2</a:t>
                      </a:r>
                    </a:p>
                  </a:txBody>
                  <a:tcPr/>
                </a:tc>
                <a:tc>
                  <a:txBody>
                    <a:bodyPr/>
                    <a:lstStyle/>
                    <a:p>
                      <a:r>
                        <a:rPr lang="en-US" dirty="0"/>
                        <a:t>Image 4</a:t>
                      </a:r>
                    </a:p>
                  </a:txBody>
                  <a:tcPr/>
                </a:tc>
                <a:tc>
                  <a:txBody>
                    <a:bodyPr/>
                    <a:lstStyle/>
                    <a:p>
                      <a:r>
                        <a:rPr lang="en-US" dirty="0"/>
                        <a:t>Image 4</a:t>
                      </a:r>
                    </a:p>
                  </a:txBody>
                  <a:tcPr/>
                </a:tc>
                <a:extLst>
                  <a:ext uri="{0D108BD9-81ED-4DB2-BD59-A6C34878D82A}">
                    <a16:rowId xmlns:a16="http://schemas.microsoft.com/office/drawing/2014/main" val="788407621"/>
                  </a:ext>
                </a:extLst>
              </a:tr>
              <a:tr h="480135">
                <a:tc>
                  <a:txBody>
                    <a:bodyPr/>
                    <a:lstStyle/>
                    <a:p>
                      <a:r>
                        <a:rPr lang="en-US" dirty="0"/>
                        <a:t>Surface 5</a:t>
                      </a:r>
                    </a:p>
                  </a:txBody>
                  <a:tcPr/>
                </a:tc>
                <a:tc>
                  <a:txBody>
                    <a:bodyPr/>
                    <a:lstStyle/>
                    <a:p>
                      <a:r>
                        <a:rPr lang="en-US" dirty="0"/>
                        <a:t>Surface 6</a:t>
                      </a:r>
                    </a:p>
                  </a:txBody>
                  <a:tcPr/>
                </a:tc>
                <a:tc>
                  <a:txBody>
                    <a:bodyPr/>
                    <a:lstStyle/>
                    <a:p>
                      <a:r>
                        <a:rPr lang="en-US" dirty="0"/>
                        <a:t>Surface 7</a:t>
                      </a:r>
                    </a:p>
                  </a:txBody>
                  <a:tcPr/>
                </a:tc>
                <a:tc>
                  <a:txBody>
                    <a:bodyPr/>
                    <a:lstStyle/>
                    <a:p>
                      <a:r>
                        <a:rPr lang="en-US" dirty="0"/>
                        <a:t>Surface 8</a:t>
                      </a:r>
                    </a:p>
                  </a:txBody>
                  <a:tcPr/>
                </a:tc>
                <a:extLst>
                  <a:ext uri="{0D108BD9-81ED-4DB2-BD59-A6C34878D82A}">
                    <a16:rowId xmlns:a16="http://schemas.microsoft.com/office/drawing/2014/main" val="1085617485"/>
                  </a:ext>
                </a:extLst>
              </a:tr>
              <a:tr h="1276479">
                <a:tc>
                  <a:txBody>
                    <a:bodyPr/>
                    <a:lstStyle/>
                    <a:p>
                      <a:r>
                        <a:rPr lang="en-US" dirty="0"/>
                        <a:t>Image 5</a:t>
                      </a:r>
                    </a:p>
                  </a:txBody>
                  <a:tcPr/>
                </a:tc>
                <a:tc>
                  <a:txBody>
                    <a:bodyPr/>
                    <a:lstStyle/>
                    <a:p>
                      <a:r>
                        <a:rPr lang="en-US" dirty="0"/>
                        <a:t>Image 6</a:t>
                      </a:r>
                    </a:p>
                  </a:txBody>
                  <a:tcPr/>
                </a:tc>
                <a:tc>
                  <a:txBody>
                    <a:bodyPr/>
                    <a:lstStyle/>
                    <a:p>
                      <a:r>
                        <a:rPr lang="en-US" dirty="0"/>
                        <a:t>Image 7</a:t>
                      </a:r>
                    </a:p>
                  </a:txBody>
                  <a:tcPr/>
                </a:tc>
                <a:tc>
                  <a:txBody>
                    <a:bodyPr/>
                    <a:lstStyle/>
                    <a:p>
                      <a:r>
                        <a:rPr lang="en-US" dirty="0"/>
                        <a:t>Image 8</a:t>
                      </a:r>
                    </a:p>
                  </a:txBody>
                  <a:tcPr/>
                </a:tc>
                <a:extLst>
                  <a:ext uri="{0D108BD9-81ED-4DB2-BD59-A6C34878D82A}">
                    <a16:rowId xmlns:a16="http://schemas.microsoft.com/office/drawing/2014/main" val="243593832"/>
                  </a:ext>
                </a:extLst>
              </a:tr>
            </a:tbl>
          </a:graphicData>
        </a:graphic>
      </p:graphicFrame>
    </p:spTree>
    <p:extLst>
      <p:ext uri="{BB962C8B-B14F-4D97-AF65-F5344CB8AC3E}">
        <p14:creationId xmlns:p14="http://schemas.microsoft.com/office/powerpoint/2010/main" val="114031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3 – observation </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graphicFrame>
        <p:nvGraphicFramePr>
          <p:cNvPr id="2" name="Table 2">
            <a:extLst>
              <a:ext uri="{FF2B5EF4-FFF2-40B4-BE49-F238E27FC236}">
                <a16:creationId xmlns:a16="http://schemas.microsoft.com/office/drawing/2014/main" id="{05827CE7-1ED1-7519-5F97-F4A0EDD99C37}"/>
              </a:ext>
            </a:extLst>
          </p:cNvPr>
          <p:cNvGraphicFramePr>
            <a:graphicFrameLocks noGrp="1"/>
          </p:cNvGraphicFramePr>
          <p:nvPr/>
        </p:nvGraphicFramePr>
        <p:xfrm>
          <a:off x="422784" y="942109"/>
          <a:ext cx="8298432" cy="3498272"/>
        </p:xfrm>
        <a:graphic>
          <a:graphicData uri="http://schemas.openxmlformats.org/drawingml/2006/table">
            <a:tbl>
              <a:tblPr bandRow="1">
                <a:tableStyleId>{7DF18680-E054-41AD-8BC1-D1AEF772440D}</a:tableStyleId>
              </a:tblPr>
              <a:tblGrid>
                <a:gridCol w="2074608">
                  <a:extLst>
                    <a:ext uri="{9D8B030D-6E8A-4147-A177-3AD203B41FA5}">
                      <a16:colId xmlns:a16="http://schemas.microsoft.com/office/drawing/2014/main" val="2515244639"/>
                    </a:ext>
                  </a:extLst>
                </a:gridCol>
                <a:gridCol w="2074608">
                  <a:extLst>
                    <a:ext uri="{9D8B030D-6E8A-4147-A177-3AD203B41FA5}">
                      <a16:colId xmlns:a16="http://schemas.microsoft.com/office/drawing/2014/main" val="3785196911"/>
                    </a:ext>
                  </a:extLst>
                </a:gridCol>
                <a:gridCol w="2074608">
                  <a:extLst>
                    <a:ext uri="{9D8B030D-6E8A-4147-A177-3AD203B41FA5}">
                      <a16:colId xmlns:a16="http://schemas.microsoft.com/office/drawing/2014/main" val="1247564339"/>
                    </a:ext>
                  </a:extLst>
                </a:gridCol>
                <a:gridCol w="2074608">
                  <a:extLst>
                    <a:ext uri="{9D8B030D-6E8A-4147-A177-3AD203B41FA5}">
                      <a16:colId xmlns:a16="http://schemas.microsoft.com/office/drawing/2014/main" val="1838607017"/>
                    </a:ext>
                  </a:extLst>
                </a:gridCol>
              </a:tblGrid>
              <a:tr h="465179">
                <a:tc>
                  <a:txBody>
                    <a:bodyPr/>
                    <a:lstStyle/>
                    <a:p>
                      <a:r>
                        <a:rPr lang="en-US" dirty="0"/>
                        <a:t>Surface 1</a:t>
                      </a:r>
                    </a:p>
                  </a:txBody>
                  <a:tcPr/>
                </a:tc>
                <a:tc>
                  <a:txBody>
                    <a:bodyPr/>
                    <a:lstStyle/>
                    <a:p>
                      <a:r>
                        <a:rPr lang="en-US" dirty="0"/>
                        <a:t>Surface 2</a:t>
                      </a:r>
                    </a:p>
                  </a:txBody>
                  <a:tcPr/>
                </a:tc>
                <a:tc>
                  <a:txBody>
                    <a:bodyPr/>
                    <a:lstStyle/>
                    <a:p>
                      <a:r>
                        <a:rPr lang="en-US" dirty="0"/>
                        <a:t>Surface 3</a:t>
                      </a:r>
                    </a:p>
                  </a:txBody>
                  <a:tcPr/>
                </a:tc>
                <a:tc>
                  <a:txBody>
                    <a:bodyPr/>
                    <a:lstStyle/>
                    <a:p>
                      <a:r>
                        <a:rPr lang="en-US" dirty="0"/>
                        <a:t>Surface 4</a:t>
                      </a:r>
                    </a:p>
                  </a:txBody>
                  <a:tcPr/>
                </a:tc>
                <a:extLst>
                  <a:ext uri="{0D108BD9-81ED-4DB2-BD59-A6C34878D82A}">
                    <a16:rowId xmlns:a16="http://schemas.microsoft.com/office/drawing/2014/main" val="3145136128"/>
                  </a:ext>
                </a:extLst>
              </a:tr>
              <a:tr h="1276479">
                <a:tc>
                  <a:txBody>
                    <a:bodyPr/>
                    <a:lstStyle/>
                    <a:p>
                      <a:r>
                        <a:rPr lang="en-US" dirty="0"/>
                        <a:t>Image 1</a:t>
                      </a:r>
                    </a:p>
                  </a:txBody>
                  <a:tcPr/>
                </a:tc>
                <a:tc>
                  <a:txBody>
                    <a:bodyPr/>
                    <a:lstStyle/>
                    <a:p>
                      <a:r>
                        <a:rPr lang="en-US" dirty="0"/>
                        <a:t>Image 2</a:t>
                      </a:r>
                    </a:p>
                  </a:txBody>
                  <a:tcPr/>
                </a:tc>
                <a:tc>
                  <a:txBody>
                    <a:bodyPr/>
                    <a:lstStyle/>
                    <a:p>
                      <a:r>
                        <a:rPr lang="en-US" dirty="0"/>
                        <a:t>Image 4</a:t>
                      </a:r>
                    </a:p>
                  </a:txBody>
                  <a:tcPr/>
                </a:tc>
                <a:tc>
                  <a:txBody>
                    <a:bodyPr/>
                    <a:lstStyle/>
                    <a:p>
                      <a:r>
                        <a:rPr lang="en-US" dirty="0"/>
                        <a:t>Image 4</a:t>
                      </a:r>
                    </a:p>
                  </a:txBody>
                  <a:tcPr/>
                </a:tc>
                <a:extLst>
                  <a:ext uri="{0D108BD9-81ED-4DB2-BD59-A6C34878D82A}">
                    <a16:rowId xmlns:a16="http://schemas.microsoft.com/office/drawing/2014/main" val="788407621"/>
                  </a:ext>
                </a:extLst>
              </a:tr>
              <a:tr h="480135">
                <a:tc>
                  <a:txBody>
                    <a:bodyPr/>
                    <a:lstStyle/>
                    <a:p>
                      <a:r>
                        <a:rPr lang="en-US" dirty="0"/>
                        <a:t>Surface 5</a:t>
                      </a:r>
                    </a:p>
                  </a:txBody>
                  <a:tcPr/>
                </a:tc>
                <a:tc>
                  <a:txBody>
                    <a:bodyPr/>
                    <a:lstStyle/>
                    <a:p>
                      <a:r>
                        <a:rPr lang="en-US" dirty="0"/>
                        <a:t>Surface 6</a:t>
                      </a:r>
                    </a:p>
                  </a:txBody>
                  <a:tcPr/>
                </a:tc>
                <a:tc>
                  <a:txBody>
                    <a:bodyPr/>
                    <a:lstStyle/>
                    <a:p>
                      <a:r>
                        <a:rPr lang="en-US" dirty="0"/>
                        <a:t>Surface 7</a:t>
                      </a:r>
                    </a:p>
                  </a:txBody>
                  <a:tcPr/>
                </a:tc>
                <a:tc>
                  <a:txBody>
                    <a:bodyPr/>
                    <a:lstStyle/>
                    <a:p>
                      <a:r>
                        <a:rPr lang="en-US" dirty="0"/>
                        <a:t>Surface 8</a:t>
                      </a:r>
                    </a:p>
                  </a:txBody>
                  <a:tcPr/>
                </a:tc>
                <a:extLst>
                  <a:ext uri="{0D108BD9-81ED-4DB2-BD59-A6C34878D82A}">
                    <a16:rowId xmlns:a16="http://schemas.microsoft.com/office/drawing/2014/main" val="1085617485"/>
                  </a:ext>
                </a:extLst>
              </a:tr>
              <a:tr h="1276479">
                <a:tc>
                  <a:txBody>
                    <a:bodyPr/>
                    <a:lstStyle/>
                    <a:p>
                      <a:r>
                        <a:rPr lang="en-US" dirty="0"/>
                        <a:t>Image 5</a:t>
                      </a:r>
                    </a:p>
                  </a:txBody>
                  <a:tcPr/>
                </a:tc>
                <a:tc>
                  <a:txBody>
                    <a:bodyPr/>
                    <a:lstStyle/>
                    <a:p>
                      <a:r>
                        <a:rPr lang="en-US" dirty="0"/>
                        <a:t>Image 6</a:t>
                      </a:r>
                    </a:p>
                  </a:txBody>
                  <a:tcPr/>
                </a:tc>
                <a:tc>
                  <a:txBody>
                    <a:bodyPr/>
                    <a:lstStyle/>
                    <a:p>
                      <a:r>
                        <a:rPr lang="en-US" dirty="0"/>
                        <a:t>Image 7</a:t>
                      </a:r>
                    </a:p>
                  </a:txBody>
                  <a:tcPr/>
                </a:tc>
                <a:tc>
                  <a:txBody>
                    <a:bodyPr/>
                    <a:lstStyle/>
                    <a:p>
                      <a:r>
                        <a:rPr lang="en-US" dirty="0"/>
                        <a:t>Image 8</a:t>
                      </a:r>
                    </a:p>
                  </a:txBody>
                  <a:tcPr/>
                </a:tc>
                <a:extLst>
                  <a:ext uri="{0D108BD9-81ED-4DB2-BD59-A6C34878D82A}">
                    <a16:rowId xmlns:a16="http://schemas.microsoft.com/office/drawing/2014/main" val="243593832"/>
                  </a:ext>
                </a:extLst>
              </a:tr>
            </a:tbl>
          </a:graphicData>
        </a:graphic>
      </p:graphicFrame>
    </p:spTree>
    <p:extLst>
      <p:ext uri="{BB962C8B-B14F-4D97-AF65-F5344CB8AC3E}">
        <p14:creationId xmlns:p14="http://schemas.microsoft.com/office/powerpoint/2010/main" val="57719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4 – observation </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graphicFrame>
        <p:nvGraphicFramePr>
          <p:cNvPr id="2" name="Table 2">
            <a:extLst>
              <a:ext uri="{FF2B5EF4-FFF2-40B4-BE49-F238E27FC236}">
                <a16:creationId xmlns:a16="http://schemas.microsoft.com/office/drawing/2014/main" id="{05827CE7-1ED1-7519-5F97-F4A0EDD99C37}"/>
              </a:ext>
            </a:extLst>
          </p:cNvPr>
          <p:cNvGraphicFramePr>
            <a:graphicFrameLocks noGrp="1"/>
          </p:cNvGraphicFramePr>
          <p:nvPr/>
        </p:nvGraphicFramePr>
        <p:xfrm>
          <a:off x="422784" y="942109"/>
          <a:ext cx="8298432" cy="3498272"/>
        </p:xfrm>
        <a:graphic>
          <a:graphicData uri="http://schemas.openxmlformats.org/drawingml/2006/table">
            <a:tbl>
              <a:tblPr bandRow="1">
                <a:tableStyleId>{7DF18680-E054-41AD-8BC1-D1AEF772440D}</a:tableStyleId>
              </a:tblPr>
              <a:tblGrid>
                <a:gridCol w="2074608">
                  <a:extLst>
                    <a:ext uri="{9D8B030D-6E8A-4147-A177-3AD203B41FA5}">
                      <a16:colId xmlns:a16="http://schemas.microsoft.com/office/drawing/2014/main" val="2515244639"/>
                    </a:ext>
                  </a:extLst>
                </a:gridCol>
                <a:gridCol w="2074608">
                  <a:extLst>
                    <a:ext uri="{9D8B030D-6E8A-4147-A177-3AD203B41FA5}">
                      <a16:colId xmlns:a16="http://schemas.microsoft.com/office/drawing/2014/main" val="3785196911"/>
                    </a:ext>
                  </a:extLst>
                </a:gridCol>
                <a:gridCol w="2074608">
                  <a:extLst>
                    <a:ext uri="{9D8B030D-6E8A-4147-A177-3AD203B41FA5}">
                      <a16:colId xmlns:a16="http://schemas.microsoft.com/office/drawing/2014/main" val="1247564339"/>
                    </a:ext>
                  </a:extLst>
                </a:gridCol>
                <a:gridCol w="2074608">
                  <a:extLst>
                    <a:ext uri="{9D8B030D-6E8A-4147-A177-3AD203B41FA5}">
                      <a16:colId xmlns:a16="http://schemas.microsoft.com/office/drawing/2014/main" val="1838607017"/>
                    </a:ext>
                  </a:extLst>
                </a:gridCol>
              </a:tblGrid>
              <a:tr h="465179">
                <a:tc>
                  <a:txBody>
                    <a:bodyPr/>
                    <a:lstStyle/>
                    <a:p>
                      <a:r>
                        <a:rPr lang="en-US" dirty="0"/>
                        <a:t>Surface 1</a:t>
                      </a:r>
                    </a:p>
                  </a:txBody>
                  <a:tcPr/>
                </a:tc>
                <a:tc>
                  <a:txBody>
                    <a:bodyPr/>
                    <a:lstStyle/>
                    <a:p>
                      <a:r>
                        <a:rPr lang="en-US" dirty="0"/>
                        <a:t>Surface 2</a:t>
                      </a:r>
                    </a:p>
                  </a:txBody>
                  <a:tcPr/>
                </a:tc>
                <a:tc>
                  <a:txBody>
                    <a:bodyPr/>
                    <a:lstStyle/>
                    <a:p>
                      <a:r>
                        <a:rPr lang="en-US" dirty="0"/>
                        <a:t>Surface 3</a:t>
                      </a:r>
                    </a:p>
                  </a:txBody>
                  <a:tcPr/>
                </a:tc>
                <a:tc>
                  <a:txBody>
                    <a:bodyPr/>
                    <a:lstStyle/>
                    <a:p>
                      <a:r>
                        <a:rPr lang="en-US" dirty="0"/>
                        <a:t>Surface 4</a:t>
                      </a:r>
                    </a:p>
                  </a:txBody>
                  <a:tcPr/>
                </a:tc>
                <a:extLst>
                  <a:ext uri="{0D108BD9-81ED-4DB2-BD59-A6C34878D82A}">
                    <a16:rowId xmlns:a16="http://schemas.microsoft.com/office/drawing/2014/main" val="3145136128"/>
                  </a:ext>
                </a:extLst>
              </a:tr>
              <a:tr h="1276479">
                <a:tc>
                  <a:txBody>
                    <a:bodyPr/>
                    <a:lstStyle/>
                    <a:p>
                      <a:r>
                        <a:rPr lang="en-US" dirty="0"/>
                        <a:t>Image 1</a:t>
                      </a:r>
                    </a:p>
                  </a:txBody>
                  <a:tcPr/>
                </a:tc>
                <a:tc>
                  <a:txBody>
                    <a:bodyPr/>
                    <a:lstStyle/>
                    <a:p>
                      <a:r>
                        <a:rPr lang="en-US" dirty="0"/>
                        <a:t>Image 2</a:t>
                      </a:r>
                    </a:p>
                  </a:txBody>
                  <a:tcPr/>
                </a:tc>
                <a:tc>
                  <a:txBody>
                    <a:bodyPr/>
                    <a:lstStyle/>
                    <a:p>
                      <a:r>
                        <a:rPr lang="en-US" dirty="0"/>
                        <a:t>Image 4</a:t>
                      </a:r>
                    </a:p>
                  </a:txBody>
                  <a:tcPr/>
                </a:tc>
                <a:tc>
                  <a:txBody>
                    <a:bodyPr/>
                    <a:lstStyle/>
                    <a:p>
                      <a:r>
                        <a:rPr lang="en-US" dirty="0"/>
                        <a:t>Image 4</a:t>
                      </a:r>
                    </a:p>
                  </a:txBody>
                  <a:tcPr/>
                </a:tc>
                <a:extLst>
                  <a:ext uri="{0D108BD9-81ED-4DB2-BD59-A6C34878D82A}">
                    <a16:rowId xmlns:a16="http://schemas.microsoft.com/office/drawing/2014/main" val="788407621"/>
                  </a:ext>
                </a:extLst>
              </a:tr>
              <a:tr h="480135">
                <a:tc>
                  <a:txBody>
                    <a:bodyPr/>
                    <a:lstStyle/>
                    <a:p>
                      <a:r>
                        <a:rPr lang="en-US" dirty="0"/>
                        <a:t>Surface 5</a:t>
                      </a:r>
                    </a:p>
                  </a:txBody>
                  <a:tcPr/>
                </a:tc>
                <a:tc>
                  <a:txBody>
                    <a:bodyPr/>
                    <a:lstStyle/>
                    <a:p>
                      <a:r>
                        <a:rPr lang="en-US" dirty="0"/>
                        <a:t>Surface 6</a:t>
                      </a:r>
                    </a:p>
                  </a:txBody>
                  <a:tcPr/>
                </a:tc>
                <a:tc>
                  <a:txBody>
                    <a:bodyPr/>
                    <a:lstStyle/>
                    <a:p>
                      <a:r>
                        <a:rPr lang="en-US" dirty="0"/>
                        <a:t>Surface 7</a:t>
                      </a:r>
                    </a:p>
                  </a:txBody>
                  <a:tcPr/>
                </a:tc>
                <a:tc>
                  <a:txBody>
                    <a:bodyPr/>
                    <a:lstStyle/>
                    <a:p>
                      <a:r>
                        <a:rPr lang="en-US" dirty="0"/>
                        <a:t>Surface 8</a:t>
                      </a:r>
                    </a:p>
                  </a:txBody>
                  <a:tcPr/>
                </a:tc>
                <a:extLst>
                  <a:ext uri="{0D108BD9-81ED-4DB2-BD59-A6C34878D82A}">
                    <a16:rowId xmlns:a16="http://schemas.microsoft.com/office/drawing/2014/main" val="1085617485"/>
                  </a:ext>
                </a:extLst>
              </a:tr>
              <a:tr h="1276479">
                <a:tc>
                  <a:txBody>
                    <a:bodyPr/>
                    <a:lstStyle/>
                    <a:p>
                      <a:r>
                        <a:rPr lang="en-US" dirty="0"/>
                        <a:t>Image 5</a:t>
                      </a:r>
                    </a:p>
                  </a:txBody>
                  <a:tcPr/>
                </a:tc>
                <a:tc>
                  <a:txBody>
                    <a:bodyPr/>
                    <a:lstStyle/>
                    <a:p>
                      <a:r>
                        <a:rPr lang="en-US" dirty="0"/>
                        <a:t>Image 6</a:t>
                      </a:r>
                    </a:p>
                  </a:txBody>
                  <a:tcPr/>
                </a:tc>
                <a:tc>
                  <a:txBody>
                    <a:bodyPr/>
                    <a:lstStyle/>
                    <a:p>
                      <a:r>
                        <a:rPr lang="en-US" dirty="0"/>
                        <a:t>Image 7</a:t>
                      </a:r>
                    </a:p>
                  </a:txBody>
                  <a:tcPr/>
                </a:tc>
                <a:tc>
                  <a:txBody>
                    <a:bodyPr/>
                    <a:lstStyle/>
                    <a:p>
                      <a:r>
                        <a:rPr lang="en-US" dirty="0"/>
                        <a:t>Image 8</a:t>
                      </a:r>
                    </a:p>
                  </a:txBody>
                  <a:tcPr/>
                </a:tc>
                <a:extLst>
                  <a:ext uri="{0D108BD9-81ED-4DB2-BD59-A6C34878D82A}">
                    <a16:rowId xmlns:a16="http://schemas.microsoft.com/office/drawing/2014/main" val="243593832"/>
                  </a:ext>
                </a:extLst>
              </a:tr>
            </a:tbl>
          </a:graphicData>
        </a:graphic>
      </p:graphicFrame>
    </p:spTree>
    <p:extLst>
      <p:ext uri="{BB962C8B-B14F-4D97-AF65-F5344CB8AC3E}">
        <p14:creationId xmlns:p14="http://schemas.microsoft.com/office/powerpoint/2010/main" val="213818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Group 5 – observation </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endParaRPr sz="2400" b="1" dirty="0">
              <a:solidFill>
                <a:srgbClr val="6091BA"/>
              </a:solidFill>
              <a:latin typeface="Open Sans"/>
              <a:ea typeface="Open Sans"/>
              <a:cs typeface="Open Sans"/>
              <a:sym typeface="Open Sans"/>
            </a:endParaRPr>
          </a:p>
        </p:txBody>
      </p:sp>
      <p:sp>
        <p:nvSpPr>
          <p:cNvPr id="66" name="Google Shape;66;p1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Photos should be a </a:t>
            </a:r>
            <a:endParaRPr b="1">
              <a:solidFill>
                <a:srgbClr val="FFFFFF"/>
              </a:solidFill>
              <a:latin typeface="Open Sans"/>
              <a:ea typeface="Open Sans"/>
              <a:cs typeface="Open Sans"/>
              <a:sym typeface="Open Sans"/>
            </a:endParaRPr>
          </a:p>
          <a:p>
            <a:pPr marL="0" lvl="0" indent="0" algn="ctr" rtl="0">
              <a:lnSpc>
                <a:spcPct val="115000"/>
              </a:lnSpc>
              <a:spcBef>
                <a:spcPts val="0"/>
              </a:spcBef>
              <a:spcAft>
                <a:spcPts val="0"/>
              </a:spcAft>
              <a:buNone/>
            </a:pPr>
            <a:r>
              <a:rPr lang="en" b="1">
                <a:solidFill>
                  <a:srgbClr val="FFFFFF"/>
                </a:solidFill>
                <a:latin typeface="Open Sans"/>
                <a:ea typeface="Open Sans"/>
                <a:cs typeface="Open Sans"/>
                <a:sym typeface="Open Sans"/>
              </a:rPr>
              <a:t>square like this.</a:t>
            </a:r>
            <a:endParaRPr b="1">
              <a:solidFill>
                <a:srgbClr val="FFFFFF"/>
              </a:solidFill>
              <a:latin typeface="Open Sans"/>
              <a:ea typeface="Open Sans"/>
              <a:cs typeface="Open Sans"/>
              <a:sym typeface="Open Sans"/>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sp>
        <p:nvSpPr>
          <p:cNvPr id="73" name="Google Shape;73;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#8d64aa</a:t>
            </a:r>
            <a:endParaRPr sz="1100" b="1">
              <a:solidFill>
                <a:srgbClr val="FFFFFF"/>
              </a:solidFill>
              <a:latin typeface="Open Sans"/>
              <a:ea typeface="Open Sans"/>
              <a:cs typeface="Open Sans"/>
              <a:sym typeface="Open Sans"/>
            </a:endParaRPr>
          </a:p>
        </p:txBody>
      </p:sp>
      <p:graphicFrame>
        <p:nvGraphicFramePr>
          <p:cNvPr id="2" name="Table 2">
            <a:extLst>
              <a:ext uri="{FF2B5EF4-FFF2-40B4-BE49-F238E27FC236}">
                <a16:creationId xmlns:a16="http://schemas.microsoft.com/office/drawing/2014/main" id="{05827CE7-1ED1-7519-5F97-F4A0EDD99C37}"/>
              </a:ext>
            </a:extLst>
          </p:cNvPr>
          <p:cNvGraphicFramePr>
            <a:graphicFrameLocks noGrp="1"/>
          </p:cNvGraphicFramePr>
          <p:nvPr/>
        </p:nvGraphicFramePr>
        <p:xfrm>
          <a:off x="422784" y="942109"/>
          <a:ext cx="8298432" cy="3498272"/>
        </p:xfrm>
        <a:graphic>
          <a:graphicData uri="http://schemas.openxmlformats.org/drawingml/2006/table">
            <a:tbl>
              <a:tblPr bandRow="1">
                <a:tableStyleId>{7DF18680-E054-41AD-8BC1-D1AEF772440D}</a:tableStyleId>
              </a:tblPr>
              <a:tblGrid>
                <a:gridCol w="2074608">
                  <a:extLst>
                    <a:ext uri="{9D8B030D-6E8A-4147-A177-3AD203B41FA5}">
                      <a16:colId xmlns:a16="http://schemas.microsoft.com/office/drawing/2014/main" val="2515244639"/>
                    </a:ext>
                  </a:extLst>
                </a:gridCol>
                <a:gridCol w="2074608">
                  <a:extLst>
                    <a:ext uri="{9D8B030D-6E8A-4147-A177-3AD203B41FA5}">
                      <a16:colId xmlns:a16="http://schemas.microsoft.com/office/drawing/2014/main" val="3785196911"/>
                    </a:ext>
                  </a:extLst>
                </a:gridCol>
                <a:gridCol w="2074608">
                  <a:extLst>
                    <a:ext uri="{9D8B030D-6E8A-4147-A177-3AD203B41FA5}">
                      <a16:colId xmlns:a16="http://schemas.microsoft.com/office/drawing/2014/main" val="1247564339"/>
                    </a:ext>
                  </a:extLst>
                </a:gridCol>
                <a:gridCol w="2074608">
                  <a:extLst>
                    <a:ext uri="{9D8B030D-6E8A-4147-A177-3AD203B41FA5}">
                      <a16:colId xmlns:a16="http://schemas.microsoft.com/office/drawing/2014/main" val="1838607017"/>
                    </a:ext>
                  </a:extLst>
                </a:gridCol>
              </a:tblGrid>
              <a:tr h="465179">
                <a:tc>
                  <a:txBody>
                    <a:bodyPr/>
                    <a:lstStyle/>
                    <a:p>
                      <a:r>
                        <a:rPr lang="en-US" dirty="0"/>
                        <a:t>Surface 1</a:t>
                      </a:r>
                    </a:p>
                  </a:txBody>
                  <a:tcPr/>
                </a:tc>
                <a:tc>
                  <a:txBody>
                    <a:bodyPr/>
                    <a:lstStyle/>
                    <a:p>
                      <a:r>
                        <a:rPr lang="en-US" dirty="0"/>
                        <a:t>Surface 2</a:t>
                      </a:r>
                    </a:p>
                  </a:txBody>
                  <a:tcPr/>
                </a:tc>
                <a:tc>
                  <a:txBody>
                    <a:bodyPr/>
                    <a:lstStyle/>
                    <a:p>
                      <a:r>
                        <a:rPr lang="en-US" dirty="0"/>
                        <a:t>Surface 3</a:t>
                      </a:r>
                    </a:p>
                  </a:txBody>
                  <a:tcPr/>
                </a:tc>
                <a:tc>
                  <a:txBody>
                    <a:bodyPr/>
                    <a:lstStyle/>
                    <a:p>
                      <a:r>
                        <a:rPr lang="en-US" dirty="0"/>
                        <a:t>Surface 4</a:t>
                      </a:r>
                    </a:p>
                  </a:txBody>
                  <a:tcPr/>
                </a:tc>
                <a:extLst>
                  <a:ext uri="{0D108BD9-81ED-4DB2-BD59-A6C34878D82A}">
                    <a16:rowId xmlns:a16="http://schemas.microsoft.com/office/drawing/2014/main" val="3145136128"/>
                  </a:ext>
                </a:extLst>
              </a:tr>
              <a:tr h="1276479">
                <a:tc>
                  <a:txBody>
                    <a:bodyPr/>
                    <a:lstStyle/>
                    <a:p>
                      <a:r>
                        <a:rPr lang="en-US" dirty="0"/>
                        <a:t>Image 1</a:t>
                      </a:r>
                    </a:p>
                  </a:txBody>
                  <a:tcPr/>
                </a:tc>
                <a:tc>
                  <a:txBody>
                    <a:bodyPr/>
                    <a:lstStyle/>
                    <a:p>
                      <a:r>
                        <a:rPr lang="en-US" dirty="0"/>
                        <a:t>Image 2</a:t>
                      </a:r>
                    </a:p>
                  </a:txBody>
                  <a:tcPr/>
                </a:tc>
                <a:tc>
                  <a:txBody>
                    <a:bodyPr/>
                    <a:lstStyle/>
                    <a:p>
                      <a:r>
                        <a:rPr lang="en-US" dirty="0"/>
                        <a:t>Image 4</a:t>
                      </a:r>
                    </a:p>
                  </a:txBody>
                  <a:tcPr/>
                </a:tc>
                <a:tc>
                  <a:txBody>
                    <a:bodyPr/>
                    <a:lstStyle/>
                    <a:p>
                      <a:r>
                        <a:rPr lang="en-US" dirty="0"/>
                        <a:t>Image 4</a:t>
                      </a:r>
                    </a:p>
                  </a:txBody>
                  <a:tcPr/>
                </a:tc>
                <a:extLst>
                  <a:ext uri="{0D108BD9-81ED-4DB2-BD59-A6C34878D82A}">
                    <a16:rowId xmlns:a16="http://schemas.microsoft.com/office/drawing/2014/main" val="788407621"/>
                  </a:ext>
                </a:extLst>
              </a:tr>
              <a:tr h="480135">
                <a:tc>
                  <a:txBody>
                    <a:bodyPr/>
                    <a:lstStyle/>
                    <a:p>
                      <a:r>
                        <a:rPr lang="en-US" dirty="0"/>
                        <a:t>Surface 5</a:t>
                      </a:r>
                    </a:p>
                  </a:txBody>
                  <a:tcPr/>
                </a:tc>
                <a:tc>
                  <a:txBody>
                    <a:bodyPr/>
                    <a:lstStyle/>
                    <a:p>
                      <a:r>
                        <a:rPr lang="en-US" dirty="0"/>
                        <a:t>Surface 6</a:t>
                      </a:r>
                    </a:p>
                  </a:txBody>
                  <a:tcPr/>
                </a:tc>
                <a:tc>
                  <a:txBody>
                    <a:bodyPr/>
                    <a:lstStyle/>
                    <a:p>
                      <a:r>
                        <a:rPr lang="en-US" dirty="0"/>
                        <a:t>Surface 7</a:t>
                      </a:r>
                    </a:p>
                  </a:txBody>
                  <a:tcPr/>
                </a:tc>
                <a:tc>
                  <a:txBody>
                    <a:bodyPr/>
                    <a:lstStyle/>
                    <a:p>
                      <a:r>
                        <a:rPr lang="en-US" dirty="0"/>
                        <a:t>Surface 8</a:t>
                      </a:r>
                    </a:p>
                  </a:txBody>
                  <a:tcPr/>
                </a:tc>
                <a:extLst>
                  <a:ext uri="{0D108BD9-81ED-4DB2-BD59-A6C34878D82A}">
                    <a16:rowId xmlns:a16="http://schemas.microsoft.com/office/drawing/2014/main" val="1085617485"/>
                  </a:ext>
                </a:extLst>
              </a:tr>
              <a:tr h="1276479">
                <a:tc>
                  <a:txBody>
                    <a:bodyPr/>
                    <a:lstStyle/>
                    <a:p>
                      <a:r>
                        <a:rPr lang="en-US" dirty="0"/>
                        <a:t>Image 5</a:t>
                      </a:r>
                    </a:p>
                  </a:txBody>
                  <a:tcPr/>
                </a:tc>
                <a:tc>
                  <a:txBody>
                    <a:bodyPr/>
                    <a:lstStyle/>
                    <a:p>
                      <a:r>
                        <a:rPr lang="en-US" dirty="0"/>
                        <a:t>Image 6</a:t>
                      </a:r>
                    </a:p>
                  </a:txBody>
                  <a:tcPr/>
                </a:tc>
                <a:tc>
                  <a:txBody>
                    <a:bodyPr/>
                    <a:lstStyle/>
                    <a:p>
                      <a:r>
                        <a:rPr lang="en-US" dirty="0"/>
                        <a:t>Image 7</a:t>
                      </a:r>
                    </a:p>
                  </a:txBody>
                  <a:tcPr/>
                </a:tc>
                <a:tc>
                  <a:txBody>
                    <a:bodyPr/>
                    <a:lstStyle/>
                    <a:p>
                      <a:r>
                        <a:rPr lang="en-US" dirty="0"/>
                        <a:t>Image 8</a:t>
                      </a:r>
                    </a:p>
                  </a:txBody>
                  <a:tcPr/>
                </a:tc>
                <a:extLst>
                  <a:ext uri="{0D108BD9-81ED-4DB2-BD59-A6C34878D82A}">
                    <a16:rowId xmlns:a16="http://schemas.microsoft.com/office/drawing/2014/main" val="243593832"/>
                  </a:ext>
                </a:extLst>
              </a:tr>
            </a:tbl>
          </a:graphicData>
        </a:graphic>
      </p:graphicFrame>
    </p:spTree>
    <p:extLst>
      <p:ext uri="{BB962C8B-B14F-4D97-AF65-F5344CB8AC3E}">
        <p14:creationId xmlns:p14="http://schemas.microsoft.com/office/powerpoint/2010/main" val="292872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Observation of surface roughness</a:t>
            </a:r>
            <a:endParaRPr sz="2400" b="1" dirty="0">
              <a:solidFill>
                <a:srgbClr val="6091BA"/>
              </a:solidFill>
              <a:latin typeface="Open Sans"/>
              <a:ea typeface="Open Sans"/>
              <a:cs typeface="Open Sans"/>
              <a:sym typeface="Open Sans"/>
            </a:endParaRPr>
          </a:p>
          <a:p>
            <a:pPr lvl="0" algn="l" rtl="0">
              <a:lnSpc>
                <a:spcPct val="115000"/>
              </a:lnSpc>
              <a:spcBef>
                <a:spcPts val="0"/>
              </a:spcBef>
              <a:spcAft>
                <a:spcPts val="0"/>
              </a:spcAft>
            </a:pPr>
            <a:r>
              <a:rPr lang="en-US" sz="1400" dirty="0">
                <a:solidFill>
                  <a:srgbClr val="000000"/>
                </a:solidFill>
                <a:latin typeface="Open Sans"/>
                <a:ea typeface="Open Sans"/>
                <a:cs typeface="Open Sans"/>
                <a:sym typeface="Open Sans"/>
              </a:rPr>
              <a:t>Now that all groups have taken all of their pictures, it is time for each group to decide to categorize these surfaces based on structure, texture, roughness, geometry, or any other criteria.</a:t>
            </a:r>
            <a:br>
              <a:rPr lang="en-US" sz="1400" dirty="0">
                <a:solidFill>
                  <a:srgbClr val="000000"/>
                </a:solidFill>
                <a:latin typeface="Open Sans"/>
                <a:ea typeface="Open Sans"/>
                <a:cs typeface="Open Sans"/>
                <a:sym typeface="Open Sans"/>
              </a:rPr>
            </a:br>
            <a:br>
              <a:rPr lang="en-US" sz="1400" dirty="0">
                <a:solidFill>
                  <a:srgbClr val="000000"/>
                </a:solidFill>
                <a:latin typeface="Open Sans"/>
                <a:ea typeface="Open Sans"/>
                <a:cs typeface="Open Sans"/>
                <a:sym typeface="Open Sans"/>
              </a:rPr>
            </a:br>
            <a:r>
              <a:rPr lang="en-US" sz="1400" dirty="0">
                <a:solidFill>
                  <a:srgbClr val="000000"/>
                </a:solidFill>
                <a:latin typeface="Open Sans"/>
                <a:ea typeface="Open Sans"/>
                <a:cs typeface="Open Sans"/>
                <a:sym typeface="Open Sans"/>
              </a:rPr>
              <a:t>Discuss in your groups and make sure you are ready to justify your classifications. Designate a group member to share your justifications with the entire class.	</a:t>
            </a:r>
          </a:p>
          <a:p>
            <a:pPr marL="0" lvl="0" indent="0" algn="l" rtl="0">
              <a:lnSpc>
                <a:spcPct val="115000"/>
              </a:lnSpc>
              <a:spcBef>
                <a:spcPts val="0"/>
              </a:spcBef>
              <a:spcAft>
                <a:spcPts val="0"/>
              </a:spcAft>
              <a:buNone/>
            </a:pPr>
            <a:endParaRPr sz="1400"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407884080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553</Words>
  <Application>Microsoft Office PowerPoint</Application>
  <PresentationFormat>On-screen Show (16:9)</PresentationFormat>
  <Paragraphs>148</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Open Sans</vt:lpstr>
      <vt:lpstr>Arial</vt:lpstr>
      <vt:lpstr>Simple Light</vt:lpstr>
      <vt:lpstr>PowerPoint Presentation</vt:lpstr>
      <vt:lpstr>What are we looking at? What is this?</vt:lpstr>
      <vt:lpstr>Observation of surface roughness Use your digital microscopes to observe surface roughness of the materials you are provided. Take pictures of eight surfaces and organize them in the page corresponding to your group’s number. Label each surface appropriately.   Connect your digital microscopes to your laptop. Go to your camera app and change the camera to the digital microscope. Adjust the light using the black wheel on the cable. Use the wheel to focus on the surface. To take clear pictures of surfaces, make sure you are not moving the surface or the microscope.    </vt:lpstr>
      <vt:lpstr>Group 1 – observation   </vt:lpstr>
      <vt:lpstr>Group 2 – observation   </vt:lpstr>
      <vt:lpstr>Group 3 – observation   </vt:lpstr>
      <vt:lpstr>Group 4 – observation   </vt:lpstr>
      <vt:lpstr>Group 5 – observation   </vt:lpstr>
      <vt:lpstr>Observation of surface roughness Now that all groups have taken all of their pictures, it is time for each group to decide to categorize these surfaces based on structure, texture, roughness, geometry, or any other criteria.  Discuss in your groups and make sure you are ready to justify your classifications. Designate a group member to share your justifications with the entire class.  </vt:lpstr>
      <vt:lpstr>Group 1 – classification </vt:lpstr>
      <vt:lpstr>Group 2 – classification </vt:lpstr>
      <vt:lpstr>Group 3 – classification </vt:lpstr>
      <vt:lpstr>Group 4 – classification </vt:lpstr>
      <vt:lpstr>Group 5 – classification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Mariam</dc:creator>
  <cp:lastModifiedBy>Beth McElroy</cp:lastModifiedBy>
  <cp:revision>5</cp:revision>
  <dcterms:modified xsi:type="dcterms:W3CDTF">2024-04-19T22:29:26Z</dcterms:modified>
</cp:coreProperties>
</file>