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3"/>
  </p:notesMasterIdLst>
  <p:sldIdLst>
    <p:sldId id="256" r:id="rId2"/>
    <p:sldId id="258" r:id="rId3"/>
    <p:sldId id="281" r:id="rId4"/>
    <p:sldId id="259" r:id="rId5"/>
    <p:sldId id="260" r:id="rId6"/>
    <p:sldId id="261" r:id="rId7"/>
    <p:sldId id="262" r:id="rId8"/>
    <p:sldId id="263" r:id="rId9"/>
    <p:sldId id="264" r:id="rId10"/>
    <p:sldId id="265" r:id="rId11"/>
    <p:sldId id="266" r:id="rId12"/>
    <p:sldId id="280" r:id="rId13"/>
    <p:sldId id="257" r:id="rId14"/>
    <p:sldId id="282" r:id="rId15"/>
    <p:sldId id="283" r:id="rId16"/>
    <p:sldId id="284" r:id="rId17"/>
    <p:sldId id="285" r:id="rId18"/>
    <p:sldId id="286" r:id="rId19"/>
    <p:sldId id="287" r:id="rId20"/>
    <p:sldId id="288" r:id="rId21"/>
    <p:sldId id="289" r:id="rId22"/>
    <p:sldId id="278" r:id="rId23"/>
    <p:sldId id="268" r:id="rId24"/>
    <p:sldId id="269" r:id="rId25"/>
    <p:sldId id="270" r:id="rId26"/>
    <p:sldId id="271" r:id="rId27"/>
    <p:sldId id="272" r:id="rId28"/>
    <p:sldId id="273" r:id="rId29"/>
    <p:sldId id="274" r:id="rId30"/>
    <p:sldId id="275" r:id="rId31"/>
    <p:sldId id="276" r:id="rId32"/>
  </p:sldIdLst>
  <p:sldSz cx="9144000" cy="5143500" type="screen16x9"/>
  <p:notesSz cx="6858000" cy="9144000"/>
  <p:embeddedFontLst>
    <p:embeddedFont>
      <p:font typeface="Open Sans" pitchFamily="2"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8" roundtripDataSignature="AMtx7mjp7is2eQFSVKFZGTFPjd4OMuomI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98"/>
    <p:restoredTop sz="94694"/>
  </p:normalViewPr>
  <p:slideViewPr>
    <p:cSldViewPr snapToGrid="0">
      <p:cViewPr varScale="1">
        <p:scale>
          <a:sx n="156" d="100"/>
          <a:sy n="156" d="100"/>
        </p:scale>
        <p:origin x="560"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8" name="Google Shape;13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850344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541592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672067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164729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7547011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51770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0" name="Google Shape;12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692990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3651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8" name="Google Shape;13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319063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81882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109244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1" name="Google Shape;161;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7" name="Google Shape;177;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6" name="Google Shape;186;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5" name="Google Shape;195;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4" name="Google Shape;204;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3" name="Google Shape;213;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0590610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9" name="Google Shape;21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6" name="Google Shape;226;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0" name="Google Shape;12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3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3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2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2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2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2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29"/>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29"/>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3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3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7" name="Google Shape;37;p3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3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3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32"/>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55" name="Google Shape;55;p1"/>
          <p:cNvPicPr preferRelativeResize="0"/>
          <p:nvPr/>
        </p:nvPicPr>
        <p:blipFill rotWithShape="1">
          <a:blip r:embed="rId4">
            <a:alphaModFix/>
          </a:blip>
          <a:srcRect/>
          <a:stretch/>
        </p:blipFill>
        <p:spPr>
          <a:xfrm>
            <a:off x="747449" y="1078785"/>
            <a:ext cx="7649102" cy="1174650"/>
          </a:xfrm>
          <a:prstGeom prst="rect">
            <a:avLst/>
          </a:prstGeom>
          <a:noFill/>
          <a:ln>
            <a:noFill/>
          </a:ln>
        </p:spPr>
      </p:pic>
      <p:pic>
        <p:nvPicPr>
          <p:cNvPr id="56" name="Google Shape;56;p1"/>
          <p:cNvPicPr preferRelativeResize="0"/>
          <p:nvPr/>
        </p:nvPicPr>
        <p:blipFill rotWithShape="1">
          <a:blip r:embed="rId5">
            <a:alphaModFix/>
          </a:blip>
          <a:srcRect/>
          <a:stretch/>
        </p:blipFill>
        <p:spPr>
          <a:xfrm>
            <a:off x="160536" y="4663675"/>
            <a:ext cx="8822928" cy="402275"/>
          </a:xfrm>
          <a:prstGeom prst="rect">
            <a:avLst/>
          </a:prstGeom>
          <a:noFill/>
          <a:ln>
            <a:noFill/>
          </a:ln>
        </p:spPr>
      </p:pic>
      <p:pic>
        <p:nvPicPr>
          <p:cNvPr id="57" name="Google Shape;57;p1"/>
          <p:cNvPicPr preferRelativeResize="0"/>
          <p:nvPr/>
        </p:nvPicPr>
        <p:blipFill rotWithShape="1">
          <a:blip r:embed="rId6">
            <a:alphaModFix/>
          </a:blip>
          <a:srcRect/>
          <a:stretch/>
        </p:blipFill>
        <p:spPr>
          <a:xfrm>
            <a:off x="484463" y="2670200"/>
            <a:ext cx="8175075" cy="813975"/>
          </a:xfrm>
          <a:prstGeom prst="rect">
            <a:avLst/>
          </a:prstGeom>
          <a:noFill/>
          <a:ln>
            <a:noFill/>
          </a:ln>
        </p:spPr>
      </p:pic>
      <p:sp>
        <p:nvSpPr>
          <p:cNvPr id="58" name="Google Shape;58;p1"/>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dirty="0">
                <a:solidFill>
                  <a:srgbClr val="FFFFFF"/>
                </a:solidFill>
                <a:latin typeface="Open Sans"/>
                <a:ea typeface="Open Sans"/>
                <a:cs typeface="Open Sans"/>
                <a:sym typeface="Open Sans"/>
              </a:rPr>
              <a:t>Scrub the Scum, Save the Shine – Prototype Testing Procedure</a:t>
            </a:r>
            <a:endParaRPr sz="1600" b="1" i="0" u="none" strike="noStrike" cap="none" dirty="0">
              <a:solidFill>
                <a:srgbClr val="FFFFFF"/>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6:</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Evaluate how well your prototype cleaned the coin by comparing the appearance of the coin with the pictures on your testing evaluation guide: </a:t>
            </a:r>
            <a:endParaRPr sz="1400" dirty="0">
              <a:solidFill>
                <a:srgbClr val="000000"/>
              </a:solidFill>
              <a:latin typeface="Open Sans"/>
              <a:ea typeface="Open Sans"/>
              <a:cs typeface="Open Sans"/>
              <a:sym typeface="Open Sans"/>
            </a:endParaRPr>
          </a:p>
        </p:txBody>
      </p:sp>
      <p:pic>
        <p:nvPicPr>
          <p:cNvPr id="141" name="Google Shape;141;p9"/>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142" name="Google Shape;142;p9"/>
          <p:cNvPicPr preferRelativeResize="0"/>
          <p:nvPr/>
        </p:nvPicPr>
        <p:blipFill rotWithShape="1">
          <a:blip r:embed="rId4">
            <a:alphaModFix/>
          </a:blip>
          <a:srcRect/>
          <a:stretch/>
        </p:blipFill>
        <p:spPr>
          <a:xfrm>
            <a:off x="1531356" y="2967439"/>
            <a:ext cx="6081287" cy="137171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7:</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Record your data on your prototype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testing worksheet.</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Repeat Steps 3 – 7 for the remaining coins. </a:t>
            </a:r>
            <a:endParaRPr sz="1400" dirty="0">
              <a:solidFill>
                <a:srgbClr val="000000"/>
              </a:solidFill>
              <a:latin typeface="Open Sans"/>
              <a:ea typeface="Open Sans"/>
              <a:cs typeface="Open Sans"/>
              <a:sym typeface="Open Sans"/>
            </a:endParaRPr>
          </a:p>
        </p:txBody>
      </p:sp>
      <p:pic>
        <p:nvPicPr>
          <p:cNvPr id="148" name="Google Shape;148;p10"/>
          <p:cNvPicPr preferRelativeResize="0"/>
          <p:nvPr/>
        </p:nvPicPr>
        <p:blipFill rotWithShape="1">
          <a:blip r:embed="rId3">
            <a:alphaModFix/>
          </a:blip>
          <a:srcRect/>
          <a:stretch/>
        </p:blipFill>
        <p:spPr>
          <a:xfrm>
            <a:off x="152402" y="4660452"/>
            <a:ext cx="8839196" cy="403010"/>
          </a:xfrm>
          <a:prstGeom prst="rect">
            <a:avLst/>
          </a:prstGeom>
          <a:noFill/>
          <a:ln>
            <a:noFill/>
          </a:ln>
        </p:spPr>
      </p:pic>
      <p:pic>
        <p:nvPicPr>
          <p:cNvPr id="149" name="Google Shape;149;p10"/>
          <p:cNvPicPr preferRelativeResize="0"/>
          <p:nvPr/>
        </p:nvPicPr>
        <p:blipFill rotWithShape="1">
          <a:blip r:embed="rId4">
            <a:alphaModFix/>
          </a:blip>
          <a:srcRect/>
          <a:stretch/>
        </p:blipFill>
        <p:spPr>
          <a:xfrm>
            <a:off x="5584797" y="668477"/>
            <a:ext cx="3136227" cy="203539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4" name="Google Shape;64;p22"/>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3" name="TextBox 2">
            <a:extLst>
              <a:ext uri="{FF2B5EF4-FFF2-40B4-BE49-F238E27FC236}">
                <a16:creationId xmlns:a16="http://schemas.microsoft.com/office/drawing/2014/main" id="{119F6E78-7133-E492-37AD-DABEF21E96E1}"/>
              </a:ext>
            </a:extLst>
          </p:cNvPr>
          <p:cNvSpPr txBox="1"/>
          <p:nvPr/>
        </p:nvSpPr>
        <p:spPr>
          <a:xfrm>
            <a:off x="0" y="1643597"/>
            <a:ext cx="9144000" cy="646331"/>
          </a:xfrm>
          <a:prstGeom prst="rect">
            <a:avLst/>
          </a:prstGeom>
          <a:noFill/>
        </p:spPr>
        <p:txBody>
          <a:bodyPr wrap="square">
            <a:spAutoFit/>
          </a:bodyPr>
          <a:lstStyle/>
          <a:p>
            <a:pPr algn="ctr"/>
            <a:r>
              <a:rPr lang="en-US" sz="3600" b="1" dirty="0">
                <a:solidFill>
                  <a:srgbClr val="6091BA"/>
                </a:solidFill>
                <a:latin typeface="Open Sans"/>
                <a:ea typeface="Open Sans"/>
                <a:cs typeface="Open Sans"/>
                <a:sym typeface="Open Sans"/>
              </a:rPr>
              <a:t>Group Prototype Testing</a:t>
            </a:r>
            <a:endParaRPr lang="en-US" sz="3600" dirty="0"/>
          </a:p>
        </p:txBody>
      </p:sp>
    </p:spTree>
    <p:extLst>
      <p:ext uri="{BB962C8B-B14F-4D97-AF65-F5344CB8AC3E}">
        <p14:creationId xmlns:p14="http://schemas.microsoft.com/office/powerpoint/2010/main" val="3848225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22"/>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Assign Group Roles</a:t>
            </a:r>
            <a:endParaRPr sz="2400" b="1" dirty="0">
              <a:solidFill>
                <a:srgbClr val="6091BA"/>
              </a:solidFill>
              <a:latin typeface="Open Sans"/>
              <a:ea typeface="Open Sans"/>
              <a:cs typeface="Open Sans"/>
              <a:sym typeface="Open Sans"/>
            </a:endParaRPr>
          </a:p>
        </p:txBody>
      </p:sp>
      <p:pic>
        <p:nvPicPr>
          <p:cNvPr id="64" name="Google Shape;64;p22"/>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65" name="Google Shape;65;p22"/>
          <p:cNvSpPr/>
          <p:nvPr/>
        </p:nvSpPr>
        <p:spPr>
          <a:xfrm>
            <a:off x="275300" y="1157526"/>
            <a:ext cx="1786500" cy="2585700"/>
          </a:xfrm>
          <a:prstGeom prst="rect">
            <a:avLst/>
          </a:prstGeom>
          <a:solidFill>
            <a:srgbClr val="6091B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66" name="Google Shape;66;p22"/>
          <p:cNvSpPr txBox="1"/>
          <p:nvPr/>
        </p:nvSpPr>
        <p:spPr>
          <a:xfrm>
            <a:off x="275362" y="1451848"/>
            <a:ext cx="1786537" cy="712199"/>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dirty="0">
                <a:solidFill>
                  <a:srgbClr val="FFFFFF"/>
                </a:solidFill>
                <a:latin typeface="Open Sans"/>
                <a:ea typeface="Open Sans"/>
                <a:cs typeface="Open Sans"/>
                <a:sym typeface="Open Sans"/>
              </a:rPr>
              <a:t>Materials Manager</a:t>
            </a:r>
            <a:endParaRPr dirty="0"/>
          </a:p>
          <a:p>
            <a:pPr marL="0" marR="0" lvl="0" indent="0" algn="ctr" rtl="0">
              <a:lnSpc>
                <a:spcPct val="115000"/>
              </a:lnSpc>
              <a:spcBef>
                <a:spcPts val="0"/>
              </a:spcBef>
              <a:spcAft>
                <a:spcPts val="0"/>
              </a:spcAft>
              <a:buClr>
                <a:srgbClr val="000000"/>
              </a:buClr>
              <a:buSzPts val="1400"/>
              <a:buFont typeface="Arial"/>
              <a:buNone/>
            </a:pPr>
            <a:endParaRPr sz="1400" b="1" i="0" u="none" strike="noStrike" cap="none"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0" i="1" u="none" strike="noStrike" cap="none" dirty="0">
                <a:solidFill>
                  <a:srgbClr val="FFFFFF"/>
                </a:solidFill>
                <a:latin typeface="Open Sans"/>
                <a:ea typeface="Open Sans"/>
                <a:cs typeface="Open Sans"/>
                <a:sym typeface="Open Sans"/>
              </a:rPr>
              <a:t>Gather &amp; return </a:t>
            </a:r>
            <a:r>
              <a:rPr lang="en-US" i="1" dirty="0">
                <a:solidFill>
                  <a:srgbClr val="FFFFFF"/>
                </a:solidFill>
                <a:latin typeface="Open Sans"/>
                <a:ea typeface="Open Sans"/>
                <a:cs typeface="Open Sans"/>
                <a:sym typeface="Open Sans"/>
              </a:rPr>
              <a:t>s</a:t>
            </a:r>
            <a:r>
              <a:rPr lang="en-US" sz="1400" b="0" i="1" u="none" strike="noStrike" cap="none" dirty="0">
                <a:solidFill>
                  <a:srgbClr val="FFFFFF"/>
                </a:solidFill>
                <a:latin typeface="Open Sans"/>
                <a:ea typeface="Open Sans"/>
                <a:cs typeface="Open Sans"/>
                <a:sym typeface="Open Sans"/>
              </a:rPr>
              <a:t>upplies, set up equipment, and </a:t>
            </a:r>
            <a:r>
              <a:rPr lang="en-US" i="1" dirty="0">
                <a:solidFill>
                  <a:srgbClr val="FFFFFF"/>
                </a:solidFill>
                <a:latin typeface="Open Sans"/>
                <a:ea typeface="Open Sans"/>
                <a:cs typeface="Open Sans"/>
                <a:sym typeface="Open Sans"/>
              </a:rPr>
              <a:t>use fingers to keep bot in place for testing. </a:t>
            </a:r>
            <a:r>
              <a:rPr lang="en-US" sz="1400" b="0" i="1" u="none" strike="noStrike" cap="none" dirty="0">
                <a:solidFill>
                  <a:srgbClr val="FFFFFF"/>
                </a:solidFill>
                <a:latin typeface="Open Sans"/>
                <a:ea typeface="Open Sans"/>
                <a:cs typeface="Open Sans"/>
                <a:sym typeface="Open Sans"/>
              </a:rPr>
              <a:t> </a:t>
            </a:r>
            <a:endParaRPr sz="1400" b="0" i="1" u="none" strike="noStrike" cap="none" dirty="0">
              <a:solidFill>
                <a:srgbClr val="FFFFFF"/>
              </a:solidFill>
              <a:latin typeface="Open Sans"/>
              <a:ea typeface="Open Sans"/>
              <a:cs typeface="Open Sans"/>
              <a:sym typeface="Open Sans"/>
            </a:endParaRPr>
          </a:p>
        </p:txBody>
      </p:sp>
      <p:sp>
        <p:nvSpPr>
          <p:cNvPr id="67" name="Google Shape;67;p22"/>
          <p:cNvSpPr/>
          <p:nvPr/>
        </p:nvSpPr>
        <p:spPr>
          <a:xfrm>
            <a:off x="2310575" y="1157526"/>
            <a:ext cx="1924200" cy="25857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68" name="Google Shape;68;p22"/>
          <p:cNvSpPr txBox="1"/>
          <p:nvPr/>
        </p:nvSpPr>
        <p:spPr>
          <a:xfrm>
            <a:off x="2310640" y="1451850"/>
            <a:ext cx="1924189" cy="7122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dirty="0">
                <a:solidFill>
                  <a:srgbClr val="FFFFFF"/>
                </a:solidFill>
                <a:latin typeface="Open Sans"/>
                <a:ea typeface="Open Sans"/>
                <a:cs typeface="Open Sans"/>
                <a:sym typeface="Open Sans"/>
              </a:rPr>
              <a:t>Data</a:t>
            </a:r>
            <a:endParaRPr dirty="0"/>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dirty="0">
                <a:solidFill>
                  <a:srgbClr val="FFFFFF"/>
                </a:solidFill>
                <a:latin typeface="Open Sans"/>
                <a:ea typeface="Open Sans"/>
                <a:cs typeface="Open Sans"/>
                <a:sym typeface="Open Sans"/>
              </a:rPr>
              <a:t>Recorder</a:t>
            </a:r>
            <a:endParaRPr sz="1400" b="0" i="0" u="none" strike="noStrike" cap="none"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endParaRPr sz="1400" b="1" i="0" u="none" strike="noStrike" cap="none"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0" i="1" u="none" strike="noStrike" cap="none" dirty="0">
                <a:solidFill>
                  <a:srgbClr val="FFFFFF"/>
                </a:solidFill>
                <a:latin typeface="Open Sans"/>
                <a:ea typeface="Open Sans"/>
                <a:cs typeface="Open Sans"/>
                <a:sym typeface="Open Sans"/>
              </a:rPr>
              <a:t>Observe and record test data on worksheet.</a:t>
            </a:r>
            <a:endParaRPr sz="1400" b="0" i="1" u="none" strike="noStrike" cap="none" dirty="0">
              <a:solidFill>
                <a:srgbClr val="FFFFFF"/>
              </a:solidFill>
              <a:latin typeface="Open Sans"/>
              <a:ea typeface="Open Sans"/>
              <a:cs typeface="Open Sans"/>
              <a:sym typeface="Open Sans"/>
            </a:endParaRPr>
          </a:p>
        </p:txBody>
      </p:sp>
      <p:sp>
        <p:nvSpPr>
          <p:cNvPr id="69" name="Google Shape;69;p22"/>
          <p:cNvSpPr/>
          <p:nvPr/>
        </p:nvSpPr>
        <p:spPr>
          <a:xfrm>
            <a:off x="4483500" y="1157526"/>
            <a:ext cx="2020200" cy="2585700"/>
          </a:xfrm>
          <a:prstGeom prst="rect">
            <a:avLst/>
          </a:prstGeom>
          <a:solidFill>
            <a:srgbClr val="8D64A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0" name="Google Shape;70;p22"/>
          <p:cNvSpPr txBox="1"/>
          <p:nvPr/>
        </p:nvSpPr>
        <p:spPr>
          <a:xfrm>
            <a:off x="4483568" y="1451850"/>
            <a:ext cx="2020235" cy="7122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b="1" dirty="0">
                <a:solidFill>
                  <a:srgbClr val="FFFFFF"/>
                </a:solidFill>
                <a:latin typeface="Open Sans"/>
                <a:ea typeface="Open Sans"/>
                <a:cs typeface="Open Sans"/>
                <a:sym typeface="Open Sans"/>
              </a:rPr>
              <a:t>Measurement</a:t>
            </a:r>
            <a:endParaRPr b="1"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b="1" dirty="0">
                <a:solidFill>
                  <a:srgbClr val="FFFFFF"/>
                </a:solidFill>
                <a:latin typeface="Open Sans"/>
                <a:ea typeface="Open Sans"/>
                <a:cs typeface="Open Sans"/>
                <a:sym typeface="Open Sans"/>
              </a:rPr>
              <a:t>Guru</a:t>
            </a:r>
            <a:endParaRPr b="1"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endParaRPr b="1"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i="1" dirty="0">
                <a:solidFill>
                  <a:srgbClr val="FFFFFF"/>
                </a:solidFill>
                <a:latin typeface="Open Sans"/>
                <a:ea typeface="Open Sans"/>
                <a:cs typeface="Open Sans"/>
                <a:sym typeface="Open Sans"/>
              </a:rPr>
              <a:t>Start and stop the timer to ensure accuracy in testing; collaborate with team for measurements.</a:t>
            </a:r>
            <a:endParaRPr i="1" dirty="0">
              <a:solidFill>
                <a:srgbClr val="FFFFFF"/>
              </a:solidFill>
              <a:latin typeface="Open Sans"/>
              <a:ea typeface="Open Sans"/>
              <a:cs typeface="Open Sans"/>
              <a:sym typeface="Open Sans"/>
            </a:endParaRPr>
          </a:p>
        </p:txBody>
      </p:sp>
      <p:sp>
        <p:nvSpPr>
          <p:cNvPr id="71" name="Google Shape;71;p22"/>
          <p:cNvSpPr/>
          <p:nvPr/>
        </p:nvSpPr>
        <p:spPr>
          <a:xfrm>
            <a:off x="6719340" y="1123351"/>
            <a:ext cx="2112960" cy="2585700"/>
          </a:xfrm>
          <a:prstGeom prst="rect">
            <a:avLst/>
          </a:prstGeom>
          <a:solidFill>
            <a:srgbClr val="F8A8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2" name="Google Shape;72;p22"/>
          <p:cNvSpPr txBox="1"/>
          <p:nvPr/>
        </p:nvSpPr>
        <p:spPr>
          <a:xfrm>
            <a:off x="6752543" y="1451850"/>
            <a:ext cx="2106379" cy="7122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b="1" dirty="0">
                <a:solidFill>
                  <a:srgbClr val="FFFFFF"/>
                </a:solidFill>
                <a:latin typeface="Open Sans"/>
                <a:ea typeface="Open Sans"/>
                <a:cs typeface="Open Sans"/>
                <a:sym typeface="Open Sans"/>
              </a:rPr>
              <a:t>Electrician</a:t>
            </a:r>
            <a:endParaRPr dirty="0">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endParaRPr dirty="0">
              <a:solidFill>
                <a:srgbClr val="FFFFFF"/>
              </a:solidFill>
              <a:latin typeface="Open Sans"/>
              <a:ea typeface="Open Sans"/>
              <a:cs typeface="Open Sans"/>
              <a:sym typeface="Open Sans"/>
            </a:endParaRPr>
          </a:p>
          <a:p>
            <a:pPr marL="7938" marR="0" lvl="0" algn="ctr" rtl="0">
              <a:lnSpc>
                <a:spcPct val="115000"/>
              </a:lnSpc>
              <a:spcBef>
                <a:spcPts val="0"/>
              </a:spcBef>
              <a:spcAft>
                <a:spcPts val="0"/>
              </a:spcAft>
              <a:buClr>
                <a:srgbClr val="000000"/>
              </a:buClr>
              <a:buSzPts val="1400"/>
              <a:buFont typeface="Arial"/>
              <a:buNone/>
            </a:pPr>
            <a:r>
              <a:rPr lang="en-US" i="1" dirty="0">
                <a:solidFill>
                  <a:srgbClr val="FFFFFF"/>
                </a:solidFill>
                <a:latin typeface="Open Sans"/>
                <a:ea typeface="Open Sans"/>
                <a:cs typeface="Open Sans"/>
                <a:sym typeface="Open Sans"/>
              </a:rPr>
              <a:t>Connect and disconnect the battery to start and stop the motor. </a:t>
            </a:r>
            <a:endParaRPr i="1" dirty="0">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4272737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1153432" y="1021168"/>
            <a:ext cx="6538649" cy="319922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dirty="0">
                <a:solidFill>
                  <a:srgbClr val="6091BA"/>
                </a:solidFill>
                <a:latin typeface="Open Sans"/>
                <a:ea typeface="Open Sans"/>
                <a:cs typeface="Open Sans"/>
                <a:sym typeface="Open Sans"/>
              </a:rPr>
              <a:t>Gather materials:</a:t>
            </a:r>
            <a:br>
              <a:rPr lang="en-US" sz="24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- 4 metal “coins”</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- 1 piece of solid cardboard</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double-sided tape</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- 1 dry erase marker</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timer</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Prototype Testing worksheet</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your prototype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Wingdings" panose="05000000000000000000" pitchFamily="2" charset="2"/>
              </a:rPr>
              <a:t> </a:t>
            </a:r>
            <a:r>
              <a:rPr lang="en-US" sz="2400" dirty="0">
                <a:solidFill>
                  <a:srgbClr val="6091BA"/>
                </a:solidFill>
                <a:latin typeface="Open Sans"/>
                <a:ea typeface="Open Sans"/>
                <a:cs typeface="Open Sans"/>
                <a:sym typeface="Open Sans"/>
              </a:rPr>
              <a:t>Find a clear, dry, space to work.</a:t>
            </a:r>
            <a:endParaRPr sz="1400" dirty="0">
              <a:solidFill>
                <a:srgbClr val="000000"/>
              </a:solidFill>
              <a:latin typeface="Open Sans"/>
              <a:ea typeface="Open Sans"/>
              <a:cs typeface="Open Sans"/>
              <a:sym typeface="Open Sans"/>
            </a:endParaRPr>
          </a:p>
        </p:txBody>
      </p:sp>
      <p:pic>
        <p:nvPicPr>
          <p:cNvPr id="86" name="Google Shape;86;p3"/>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3" name="TextBox 2">
            <a:extLst>
              <a:ext uri="{FF2B5EF4-FFF2-40B4-BE49-F238E27FC236}">
                <a16:creationId xmlns:a16="http://schemas.microsoft.com/office/drawing/2014/main" id="{F7E27EC2-4EAD-522D-84C0-E99F8D5BF372}"/>
              </a:ext>
            </a:extLst>
          </p:cNvPr>
          <p:cNvSpPr txBox="1"/>
          <p:nvPr/>
        </p:nvSpPr>
        <p:spPr>
          <a:xfrm>
            <a:off x="0" y="282761"/>
            <a:ext cx="9144000" cy="461665"/>
          </a:xfrm>
          <a:prstGeom prst="rect">
            <a:avLst/>
          </a:prstGeom>
          <a:noFill/>
        </p:spPr>
        <p:txBody>
          <a:bodyPr wrap="square">
            <a:spAutoFit/>
          </a:bodyPr>
          <a:lstStyle/>
          <a:p>
            <a:pPr algn="ctr"/>
            <a:r>
              <a:rPr lang="en-US" sz="2400" b="1" dirty="0">
                <a:solidFill>
                  <a:srgbClr val="6091BA"/>
                </a:solidFill>
                <a:latin typeface="Open Sans"/>
                <a:ea typeface="Open Sans"/>
                <a:cs typeface="Open Sans"/>
                <a:sym typeface="Open Sans"/>
              </a:rPr>
              <a:t>Test 1: Scrub the Scum</a:t>
            </a:r>
            <a:endParaRPr lang="en-US" sz="2400" dirty="0"/>
          </a:p>
        </p:txBody>
      </p:sp>
    </p:spTree>
    <p:extLst>
      <p:ext uri="{BB962C8B-B14F-4D97-AF65-F5344CB8AC3E}">
        <p14:creationId xmlns:p14="http://schemas.microsoft.com/office/powerpoint/2010/main" val="2300874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4"/>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1:</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Attach your four coins to the cardboard by placing a</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small piece of double-sided tape on the back of each coin.</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95" name="Google Shape;95;p4"/>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extLst>
      <p:ext uri="{BB962C8B-B14F-4D97-AF65-F5344CB8AC3E}">
        <p14:creationId xmlns:p14="http://schemas.microsoft.com/office/powerpoint/2010/main" val="3375351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5"/>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2:</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Carefully use the dry erase marker</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to completely cover the top surface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of each coin.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This marker cover is what your prototype will clean off the coin during the test.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04" name="Google Shape;104;p5"/>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106" name="Google Shape;106;p5"/>
          <p:cNvSpPr/>
          <p:nvPr/>
        </p:nvSpPr>
        <p:spPr>
          <a:xfrm>
            <a:off x="6040800" y="282761"/>
            <a:ext cx="2355057" cy="2266378"/>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08" name="Google Shape;108;p5"/>
          <p:cNvPicPr preferRelativeResize="0"/>
          <p:nvPr/>
        </p:nvPicPr>
        <p:blipFill rotWithShape="1">
          <a:blip r:embed="rId4">
            <a:alphaModFix/>
          </a:blip>
          <a:srcRect/>
          <a:stretch/>
        </p:blipFill>
        <p:spPr>
          <a:xfrm>
            <a:off x="6487112" y="467523"/>
            <a:ext cx="1545844" cy="1825635"/>
          </a:xfrm>
          <a:prstGeom prst="rect">
            <a:avLst/>
          </a:prstGeom>
          <a:noFill/>
          <a:ln>
            <a:noFill/>
          </a:ln>
        </p:spPr>
      </p:pic>
    </p:spTree>
    <p:extLst>
      <p:ext uri="{BB962C8B-B14F-4D97-AF65-F5344CB8AC3E}">
        <p14:creationId xmlns:p14="http://schemas.microsoft.com/office/powerpoint/2010/main" val="328779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6"/>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3:</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Place your prototype on top of one of the coins. Use your fingers to make a barrier on the edge of the coin so</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the prototype will not fall off when turned on.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b="1" dirty="0">
                <a:solidFill>
                  <a:srgbClr val="6091BA"/>
                </a:solidFill>
                <a:latin typeface="Open Sans"/>
                <a:ea typeface="Open Sans"/>
                <a:cs typeface="Open Sans"/>
                <a:sym typeface="Open Sans"/>
              </a:rPr>
              <a:t>NOTE</a:t>
            </a:r>
            <a:r>
              <a:rPr lang="en-US" sz="2400" dirty="0">
                <a:solidFill>
                  <a:srgbClr val="6091BA"/>
                </a:solidFill>
                <a:latin typeface="Open Sans"/>
                <a:ea typeface="Open Sans"/>
                <a:cs typeface="Open Sans"/>
                <a:sym typeface="Open Sans"/>
              </a:rPr>
              <a:t>: Do NOT press down on your prototype. The only force should come from the motor acting.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14" name="Google Shape;114;p6"/>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extLst>
      <p:ext uri="{BB962C8B-B14F-4D97-AF65-F5344CB8AC3E}">
        <p14:creationId xmlns:p14="http://schemas.microsoft.com/office/powerpoint/2010/main" val="3606279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7"/>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4:</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Start the timer at the same time you turn on your prototype by attaching the motor to the battery.</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b="1" dirty="0">
                <a:solidFill>
                  <a:srgbClr val="6091BA"/>
                </a:solidFill>
                <a:latin typeface="Open Sans"/>
                <a:ea typeface="Open Sans"/>
                <a:cs typeface="Open Sans"/>
                <a:sym typeface="Open Sans"/>
              </a:rPr>
              <a:t>NOTE: </a:t>
            </a:r>
            <a:r>
              <a:rPr lang="en-US" sz="2400" dirty="0">
                <a:solidFill>
                  <a:srgbClr val="6091BA"/>
                </a:solidFill>
                <a:latin typeface="Open Sans"/>
                <a:ea typeface="Open Sans"/>
                <a:cs typeface="Open Sans"/>
                <a:sym typeface="Open Sans"/>
              </a:rPr>
              <a:t>You will be timing your prototype as it acts for 2 minutes on one coin. Do not press down on your prototype!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23" name="Google Shape;123;p7"/>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extLst>
      <p:ext uri="{BB962C8B-B14F-4D97-AF65-F5344CB8AC3E}">
        <p14:creationId xmlns:p14="http://schemas.microsoft.com/office/powerpoint/2010/main" val="2030207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8"/>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5:</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After 2 minutes, turn off your prototype by detaching the battery from the motor.</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Remove your prototype from the coin surface.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32" name="Google Shape;132;p8"/>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extLst>
      <p:ext uri="{BB962C8B-B14F-4D97-AF65-F5344CB8AC3E}">
        <p14:creationId xmlns:p14="http://schemas.microsoft.com/office/powerpoint/2010/main" val="56375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2"/>
          <p:cNvSpPr txBox="1">
            <a:spLocks noGrp="1"/>
          </p:cNvSpPr>
          <p:nvPr>
            <p:ph type="title"/>
          </p:nvPr>
        </p:nvSpPr>
        <p:spPr>
          <a:xfrm>
            <a:off x="753762" y="282761"/>
            <a:ext cx="8078538"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Your goal: </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Create a motor-driven brush that:</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(1) Maximizes the ability to shine/clean a surface.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(2) Minimizes wear on the surface.</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This is how you will test to see whether your prototype accomplishes your engineering design goals. </a:t>
            </a:r>
            <a:endParaRPr sz="1400" dirty="0">
              <a:solidFill>
                <a:srgbClr val="000000"/>
              </a:solidFill>
              <a:latin typeface="Open Sans"/>
              <a:ea typeface="Open Sans"/>
              <a:cs typeface="Open Sans"/>
              <a:sym typeface="Open Sans"/>
            </a:endParaRPr>
          </a:p>
        </p:txBody>
      </p:sp>
      <p:pic>
        <p:nvPicPr>
          <p:cNvPr id="78" name="Google Shape;78;p2"/>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6:</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Evaluate how well your prototype cleaned the coin by comparing the appearance of the coin with the pictures on your testing evaluation guide: </a:t>
            </a:r>
            <a:endParaRPr sz="1400" dirty="0">
              <a:solidFill>
                <a:srgbClr val="000000"/>
              </a:solidFill>
              <a:latin typeface="Open Sans"/>
              <a:ea typeface="Open Sans"/>
              <a:cs typeface="Open Sans"/>
              <a:sym typeface="Open Sans"/>
            </a:endParaRPr>
          </a:p>
        </p:txBody>
      </p:sp>
      <p:pic>
        <p:nvPicPr>
          <p:cNvPr id="141" name="Google Shape;141;p9"/>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142" name="Google Shape;142;p9"/>
          <p:cNvPicPr preferRelativeResize="0"/>
          <p:nvPr/>
        </p:nvPicPr>
        <p:blipFill rotWithShape="1">
          <a:blip r:embed="rId4">
            <a:alphaModFix/>
          </a:blip>
          <a:srcRect/>
          <a:stretch/>
        </p:blipFill>
        <p:spPr>
          <a:xfrm>
            <a:off x="1531356" y="2967439"/>
            <a:ext cx="6081287" cy="1371719"/>
          </a:xfrm>
          <a:prstGeom prst="rect">
            <a:avLst/>
          </a:prstGeom>
          <a:noFill/>
          <a:ln>
            <a:noFill/>
          </a:ln>
        </p:spPr>
      </p:pic>
    </p:spTree>
    <p:extLst>
      <p:ext uri="{BB962C8B-B14F-4D97-AF65-F5344CB8AC3E}">
        <p14:creationId xmlns:p14="http://schemas.microsoft.com/office/powerpoint/2010/main" val="2946451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7:</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Record your data on your prototype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testing worksheet.</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Repeat Steps 3 – 7 for the remaining coins. </a:t>
            </a:r>
            <a:endParaRPr sz="1400" dirty="0">
              <a:solidFill>
                <a:srgbClr val="000000"/>
              </a:solidFill>
              <a:latin typeface="Open Sans"/>
              <a:ea typeface="Open Sans"/>
              <a:cs typeface="Open Sans"/>
              <a:sym typeface="Open Sans"/>
            </a:endParaRPr>
          </a:p>
        </p:txBody>
      </p:sp>
      <p:pic>
        <p:nvPicPr>
          <p:cNvPr id="148" name="Google Shape;148;p10"/>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149" name="Google Shape;149;p10"/>
          <p:cNvPicPr preferRelativeResize="0"/>
          <p:nvPr/>
        </p:nvPicPr>
        <p:blipFill rotWithShape="1">
          <a:blip r:embed="rId4">
            <a:alphaModFix/>
          </a:blip>
          <a:srcRect/>
          <a:stretch/>
        </p:blipFill>
        <p:spPr>
          <a:xfrm>
            <a:off x="5584797" y="668477"/>
            <a:ext cx="3136227" cy="2035394"/>
          </a:xfrm>
          <a:prstGeom prst="rect">
            <a:avLst/>
          </a:prstGeom>
          <a:noFill/>
          <a:ln>
            <a:noFill/>
          </a:ln>
        </p:spPr>
      </p:pic>
    </p:spTree>
    <p:extLst>
      <p:ext uri="{BB962C8B-B14F-4D97-AF65-F5344CB8AC3E}">
        <p14:creationId xmlns:p14="http://schemas.microsoft.com/office/powerpoint/2010/main" val="357577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1153432" y="1021168"/>
            <a:ext cx="6538649" cy="319922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dirty="0">
                <a:solidFill>
                  <a:srgbClr val="6091BA"/>
                </a:solidFill>
                <a:latin typeface="Open Sans"/>
                <a:ea typeface="Open Sans"/>
                <a:cs typeface="Open Sans"/>
                <a:sym typeface="Open Sans"/>
              </a:rPr>
              <a:t>Gather materials:</a:t>
            </a:r>
            <a:br>
              <a:rPr lang="en-US" sz="24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- 4 metal “coins”</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- 1 piece of solid cardboard</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double-sided tape</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- 1 dry erase marker</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timer</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Prototype Testing worksheet</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your prototype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Wingdings" panose="05000000000000000000" pitchFamily="2" charset="2"/>
              </a:rPr>
              <a:t> </a:t>
            </a:r>
            <a:r>
              <a:rPr lang="en-US" sz="2400" dirty="0">
                <a:solidFill>
                  <a:srgbClr val="6091BA"/>
                </a:solidFill>
                <a:latin typeface="Open Sans"/>
                <a:ea typeface="Open Sans"/>
                <a:cs typeface="Open Sans"/>
                <a:sym typeface="Open Sans"/>
              </a:rPr>
              <a:t>Find a clear, dry, space to work.</a:t>
            </a:r>
            <a:endParaRPr sz="1400" dirty="0">
              <a:solidFill>
                <a:srgbClr val="000000"/>
              </a:solidFill>
              <a:latin typeface="Open Sans"/>
              <a:ea typeface="Open Sans"/>
              <a:cs typeface="Open Sans"/>
              <a:sym typeface="Open Sans"/>
            </a:endParaRPr>
          </a:p>
        </p:txBody>
      </p:sp>
      <p:pic>
        <p:nvPicPr>
          <p:cNvPr id="86" name="Google Shape;86;p3"/>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3" name="TextBox 2">
            <a:extLst>
              <a:ext uri="{FF2B5EF4-FFF2-40B4-BE49-F238E27FC236}">
                <a16:creationId xmlns:a16="http://schemas.microsoft.com/office/drawing/2014/main" id="{F7E27EC2-4EAD-522D-84C0-E99F8D5BF372}"/>
              </a:ext>
            </a:extLst>
          </p:cNvPr>
          <p:cNvSpPr txBox="1"/>
          <p:nvPr/>
        </p:nvSpPr>
        <p:spPr>
          <a:xfrm>
            <a:off x="0" y="282761"/>
            <a:ext cx="9144000" cy="461665"/>
          </a:xfrm>
          <a:prstGeom prst="rect">
            <a:avLst/>
          </a:prstGeom>
          <a:noFill/>
        </p:spPr>
        <p:txBody>
          <a:bodyPr wrap="square">
            <a:spAutoFit/>
          </a:bodyPr>
          <a:lstStyle/>
          <a:p>
            <a:pPr algn="ctr"/>
            <a:r>
              <a:rPr lang="en-US" sz="2400" b="1" dirty="0">
                <a:solidFill>
                  <a:srgbClr val="6091BA"/>
                </a:solidFill>
                <a:latin typeface="Open Sans"/>
                <a:ea typeface="Open Sans"/>
                <a:cs typeface="Open Sans"/>
                <a:sym typeface="Open Sans"/>
              </a:rPr>
              <a:t>Test 2: Save the Shine</a:t>
            </a:r>
            <a:endParaRPr lang="en-US" sz="2400" dirty="0"/>
          </a:p>
        </p:txBody>
      </p:sp>
    </p:spTree>
    <p:extLst>
      <p:ext uri="{BB962C8B-B14F-4D97-AF65-F5344CB8AC3E}">
        <p14:creationId xmlns:p14="http://schemas.microsoft.com/office/powerpoint/2010/main" val="1797506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2"/>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1:</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Carefully remove the outer foil layer</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from one of the coins.</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64" name="Google Shape;164;p12"/>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3"/>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2:</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Carefully measure the thickness</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of the coin with the cover removed</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by using the ruler or calipers.</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Record the original thickness</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in the data table on your prototype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testing worksheet.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73" name="Google Shape;173;p13"/>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174" name="Google Shape;174;p13"/>
          <p:cNvPicPr preferRelativeResize="0"/>
          <p:nvPr/>
        </p:nvPicPr>
        <p:blipFill rotWithShape="1">
          <a:blip r:embed="rId4">
            <a:alphaModFix/>
          </a:blip>
          <a:srcRect/>
          <a:stretch/>
        </p:blipFill>
        <p:spPr>
          <a:xfrm>
            <a:off x="5429049" y="1413471"/>
            <a:ext cx="3562549" cy="2165471"/>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4"/>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3:</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Carefully place the coin into one of the slots in your </a:t>
            </a:r>
            <a:r>
              <a:rPr lang="en-US" sz="2400">
                <a:solidFill>
                  <a:srgbClr val="6091BA"/>
                </a:solidFill>
                <a:latin typeface="Open Sans"/>
                <a:ea typeface="Open Sans"/>
                <a:cs typeface="Open Sans"/>
                <a:sym typeface="Open Sans"/>
              </a:rPr>
              <a:t>coin holder </a:t>
            </a:r>
            <a:r>
              <a:rPr lang="en-US" sz="2400" dirty="0">
                <a:solidFill>
                  <a:srgbClr val="6091BA"/>
                </a:solidFill>
                <a:latin typeface="Open Sans"/>
                <a:ea typeface="Open Sans"/>
                <a:cs typeface="Open Sans"/>
                <a:sym typeface="Open Sans"/>
              </a:rPr>
              <a:t>OR, if using cardboard, place a piece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of double-sided tape on the foil-covered side of your coin and attach the foil side to the cardboard so the uncovered side is facing up.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80" name="Google Shape;180;p14"/>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5"/>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4:</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Place your prototype on top of the coin that has the foil cover removed. Use your fingers to make a barrier on the edge of the coin so the prototype will not fall off when</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turned on. </a:t>
            </a:r>
            <a:r>
              <a:rPr lang="en-US" sz="2400" b="1" dirty="0">
                <a:solidFill>
                  <a:srgbClr val="6091BA"/>
                </a:solidFill>
                <a:latin typeface="Open Sans"/>
                <a:ea typeface="Open Sans"/>
                <a:cs typeface="Open Sans"/>
                <a:sym typeface="Open Sans"/>
              </a:rPr>
              <a:t>NOTE</a:t>
            </a:r>
            <a:r>
              <a:rPr lang="en-US" sz="2400" dirty="0">
                <a:solidFill>
                  <a:srgbClr val="6091BA"/>
                </a:solidFill>
                <a:latin typeface="Open Sans"/>
                <a:ea typeface="Open Sans"/>
                <a:cs typeface="Open Sans"/>
                <a:sym typeface="Open Sans"/>
              </a:rPr>
              <a:t>: Do NOT press down on your prototype. The only force should come from the motor acting.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89" name="Google Shape;189;p15"/>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6"/>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5:</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Start the timer at the same time you turn on your prototype by attaching the motor to the battery.</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b="1" dirty="0">
                <a:solidFill>
                  <a:srgbClr val="6091BA"/>
                </a:solidFill>
                <a:latin typeface="Open Sans"/>
                <a:ea typeface="Open Sans"/>
                <a:cs typeface="Open Sans"/>
                <a:sym typeface="Open Sans"/>
              </a:rPr>
              <a:t>NOTE: </a:t>
            </a:r>
            <a:r>
              <a:rPr lang="en-US" sz="2400" dirty="0">
                <a:solidFill>
                  <a:srgbClr val="6091BA"/>
                </a:solidFill>
                <a:latin typeface="Open Sans"/>
                <a:ea typeface="Open Sans"/>
                <a:cs typeface="Open Sans"/>
                <a:sym typeface="Open Sans"/>
              </a:rPr>
              <a:t>You will be timing your prototype as it acts for 2 minutes on one coin. Do not press down on your prototype!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98" name="Google Shape;198;p16"/>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7"/>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6:</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After 2 minutes, turn off your prototype by detaching the battery from the motor.</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Remove your prototype from the coin surface.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207" name="Google Shape;207;p17"/>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18"/>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7:</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Carefully remove the coin from the holder.</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Suggestion: Use the palm of your hand to cover any coins that remain in the holder and turn the holder over to dump the coin you just used for the test onto a flat surface. </a:t>
            </a:r>
            <a:endParaRPr sz="1400" dirty="0">
              <a:solidFill>
                <a:srgbClr val="000000"/>
              </a:solidFill>
              <a:latin typeface="Open Sans"/>
              <a:ea typeface="Open Sans"/>
              <a:cs typeface="Open Sans"/>
              <a:sym typeface="Open Sans"/>
            </a:endParaRPr>
          </a:p>
        </p:txBody>
      </p:sp>
      <p:pic>
        <p:nvPicPr>
          <p:cNvPr id="216" name="Google Shape;216;p18"/>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4" name="Google Shape;64;p22"/>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3" name="TextBox 2">
            <a:extLst>
              <a:ext uri="{FF2B5EF4-FFF2-40B4-BE49-F238E27FC236}">
                <a16:creationId xmlns:a16="http://schemas.microsoft.com/office/drawing/2014/main" id="{119F6E78-7133-E492-37AD-DABEF21E96E1}"/>
              </a:ext>
            </a:extLst>
          </p:cNvPr>
          <p:cNvSpPr txBox="1"/>
          <p:nvPr/>
        </p:nvSpPr>
        <p:spPr>
          <a:xfrm>
            <a:off x="0" y="1643597"/>
            <a:ext cx="9144000" cy="646331"/>
          </a:xfrm>
          <a:prstGeom prst="rect">
            <a:avLst/>
          </a:prstGeom>
          <a:noFill/>
        </p:spPr>
        <p:txBody>
          <a:bodyPr wrap="square">
            <a:spAutoFit/>
          </a:bodyPr>
          <a:lstStyle/>
          <a:p>
            <a:pPr algn="ctr"/>
            <a:r>
              <a:rPr lang="en-US" sz="3600" b="1" dirty="0">
                <a:solidFill>
                  <a:srgbClr val="6091BA"/>
                </a:solidFill>
                <a:latin typeface="Open Sans"/>
                <a:ea typeface="Open Sans"/>
                <a:cs typeface="Open Sans"/>
                <a:sym typeface="Open Sans"/>
              </a:rPr>
              <a:t>Individual Prototype Testing</a:t>
            </a:r>
            <a:endParaRPr lang="en-US" sz="3600" dirty="0"/>
          </a:p>
        </p:txBody>
      </p:sp>
    </p:spTree>
    <p:extLst>
      <p:ext uri="{BB962C8B-B14F-4D97-AF65-F5344CB8AC3E}">
        <p14:creationId xmlns:p14="http://schemas.microsoft.com/office/powerpoint/2010/main" val="887471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9"/>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8:</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Use the ruler or calipers to </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measure the thickness of the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coin in </a:t>
            </a:r>
            <a:r>
              <a:rPr lang="en-US" sz="2400" b="1" dirty="0">
                <a:solidFill>
                  <a:srgbClr val="6091BA"/>
                </a:solidFill>
                <a:latin typeface="Open Sans"/>
                <a:ea typeface="Open Sans"/>
                <a:cs typeface="Open Sans"/>
                <a:sym typeface="Open Sans"/>
              </a:rPr>
              <a:t>millimeters</a:t>
            </a:r>
            <a:r>
              <a:rPr lang="en-US" sz="2400" dirty="0">
                <a:solidFill>
                  <a:srgbClr val="6091BA"/>
                </a:solidFill>
                <a:latin typeface="Open Sans"/>
                <a:ea typeface="Open Sans"/>
                <a:cs typeface="Open Sans"/>
                <a:sym typeface="Open Sans"/>
              </a:rPr>
              <a:t>.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NOTE: If the thickness varies at different points of the coin, estimate the thickness at the most worn (i.e., thinnest) point.</a:t>
            </a:r>
            <a:endParaRPr sz="1400" dirty="0">
              <a:solidFill>
                <a:srgbClr val="000000"/>
              </a:solidFill>
              <a:latin typeface="Open Sans"/>
              <a:ea typeface="Open Sans"/>
              <a:cs typeface="Open Sans"/>
              <a:sym typeface="Open Sans"/>
            </a:endParaRPr>
          </a:p>
        </p:txBody>
      </p:sp>
      <p:pic>
        <p:nvPicPr>
          <p:cNvPr id="222" name="Google Shape;222;p19"/>
          <p:cNvPicPr preferRelativeResize="0"/>
          <p:nvPr/>
        </p:nvPicPr>
        <p:blipFill rotWithShape="1">
          <a:blip r:embed="rId3">
            <a:alphaModFix/>
          </a:blip>
          <a:srcRect/>
          <a:stretch/>
        </p:blipFill>
        <p:spPr>
          <a:xfrm>
            <a:off x="152402" y="4651025"/>
            <a:ext cx="8839196" cy="403010"/>
          </a:xfrm>
          <a:prstGeom prst="rect">
            <a:avLst/>
          </a:prstGeom>
          <a:noFill/>
          <a:ln>
            <a:noFill/>
          </a:ln>
        </p:spPr>
      </p:pic>
      <p:pic>
        <p:nvPicPr>
          <p:cNvPr id="223" name="Google Shape;223;p19"/>
          <p:cNvPicPr preferRelativeResize="0"/>
          <p:nvPr/>
        </p:nvPicPr>
        <p:blipFill rotWithShape="1">
          <a:blip r:embed="rId4">
            <a:alphaModFix/>
          </a:blip>
          <a:srcRect/>
          <a:stretch/>
        </p:blipFill>
        <p:spPr>
          <a:xfrm>
            <a:off x="4734574" y="282761"/>
            <a:ext cx="4097726" cy="249077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0"/>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2: Save the Shine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9:</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Repeat Steps 1- 8 for the remaining coins. </a:t>
            </a:r>
            <a:endParaRPr sz="1400" dirty="0">
              <a:solidFill>
                <a:srgbClr val="000000"/>
              </a:solidFill>
              <a:latin typeface="Open Sans"/>
              <a:ea typeface="Open Sans"/>
              <a:cs typeface="Open Sans"/>
              <a:sym typeface="Open Sans"/>
            </a:endParaRPr>
          </a:p>
        </p:txBody>
      </p:sp>
      <p:pic>
        <p:nvPicPr>
          <p:cNvPr id="229" name="Google Shape;229;p20"/>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1153432" y="1021168"/>
            <a:ext cx="6538649" cy="319922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dirty="0">
                <a:solidFill>
                  <a:srgbClr val="6091BA"/>
                </a:solidFill>
                <a:latin typeface="Open Sans"/>
                <a:ea typeface="Open Sans"/>
                <a:cs typeface="Open Sans"/>
                <a:sym typeface="Open Sans"/>
              </a:rPr>
              <a:t>Gather materials:</a:t>
            </a:r>
            <a:br>
              <a:rPr lang="en-US" sz="24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- 4 metal “coins”</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- 1 piece of solid cardboard</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double-sided tape</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- 1 dry erase marker</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timer</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Prototype Testing worksheet</a:t>
            </a:r>
            <a:br>
              <a:rPr lang="en-US" sz="1800" dirty="0">
                <a:solidFill>
                  <a:srgbClr val="6091BA"/>
                </a:solidFill>
                <a:latin typeface="Open Sans"/>
                <a:ea typeface="Open Sans"/>
                <a:cs typeface="Open Sans"/>
                <a:sym typeface="Open Sans"/>
              </a:rPr>
            </a:br>
            <a:r>
              <a:rPr lang="en-US" sz="1800" dirty="0">
                <a:solidFill>
                  <a:srgbClr val="6091BA"/>
                </a:solidFill>
                <a:latin typeface="Open Sans"/>
                <a:ea typeface="Open Sans"/>
                <a:cs typeface="Open Sans"/>
                <a:sym typeface="Open Sans"/>
              </a:rPr>
              <a:t> - your prototype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Wingdings" panose="05000000000000000000" pitchFamily="2" charset="2"/>
              </a:rPr>
              <a:t> </a:t>
            </a:r>
            <a:r>
              <a:rPr lang="en-US" sz="2400" dirty="0">
                <a:solidFill>
                  <a:srgbClr val="6091BA"/>
                </a:solidFill>
                <a:latin typeface="Open Sans"/>
                <a:ea typeface="Open Sans"/>
                <a:cs typeface="Open Sans"/>
                <a:sym typeface="Open Sans"/>
              </a:rPr>
              <a:t>Find a clear, dry, space to work.</a:t>
            </a:r>
            <a:endParaRPr sz="1400" dirty="0">
              <a:solidFill>
                <a:srgbClr val="000000"/>
              </a:solidFill>
              <a:latin typeface="Open Sans"/>
              <a:ea typeface="Open Sans"/>
              <a:cs typeface="Open Sans"/>
              <a:sym typeface="Open Sans"/>
            </a:endParaRPr>
          </a:p>
        </p:txBody>
      </p:sp>
      <p:pic>
        <p:nvPicPr>
          <p:cNvPr id="86" name="Google Shape;86;p3"/>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3" name="TextBox 2">
            <a:extLst>
              <a:ext uri="{FF2B5EF4-FFF2-40B4-BE49-F238E27FC236}">
                <a16:creationId xmlns:a16="http://schemas.microsoft.com/office/drawing/2014/main" id="{F7E27EC2-4EAD-522D-84C0-E99F8D5BF372}"/>
              </a:ext>
            </a:extLst>
          </p:cNvPr>
          <p:cNvSpPr txBox="1"/>
          <p:nvPr/>
        </p:nvSpPr>
        <p:spPr>
          <a:xfrm>
            <a:off x="0" y="282761"/>
            <a:ext cx="9144000" cy="461665"/>
          </a:xfrm>
          <a:prstGeom prst="rect">
            <a:avLst/>
          </a:prstGeom>
          <a:noFill/>
        </p:spPr>
        <p:txBody>
          <a:bodyPr wrap="square">
            <a:spAutoFit/>
          </a:bodyPr>
          <a:lstStyle/>
          <a:p>
            <a:pPr algn="ctr"/>
            <a:r>
              <a:rPr lang="en-US" sz="2400" b="1" dirty="0">
                <a:solidFill>
                  <a:srgbClr val="6091BA"/>
                </a:solidFill>
                <a:latin typeface="Open Sans"/>
                <a:ea typeface="Open Sans"/>
                <a:cs typeface="Open Sans"/>
                <a:sym typeface="Open Sans"/>
              </a:rPr>
              <a:t>Test 1: Scrub the Scum</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4"/>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br>
              <a:rPr lang="en-US" sz="2400" b="1" dirty="0">
                <a:solidFill>
                  <a:srgbClr val="6091BA"/>
                </a:solidFill>
                <a:latin typeface="Open Sans"/>
                <a:ea typeface="Open Sans"/>
                <a:cs typeface="Open Sans"/>
                <a:sym typeface="Open Sans"/>
              </a:rPr>
            </a:b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1:</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Attach your four coins to the cardboard by placing a</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small piece of double-sided tape on the back of each coin.</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95" name="Google Shape;95;p4"/>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5"/>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2:</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Carefully use the dry erase marker</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to completely cover the top surface</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of each coin.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This marker cover is what your prototype will clean off the coin during the test.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04" name="Google Shape;104;p5"/>
          <p:cNvPicPr preferRelativeResize="0"/>
          <p:nvPr/>
        </p:nvPicPr>
        <p:blipFill rotWithShape="1">
          <a:blip r:embed="rId3">
            <a:alphaModFix/>
          </a:blip>
          <a:srcRect/>
          <a:stretch/>
        </p:blipFill>
        <p:spPr>
          <a:xfrm>
            <a:off x="152402" y="4651025"/>
            <a:ext cx="8839196" cy="403010"/>
          </a:xfrm>
          <a:prstGeom prst="rect">
            <a:avLst/>
          </a:prstGeom>
          <a:noFill/>
          <a:ln>
            <a:noFill/>
          </a:ln>
        </p:spPr>
      </p:pic>
      <p:sp>
        <p:nvSpPr>
          <p:cNvPr id="106" name="Google Shape;106;p5"/>
          <p:cNvSpPr/>
          <p:nvPr/>
        </p:nvSpPr>
        <p:spPr>
          <a:xfrm>
            <a:off x="6040800" y="282761"/>
            <a:ext cx="2355057" cy="2266378"/>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08" name="Google Shape;108;p5"/>
          <p:cNvPicPr preferRelativeResize="0"/>
          <p:nvPr/>
        </p:nvPicPr>
        <p:blipFill rotWithShape="1">
          <a:blip r:embed="rId4">
            <a:alphaModFix/>
          </a:blip>
          <a:srcRect/>
          <a:stretch/>
        </p:blipFill>
        <p:spPr>
          <a:xfrm>
            <a:off x="6487112" y="467523"/>
            <a:ext cx="1545844" cy="182563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6"/>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3:</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Place your prototype on top of one of the coins. Use your fingers to make a barrier on the edge of the coin so</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the prototype will not fall off when turned on. </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b="1" dirty="0">
                <a:solidFill>
                  <a:srgbClr val="6091BA"/>
                </a:solidFill>
                <a:latin typeface="Open Sans"/>
                <a:ea typeface="Open Sans"/>
                <a:cs typeface="Open Sans"/>
                <a:sym typeface="Open Sans"/>
              </a:rPr>
              <a:t>NOTE</a:t>
            </a:r>
            <a:r>
              <a:rPr lang="en-US" sz="2400" dirty="0">
                <a:solidFill>
                  <a:srgbClr val="6091BA"/>
                </a:solidFill>
                <a:latin typeface="Open Sans"/>
                <a:ea typeface="Open Sans"/>
                <a:cs typeface="Open Sans"/>
                <a:sym typeface="Open Sans"/>
              </a:rPr>
              <a:t>: Do NOT press down on your prototype. The only force should come from the motor acting.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14" name="Google Shape;114;p6"/>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7"/>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4:</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Start the timer at the same time you turn on your prototype by attaching the motor to the battery.</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b="1" dirty="0">
                <a:solidFill>
                  <a:srgbClr val="6091BA"/>
                </a:solidFill>
                <a:latin typeface="Open Sans"/>
                <a:ea typeface="Open Sans"/>
                <a:cs typeface="Open Sans"/>
                <a:sym typeface="Open Sans"/>
              </a:rPr>
              <a:t>NOTE: </a:t>
            </a:r>
            <a:r>
              <a:rPr lang="en-US" sz="2400" dirty="0">
                <a:solidFill>
                  <a:srgbClr val="6091BA"/>
                </a:solidFill>
                <a:latin typeface="Open Sans"/>
                <a:ea typeface="Open Sans"/>
                <a:cs typeface="Open Sans"/>
                <a:sym typeface="Open Sans"/>
              </a:rPr>
              <a:t>You will be timing your prototype as it acts for 2 minutes on one coin. Do not press down on your prototype!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23" name="Google Shape;123;p7"/>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8"/>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Test 1: Scrub the Scum</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2400" b="1"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Step 5:</a:t>
            </a: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After 2 minutes, turn off your prototype by detaching the battery from the motor.</a:t>
            </a:r>
            <a:br>
              <a:rPr lang="en-US" sz="2400" dirty="0">
                <a:solidFill>
                  <a:srgbClr val="6091BA"/>
                </a:solidFill>
                <a:latin typeface="Open Sans"/>
                <a:ea typeface="Open Sans"/>
                <a:cs typeface="Open Sans"/>
                <a:sym typeface="Open Sans"/>
              </a:rPr>
            </a:br>
            <a:br>
              <a:rPr lang="en-US" sz="2400" dirty="0">
                <a:solidFill>
                  <a:srgbClr val="6091BA"/>
                </a:solidFill>
                <a:latin typeface="Open Sans"/>
                <a:ea typeface="Open Sans"/>
                <a:cs typeface="Open Sans"/>
                <a:sym typeface="Open Sans"/>
              </a:rPr>
            </a:br>
            <a:r>
              <a:rPr lang="en-US" sz="2400" dirty="0">
                <a:solidFill>
                  <a:srgbClr val="6091BA"/>
                </a:solidFill>
                <a:latin typeface="Open Sans"/>
                <a:ea typeface="Open Sans"/>
                <a:cs typeface="Open Sans"/>
                <a:sym typeface="Open Sans"/>
              </a:rPr>
              <a:t>Remove your prototype from the coin surface. </a:t>
            </a:r>
            <a:br>
              <a:rPr lang="en-US" sz="2400" dirty="0">
                <a:solidFill>
                  <a:srgbClr val="6091BA"/>
                </a:solidFill>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132" name="Google Shape;132;p8"/>
          <p:cNvPicPr preferRelativeResize="0"/>
          <p:nvPr/>
        </p:nvPicPr>
        <p:blipFill rotWithShape="1">
          <a:blip r:embed="rId3">
            <a:alphaModFix/>
          </a:blip>
          <a:srcRect/>
          <a:stretch/>
        </p:blipFill>
        <p:spPr>
          <a:xfrm>
            <a:off x="152402" y="4651025"/>
            <a:ext cx="8839196" cy="40301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5518</TotalTime>
  <Words>1415</Words>
  <Application>Microsoft Macintosh PowerPoint</Application>
  <PresentationFormat>On-screen Show (16:9)</PresentationFormat>
  <Paragraphs>70</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Open Sans</vt:lpstr>
      <vt:lpstr>Arial</vt:lpstr>
      <vt:lpstr>Simple Light</vt:lpstr>
      <vt:lpstr>PowerPoint Presentation</vt:lpstr>
      <vt:lpstr>Your goal:   Create a motor-driven brush that: (1) Maximizes the ability to shine/clean a surface. (2) Minimizes wear on the surface.  This is how you will test to see whether your prototype accomplishes your engineering design goals. </vt:lpstr>
      <vt:lpstr>PowerPoint Presentation</vt:lpstr>
      <vt:lpstr>Gather materials:  - 4 metal “coins”  - 1 piece of solid cardboard  - double-sided tape  - 1 dry erase marker  - timer  - Prototype Testing worksheet  - your prototype  Find a clear, dry, space to work.</vt:lpstr>
      <vt:lpstr>Test 1: Scrub the Scum  Step 1: Attach your four coins to the cardboard by placing a small piece of double-sided tape on the back of each coin.  </vt:lpstr>
      <vt:lpstr>Test 1: Scrub the Scum  Step 2: Carefully use the dry erase marker to completely cover the top surface of each coin.   This marker cover is what your prototype will clean off the coin during the test.   </vt:lpstr>
      <vt:lpstr>Test 1: Scrub the Scum  Step 3: Place your prototype on top of one of the coins. Use your fingers to make a barrier on the edge of the coin so the prototype will not fall off when turned on.   NOTE: Do NOT press down on your prototype. The only force should come from the motor acting.  </vt:lpstr>
      <vt:lpstr>Test 1: Scrub the Scum  Step 4: Start the timer at the same time you turn on your prototype by attaching the motor to the battery.  NOTE: You will be timing your prototype as it acts for 2 minutes on one coin. Do not press down on your prototype!  </vt:lpstr>
      <vt:lpstr>Test 1: Scrub the Scum  Step 5: After 2 minutes, turn off your prototype by detaching the battery from the motor.  Remove your prototype from the coin surface.  </vt:lpstr>
      <vt:lpstr>Test 1: Scrub the Scum  Step 6: Evaluate how well your prototype cleaned the coin by comparing the appearance of the coin with the pictures on your testing evaluation guide: </vt:lpstr>
      <vt:lpstr>Test 1: Scrub the Scum  Step 7: Record your data on your prototype testing worksheet.  Repeat Steps 3 – 7 for the remaining coins. </vt:lpstr>
      <vt:lpstr>PowerPoint Presentation</vt:lpstr>
      <vt:lpstr>Assign Group Roles</vt:lpstr>
      <vt:lpstr>Gather materials:  - 4 metal “coins”  - 1 piece of solid cardboard  - double-sided tape  - 1 dry erase marker  - timer  - Prototype Testing worksheet  - your prototype  Find a clear, dry, space to work.</vt:lpstr>
      <vt:lpstr>Test 1: Scrub the Scum  Step 1: Attach your four coins to the cardboard by placing a small piece of double-sided tape on the back of each coin.  </vt:lpstr>
      <vt:lpstr>Test 1: Scrub the Scum  Step 2: Carefully use the dry erase marker to completely cover the top surface of each coin.   This marker cover is what your prototype will clean off the coin during the test.   </vt:lpstr>
      <vt:lpstr>Test 1: Scrub the Scum  Step 3: Place your prototype on top of one of the coins. Use your fingers to make a barrier on the edge of the coin so the prototype will not fall off when turned on.   NOTE: Do NOT press down on your prototype. The only force should come from the motor acting.  </vt:lpstr>
      <vt:lpstr>Test 1: Scrub the Scum  Step 4: Start the timer at the same time you turn on your prototype by attaching the motor to the battery.  NOTE: You will be timing your prototype as it acts for 2 minutes on one coin. Do not press down on your prototype!  </vt:lpstr>
      <vt:lpstr>Test 1: Scrub the Scum  Step 5: After 2 minutes, turn off your prototype by detaching the battery from the motor.  Remove your prototype from the coin surface.  </vt:lpstr>
      <vt:lpstr>Test 1: Scrub the Scum  Step 6: Evaluate how well your prototype cleaned the coin by comparing the appearance of the coin with the pictures on your testing evaluation guide: </vt:lpstr>
      <vt:lpstr>Test 1: Scrub the Scum  Step 7: Record your data on your prototype testing worksheet.  Repeat Steps 3 – 7 for the remaining coins. </vt:lpstr>
      <vt:lpstr>Gather materials:  - 4 metal “coins”  - 1 piece of solid cardboard  - double-sided tape  - 1 dry erase marker  - timer  - Prototype Testing worksheet  - your prototype  Find a clear, dry, space to work.</vt:lpstr>
      <vt:lpstr>Test 2: Save the Shine  Step 1: Carefully remove the outer foil layer from one of the coins. </vt:lpstr>
      <vt:lpstr>Test 2: Save the Shine  Step 2: Carefully measure the thickness of the coin with the cover removed by using the ruler or calipers. Record the original thickness in the data table on your prototype testing worksheet.  </vt:lpstr>
      <vt:lpstr>Test 2: Save the Shine  Step 3: Carefully place the coin into one of the slots in your coin holder OR, if using cardboard, place a piece of double-sided tape on the foil-covered side of your coin and attach the foil side to the cardboard so the uncovered side is facing up.  </vt:lpstr>
      <vt:lpstr>Test 2: Save the Shine  Step 4: Place your prototype on top of the coin that has the foil cover removed. Use your fingers to make a barrier on the edge of the coin so the prototype will not fall off when turned on. NOTE: Do NOT press down on your prototype. The only force should come from the motor acting.  </vt:lpstr>
      <vt:lpstr>Test 2: Save the Shine  Step 5: Start the timer at the same time you turn on your prototype by attaching the motor to the battery.  NOTE: You will be timing your prototype as it acts for 2 minutes on one coin. Do not press down on your prototype!  </vt:lpstr>
      <vt:lpstr>Test 2: Save the Shine  Step 6: After 2 minutes, turn off your prototype by detaching the battery from the motor.  Remove your prototype from the coin surface.  </vt:lpstr>
      <vt:lpstr>Test 2: Save the Shine  Step 7: Carefully remove the coin from the holder.  Suggestion: Use the palm of your hand to cover any coins that remain in the holder and turn the holder over to dump the coin you just used for the test onto a flat surface. </vt:lpstr>
      <vt:lpstr>Test 2: Save the Shine  Step 8: Use the ruler or calipers to  measure the thickness of the coin in millimeters.   NOTE: If the thickness varies at different points of the coin, estimate the thickness at the most worn (i.e., thinnest) point.</vt:lpstr>
      <vt:lpstr>Test 2: Save the Shine  Step 9: Repeat Steps 1- 8 for the remaining coins.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Ella Miesner</dc:creator>
  <cp:lastModifiedBy>Beth McElroy</cp:lastModifiedBy>
  <cp:revision>21</cp:revision>
  <dcterms:modified xsi:type="dcterms:W3CDTF">2024-10-21T18:59:56Z</dcterms:modified>
</cp:coreProperties>
</file>