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0" r:id="rId1"/>
    <p:sldMasterId id="2147483671" r:id="rId2"/>
  </p:sldMasterIdLst>
  <p:notesMasterIdLst>
    <p:notesMasterId r:id="rId23"/>
  </p:notesMasterIdLst>
  <p:sldIdLst>
    <p:sldId id="272" r:id="rId3"/>
    <p:sldId id="273" r:id="rId4"/>
    <p:sldId id="256" r:id="rId5"/>
    <p:sldId id="275" r:id="rId6"/>
    <p:sldId id="257" r:id="rId7"/>
    <p:sldId id="258" r:id="rId8"/>
    <p:sldId id="274"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83" r:id="rId22"/>
  </p:sldIdLst>
  <p:sldSz cx="9144000" cy="5143500" type="screen16x9"/>
  <p:notesSz cx="6858000" cy="9144000"/>
  <p:embeddedFontLst>
    <p:embeddedFont>
      <p:font typeface="Open Sans" pitchFamily="2" charset="0"/>
      <p:regular r:id="rId24"/>
      <p:bold r:id="rId25"/>
      <p:italic r:id="rId26"/>
      <p:boldItalic r:id="rId2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FCC3B"/>
    <a:srgbClr val="F8A81B"/>
    <a:srgbClr val="9E70B1"/>
    <a:srgbClr val="6091BA"/>
    <a:srgbClr val="8D64AA"/>
    <a:srgbClr val="FCAD15"/>
    <a:srgbClr val="8C6B48"/>
    <a:srgbClr val="AAAAAA"/>
    <a:srgbClr val="945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9969"/>
    <p:restoredTop sz="62142" autoAdjust="0"/>
  </p:normalViewPr>
  <p:slideViewPr>
    <p:cSldViewPr snapToGrid="0">
      <p:cViewPr varScale="1">
        <p:scale>
          <a:sx n="67" d="100"/>
          <a:sy n="67" d="100"/>
        </p:scale>
        <p:origin x="1928" y="472"/>
      </p:cViewPr>
      <p:guideLst>
        <p:guide orient="horz" pos="1620"/>
        <p:guide pos="2880"/>
      </p:guideLst>
    </p:cSldViewPr>
  </p:slideViewPr>
  <p:notesTextViewPr>
    <p:cViewPr>
      <p:scale>
        <a:sx n="110" d="100"/>
        <a:sy n="11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3.fntdata"/><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2.fntdata"/><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1.fntdata"/><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font" Target="fonts/font4.fntdata"/><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txBody>
          <a:bodyPr/>
          <a:lstStyle/>
          <a:p>
            <a:endParaRPr lang="en-US"/>
          </a:p>
        </p:txBody>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txBody>
          <a:bodyPr/>
          <a:lstStyle/>
          <a:p>
            <a:endParaRPr lang="en-US"/>
          </a:p>
        </p:txBody>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10028885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2e8fb39efef_0_1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
        <p:nvSpPr>
          <p:cNvPr id="176" name="Google Shape;176;g2e8fb39efef_0_1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65100" lvl="0" indent="0" algn="l" rtl="0">
              <a:lnSpc>
                <a:spcPct val="115000"/>
              </a:lnSpc>
              <a:spcBef>
                <a:spcPts val="0"/>
              </a:spcBef>
              <a:spcAft>
                <a:spcPts val="0"/>
              </a:spcAft>
              <a:buClr>
                <a:schemeClr val="dk1"/>
              </a:buClr>
              <a:buSzPts val="1000"/>
              <a:buFont typeface="Open Sans"/>
              <a:buNone/>
            </a:pPr>
            <a:r>
              <a:rPr lang="en" sz="1000" b="1">
                <a:solidFill>
                  <a:schemeClr val="dk1"/>
                </a:solidFill>
                <a:latin typeface="Open Sans"/>
                <a:ea typeface="Open Sans"/>
                <a:cs typeface="Open Sans"/>
                <a:sym typeface="Open Sans"/>
              </a:rPr>
              <a:t>ASK</a:t>
            </a:r>
          </a:p>
          <a:p>
            <a:pPr marL="457200" lvl="0" indent="-292100" algn="l" rtl="0">
              <a:lnSpc>
                <a:spcPct val="115000"/>
              </a:lnSpc>
              <a:spcBef>
                <a:spcPts val="0"/>
              </a:spcBef>
              <a:spcAft>
                <a:spcPts val="0"/>
              </a:spcAft>
              <a:buClr>
                <a:schemeClr val="dk1"/>
              </a:buClr>
              <a:buSzPts val="1000"/>
              <a:buFont typeface="Open Sans"/>
              <a:buChar char="●"/>
            </a:pPr>
            <a:r>
              <a:rPr lang="en" sz="1000">
                <a:solidFill>
                  <a:schemeClr val="dk1"/>
                </a:solidFill>
                <a:latin typeface="Open Sans"/>
                <a:ea typeface="Open Sans"/>
                <a:cs typeface="Open Sans"/>
                <a:sym typeface="Open Sans"/>
              </a:rPr>
              <a:t>Say, “That’s why we need better, safer ways to separate these metals. Environmental engineers are working on new methods that are safer and more eco-friendly. They start with small models in the lab and then scale up their solutions for real-world use. They do a lot of planning, testing, and improving to find the best ways to mine and purify metals.”</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2e8fb39efef_0_2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
        <p:nvSpPr>
          <p:cNvPr id="182" name="Google Shape;182;g2e8fb39efef_0_2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65100" marR="0" lvl="0" indent="0" algn="l" defTabSz="914400" rtl="0" eaLnBrk="1" fontAlgn="auto" latinLnBrk="0" hangingPunct="1">
              <a:lnSpc>
                <a:spcPct val="115000"/>
              </a:lnSpc>
              <a:spcBef>
                <a:spcPts val="0"/>
              </a:spcBef>
              <a:spcAft>
                <a:spcPts val="0"/>
              </a:spcAft>
              <a:buClr>
                <a:schemeClr val="dk1"/>
              </a:buClr>
              <a:buSzPts val="1000"/>
              <a:buFont typeface="Open Sans"/>
              <a:buNone/>
              <a:tabLst/>
              <a:defRPr/>
            </a:pPr>
            <a:r>
              <a:rPr lang="en" sz="1000" b="1" dirty="0">
                <a:solidFill>
                  <a:schemeClr val="dk1"/>
                </a:solidFill>
                <a:latin typeface="Open Sans"/>
                <a:ea typeface="Open Sans"/>
                <a:cs typeface="Open Sans"/>
                <a:sym typeface="Open Sans"/>
              </a:rPr>
              <a:t>ASK</a:t>
            </a:r>
            <a:endParaRPr lang="en" sz="1000" dirty="0">
              <a:solidFill>
                <a:schemeClr val="dk1"/>
              </a:solidFill>
              <a:latin typeface="Open Sans"/>
              <a:ea typeface="Open Sans"/>
              <a:cs typeface="Open Sans"/>
              <a:sym typeface="Open Sans"/>
            </a:endParaRPr>
          </a:p>
          <a:p>
            <a:pPr marL="457200" lvl="0" indent="-292100" algn="l" rtl="0">
              <a:lnSpc>
                <a:spcPct val="115000"/>
              </a:lnSpc>
              <a:spcBef>
                <a:spcPts val="0"/>
              </a:spcBef>
              <a:spcAft>
                <a:spcPts val="0"/>
              </a:spcAft>
              <a:buClr>
                <a:schemeClr val="dk1"/>
              </a:buClr>
              <a:buSzPts val="1000"/>
              <a:buFont typeface="Open Sans"/>
              <a:buChar char="●"/>
            </a:pPr>
            <a:r>
              <a:rPr lang="en" sz="1000" dirty="0">
                <a:solidFill>
                  <a:schemeClr val="dk1"/>
                </a:solidFill>
                <a:latin typeface="Open Sans"/>
                <a:ea typeface="Open Sans"/>
                <a:cs typeface="Open Sans"/>
                <a:sym typeface="Open Sans"/>
              </a:rPr>
              <a:t>Have students explore their specific metals.</a:t>
            </a:r>
          </a:p>
          <a:p>
            <a:pPr marL="457200" lvl="0" indent="-292100" algn="l" rtl="0">
              <a:lnSpc>
                <a:spcPct val="115000"/>
              </a:lnSpc>
              <a:spcBef>
                <a:spcPts val="0"/>
              </a:spcBef>
              <a:spcAft>
                <a:spcPts val="0"/>
              </a:spcAft>
              <a:buClr>
                <a:schemeClr val="dk1"/>
              </a:buClr>
              <a:buSzPts val="1000"/>
              <a:buFont typeface="Open Sans"/>
              <a:buChar char="●"/>
            </a:pPr>
            <a:r>
              <a:rPr lang="en" sz="1000" dirty="0">
                <a:solidFill>
                  <a:schemeClr val="dk1"/>
                </a:solidFill>
                <a:latin typeface="Open Sans"/>
                <a:ea typeface="Open Sans"/>
                <a:cs typeface="Open Sans"/>
                <a:sym typeface="Open Sans"/>
              </a:rPr>
              <a:t>Say, “Can you find calcium (Ca), terbium (Tb), and iron (Fe) on the periodic table? </a:t>
            </a:r>
            <a:r>
              <a:rPr lang="en" sz="1000" i="1" dirty="0">
                <a:solidFill>
                  <a:schemeClr val="dk1"/>
                </a:solidFill>
                <a:latin typeface="Open Sans"/>
                <a:ea typeface="Open Sans"/>
                <a:cs typeface="Open Sans"/>
                <a:sym typeface="Open Sans"/>
              </a:rPr>
              <a:t>(If you can, put a periodic table on the projector and ask one student to come up and point to calcium, terbium and iron). “ </a:t>
            </a:r>
          </a:p>
          <a:p>
            <a:pPr marL="914400" lvl="1" indent="-292100" algn="l" rtl="0">
              <a:lnSpc>
                <a:spcPct val="115000"/>
              </a:lnSpc>
              <a:spcBef>
                <a:spcPts val="0"/>
              </a:spcBef>
              <a:spcAft>
                <a:spcPts val="0"/>
              </a:spcAft>
              <a:buClr>
                <a:schemeClr val="dk1"/>
              </a:buClr>
              <a:buSzPts val="1000"/>
              <a:buFont typeface="Open Sans"/>
              <a:buChar char="●"/>
            </a:pPr>
            <a:r>
              <a:rPr lang="en-US" sz="1000" i="1" dirty="0">
                <a:solidFill>
                  <a:schemeClr val="dk1"/>
                </a:solidFill>
                <a:latin typeface="Open Sans"/>
                <a:ea typeface="Open Sans"/>
                <a:cs typeface="Open Sans"/>
                <a:sym typeface="Open Sans"/>
              </a:rPr>
              <a:t>A</a:t>
            </a:r>
            <a:r>
              <a:rPr lang="en" sz="1000" i="1" dirty="0" err="1">
                <a:solidFill>
                  <a:schemeClr val="dk1"/>
                </a:solidFill>
                <a:latin typeface="Open Sans"/>
                <a:ea typeface="Open Sans"/>
                <a:cs typeface="Open Sans"/>
                <a:sym typeface="Open Sans"/>
              </a:rPr>
              <a:t>llow</a:t>
            </a:r>
            <a:r>
              <a:rPr lang="en" sz="1000" i="1" dirty="0">
                <a:solidFill>
                  <a:schemeClr val="dk1"/>
                </a:solidFill>
                <a:latin typeface="Open Sans"/>
                <a:ea typeface="Open Sans"/>
                <a:cs typeface="Open Sans"/>
                <a:sym typeface="Open Sans"/>
              </a:rPr>
              <a:t> 2 minutes for this.</a:t>
            </a:r>
            <a:endParaRPr sz="1000" dirty="0">
              <a:solidFill>
                <a:schemeClr val="dk1"/>
              </a:solidFill>
              <a:latin typeface="Open Sans"/>
              <a:ea typeface="Open Sans"/>
              <a:cs typeface="Open Sans"/>
              <a:sym typeface="Open Sans"/>
            </a:endParaRPr>
          </a:p>
          <a:p>
            <a:pPr marL="0" lvl="0" indent="0" algn="l" rtl="0">
              <a:spcBef>
                <a:spcPts val="0"/>
              </a:spcBef>
              <a:spcAft>
                <a:spcPts val="0"/>
              </a:spcAft>
              <a:buNone/>
            </a:pPr>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g2e8fb39efef_0_2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
        <p:nvSpPr>
          <p:cNvPr id="187" name="Google Shape;187;g2e8fb39efef_0_2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65100" marR="0" lvl="0" indent="0" algn="l" defTabSz="914400" rtl="0" eaLnBrk="1" fontAlgn="auto" latinLnBrk="0" hangingPunct="1">
              <a:lnSpc>
                <a:spcPct val="115000"/>
              </a:lnSpc>
              <a:spcBef>
                <a:spcPts val="0"/>
              </a:spcBef>
              <a:spcAft>
                <a:spcPts val="0"/>
              </a:spcAft>
              <a:buClr>
                <a:schemeClr val="dk1"/>
              </a:buClr>
              <a:buSzPts val="1000"/>
              <a:buFont typeface="Open Sans"/>
              <a:buNone/>
              <a:tabLst/>
              <a:defRPr/>
            </a:pPr>
            <a:r>
              <a:rPr lang="en" sz="1000" b="1">
                <a:solidFill>
                  <a:schemeClr val="dk1"/>
                </a:solidFill>
                <a:latin typeface="Open Sans"/>
                <a:ea typeface="Open Sans"/>
                <a:cs typeface="Open Sans"/>
                <a:sym typeface="Open Sans"/>
              </a:rPr>
              <a:t>ASK</a:t>
            </a:r>
          </a:p>
          <a:p>
            <a:pPr marL="165100" lvl="0" indent="0" algn="l" rtl="0">
              <a:lnSpc>
                <a:spcPct val="115000"/>
              </a:lnSpc>
              <a:spcBef>
                <a:spcPts val="0"/>
              </a:spcBef>
              <a:spcAft>
                <a:spcPts val="0"/>
              </a:spcAft>
              <a:buClr>
                <a:schemeClr val="dk1"/>
              </a:buClr>
              <a:buSzPts val="1000"/>
              <a:buFont typeface="Open Sans"/>
              <a:buNone/>
            </a:pPr>
            <a:endParaRPr lang="en" sz="1000">
              <a:solidFill>
                <a:schemeClr val="dk1"/>
              </a:solidFill>
              <a:latin typeface="Open Sans"/>
              <a:ea typeface="Open Sans"/>
              <a:cs typeface="Open Sans"/>
              <a:sym typeface="Open Sans"/>
            </a:endParaRPr>
          </a:p>
          <a:p>
            <a:pPr marL="457200" lvl="0" indent="-292100" algn="l" rtl="0">
              <a:lnSpc>
                <a:spcPct val="115000"/>
              </a:lnSpc>
              <a:spcBef>
                <a:spcPts val="0"/>
              </a:spcBef>
              <a:spcAft>
                <a:spcPts val="0"/>
              </a:spcAft>
              <a:buClr>
                <a:schemeClr val="dk1"/>
              </a:buClr>
              <a:buSzPts val="1000"/>
              <a:buFont typeface="Open Sans"/>
              <a:buChar char="●"/>
            </a:pPr>
            <a:r>
              <a:rPr lang="en" sz="1000">
                <a:solidFill>
                  <a:schemeClr val="dk1"/>
                </a:solidFill>
                <a:latin typeface="Open Sans"/>
                <a:ea typeface="Open Sans"/>
                <a:cs typeface="Open Sans"/>
                <a:sym typeface="Open Sans"/>
              </a:rPr>
              <a:t>After students locate these metals, say, “Calcium is an alkaline earth metal. Iron is a transition metal. Terbium is a Rare Earth Metal (REE). </a:t>
            </a:r>
            <a:r>
              <a:rPr lang="en-US" sz="1000">
                <a:solidFill>
                  <a:schemeClr val="dk1"/>
                </a:solidFill>
                <a:latin typeface="Open Sans"/>
                <a:ea typeface="Open Sans"/>
                <a:cs typeface="Open Sans"/>
                <a:sym typeface="Open Sans"/>
              </a:rPr>
              <a:t>We want to mine terbium for screen displays. But it does not come ready to use. It is often “dirty,” and covered in layers of iron and calcium we need to wash off with acid.”</a:t>
            </a:r>
            <a:endParaRPr sz="1000">
              <a:solidFill>
                <a:schemeClr val="dk1"/>
              </a:solidFill>
              <a:latin typeface="Open Sans"/>
              <a:ea typeface="Open Sans"/>
              <a:cs typeface="Open Sans"/>
              <a:sym typeface="Open Sans"/>
            </a:endParaRPr>
          </a:p>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g2e8fb39efef_0_1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
        <p:nvSpPr>
          <p:cNvPr id="195" name="Google Shape;195;g2e8fb39efef_0_1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65100" marR="0" lvl="0" indent="0" algn="l" defTabSz="914400" rtl="0" eaLnBrk="1" fontAlgn="auto" latinLnBrk="0" hangingPunct="1">
              <a:lnSpc>
                <a:spcPct val="115000"/>
              </a:lnSpc>
              <a:spcBef>
                <a:spcPts val="0"/>
              </a:spcBef>
              <a:spcAft>
                <a:spcPts val="0"/>
              </a:spcAft>
              <a:buClr>
                <a:schemeClr val="dk1"/>
              </a:buClr>
              <a:buSzPts val="1000"/>
              <a:buFont typeface="Open Sans"/>
              <a:buNone/>
              <a:tabLst/>
              <a:defRPr/>
            </a:pPr>
            <a:r>
              <a:rPr lang="en" sz="1000" b="1" dirty="0">
                <a:solidFill>
                  <a:schemeClr val="dk1"/>
                </a:solidFill>
                <a:latin typeface="Open Sans"/>
                <a:ea typeface="Open Sans"/>
                <a:cs typeface="Open Sans"/>
                <a:sym typeface="Open Sans"/>
              </a:rPr>
              <a:t>ASK</a:t>
            </a:r>
          </a:p>
          <a:p>
            <a:pPr marL="165100" lvl="0" indent="0" algn="l" rtl="0">
              <a:lnSpc>
                <a:spcPct val="115000"/>
              </a:lnSpc>
              <a:spcBef>
                <a:spcPts val="0"/>
              </a:spcBef>
              <a:spcAft>
                <a:spcPts val="0"/>
              </a:spcAft>
              <a:buClr>
                <a:schemeClr val="dk1"/>
              </a:buClr>
              <a:buSzPts val="1000"/>
              <a:buFont typeface="Open Sans"/>
              <a:buNone/>
            </a:pPr>
            <a:endParaRPr lang="en" sz="1000" dirty="0">
              <a:solidFill>
                <a:schemeClr val="dk1"/>
              </a:solidFill>
              <a:latin typeface="Open Sans"/>
              <a:ea typeface="Open Sans"/>
              <a:cs typeface="Open Sans"/>
              <a:sym typeface="Open Sans"/>
            </a:endParaRPr>
          </a:p>
          <a:p>
            <a:pPr marL="457200" lvl="0" indent="-292100" algn="l" rtl="0">
              <a:lnSpc>
                <a:spcPct val="115000"/>
              </a:lnSpc>
              <a:spcBef>
                <a:spcPts val="0"/>
              </a:spcBef>
              <a:spcAft>
                <a:spcPts val="0"/>
              </a:spcAft>
              <a:buClr>
                <a:schemeClr val="dk1"/>
              </a:buClr>
              <a:buSzPts val="1000"/>
              <a:buFont typeface="Open Sans"/>
              <a:buChar char="●"/>
            </a:pPr>
            <a:r>
              <a:rPr lang="en" sz="1000" dirty="0">
                <a:solidFill>
                  <a:schemeClr val="dk1"/>
                </a:solidFill>
                <a:latin typeface="Open Sans"/>
                <a:ea typeface="Open Sans"/>
                <a:cs typeface="Open Sans"/>
                <a:sym typeface="Open Sans"/>
              </a:rPr>
              <a:t>Now we are introd</a:t>
            </a:r>
            <a:r>
              <a:rPr lang="en-US" sz="1000" dirty="0">
                <a:solidFill>
                  <a:schemeClr val="dk1"/>
                </a:solidFill>
                <a:latin typeface="Open Sans"/>
                <a:ea typeface="Open Sans"/>
                <a:cs typeface="Open Sans"/>
                <a:sym typeface="Open Sans"/>
              </a:rPr>
              <a:t>ucing</a:t>
            </a:r>
            <a:r>
              <a:rPr lang="en" sz="1000" dirty="0">
                <a:solidFill>
                  <a:schemeClr val="dk1"/>
                </a:solidFill>
                <a:latin typeface="Open Sans"/>
                <a:ea typeface="Open Sans"/>
                <a:cs typeface="Open Sans"/>
                <a:sym typeface="Open Sans"/>
              </a:rPr>
              <a:t> the way we will run our experiment in the lab. You may want to print or draw the </a:t>
            </a:r>
            <a:r>
              <a:rPr lang="en" sz="1000" b="1" dirty="0">
                <a:solidFill>
                  <a:schemeClr val="dk1"/>
                </a:solidFill>
                <a:latin typeface="Open Sans"/>
                <a:ea typeface="Open Sans"/>
                <a:cs typeface="Open Sans"/>
                <a:sym typeface="Open Sans"/>
              </a:rPr>
              <a:t>Pepper Extraction Model Image </a:t>
            </a:r>
            <a:r>
              <a:rPr lang="en" sz="1000" b="0" dirty="0">
                <a:solidFill>
                  <a:schemeClr val="dk1"/>
                </a:solidFill>
                <a:latin typeface="Open Sans"/>
                <a:ea typeface="Open Sans"/>
                <a:cs typeface="Open Sans"/>
                <a:sym typeface="Open Sans"/>
              </a:rPr>
              <a:t>somewhere in the room to reference throughout the activity. </a:t>
            </a:r>
            <a:endParaRPr lang="en" sz="1000" dirty="0">
              <a:solidFill>
                <a:schemeClr val="dk1"/>
              </a:solidFill>
              <a:latin typeface="Open Sans"/>
              <a:ea typeface="Open Sans"/>
              <a:cs typeface="Open Sans"/>
              <a:sym typeface="Open Sans"/>
            </a:endParaRPr>
          </a:p>
          <a:p>
            <a:pPr marL="457200" lvl="0" indent="-292100" algn="l" rtl="0">
              <a:lnSpc>
                <a:spcPct val="115000"/>
              </a:lnSpc>
              <a:spcBef>
                <a:spcPts val="0"/>
              </a:spcBef>
              <a:spcAft>
                <a:spcPts val="0"/>
              </a:spcAft>
              <a:buClr>
                <a:schemeClr val="dk1"/>
              </a:buClr>
              <a:buSzPts val="1000"/>
              <a:buFont typeface="Open Sans"/>
              <a:buChar char="●"/>
            </a:pPr>
            <a:r>
              <a:rPr lang="en" sz="1000" dirty="0">
                <a:solidFill>
                  <a:schemeClr val="dk1"/>
                </a:solidFill>
                <a:latin typeface="Open Sans"/>
                <a:ea typeface="Open Sans"/>
                <a:cs typeface="Open Sans"/>
                <a:sym typeface="Open Sans"/>
              </a:rPr>
              <a:t>Say, “In class, we will use a safe experiment to understand this process. We’ll use water, salt, sugar, and pepper. The water will act like the acid, the pepper will be the REEs (in our case, terbium), the salt will be calcium, and the sugar will be iron.”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g2e8fb39efef_0_2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
        <p:nvSpPr>
          <p:cNvPr id="228" name="Google Shape;228;g2e8fb39efef_0_2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65100" marR="0" lvl="0" indent="0" algn="l" defTabSz="914400" rtl="0" eaLnBrk="1" fontAlgn="auto" latinLnBrk="0" hangingPunct="1">
              <a:lnSpc>
                <a:spcPct val="115000"/>
              </a:lnSpc>
              <a:spcBef>
                <a:spcPts val="0"/>
              </a:spcBef>
              <a:spcAft>
                <a:spcPts val="0"/>
              </a:spcAft>
              <a:buClr>
                <a:schemeClr val="dk1"/>
              </a:buClr>
              <a:buSzPts val="1000"/>
              <a:buFont typeface="Open Sans"/>
              <a:buNone/>
              <a:tabLst/>
              <a:defRPr/>
            </a:pPr>
            <a:r>
              <a:rPr lang="en" sz="1000" b="1">
                <a:solidFill>
                  <a:schemeClr val="dk1"/>
                </a:solidFill>
                <a:latin typeface="Open Sans"/>
                <a:ea typeface="Open Sans"/>
                <a:cs typeface="Open Sans"/>
                <a:sym typeface="Open Sans"/>
              </a:rPr>
              <a:t>ASK</a:t>
            </a:r>
          </a:p>
          <a:p>
            <a:pPr marL="165100" lvl="0" indent="0" algn="l" rtl="0">
              <a:lnSpc>
                <a:spcPct val="115000"/>
              </a:lnSpc>
              <a:spcBef>
                <a:spcPts val="0"/>
              </a:spcBef>
              <a:spcAft>
                <a:spcPts val="0"/>
              </a:spcAft>
              <a:buClr>
                <a:schemeClr val="dk1"/>
              </a:buClr>
              <a:buSzPts val="1000"/>
              <a:buFont typeface="Open Sans"/>
              <a:buNone/>
            </a:pPr>
            <a:endParaRPr lang="en" sz="1000">
              <a:solidFill>
                <a:schemeClr val="dk1"/>
              </a:solidFill>
              <a:latin typeface="Open Sans"/>
              <a:ea typeface="Open Sans"/>
              <a:cs typeface="Open Sans"/>
              <a:sym typeface="Open Sans"/>
            </a:endParaRPr>
          </a:p>
          <a:p>
            <a:pPr marL="457200" lvl="0" indent="-292100" algn="l" rtl="0">
              <a:lnSpc>
                <a:spcPct val="115000"/>
              </a:lnSpc>
              <a:spcBef>
                <a:spcPts val="0"/>
              </a:spcBef>
              <a:spcAft>
                <a:spcPts val="0"/>
              </a:spcAft>
              <a:buClr>
                <a:schemeClr val="dk1"/>
              </a:buClr>
              <a:buSzPts val="1000"/>
              <a:buFont typeface="Open Sans"/>
              <a:buChar char="●"/>
            </a:pPr>
            <a:r>
              <a:rPr lang="en" sz="1000">
                <a:solidFill>
                  <a:schemeClr val="dk1"/>
                </a:solidFill>
                <a:latin typeface="Open Sans"/>
                <a:ea typeface="Open Sans"/>
                <a:cs typeface="Open Sans"/>
                <a:sym typeface="Open Sans"/>
              </a:rPr>
              <a:t>Say, “Now, let’s brainstorm. What do you already know about salt, sugar, pepper, and water? What happens when we mix them together?”</a:t>
            </a:r>
            <a:endParaRPr sz="1000">
              <a:solidFill>
                <a:schemeClr val="dk1"/>
              </a:solidFill>
              <a:latin typeface="Open Sans"/>
              <a:ea typeface="Open Sans"/>
              <a:cs typeface="Open Sans"/>
              <a:sym typeface="Open Sans"/>
            </a:endParaRPr>
          </a:p>
          <a:p>
            <a:pPr marL="914400" lvl="1" indent="-292100" algn="l" rtl="0">
              <a:lnSpc>
                <a:spcPct val="115000"/>
              </a:lnSpc>
              <a:spcBef>
                <a:spcPts val="0"/>
              </a:spcBef>
              <a:spcAft>
                <a:spcPts val="0"/>
              </a:spcAft>
              <a:buClr>
                <a:schemeClr val="dk1"/>
              </a:buClr>
              <a:buSzPts val="1000"/>
              <a:buFont typeface="Open Sans"/>
              <a:buChar char="○"/>
            </a:pPr>
            <a:r>
              <a:rPr lang="en" sz="1000">
                <a:solidFill>
                  <a:schemeClr val="dk1"/>
                </a:solidFill>
                <a:latin typeface="Open Sans"/>
                <a:ea typeface="Open Sans"/>
                <a:cs typeface="Open Sans"/>
                <a:sym typeface="Open Sans"/>
              </a:rPr>
              <a:t>Have students do a partner share, then have 2-3 people share answers with whole class.</a:t>
            </a:r>
            <a:endParaRPr sz="1000">
              <a:solidFill>
                <a:schemeClr val="dk1"/>
              </a:solidFill>
              <a:latin typeface="Open Sans"/>
              <a:ea typeface="Open Sans"/>
              <a:cs typeface="Open Sans"/>
              <a:sym typeface="Open Sans"/>
            </a:endParaRPr>
          </a:p>
          <a:p>
            <a:pPr marL="914400" lvl="1" indent="-292100" algn="l" rtl="0">
              <a:lnSpc>
                <a:spcPct val="115000"/>
              </a:lnSpc>
              <a:spcBef>
                <a:spcPts val="0"/>
              </a:spcBef>
              <a:spcAft>
                <a:spcPts val="0"/>
              </a:spcAft>
              <a:buClr>
                <a:schemeClr val="dk1"/>
              </a:buClr>
              <a:buSzPts val="1000"/>
              <a:buFont typeface="Open Sans"/>
              <a:buChar char="○"/>
            </a:pPr>
            <a:r>
              <a:rPr lang="en" sz="1000">
                <a:solidFill>
                  <a:schemeClr val="dk1"/>
                </a:solidFill>
                <a:latin typeface="Open Sans"/>
                <a:ea typeface="Open Sans"/>
                <a:cs typeface="Open Sans"/>
                <a:sym typeface="Open Sans"/>
              </a:rPr>
              <a:t>Record answers on chart paper/whiteboard.</a:t>
            </a:r>
            <a:endParaRPr sz="1000">
              <a:solidFill>
                <a:schemeClr val="dk1"/>
              </a:solidFill>
              <a:latin typeface="Open Sans"/>
              <a:ea typeface="Open Sans"/>
              <a:cs typeface="Open Sans"/>
              <a:sym typeface="Open Sans"/>
            </a:endParaRPr>
          </a:p>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g2e8fb39efef_0_3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
        <p:nvSpPr>
          <p:cNvPr id="258" name="Google Shape;258;g2e8fb39efef_0_3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 sz="1100" b="1">
                <a:solidFill>
                  <a:schemeClr val="dk1"/>
                </a:solidFill>
                <a:latin typeface="Open Sans"/>
                <a:ea typeface="Open Sans"/>
                <a:cs typeface="Open Sans"/>
                <a:sym typeface="Open Sans"/>
              </a:rPr>
              <a:t>ASK</a:t>
            </a:r>
            <a:endParaRPr lang="en"/>
          </a:p>
          <a:p>
            <a:pPr marL="0" lvl="0" indent="0" algn="l" rtl="0">
              <a:spcBef>
                <a:spcPts val="0"/>
              </a:spcBef>
              <a:spcAft>
                <a:spcPts val="0"/>
              </a:spcAft>
              <a:buNone/>
            </a:pPr>
            <a:endParaRPr lang="en"/>
          </a:p>
          <a:p>
            <a:pPr marL="0" lvl="0" indent="0" algn="l" rtl="0">
              <a:spcBef>
                <a:spcPts val="0"/>
              </a:spcBef>
              <a:spcAft>
                <a:spcPts val="0"/>
              </a:spcAft>
              <a:buNone/>
            </a:pPr>
            <a:r>
              <a:rPr lang="en"/>
              <a:t>Allow 10 minutes for students to complete the pre-test. If students finish early, you may suggest having them brainstorm how to best dissolve salt into water or how to dissolve sugar into water in their notebooks.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Google Shape;267;g2e8fb39efef_0_3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
        <p:nvSpPr>
          <p:cNvPr id="268" name="Google Shape;268;g2e8fb39efef_0_3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 b="1"/>
              <a:t>CLEARLY DEFINE THE PROBLEM</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
              <a:t>- Pass out the </a:t>
            </a:r>
            <a:r>
              <a:rPr lang="en" b="1"/>
              <a:t>Student Handout - Pepper Extraction Model </a:t>
            </a:r>
            <a:r>
              <a:rPr lang="en" b="0"/>
              <a:t>to each student. </a:t>
            </a:r>
            <a:r>
              <a:rPr lang="en-US" b="0"/>
              <a:t>H</a:t>
            </a:r>
            <a:r>
              <a:rPr lang="en" b="0" err="1"/>
              <a:t>ave</a:t>
            </a:r>
            <a:r>
              <a:rPr lang="en" b="0"/>
              <a:t> students work in their groups to answer the questions with each other. Walk around the room to help them answer these questions and clarify any confusion. This should take about 5 minutes. </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
              <a:t>Remember, the goal is to separate the pepper from the other two spices after they all have been dumped in water. </a:t>
            </a:r>
            <a:r>
              <a:rPr lang="en" b="1">
                <a:solidFill>
                  <a:srgbClr val="FF0000"/>
                </a:solidFill>
                <a:highlight>
                  <a:srgbClr val="FFFF00"/>
                </a:highlight>
              </a:rPr>
              <a:t>With the correct methodology, the salt and sugar should dissolve, leaving behind only the pepper. </a:t>
            </a:r>
            <a:r>
              <a:rPr lang="en"/>
              <a:t>This simulates the purification process of mining. The goal is to do so in an efficient way with minimal mess to decrease harm to the environment. The “product” groups are designing is actually a step-wise set of instructions to </a:t>
            </a:r>
            <a:r>
              <a:rPr lang="en" b="1"/>
              <a:t>dissolve the sugar and water, and then filter the pepper</a:t>
            </a:r>
            <a:r>
              <a:rPr lang="en"/>
              <a:t> using their knowledge of chemistry that they will learn in the next few days. </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 sz="1100">
              <a:solidFill>
                <a:schemeClr val="dk1"/>
              </a:solidFill>
              <a:latin typeface="Open Sans"/>
              <a:ea typeface="Open Sans"/>
              <a:cs typeface="Open Sans"/>
              <a:sym typeface="Open Sans"/>
            </a:endParaRP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100">
                <a:solidFill>
                  <a:schemeClr val="dk1"/>
                </a:solidFill>
                <a:latin typeface="Open Sans"/>
                <a:ea typeface="Open Sans"/>
                <a:cs typeface="Open Sans"/>
                <a:sym typeface="Open Sans"/>
              </a:rPr>
              <a:t>Students should use their “Pepper Extraction Model” pages to help guide their thinking throughout the activity. </a:t>
            </a:r>
            <a:endParaRPr lang="en-US">
              <a:latin typeface="Open Sans"/>
              <a:ea typeface="Open Sans"/>
              <a:cs typeface="Open Sans"/>
              <a:sym typeface="Open Sans"/>
            </a:endParaRPr>
          </a:p>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2"/>
        <p:cNvGrpSpPr/>
        <p:nvPr/>
      </p:nvGrpSpPr>
      <p:grpSpPr>
        <a:xfrm>
          <a:off x="0" y="0"/>
          <a:ext cx="0" cy="0"/>
          <a:chOff x="0" y="0"/>
          <a:chExt cx="0" cy="0"/>
        </a:xfrm>
      </p:grpSpPr>
      <p:sp>
        <p:nvSpPr>
          <p:cNvPr id="293" name="Google Shape;293;g2e8fb39efef_0_3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
        <p:nvSpPr>
          <p:cNvPr id="294" name="Google Shape;294;g2e8fb39efef_0_3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dirty="0"/>
              <a:t>CRITERIA AND CONSTRAINTS</a:t>
            </a:r>
          </a:p>
          <a:p>
            <a:pPr marL="0" lvl="0" indent="0" algn="l" rtl="0">
              <a:spcBef>
                <a:spcPts val="0"/>
              </a:spcBef>
              <a:spcAft>
                <a:spcPts val="0"/>
              </a:spcAft>
              <a:buNone/>
            </a:pPr>
            <a:endParaRPr lang="en" dirty="0"/>
          </a:p>
          <a:p>
            <a:pPr marL="0" lvl="0" indent="0" algn="l" rtl="0">
              <a:spcBef>
                <a:spcPts val="0"/>
              </a:spcBef>
              <a:spcAft>
                <a:spcPts val="0"/>
              </a:spcAft>
              <a:buNone/>
            </a:pPr>
            <a:r>
              <a:rPr lang="en" dirty="0"/>
              <a:t>Try having students brainstorm ideal criteria and constraints. This may be hard, but the more they come up with as a class the better. Spend about 3 minutes brainstorming as a whole class. Be sure to clearly define what criteria and con</a:t>
            </a:r>
            <a:r>
              <a:rPr lang="en-US" dirty="0"/>
              <a:t>s</a:t>
            </a:r>
            <a:r>
              <a:rPr lang="en" dirty="0" err="1"/>
              <a:t>traints</a:t>
            </a:r>
            <a:r>
              <a:rPr lang="en" dirty="0"/>
              <a:t> are. </a:t>
            </a:r>
            <a:endParaRP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g2e8fb39efef_0_35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
        <p:nvSpPr>
          <p:cNvPr id="301" name="Google Shape;301;g2e8fb39efef_0_3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 b="1"/>
              <a:t>CRITERIA AND CONSTRAINTS</a:t>
            </a:r>
            <a:endParaRPr lang="en"/>
          </a:p>
          <a:p>
            <a:pPr marL="0" lvl="0" indent="0" algn="l" rtl="0">
              <a:spcBef>
                <a:spcPts val="0"/>
              </a:spcBef>
              <a:spcAft>
                <a:spcPts val="0"/>
              </a:spcAft>
              <a:buNone/>
            </a:pPr>
            <a:endParaRPr lang="en"/>
          </a:p>
          <a:p>
            <a:pPr marL="0" lvl="0" indent="0" algn="l" rtl="0">
              <a:spcBef>
                <a:spcPts val="0"/>
              </a:spcBef>
              <a:spcAft>
                <a:spcPts val="0"/>
              </a:spcAft>
              <a:buNone/>
            </a:pPr>
            <a:r>
              <a:rPr lang="en"/>
              <a:t>Final ideas should be posted in the classroom (chart paper/whiteboard) where students can reference them all lesson long. </a:t>
            </a:r>
          </a:p>
          <a:p>
            <a:pPr marL="0" lvl="0" indent="0" algn="l" rtl="0">
              <a:spcBef>
                <a:spcPts val="0"/>
              </a:spcBef>
              <a:spcAft>
                <a:spcPts val="0"/>
              </a:spcAft>
              <a:buNone/>
            </a:pPr>
            <a:endParaRPr lang="en"/>
          </a:p>
          <a:p>
            <a:pPr marL="0" lvl="0" indent="0" algn="l" rtl="0">
              <a:spcBef>
                <a:spcPts val="0"/>
              </a:spcBef>
              <a:spcAft>
                <a:spcPts val="0"/>
              </a:spcAft>
              <a:buNone/>
            </a:pPr>
            <a:r>
              <a:rPr lang="en"/>
              <a:t>*Note* - Even if the students do not come up with these exact criteria and constraints, be sure to add these noted on this slide to their working list to ensure the activity runs smoothly. </a:t>
            </a:r>
          </a:p>
          <a:p>
            <a:pPr marL="0" lvl="0" indent="0" algn="l" rtl="0">
              <a:spcBef>
                <a:spcPts val="0"/>
              </a:spcBef>
              <a:spcAft>
                <a:spcPts val="0"/>
              </a:spcAft>
              <a:buNone/>
            </a:pPr>
            <a:endParaRPr lang="en"/>
          </a:p>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6"/>
        <p:cNvGrpSpPr/>
        <p:nvPr/>
      </p:nvGrpSpPr>
      <p:grpSpPr>
        <a:xfrm>
          <a:off x="0" y="0"/>
          <a:ext cx="0" cy="0"/>
          <a:chOff x="0" y="0"/>
          <a:chExt cx="0" cy="0"/>
        </a:xfrm>
      </p:grpSpPr>
      <p:sp>
        <p:nvSpPr>
          <p:cNvPr id="307" name="Google Shape;307;g2f811e70318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
        <p:nvSpPr>
          <p:cNvPr id="308" name="Google Shape;308;g2f811e70318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Teacher reference slide</a:t>
            </a:r>
          </a:p>
        </p:txBody>
      </p:sp>
    </p:spTree>
    <p:extLst>
      <p:ext uri="{BB962C8B-B14F-4D97-AF65-F5344CB8AC3E}">
        <p14:creationId xmlns:p14="http://schemas.microsoft.com/office/powerpoint/2010/main" val="33760421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123996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
        <p:nvSpPr>
          <p:cNvPr id="97" name="Google Shape;9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b="1" dirty="0"/>
              <a:t>INTRODUCE PHENOMENA</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 Optional: Pass out the </a:t>
            </a:r>
            <a:r>
              <a:rPr lang="en-US" b="1" dirty="0"/>
              <a:t>Mines to Mobiles Warm-Up Questions Team Handout </a:t>
            </a:r>
            <a:r>
              <a:rPr lang="en-US" dirty="0"/>
              <a:t>for each group. </a:t>
            </a:r>
          </a:p>
          <a:p>
            <a:pPr marL="0" lvl="0" indent="0" algn="l" rtl="0">
              <a:spcBef>
                <a:spcPts val="0"/>
              </a:spcBef>
              <a:spcAft>
                <a:spcPts val="0"/>
              </a:spcAft>
              <a:buNone/>
            </a:pPr>
            <a:r>
              <a:rPr lang="en-US" dirty="0"/>
              <a:t>- Have students take turns reading the questions out to their team and gathering team answers to record in an abbreviated form. </a:t>
            </a:r>
          </a:p>
          <a:p>
            <a:pPr marL="0" lvl="0" indent="0" algn="l" rtl="0">
              <a:spcBef>
                <a:spcPts val="0"/>
              </a:spcBef>
              <a:spcAft>
                <a:spcPts val="0"/>
              </a:spcAft>
              <a:buNone/>
            </a:pPr>
            <a:r>
              <a:rPr lang="en-US" dirty="0"/>
              <a:t>- Allow 3-5 minutes for students to complete this in groups of 2-3. The goal of this page is to draw on students’ prior knowledge of the activity content and get them communicating in their student groups. </a:t>
            </a:r>
          </a:p>
          <a:p>
            <a:pPr marL="0" lvl="0" indent="0" algn="l" rtl="0">
              <a:spcBef>
                <a:spcPts val="0"/>
              </a:spcBef>
              <a:spcAft>
                <a:spcPts val="0"/>
              </a:spcAft>
              <a:buNone/>
            </a:pPr>
            <a:r>
              <a:rPr lang="en-US" dirty="0"/>
              <a:t>- Optional: You can have them turn it in to you as a pre-assessment, or you can use it as a guide to call on students throughout the Lesson 1 discussion. If students are struggling to fill this out, try to have them think about where they have heard these terms before.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*Note* - If you fear you are running low on time, cut this portion out. It is just to help the students have a reference point to come back to during the discussion.</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dirty="0"/>
              <a:t>Teacher reference slide</a:t>
            </a:r>
          </a:p>
        </p:txBody>
      </p:sp>
    </p:spTree>
    <p:extLst>
      <p:ext uri="{BB962C8B-B14F-4D97-AF65-F5344CB8AC3E}">
        <p14:creationId xmlns:p14="http://schemas.microsoft.com/office/powerpoint/2010/main" val="27971248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2e8fb39efef_0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
        <p:nvSpPr>
          <p:cNvPr id="104" name="Google Shape;104;g2e8fb39efef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65100" lvl="0" indent="0" algn="l" rtl="0">
              <a:lnSpc>
                <a:spcPct val="115000"/>
              </a:lnSpc>
              <a:spcBef>
                <a:spcPts val="0"/>
              </a:spcBef>
              <a:spcAft>
                <a:spcPts val="0"/>
              </a:spcAft>
              <a:buClr>
                <a:schemeClr val="dk1"/>
              </a:buClr>
              <a:buSzPts val="1000"/>
              <a:buFont typeface="Open Sans"/>
              <a:buNone/>
            </a:pPr>
            <a:r>
              <a:rPr lang="en" sz="1000" b="1" dirty="0">
                <a:solidFill>
                  <a:schemeClr val="dk1"/>
                </a:solidFill>
                <a:latin typeface="Open Sans"/>
                <a:ea typeface="Open Sans"/>
                <a:cs typeface="Open Sans"/>
                <a:sym typeface="Open Sans"/>
              </a:rPr>
              <a:t>ASK</a:t>
            </a:r>
          </a:p>
          <a:p>
            <a:pPr marL="165100" lvl="0" indent="0" algn="l" rtl="0">
              <a:lnSpc>
                <a:spcPct val="115000"/>
              </a:lnSpc>
              <a:spcBef>
                <a:spcPts val="0"/>
              </a:spcBef>
              <a:spcAft>
                <a:spcPts val="0"/>
              </a:spcAft>
              <a:buClr>
                <a:schemeClr val="dk1"/>
              </a:buClr>
              <a:buSzPts val="1000"/>
              <a:buFont typeface="Open Sans"/>
              <a:buNone/>
            </a:pPr>
            <a:endParaRPr lang="en" sz="1000" dirty="0">
              <a:solidFill>
                <a:schemeClr val="dk1"/>
              </a:solidFill>
              <a:latin typeface="Open Sans"/>
              <a:ea typeface="Open Sans"/>
              <a:cs typeface="Open Sans"/>
              <a:sym typeface="Open Sans"/>
            </a:endParaRPr>
          </a:p>
          <a:p>
            <a:pPr marL="165100" lvl="0" indent="0" algn="l" rtl="0">
              <a:lnSpc>
                <a:spcPct val="115000"/>
              </a:lnSpc>
              <a:spcBef>
                <a:spcPts val="0"/>
              </a:spcBef>
              <a:spcAft>
                <a:spcPts val="0"/>
              </a:spcAft>
              <a:buClr>
                <a:schemeClr val="dk1"/>
              </a:buClr>
              <a:buSzPts val="1000"/>
              <a:buFont typeface="Open Sans"/>
              <a:buNone/>
            </a:pPr>
            <a:r>
              <a:rPr lang="en" sz="1000" dirty="0">
                <a:solidFill>
                  <a:schemeClr val="dk1"/>
                </a:solidFill>
                <a:latin typeface="Open Sans"/>
                <a:ea typeface="Open Sans"/>
                <a:cs typeface="Open Sans"/>
                <a:sym typeface="Open Sans"/>
              </a:rPr>
              <a:t>This is the introduction slide to the activity phenomena. Say, “Who has a phone or computer with them or at home? Have you ever looked inside to see what’s there? What are phones made of? What metals do they use? Where do we get these metals from?” Wait for responses and list some on the board. Allow about 3 minutes for this. </a:t>
            </a:r>
          </a:p>
          <a:p>
            <a:pPr marL="914400" lvl="1" indent="-292100" algn="l" rtl="0">
              <a:lnSpc>
                <a:spcPct val="115000"/>
              </a:lnSpc>
              <a:spcBef>
                <a:spcPts val="0"/>
              </a:spcBef>
              <a:spcAft>
                <a:spcPts val="0"/>
              </a:spcAft>
              <a:buClr>
                <a:schemeClr val="dk1"/>
              </a:buClr>
              <a:buSzPts val="1000"/>
              <a:buFont typeface="Open Sans"/>
              <a:buChar char="○"/>
            </a:pPr>
            <a:endParaRPr lang="en" sz="1000" b="1" dirty="0">
              <a:solidFill>
                <a:schemeClr val="dk1"/>
              </a:solidFill>
              <a:latin typeface="Open Sans"/>
              <a:ea typeface="Open Sans"/>
              <a:cs typeface="Open Sans"/>
              <a:sym typeface="Open Sans"/>
            </a:endParaRPr>
          </a:p>
          <a:p>
            <a:pPr marL="914400" lvl="1" indent="-292100" algn="l" rtl="0">
              <a:lnSpc>
                <a:spcPct val="115000"/>
              </a:lnSpc>
              <a:spcBef>
                <a:spcPts val="0"/>
              </a:spcBef>
              <a:spcAft>
                <a:spcPts val="0"/>
              </a:spcAft>
              <a:buClr>
                <a:schemeClr val="dk1"/>
              </a:buClr>
              <a:buSzPts val="1000"/>
              <a:buFont typeface="Open Sans"/>
              <a:buChar char="○"/>
            </a:pPr>
            <a:endParaRPr sz="1000" b="1" dirty="0">
              <a:solidFill>
                <a:schemeClr val="dk1"/>
              </a:solidFill>
              <a:latin typeface="Open Sans"/>
              <a:ea typeface="Open Sans"/>
              <a:cs typeface="Open Sans"/>
              <a:sym typeface="Open Sans"/>
            </a:endParaRPr>
          </a:p>
          <a:p>
            <a:pPr marL="0" lvl="0" indent="0" algn="l" rtl="0">
              <a:spcBef>
                <a:spcPts val="0"/>
              </a:spcBef>
              <a:spcAft>
                <a:spcPts val="0"/>
              </a:spcAft>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2e8fb39efef_0_18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txBody>
          <a:bodyPr/>
          <a:lstStyle/>
          <a:p>
            <a:endParaRPr lang="en-US"/>
          </a:p>
        </p:txBody>
      </p:sp>
      <p:sp>
        <p:nvSpPr>
          <p:cNvPr id="111" name="Google Shape;111;g2e8fb39efef_0_18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en" sz="1600" b="1">
                <a:solidFill>
                  <a:schemeClr val="dk1"/>
                </a:solidFill>
                <a:latin typeface="Open Sans"/>
                <a:ea typeface="Open Sans"/>
                <a:cs typeface="Open Sans"/>
                <a:sym typeface="Open Sans"/>
              </a:rPr>
              <a:t>ASK</a:t>
            </a:r>
            <a:endParaRPr lang="en" sz="1500">
              <a:solidFill>
                <a:schemeClr val="dk1"/>
              </a:solidFill>
              <a:latin typeface="Open Sans"/>
              <a:ea typeface="Open Sans"/>
              <a:cs typeface="Open Sans"/>
              <a:sym typeface="Open Sans"/>
            </a:endParaRPr>
          </a:p>
          <a:p>
            <a:pPr marL="0" lvl="0" indent="0" algn="l" rtl="0">
              <a:spcBef>
                <a:spcPts val="0"/>
              </a:spcBef>
              <a:spcAft>
                <a:spcPts val="0"/>
              </a:spcAft>
              <a:buClr>
                <a:schemeClr val="dk1"/>
              </a:buClr>
              <a:buSzPts val="1100"/>
              <a:buFont typeface="Arial"/>
              <a:buNone/>
            </a:pPr>
            <a:endParaRPr lang="en" sz="1500">
              <a:solidFill>
                <a:schemeClr val="dk1"/>
              </a:solidFill>
              <a:latin typeface="Open Sans"/>
              <a:ea typeface="Open Sans"/>
              <a:cs typeface="Open Sans"/>
              <a:sym typeface="Open Sans"/>
            </a:endParaRPr>
          </a:p>
          <a:p>
            <a:pPr marL="0" lvl="0" indent="0" algn="l" rtl="0">
              <a:spcBef>
                <a:spcPts val="0"/>
              </a:spcBef>
              <a:spcAft>
                <a:spcPts val="0"/>
              </a:spcAft>
              <a:buClr>
                <a:schemeClr val="dk1"/>
              </a:buClr>
              <a:buSzPts val="1100"/>
              <a:buFont typeface="Arial"/>
              <a:buNone/>
            </a:pPr>
            <a:r>
              <a:rPr lang="en" sz="1500">
                <a:solidFill>
                  <a:schemeClr val="dk1"/>
                </a:solidFill>
                <a:latin typeface="Open Sans"/>
                <a:ea typeface="Open Sans"/>
                <a:cs typeface="Open Sans"/>
                <a:sym typeface="Open Sans"/>
              </a:rPr>
              <a:t>We are continuing the phenomena conversation here. Say, “Phones are often made of many metals, but we particularly care about lanthanides (rare earth elements) for displays.” </a:t>
            </a:r>
          </a:p>
          <a:p>
            <a:pPr marL="0" lvl="0" indent="0" algn="l" rtl="0">
              <a:spcBef>
                <a:spcPts val="0"/>
              </a:spcBef>
              <a:spcAft>
                <a:spcPts val="0"/>
              </a:spcAft>
              <a:buClr>
                <a:schemeClr val="dk1"/>
              </a:buClr>
              <a:buSzPts val="1100"/>
              <a:buFont typeface="Arial"/>
              <a:buNone/>
            </a:pPr>
            <a:r>
              <a:rPr lang="en" sz="1500">
                <a:solidFill>
                  <a:schemeClr val="dk1"/>
                </a:solidFill>
                <a:latin typeface="Open Sans"/>
                <a:ea typeface="Open Sans"/>
                <a:cs typeface="Open Sans"/>
                <a:sym typeface="Open Sans"/>
              </a:rPr>
              <a:t>-Reference the periodic tables and ask students, “Can you locate these elements on the periodic table?” Allow about 2 minutes for students to look for these element symbols on their own </a:t>
            </a:r>
            <a:r>
              <a:rPr lang="en" sz="1500" b="1">
                <a:solidFill>
                  <a:schemeClr val="dk1"/>
                </a:solidFill>
                <a:latin typeface="Open Sans"/>
                <a:ea typeface="Open Sans"/>
                <a:cs typeface="Open Sans"/>
                <a:sym typeface="Open Sans"/>
              </a:rPr>
              <a:t>periodic tables. </a:t>
            </a:r>
            <a:endParaRPr sz="1500" b="1">
              <a:solidFill>
                <a:schemeClr val="dk1"/>
              </a:solidFill>
              <a:latin typeface="Open Sans"/>
              <a:ea typeface="Open Sans"/>
              <a:cs typeface="Open Sans"/>
              <a:sym typeface="Open San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2e8fb39efef_0_18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txBody>
          <a:bodyPr/>
          <a:lstStyle/>
          <a:p>
            <a:endParaRPr lang="en-US"/>
          </a:p>
        </p:txBody>
      </p:sp>
      <p:sp>
        <p:nvSpPr>
          <p:cNvPr id="111" name="Google Shape;111;g2e8fb39efef_0_18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en" sz="1600" b="1">
                <a:solidFill>
                  <a:schemeClr val="dk1"/>
                </a:solidFill>
                <a:latin typeface="Open Sans"/>
                <a:ea typeface="Open Sans"/>
                <a:cs typeface="Open Sans"/>
                <a:sym typeface="Open Sans"/>
              </a:rPr>
              <a:t>ASK</a:t>
            </a:r>
            <a:endParaRPr lang="en" sz="1500">
              <a:solidFill>
                <a:schemeClr val="dk1"/>
              </a:solidFill>
              <a:latin typeface="Open Sans"/>
              <a:ea typeface="Open Sans"/>
              <a:cs typeface="Open Sans"/>
              <a:sym typeface="Open Sans"/>
            </a:endParaRPr>
          </a:p>
          <a:p>
            <a:pPr marL="0" lvl="0" indent="0" algn="l" rtl="0">
              <a:spcBef>
                <a:spcPts val="0"/>
              </a:spcBef>
              <a:spcAft>
                <a:spcPts val="0"/>
              </a:spcAft>
              <a:buClr>
                <a:schemeClr val="dk1"/>
              </a:buClr>
              <a:buSzPts val="1100"/>
              <a:buFont typeface="Arial"/>
              <a:buNone/>
            </a:pPr>
            <a:endParaRPr lang="en" sz="1500">
              <a:solidFill>
                <a:schemeClr val="dk1"/>
              </a:solidFill>
              <a:latin typeface="Open Sans"/>
              <a:ea typeface="Open Sans"/>
              <a:cs typeface="Open Sans"/>
              <a:sym typeface="Open Sans"/>
            </a:endParaRPr>
          </a:p>
          <a:p>
            <a:pPr marL="0" lvl="0" indent="0" algn="l" rtl="0">
              <a:spcBef>
                <a:spcPts val="0"/>
              </a:spcBef>
              <a:spcAft>
                <a:spcPts val="0"/>
              </a:spcAft>
              <a:buClr>
                <a:schemeClr val="dk1"/>
              </a:buClr>
              <a:buSzPts val="1100"/>
              <a:buFont typeface="Arial"/>
              <a:buNone/>
            </a:pPr>
            <a:r>
              <a:rPr lang="en" sz="1500">
                <a:solidFill>
                  <a:schemeClr val="dk1"/>
                </a:solidFill>
                <a:latin typeface="Open Sans"/>
                <a:ea typeface="Open Sans"/>
                <a:cs typeface="Open Sans"/>
                <a:sym typeface="Open Sans"/>
              </a:rPr>
              <a:t>Continuing talk about phenomena on this slide. Say, “One of the more common rare earth elements (REEs) in screen displays is terbium, which will be the REE we will be focused on in this lesson.” Allow students about 1 minute to find this on their </a:t>
            </a:r>
            <a:r>
              <a:rPr lang="en" sz="1500" b="1">
                <a:solidFill>
                  <a:schemeClr val="dk1"/>
                </a:solidFill>
                <a:latin typeface="Open Sans"/>
                <a:ea typeface="Open Sans"/>
                <a:cs typeface="Open Sans"/>
                <a:sym typeface="Open Sans"/>
              </a:rPr>
              <a:t>periodic tables</a:t>
            </a:r>
            <a:r>
              <a:rPr lang="en" sz="1500">
                <a:solidFill>
                  <a:schemeClr val="dk1"/>
                </a:solidFill>
                <a:latin typeface="Open Sans"/>
                <a:ea typeface="Open Sans"/>
                <a:cs typeface="Open Sans"/>
                <a:sym typeface="Open Sans"/>
              </a:rPr>
              <a:t>. </a:t>
            </a:r>
            <a:endParaRPr sz="1500">
              <a:solidFill>
                <a:schemeClr val="dk1"/>
              </a:solidFill>
              <a:latin typeface="Open Sans"/>
              <a:ea typeface="Open Sans"/>
              <a:cs typeface="Open Sans"/>
              <a:sym typeface="Open Sans"/>
            </a:endParaRPr>
          </a:p>
        </p:txBody>
      </p:sp>
    </p:spTree>
    <p:extLst>
      <p:ext uri="{BB962C8B-B14F-4D97-AF65-F5344CB8AC3E}">
        <p14:creationId xmlns:p14="http://schemas.microsoft.com/office/powerpoint/2010/main" val="153252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2e8fb39efef_0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US"/>
          </a:p>
        </p:txBody>
      </p:sp>
      <p:sp>
        <p:nvSpPr>
          <p:cNvPr id="118" name="Google Shape;118;g2e8fb39efef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65100" lvl="0" indent="0" algn="l" rtl="0">
              <a:lnSpc>
                <a:spcPct val="115000"/>
              </a:lnSpc>
              <a:spcBef>
                <a:spcPts val="0"/>
              </a:spcBef>
              <a:spcAft>
                <a:spcPts val="0"/>
              </a:spcAft>
              <a:buClr>
                <a:schemeClr val="dk1"/>
              </a:buClr>
              <a:buSzPts val="1000"/>
              <a:buFont typeface="Open Sans"/>
              <a:buNone/>
            </a:pPr>
            <a:r>
              <a:rPr lang="en" sz="1000" b="1">
                <a:solidFill>
                  <a:schemeClr val="dk1"/>
                </a:solidFill>
                <a:latin typeface="Open Sans"/>
                <a:ea typeface="Open Sans"/>
                <a:cs typeface="Open Sans"/>
                <a:sym typeface="Open Sans"/>
              </a:rPr>
              <a:t>ASK</a:t>
            </a:r>
          </a:p>
          <a:p>
            <a:pPr marL="457200" lvl="0" indent="-292100" algn="l" rtl="0">
              <a:lnSpc>
                <a:spcPct val="115000"/>
              </a:lnSpc>
              <a:spcBef>
                <a:spcPts val="0"/>
              </a:spcBef>
              <a:spcAft>
                <a:spcPts val="0"/>
              </a:spcAft>
              <a:buClr>
                <a:schemeClr val="dk1"/>
              </a:buClr>
              <a:buSzPts val="1000"/>
              <a:buFont typeface="Open Sans"/>
              <a:buChar char="●"/>
            </a:pPr>
            <a:r>
              <a:rPr lang="en" sz="1000">
                <a:solidFill>
                  <a:schemeClr val="dk1"/>
                </a:solidFill>
                <a:latin typeface="Open Sans"/>
                <a:ea typeface="Open Sans"/>
                <a:cs typeface="Open Sans"/>
                <a:sym typeface="Open Sans"/>
              </a:rPr>
              <a:t>Say, “Metals come from the Earth’s crust, and we get them through mining. Mining involves two main steps: digging up the metals and then purifying them. Phones and computers mostly use special metals called rare earth elements (REEs). Even though they are called "rare," they aren’t actually all that rare; rather, they are hard to find in a pure form. They are often mixed with other metals such as iron and calcium. What are some other metals we mine?”</a:t>
            </a:r>
            <a:endParaRPr sz="1000">
              <a:solidFill>
                <a:schemeClr val="dk1"/>
              </a:solidFill>
              <a:latin typeface="Open Sans"/>
              <a:ea typeface="Open Sans"/>
              <a:cs typeface="Open Sans"/>
              <a:sym typeface="Open Sans"/>
            </a:endParaRPr>
          </a:p>
          <a:p>
            <a:pPr marL="914400" lvl="1" indent="-292100" algn="l" rtl="0">
              <a:lnSpc>
                <a:spcPct val="115000"/>
              </a:lnSpc>
              <a:spcBef>
                <a:spcPts val="0"/>
              </a:spcBef>
              <a:spcAft>
                <a:spcPts val="0"/>
              </a:spcAft>
              <a:buClr>
                <a:schemeClr val="dk1"/>
              </a:buClr>
              <a:buSzPts val="1000"/>
              <a:buFont typeface="Open Sans"/>
              <a:buChar char="○"/>
            </a:pPr>
            <a:r>
              <a:rPr lang="en" sz="1000">
                <a:solidFill>
                  <a:schemeClr val="dk1"/>
                </a:solidFill>
                <a:latin typeface="Open Sans"/>
                <a:ea typeface="Open Sans"/>
                <a:cs typeface="Open Sans"/>
                <a:sym typeface="Open Sans"/>
              </a:rPr>
              <a:t> Have students do a partner share, then have 2-3 people share answers with whole class.</a:t>
            </a:r>
            <a:endParaRPr sz="1000">
              <a:solidFill>
                <a:schemeClr val="dk1"/>
              </a:solidFill>
              <a:latin typeface="Open Sans"/>
              <a:ea typeface="Open Sans"/>
              <a:cs typeface="Open Sans"/>
              <a:sym typeface="Open Sans"/>
            </a:endParaRPr>
          </a:p>
          <a:p>
            <a:pPr marL="457200" lvl="0" indent="-292100" algn="l" rtl="0">
              <a:lnSpc>
                <a:spcPct val="115000"/>
              </a:lnSpc>
              <a:spcBef>
                <a:spcPts val="0"/>
              </a:spcBef>
              <a:spcAft>
                <a:spcPts val="0"/>
              </a:spcAft>
              <a:buClr>
                <a:schemeClr val="dk1"/>
              </a:buClr>
              <a:buSzPts val="1000"/>
              <a:buFont typeface="Open Sans"/>
              <a:buChar char="●"/>
            </a:pPr>
            <a:r>
              <a:rPr lang="en" sz="1000">
                <a:solidFill>
                  <a:schemeClr val="dk1"/>
                </a:solidFill>
                <a:latin typeface="Open Sans"/>
                <a:ea typeface="Open Sans"/>
                <a:cs typeface="Open Sans"/>
                <a:sym typeface="Open Sans"/>
              </a:rPr>
              <a:t>Say, “When miners dig up these metals, they get a mixture of REEs, calcium, and iron. They need to separate them, which is tricky. Usually, they use acid to wash away the unwanted metals, but this can harm the environment and be dangerous for workers.”</a:t>
            </a:r>
          </a:p>
          <a:p>
            <a:pPr marL="457200" lvl="0" indent="-292100" algn="l" rtl="0">
              <a:lnSpc>
                <a:spcPct val="115000"/>
              </a:lnSpc>
              <a:spcBef>
                <a:spcPts val="0"/>
              </a:spcBef>
              <a:spcAft>
                <a:spcPts val="0"/>
              </a:spcAft>
              <a:buClr>
                <a:schemeClr val="dk1"/>
              </a:buClr>
              <a:buSzPts val="1000"/>
              <a:buFont typeface="Open Sans"/>
              <a:buChar char="●"/>
            </a:pPr>
            <a:endParaRPr lang="en" sz="1000">
              <a:solidFill>
                <a:schemeClr val="dk1"/>
              </a:solidFill>
              <a:latin typeface="Open Sans"/>
              <a:ea typeface="Open Sans"/>
              <a:cs typeface="Open Sans"/>
              <a:sym typeface="Open Sans"/>
            </a:endParaRPr>
          </a:p>
          <a:p>
            <a:pPr marL="457200" lvl="0" indent="-292100" algn="l" rtl="0">
              <a:lnSpc>
                <a:spcPct val="115000"/>
              </a:lnSpc>
              <a:spcBef>
                <a:spcPts val="0"/>
              </a:spcBef>
              <a:spcAft>
                <a:spcPts val="0"/>
              </a:spcAft>
              <a:buClr>
                <a:schemeClr val="dk1"/>
              </a:buClr>
              <a:buSzPts val="1000"/>
              <a:buFont typeface="Open Sans"/>
              <a:buChar char="●"/>
            </a:pPr>
            <a:endParaRPr sz="1000">
              <a:solidFill>
                <a:schemeClr val="dk1"/>
              </a:solidFill>
              <a:latin typeface="Open Sans"/>
              <a:ea typeface="Open Sans"/>
              <a:cs typeface="Open Sans"/>
              <a:sym typeface="Open Sans"/>
            </a:endParaRPr>
          </a:p>
          <a:p>
            <a:pPr marL="0" lvl="0" indent="0" algn="l" rtl="0">
              <a:lnSpc>
                <a:spcPct val="115000"/>
              </a:lnSpc>
              <a:spcBef>
                <a:spcPts val="0"/>
              </a:spcBef>
              <a:spcAft>
                <a:spcPts val="0"/>
              </a:spcAft>
              <a:buNone/>
            </a:pPr>
            <a:endParaRPr sz="1000">
              <a:solidFill>
                <a:schemeClr val="dk1"/>
              </a:solidFill>
              <a:latin typeface="Open Sans"/>
              <a:ea typeface="Open Sans"/>
              <a:cs typeface="Open Sans"/>
              <a:sym typeface="Open Sans"/>
            </a:endParaRPr>
          </a:p>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g2e8fb39efef_0_1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txBody>
          <a:bodyPr/>
          <a:lstStyle/>
          <a:p>
            <a:endParaRPr lang="en-US"/>
          </a:p>
        </p:txBody>
      </p:sp>
      <p:sp>
        <p:nvSpPr>
          <p:cNvPr id="168" name="Google Shape;168;g2e8fb39efef_0_1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65100" lvl="0" indent="0" algn="l" rtl="0">
              <a:lnSpc>
                <a:spcPct val="115000"/>
              </a:lnSpc>
              <a:spcBef>
                <a:spcPts val="0"/>
              </a:spcBef>
              <a:spcAft>
                <a:spcPts val="0"/>
              </a:spcAft>
              <a:buClr>
                <a:schemeClr val="dk1"/>
              </a:buClr>
              <a:buSzPts val="1000"/>
              <a:buFont typeface="Open Sans"/>
              <a:buNone/>
            </a:pPr>
            <a:r>
              <a:rPr lang="en" sz="1000" b="1">
                <a:solidFill>
                  <a:schemeClr val="dk1"/>
                </a:solidFill>
                <a:latin typeface="Open Sans"/>
                <a:ea typeface="Open Sans"/>
                <a:cs typeface="Open Sans"/>
                <a:sym typeface="Open Sans"/>
              </a:rPr>
              <a:t>ASK</a:t>
            </a:r>
          </a:p>
          <a:p>
            <a:pPr marL="457200" lvl="0" indent="-292100" algn="l" rtl="0">
              <a:lnSpc>
                <a:spcPct val="115000"/>
              </a:lnSpc>
              <a:spcBef>
                <a:spcPts val="0"/>
              </a:spcBef>
              <a:spcAft>
                <a:spcPts val="0"/>
              </a:spcAft>
              <a:buClr>
                <a:schemeClr val="dk1"/>
              </a:buClr>
              <a:buSzPts val="1000"/>
              <a:buFont typeface="Open Sans"/>
              <a:buChar char="●"/>
            </a:pPr>
            <a:r>
              <a:rPr lang="en" sz="1000">
                <a:solidFill>
                  <a:schemeClr val="dk1"/>
                </a:solidFill>
                <a:latin typeface="Open Sans"/>
                <a:ea typeface="Open Sans"/>
                <a:cs typeface="Open Sans"/>
                <a:sym typeface="Open Sans"/>
              </a:rPr>
              <a:t>Say, “The acid can leak into nearby water, hurting plants, animals, and people. Mining also uses a lot of energy, which causes air pollution. That’s why we need better, safer ways to separate these metals..</a:t>
            </a:r>
            <a:endParaRPr sz="1000">
              <a:solidFill>
                <a:schemeClr val="dk1"/>
              </a:solidFill>
              <a:latin typeface="Open Sans"/>
              <a:ea typeface="Open Sans"/>
              <a:cs typeface="Open Sans"/>
              <a:sym typeface="Open Sans"/>
            </a:endParaRPr>
          </a:p>
          <a:p>
            <a:pPr marL="914400" lvl="1" indent="-292100" algn="l" rtl="0">
              <a:lnSpc>
                <a:spcPct val="115000"/>
              </a:lnSpc>
              <a:spcBef>
                <a:spcPts val="0"/>
              </a:spcBef>
              <a:spcAft>
                <a:spcPts val="0"/>
              </a:spcAft>
              <a:buClr>
                <a:schemeClr val="dk1"/>
              </a:buClr>
              <a:buSzPts val="1000"/>
              <a:buFont typeface="Open Sans"/>
              <a:buChar char="○"/>
            </a:pPr>
            <a:r>
              <a:rPr lang="en" sz="1000" i="1">
                <a:solidFill>
                  <a:schemeClr val="dk1"/>
                </a:solidFill>
                <a:latin typeface="Open Sans"/>
                <a:ea typeface="Open Sans"/>
                <a:cs typeface="Open Sans"/>
                <a:sym typeface="Open Sans"/>
              </a:rPr>
              <a:t>Have you ever seen pollution before? How did it affect the surrounding ecosystem? Talk to a neighbor.”</a:t>
            </a:r>
          </a:p>
          <a:p>
            <a:pPr marL="914400" lvl="1" indent="-292100" algn="l" rtl="0">
              <a:lnSpc>
                <a:spcPct val="115000"/>
              </a:lnSpc>
              <a:spcBef>
                <a:spcPts val="0"/>
              </a:spcBef>
              <a:spcAft>
                <a:spcPts val="0"/>
              </a:spcAft>
              <a:buClr>
                <a:schemeClr val="dk1"/>
              </a:buClr>
              <a:buSzPts val="1000"/>
              <a:buFont typeface="Open Sans"/>
              <a:buChar char="○"/>
            </a:pPr>
            <a:r>
              <a:rPr lang="en" sz="1000" i="1">
                <a:solidFill>
                  <a:schemeClr val="dk1"/>
                </a:solidFill>
                <a:latin typeface="Open Sans"/>
                <a:ea typeface="Open Sans"/>
                <a:cs typeface="Open Sans"/>
                <a:sym typeface="Open Sans"/>
              </a:rPr>
              <a:t>Allow about 3 minutes. </a:t>
            </a:r>
            <a:endParaRPr sz="1000" i="1">
              <a:solidFill>
                <a:schemeClr val="dk1"/>
              </a:solidFill>
              <a:latin typeface="Open Sans"/>
              <a:ea typeface="Open Sans"/>
              <a:cs typeface="Open Sans"/>
              <a:sym typeface="Open Sans"/>
            </a:endParaRPr>
          </a:p>
          <a:p>
            <a:pPr marL="0" lvl="0" indent="0" algn="l" rtl="0">
              <a:lnSpc>
                <a:spcPct val="100000"/>
              </a:lnSpc>
              <a:spcBef>
                <a:spcPts val="0"/>
              </a:spcBef>
              <a:spcAft>
                <a:spcPts val="0"/>
              </a:spcAft>
              <a:buSzPts val="1100"/>
              <a:buNone/>
            </a:pPr>
            <a:endParaRPr i="1"/>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54"/>
        <p:cNvGrpSpPr/>
        <p:nvPr/>
      </p:nvGrpSpPr>
      <p:grpSpPr>
        <a:xfrm>
          <a:off x="0" y="0"/>
          <a:ext cx="0" cy="0"/>
          <a:chOff x="0" y="0"/>
          <a:chExt cx="0" cy="0"/>
        </a:xfrm>
      </p:grpSpPr>
      <p:sp>
        <p:nvSpPr>
          <p:cNvPr id="55" name="Google Shape;55;p1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rtl="0">
              <a:lnSpc>
                <a:spcPct val="100000"/>
              </a:lnSpc>
              <a:spcBef>
                <a:spcPts val="0"/>
              </a:spcBef>
              <a:spcAft>
                <a:spcPts val="0"/>
              </a:spcAft>
              <a:buSzPts val="2800"/>
              <a:buNone/>
              <a:defRPr/>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56" name="Google Shape;56;p1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gn="l" rtl="0">
              <a:lnSpc>
                <a:spcPct val="115000"/>
              </a:lnSpc>
              <a:spcBef>
                <a:spcPts val="0"/>
              </a:spcBef>
              <a:spcAft>
                <a:spcPts val="0"/>
              </a:spcAft>
              <a:buSzPts val="1800"/>
              <a:buChar char="●"/>
              <a:defRPr/>
            </a:lvl1pPr>
            <a:lvl2pPr marL="914400" lvl="1" indent="-317500" algn="l" rtl="0">
              <a:lnSpc>
                <a:spcPct val="115000"/>
              </a:lnSpc>
              <a:spcBef>
                <a:spcPts val="0"/>
              </a:spcBef>
              <a:spcAft>
                <a:spcPts val="0"/>
              </a:spcAft>
              <a:buSzPts val="1400"/>
              <a:buChar char="○"/>
              <a:defRPr/>
            </a:lvl2pPr>
            <a:lvl3pPr marL="1371600" lvl="2" indent="-317500" algn="l" rtl="0">
              <a:lnSpc>
                <a:spcPct val="115000"/>
              </a:lnSpc>
              <a:spcBef>
                <a:spcPts val="0"/>
              </a:spcBef>
              <a:spcAft>
                <a:spcPts val="0"/>
              </a:spcAft>
              <a:buSzPts val="1400"/>
              <a:buChar char="■"/>
              <a:defRPr/>
            </a:lvl3pPr>
            <a:lvl4pPr marL="1828800" lvl="3" indent="-317500" algn="l" rtl="0">
              <a:lnSpc>
                <a:spcPct val="115000"/>
              </a:lnSpc>
              <a:spcBef>
                <a:spcPts val="0"/>
              </a:spcBef>
              <a:spcAft>
                <a:spcPts val="0"/>
              </a:spcAft>
              <a:buSzPts val="1400"/>
              <a:buChar char="●"/>
              <a:defRPr/>
            </a:lvl4pPr>
            <a:lvl5pPr marL="2286000" lvl="4" indent="-317500" algn="l" rtl="0">
              <a:lnSpc>
                <a:spcPct val="115000"/>
              </a:lnSpc>
              <a:spcBef>
                <a:spcPts val="0"/>
              </a:spcBef>
              <a:spcAft>
                <a:spcPts val="0"/>
              </a:spcAft>
              <a:buSzPts val="1400"/>
              <a:buChar char="○"/>
              <a:defRPr/>
            </a:lvl5pPr>
            <a:lvl6pPr marL="2743200" lvl="5" indent="-317500" algn="l" rtl="0">
              <a:lnSpc>
                <a:spcPct val="115000"/>
              </a:lnSpc>
              <a:spcBef>
                <a:spcPts val="0"/>
              </a:spcBef>
              <a:spcAft>
                <a:spcPts val="0"/>
              </a:spcAft>
              <a:buSzPts val="1400"/>
              <a:buChar char="■"/>
              <a:defRPr/>
            </a:lvl6pPr>
            <a:lvl7pPr marL="3200400" lvl="6" indent="-317500" algn="l" rtl="0">
              <a:lnSpc>
                <a:spcPct val="115000"/>
              </a:lnSpc>
              <a:spcBef>
                <a:spcPts val="0"/>
              </a:spcBef>
              <a:spcAft>
                <a:spcPts val="0"/>
              </a:spcAft>
              <a:buSzPts val="1400"/>
              <a:buChar char="●"/>
              <a:defRPr/>
            </a:lvl7pPr>
            <a:lvl8pPr marL="3657600" lvl="7" indent="-317500" algn="l" rtl="0">
              <a:lnSpc>
                <a:spcPct val="115000"/>
              </a:lnSpc>
              <a:spcBef>
                <a:spcPts val="0"/>
              </a:spcBef>
              <a:spcAft>
                <a:spcPts val="0"/>
              </a:spcAft>
              <a:buSzPts val="1400"/>
              <a:buChar char="○"/>
              <a:defRPr/>
            </a:lvl8pPr>
            <a:lvl9pPr marL="4114800" lvl="8" indent="-317500" algn="l" rtl="0">
              <a:lnSpc>
                <a:spcPct val="115000"/>
              </a:lnSpc>
              <a:spcBef>
                <a:spcPts val="0"/>
              </a:spcBef>
              <a:spcAft>
                <a:spcPts val="0"/>
              </a:spcAft>
              <a:buSzPts val="1400"/>
              <a:buChar char="■"/>
              <a:defRPr/>
            </a:lvl9pPr>
          </a:lstStyle>
          <a:p>
            <a:endParaRPr/>
          </a:p>
        </p:txBody>
      </p:sp>
      <p:sp>
        <p:nvSpPr>
          <p:cNvPr id="57" name="Google Shape;57;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8"/>
        <p:cNvGrpSpPr/>
        <p:nvPr/>
      </p:nvGrpSpPr>
      <p:grpSpPr>
        <a:xfrm>
          <a:off x="0" y="0"/>
          <a:ext cx="0" cy="0"/>
          <a:chOff x="0" y="0"/>
          <a:chExt cx="0" cy="0"/>
        </a:xfrm>
      </p:grpSpPr>
      <p:sp>
        <p:nvSpPr>
          <p:cNvPr id="59" name="Google Shape;59;p1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rtl="0">
              <a:lnSpc>
                <a:spcPct val="100000"/>
              </a:lnSpc>
              <a:spcBef>
                <a:spcPts val="0"/>
              </a:spcBef>
              <a:spcAft>
                <a:spcPts val="0"/>
              </a:spcAft>
              <a:buSzPts val="2800"/>
              <a:buNone/>
              <a:defRPr/>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60" name="Google Shape;60;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61"/>
        <p:cNvGrpSpPr/>
        <p:nvPr/>
      </p:nvGrpSpPr>
      <p:grpSpPr>
        <a:xfrm>
          <a:off x="0" y="0"/>
          <a:ext cx="0" cy="0"/>
          <a:chOff x="0" y="0"/>
          <a:chExt cx="0" cy="0"/>
        </a:xfrm>
      </p:grpSpPr>
      <p:sp>
        <p:nvSpPr>
          <p:cNvPr id="62" name="Google Shape;62;p16"/>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rmAutofit/>
          </a:bodyPr>
          <a:lstStyle>
            <a:lvl1pPr lvl="0" algn="ctr" rtl="0">
              <a:lnSpc>
                <a:spcPct val="100000"/>
              </a:lnSpc>
              <a:spcBef>
                <a:spcPts val="0"/>
              </a:spcBef>
              <a:spcAft>
                <a:spcPts val="0"/>
              </a:spcAft>
              <a:buSzPts val="5200"/>
              <a:buNone/>
              <a:defRPr sz="5200"/>
            </a:lvl1pPr>
            <a:lvl2pPr lvl="1" algn="ctr" rtl="0">
              <a:lnSpc>
                <a:spcPct val="100000"/>
              </a:lnSpc>
              <a:spcBef>
                <a:spcPts val="0"/>
              </a:spcBef>
              <a:spcAft>
                <a:spcPts val="0"/>
              </a:spcAft>
              <a:buSzPts val="5200"/>
              <a:buNone/>
              <a:defRPr sz="5200"/>
            </a:lvl2pPr>
            <a:lvl3pPr lvl="2" algn="ctr" rtl="0">
              <a:lnSpc>
                <a:spcPct val="100000"/>
              </a:lnSpc>
              <a:spcBef>
                <a:spcPts val="0"/>
              </a:spcBef>
              <a:spcAft>
                <a:spcPts val="0"/>
              </a:spcAft>
              <a:buSzPts val="5200"/>
              <a:buNone/>
              <a:defRPr sz="5200"/>
            </a:lvl3pPr>
            <a:lvl4pPr lvl="3" algn="ctr" rtl="0">
              <a:lnSpc>
                <a:spcPct val="100000"/>
              </a:lnSpc>
              <a:spcBef>
                <a:spcPts val="0"/>
              </a:spcBef>
              <a:spcAft>
                <a:spcPts val="0"/>
              </a:spcAft>
              <a:buSzPts val="5200"/>
              <a:buNone/>
              <a:defRPr sz="5200"/>
            </a:lvl4pPr>
            <a:lvl5pPr lvl="4" algn="ctr" rtl="0">
              <a:lnSpc>
                <a:spcPct val="100000"/>
              </a:lnSpc>
              <a:spcBef>
                <a:spcPts val="0"/>
              </a:spcBef>
              <a:spcAft>
                <a:spcPts val="0"/>
              </a:spcAft>
              <a:buSzPts val="5200"/>
              <a:buNone/>
              <a:defRPr sz="5200"/>
            </a:lvl5pPr>
            <a:lvl6pPr lvl="5" algn="ctr" rtl="0">
              <a:lnSpc>
                <a:spcPct val="100000"/>
              </a:lnSpc>
              <a:spcBef>
                <a:spcPts val="0"/>
              </a:spcBef>
              <a:spcAft>
                <a:spcPts val="0"/>
              </a:spcAft>
              <a:buSzPts val="5200"/>
              <a:buNone/>
              <a:defRPr sz="5200"/>
            </a:lvl6pPr>
            <a:lvl7pPr lvl="6" algn="ctr" rtl="0">
              <a:lnSpc>
                <a:spcPct val="100000"/>
              </a:lnSpc>
              <a:spcBef>
                <a:spcPts val="0"/>
              </a:spcBef>
              <a:spcAft>
                <a:spcPts val="0"/>
              </a:spcAft>
              <a:buSzPts val="5200"/>
              <a:buNone/>
              <a:defRPr sz="5200"/>
            </a:lvl7pPr>
            <a:lvl8pPr lvl="7" algn="ctr" rtl="0">
              <a:lnSpc>
                <a:spcPct val="100000"/>
              </a:lnSpc>
              <a:spcBef>
                <a:spcPts val="0"/>
              </a:spcBef>
              <a:spcAft>
                <a:spcPts val="0"/>
              </a:spcAft>
              <a:buSzPts val="5200"/>
              <a:buNone/>
              <a:defRPr sz="5200"/>
            </a:lvl8pPr>
            <a:lvl9pPr lvl="8" algn="ctr" rtl="0">
              <a:lnSpc>
                <a:spcPct val="100000"/>
              </a:lnSpc>
              <a:spcBef>
                <a:spcPts val="0"/>
              </a:spcBef>
              <a:spcAft>
                <a:spcPts val="0"/>
              </a:spcAft>
              <a:buSzPts val="5200"/>
              <a:buNone/>
              <a:defRPr sz="5200"/>
            </a:lvl9pPr>
          </a:lstStyle>
          <a:p>
            <a:endParaRPr/>
          </a:p>
        </p:txBody>
      </p:sp>
      <p:sp>
        <p:nvSpPr>
          <p:cNvPr id="63" name="Google Shape;63;p16"/>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rmAutofit/>
          </a:bodyPr>
          <a:lstStyle>
            <a:lvl1pPr lvl="0" algn="ctr" rtl="0">
              <a:lnSpc>
                <a:spcPct val="100000"/>
              </a:lnSpc>
              <a:spcBef>
                <a:spcPts val="0"/>
              </a:spcBef>
              <a:spcAft>
                <a:spcPts val="0"/>
              </a:spcAft>
              <a:buSzPts val="2800"/>
              <a:buNone/>
              <a:defRPr sz="28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64" name="Google Shape;64;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65"/>
        <p:cNvGrpSpPr/>
        <p:nvPr/>
      </p:nvGrpSpPr>
      <p:grpSpPr>
        <a:xfrm>
          <a:off x="0" y="0"/>
          <a:ext cx="0" cy="0"/>
          <a:chOff x="0" y="0"/>
          <a:chExt cx="0" cy="0"/>
        </a:xfrm>
      </p:grpSpPr>
      <p:sp>
        <p:nvSpPr>
          <p:cNvPr id="66" name="Google Shape;66;p17"/>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rmAutofit/>
          </a:bodyPr>
          <a:lstStyle>
            <a:lvl1pPr lvl="0" algn="ctr" rtl="0">
              <a:lnSpc>
                <a:spcPct val="100000"/>
              </a:lnSpc>
              <a:spcBef>
                <a:spcPts val="0"/>
              </a:spcBef>
              <a:spcAft>
                <a:spcPts val="0"/>
              </a:spcAft>
              <a:buSzPts val="3600"/>
              <a:buNone/>
              <a:defRPr sz="3600"/>
            </a:lvl1pPr>
            <a:lvl2pPr lvl="1" algn="ctr" rtl="0">
              <a:lnSpc>
                <a:spcPct val="100000"/>
              </a:lnSpc>
              <a:spcBef>
                <a:spcPts val="0"/>
              </a:spcBef>
              <a:spcAft>
                <a:spcPts val="0"/>
              </a:spcAft>
              <a:buSzPts val="3600"/>
              <a:buNone/>
              <a:defRPr sz="3600"/>
            </a:lvl2pPr>
            <a:lvl3pPr lvl="2" algn="ctr" rtl="0">
              <a:lnSpc>
                <a:spcPct val="100000"/>
              </a:lnSpc>
              <a:spcBef>
                <a:spcPts val="0"/>
              </a:spcBef>
              <a:spcAft>
                <a:spcPts val="0"/>
              </a:spcAft>
              <a:buSzPts val="3600"/>
              <a:buNone/>
              <a:defRPr sz="3600"/>
            </a:lvl3pPr>
            <a:lvl4pPr lvl="3" algn="ctr" rtl="0">
              <a:lnSpc>
                <a:spcPct val="100000"/>
              </a:lnSpc>
              <a:spcBef>
                <a:spcPts val="0"/>
              </a:spcBef>
              <a:spcAft>
                <a:spcPts val="0"/>
              </a:spcAft>
              <a:buSzPts val="3600"/>
              <a:buNone/>
              <a:defRPr sz="3600"/>
            </a:lvl4pPr>
            <a:lvl5pPr lvl="4" algn="ctr" rtl="0">
              <a:lnSpc>
                <a:spcPct val="100000"/>
              </a:lnSpc>
              <a:spcBef>
                <a:spcPts val="0"/>
              </a:spcBef>
              <a:spcAft>
                <a:spcPts val="0"/>
              </a:spcAft>
              <a:buSzPts val="3600"/>
              <a:buNone/>
              <a:defRPr sz="3600"/>
            </a:lvl5pPr>
            <a:lvl6pPr lvl="5" algn="ctr" rtl="0">
              <a:lnSpc>
                <a:spcPct val="100000"/>
              </a:lnSpc>
              <a:spcBef>
                <a:spcPts val="0"/>
              </a:spcBef>
              <a:spcAft>
                <a:spcPts val="0"/>
              </a:spcAft>
              <a:buSzPts val="3600"/>
              <a:buNone/>
              <a:defRPr sz="3600"/>
            </a:lvl6pPr>
            <a:lvl7pPr lvl="6" algn="ctr" rtl="0">
              <a:lnSpc>
                <a:spcPct val="100000"/>
              </a:lnSpc>
              <a:spcBef>
                <a:spcPts val="0"/>
              </a:spcBef>
              <a:spcAft>
                <a:spcPts val="0"/>
              </a:spcAft>
              <a:buSzPts val="3600"/>
              <a:buNone/>
              <a:defRPr sz="3600"/>
            </a:lvl7pPr>
            <a:lvl8pPr lvl="7" algn="ctr" rtl="0">
              <a:lnSpc>
                <a:spcPct val="100000"/>
              </a:lnSpc>
              <a:spcBef>
                <a:spcPts val="0"/>
              </a:spcBef>
              <a:spcAft>
                <a:spcPts val="0"/>
              </a:spcAft>
              <a:buSzPts val="3600"/>
              <a:buNone/>
              <a:defRPr sz="3600"/>
            </a:lvl8pPr>
            <a:lvl9pPr lvl="8" algn="ctr" rtl="0">
              <a:lnSpc>
                <a:spcPct val="100000"/>
              </a:lnSpc>
              <a:spcBef>
                <a:spcPts val="0"/>
              </a:spcBef>
              <a:spcAft>
                <a:spcPts val="0"/>
              </a:spcAft>
              <a:buSzPts val="3600"/>
              <a:buNone/>
              <a:defRPr sz="3600"/>
            </a:lvl9pPr>
          </a:lstStyle>
          <a:p>
            <a:endParaRPr/>
          </a:p>
        </p:txBody>
      </p:sp>
      <p:sp>
        <p:nvSpPr>
          <p:cNvPr id="67" name="Google Shape;67;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68"/>
        <p:cNvGrpSpPr/>
        <p:nvPr/>
      </p:nvGrpSpPr>
      <p:grpSpPr>
        <a:xfrm>
          <a:off x="0" y="0"/>
          <a:ext cx="0" cy="0"/>
          <a:chOff x="0" y="0"/>
          <a:chExt cx="0" cy="0"/>
        </a:xfrm>
      </p:grpSpPr>
      <p:sp>
        <p:nvSpPr>
          <p:cNvPr id="69" name="Google Shape;69;p1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rtl="0">
              <a:lnSpc>
                <a:spcPct val="100000"/>
              </a:lnSpc>
              <a:spcBef>
                <a:spcPts val="0"/>
              </a:spcBef>
              <a:spcAft>
                <a:spcPts val="0"/>
              </a:spcAft>
              <a:buSzPts val="2800"/>
              <a:buNone/>
              <a:defRPr/>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70" name="Google Shape;70;p18"/>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rtl="0">
              <a:lnSpc>
                <a:spcPct val="115000"/>
              </a:lnSpc>
              <a:spcBef>
                <a:spcPts val="0"/>
              </a:spcBef>
              <a:spcAft>
                <a:spcPts val="0"/>
              </a:spcAft>
              <a:buSzPts val="1400"/>
              <a:buChar char="●"/>
              <a:defRPr sz="1400"/>
            </a:lvl1pPr>
            <a:lvl2pPr marL="914400" lvl="1" indent="-304800" algn="l" rtl="0">
              <a:lnSpc>
                <a:spcPct val="115000"/>
              </a:lnSpc>
              <a:spcBef>
                <a:spcPts val="0"/>
              </a:spcBef>
              <a:spcAft>
                <a:spcPts val="0"/>
              </a:spcAft>
              <a:buSzPts val="1200"/>
              <a:buChar char="○"/>
              <a:defRPr sz="1200"/>
            </a:lvl2pPr>
            <a:lvl3pPr marL="1371600" lvl="2" indent="-304800" algn="l" rtl="0">
              <a:lnSpc>
                <a:spcPct val="115000"/>
              </a:lnSpc>
              <a:spcBef>
                <a:spcPts val="0"/>
              </a:spcBef>
              <a:spcAft>
                <a:spcPts val="0"/>
              </a:spcAft>
              <a:buSzPts val="1200"/>
              <a:buChar char="■"/>
              <a:defRPr sz="1200"/>
            </a:lvl3pPr>
            <a:lvl4pPr marL="1828800" lvl="3" indent="-304800" algn="l" rtl="0">
              <a:lnSpc>
                <a:spcPct val="115000"/>
              </a:lnSpc>
              <a:spcBef>
                <a:spcPts val="0"/>
              </a:spcBef>
              <a:spcAft>
                <a:spcPts val="0"/>
              </a:spcAft>
              <a:buSzPts val="1200"/>
              <a:buChar char="●"/>
              <a:defRPr sz="1200"/>
            </a:lvl4pPr>
            <a:lvl5pPr marL="2286000" lvl="4" indent="-304800" algn="l" rtl="0">
              <a:lnSpc>
                <a:spcPct val="115000"/>
              </a:lnSpc>
              <a:spcBef>
                <a:spcPts val="0"/>
              </a:spcBef>
              <a:spcAft>
                <a:spcPts val="0"/>
              </a:spcAft>
              <a:buSzPts val="1200"/>
              <a:buChar char="○"/>
              <a:defRPr sz="1200"/>
            </a:lvl5pPr>
            <a:lvl6pPr marL="2743200" lvl="5" indent="-304800" algn="l" rtl="0">
              <a:lnSpc>
                <a:spcPct val="115000"/>
              </a:lnSpc>
              <a:spcBef>
                <a:spcPts val="0"/>
              </a:spcBef>
              <a:spcAft>
                <a:spcPts val="0"/>
              </a:spcAft>
              <a:buSzPts val="1200"/>
              <a:buChar char="■"/>
              <a:defRPr sz="1200"/>
            </a:lvl6pPr>
            <a:lvl7pPr marL="3200400" lvl="6" indent="-304800" algn="l" rtl="0">
              <a:lnSpc>
                <a:spcPct val="115000"/>
              </a:lnSpc>
              <a:spcBef>
                <a:spcPts val="0"/>
              </a:spcBef>
              <a:spcAft>
                <a:spcPts val="0"/>
              </a:spcAft>
              <a:buSzPts val="1200"/>
              <a:buChar char="●"/>
              <a:defRPr sz="1200"/>
            </a:lvl7pPr>
            <a:lvl8pPr marL="3657600" lvl="7" indent="-304800" algn="l" rtl="0">
              <a:lnSpc>
                <a:spcPct val="115000"/>
              </a:lnSpc>
              <a:spcBef>
                <a:spcPts val="0"/>
              </a:spcBef>
              <a:spcAft>
                <a:spcPts val="0"/>
              </a:spcAft>
              <a:buSzPts val="1200"/>
              <a:buChar char="○"/>
              <a:defRPr sz="1200"/>
            </a:lvl8pPr>
            <a:lvl9pPr marL="4114800" lvl="8" indent="-304800" algn="l" rtl="0">
              <a:lnSpc>
                <a:spcPct val="115000"/>
              </a:lnSpc>
              <a:spcBef>
                <a:spcPts val="0"/>
              </a:spcBef>
              <a:spcAft>
                <a:spcPts val="0"/>
              </a:spcAft>
              <a:buSzPts val="1200"/>
              <a:buChar char="■"/>
              <a:defRPr sz="1200"/>
            </a:lvl9pPr>
          </a:lstStyle>
          <a:p>
            <a:endParaRPr/>
          </a:p>
        </p:txBody>
      </p:sp>
      <p:sp>
        <p:nvSpPr>
          <p:cNvPr id="71" name="Google Shape;71;p18"/>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rtl="0">
              <a:lnSpc>
                <a:spcPct val="115000"/>
              </a:lnSpc>
              <a:spcBef>
                <a:spcPts val="0"/>
              </a:spcBef>
              <a:spcAft>
                <a:spcPts val="0"/>
              </a:spcAft>
              <a:buSzPts val="1400"/>
              <a:buChar char="●"/>
              <a:defRPr sz="1400"/>
            </a:lvl1pPr>
            <a:lvl2pPr marL="914400" lvl="1" indent="-304800" algn="l" rtl="0">
              <a:lnSpc>
                <a:spcPct val="115000"/>
              </a:lnSpc>
              <a:spcBef>
                <a:spcPts val="0"/>
              </a:spcBef>
              <a:spcAft>
                <a:spcPts val="0"/>
              </a:spcAft>
              <a:buSzPts val="1200"/>
              <a:buChar char="○"/>
              <a:defRPr sz="1200"/>
            </a:lvl2pPr>
            <a:lvl3pPr marL="1371600" lvl="2" indent="-304800" algn="l" rtl="0">
              <a:lnSpc>
                <a:spcPct val="115000"/>
              </a:lnSpc>
              <a:spcBef>
                <a:spcPts val="0"/>
              </a:spcBef>
              <a:spcAft>
                <a:spcPts val="0"/>
              </a:spcAft>
              <a:buSzPts val="1200"/>
              <a:buChar char="■"/>
              <a:defRPr sz="1200"/>
            </a:lvl3pPr>
            <a:lvl4pPr marL="1828800" lvl="3" indent="-304800" algn="l" rtl="0">
              <a:lnSpc>
                <a:spcPct val="115000"/>
              </a:lnSpc>
              <a:spcBef>
                <a:spcPts val="0"/>
              </a:spcBef>
              <a:spcAft>
                <a:spcPts val="0"/>
              </a:spcAft>
              <a:buSzPts val="1200"/>
              <a:buChar char="●"/>
              <a:defRPr sz="1200"/>
            </a:lvl4pPr>
            <a:lvl5pPr marL="2286000" lvl="4" indent="-304800" algn="l" rtl="0">
              <a:lnSpc>
                <a:spcPct val="115000"/>
              </a:lnSpc>
              <a:spcBef>
                <a:spcPts val="0"/>
              </a:spcBef>
              <a:spcAft>
                <a:spcPts val="0"/>
              </a:spcAft>
              <a:buSzPts val="1200"/>
              <a:buChar char="○"/>
              <a:defRPr sz="1200"/>
            </a:lvl5pPr>
            <a:lvl6pPr marL="2743200" lvl="5" indent="-304800" algn="l" rtl="0">
              <a:lnSpc>
                <a:spcPct val="115000"/>
              </a:lnSpc>
              <a:spcBef>
                <a:spcPts val="0"/>
              </a:spcBef>
              <a:spcAft>
                <a:spcPts val="0"/>
              </a:spcAft>
              <a:buSzPts val="1200"/>
              <a:buChar char="■"/>
              <a:defRPr sz="1200"/>
            </a:lvl6pPr>
            <a:lvl7pPr marL="3200400" lvl="6" indent="-304800" algn="l" rtl="0">
              <a:lnSpc>
                <a:spcPct val="115000"/>
              </a:lnSpc>
              <a:spcBef>
                <a:spcPts val="0"/>
              </a:spcBef>
              <a:spcAft>
                <a:spcPts val="0"/>
              </a:spcAft>
              <a:buSzPts val="1200"/>
              <a:buChar char="●"/>
              <a:defRPr sz="1200"/>
            </a:lvl7pPr>
            <a:lvl8pPr marL="3657600" lvl="7" indent="-304800" algn="l" rtl="0">
              <a:lnSpc>
                <a:spcPct val="115000"/>
              </a:lnSpc>
              <a:spcBef>
                <a:spcPts val="0"/>
              </a:spcBef>
              <a:spcAft>
                <a:spcPts val="0"/>
              </a:spcAft>
              <a:buSzPts val="1200"/>
              <a:buChar char="○"/>
              <a:defRPr sz="1200"/>
            </a:lvl8pPr>
            <a:lvl9pPr marL="4114800" lvl="8" indent="-304800" algn="l" rtl="0">
              <a:lnSpc>
                <a:spcPct val="115000"/>
              </a:lnSpc>
              <a:spcBef>
                <a:spcPts val="0"/>
              </a:spcBef>
              <a:spcAft>
                <a:spcPts val="0"/>
              </a:spcAft>
              <a:buSzPts val="1200"/>
              <a:buChar char="■"/>
              <a:defRPr sz="1200"/>
            </a:lvl9pPr>
          </a:lstStyle>
          <a:p>
            <a:endParaRPr/>
          </a:p>
        </p:txBody>
      </p:sp>
      <p:sp>
        <p:nvSpPr>
          <p:cNvPr id="72" name="Google Shape;72;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73"/>
        <p:cNvGrpSpPr/>
        <p:nvPr/>
      </p:nvGrpSpPr>
      <p:grpSpPr>
        <a:xfrm>
          <a:off x="0" y="0"/>
          <a:ext cx="0" cy="0"/>
          <a:chOff x="0" y="0"/>
          <a:chExt cx="0" cy="0"/>
        </a:xfrm>
      </p:grpSpPr>
      <p:sp>
        <p:nvSpPr>
          <p:cNvPr id="74" name="Google Shape;74;p19"/>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rmAutofit/>
          </a:bodyPr>
          <a:lstStyle>
            <a:lvl1pPr lvl="0" algn="l" rtl="0">
              <a:lnSpc>
                <a:spcPct val="100000"/>
              </a:lnSpc>
              <a:spcBef>
                <a:spcPts val="0"/>
              </a:spcBef>
              <a:spcAft>
                <a:spcPts val="0"/>
              </a:spcAft>
              <a:buSzPts val="2400"/>
              <a:buNone/>
              <a:defRPr sz="2400"/>
            </a:lvl1pPr>
            <a:lvl2pPr lvl="1" algn="l" rtl="0">
              <a:lnSpc>
                <a:spcPct val="100000"/>
              </a:lnSpc>
              <a:spcBef>
                <a:spcPts val="0"/>
              </a:spcBef>
              <a:spcAft>
                <a:spcPts val="0"/>
              </a:spcAft>
              <a:buSzPts val="2400"/>
              <a:buNone/>
              <a:defRPr sz="2400"/>
            </a:lvl2pPr>
            <a:lvl3pPr lvl="2" algn="l" rtl="0">
              <a:lnSpc>
                <a:spcPct val="100000"/>
              </a:lnSpc>
              <a:spcBef>
                <a:spcPts val="0"/>
              </a:spcBef>
              <a:spcAft>
                <a:spcPts val="0"/>
              </a:spcAft>
              <a:buSzPts val="2400"/>
              <a:buNone/>
              <a:defRPr sz="2400"/>
            </a:lvl3pPr>
            <a:lvl4pPr lvl="3" algn="l" rtl="0">
              <a:lnSpc>
                <a:spcPct val="100000"/>
              </a:lnSpc>
              <a:spcBef>
                <a:spcPts val="0"/>
              </a:spcBef>
              <a:spcAft>
                <a:spcPts val="0"/>
              </a:spcAft>
              <a:buSzPts val="2400"/>
              <a:buNone/>
              <a:defRPr sz="2400"/>
            </a:lvl4pPr>
            <a:lvl5pPr lvl="4" algn="l" rtl="0">
              <a:lnSpc>
                <a:spcPct val="100000"/>
              </a:lnSpc>
              <a:spcBef>
                <a:spcPts val="0"/>
              </a:spcBef>
              <a:spcAft>
                <a:spcPts val="0"/>
              </a:spcAft>
              <a:buSzPts val="2400"/>
              <a:buNone/>
              <a:defRPr sz="2400"/>
            </a:lvl5pPr>
            <a:lvl6pPr lvl="5" algn="l" rtl="0">
              <a:lnSpc>
                <a:spcPct val="100000"/>
              </a:lnSpc>
              <a:spcBef>
                <a:spcPts val="0"/>
              </a:spcBef>
              <a:spcAft>
                <a:spcPts val="0"/>
              </a:spcAft>
              <a:buSzPts val="2400"/>
              <a:buNone/>
              <a:defRPr sz="2400"/>
            </a:lvl6pPr>
            <a:lvl7pPr lvl="6" algn="l" rtl="0">
              <a:lnSpc>
                <a:spcPct val="100000"/>
              </a:lnSpc>
              <a:spcBef>
                <a:spcPts val="0"/>
              </a:spcBef>
              <a:spcAft>
                <a:spcPts val="0"/>
              </a:spcAft>
              <a:buSzPts val="2400"/>
              <a:buNone/>
              <a:defRPr sz="2400"/>
            </a:lvl7pPr>
            <a:lvl8pPr lvl="7" algn="l" rtl="0">
              <a:lnSpc>
                <a:spcPct val="100000"/>
              </a:lnSpc>
              <a:spcBef>
                <a:spcPts val="0"/>
              </a:spcBef>
              <a:spcAft>
                <a:spcPts val="0"/>
              </a:spcAft>
              <a:buSzPts val="2400"/>
              <a:buNone/>
              <a:defRPr sz="2400"/>
            </a:lvl8pPr>
            <a:lvl9pPr lvl="8" algn="l" rtl="0">
              <a:lnSpc>
                <a:spcPct val="100000"/>
              </a:lnSpc>
              <a:spcBef>
                <a:spcPts val="0"/>
              </a:spcBef>
              <a:spcAft>
                <a:spcPts val="0"/>
              </a:spcAft>
              <a:buSzPts val="2400"/>
              <a:buNone/>
              <a:defRPr sz="2400"/>
            </a:lvl9pPr>
          </a:lstStyle>
          <a:p>
            <a:endParaRPr/>
          </a:p>
        </p:txBody>
      </p:sp>
      <p:sp>
        <p:nvSpPr>
          <p:cNvPr id="75" name="Google Shape;75;p19"/>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rmAutofit/>
          </a:bodyPr>
          <a:lstStyle>
            <a:lvl1pPr marL="457200" lvl="0" indent="-304800" algn="l" rtl="0">
              <a:lnSpc>
                <a:spcPct val="115000"/>
              </a:lnSpc>
              <a:spcBef>
                <a:spcPts val="0"/>
              </a:spcBef>
              <a:spcAft>
                <a:spcPts val="0"/>
              </a:spcAft>
              <a:buSzPts val="1200"/>
              <a:buChar char="●"/>
              <a:defRPr sz="1200"/>
            </a:lvl1pPr>
            <a:lvl2pPr marL="914400" lvl="1" indent="-304800" algn="l" rtl="0">
              <a:lnSpc>
                <a:spcPct val="115000"/>
              </a:lnSpc>
              <a:spcBef>
                <a:spcPts val="0"/>
              </a:spcBef>
              <a:spcAft>
                <a:spcPts val="0"/>
              </a:spcAft>
              <a:buSzPts val="1200"/>
              <a:buChar char="○"/>
              <a:defRPr sz="1200"/>
            </a:lvl2pPr>
            <a:lvl3pPr marL="1371600" lvl="2" indent="-304800" algn="l" rtl="0">
              <a:lnSpc>
                <a:spcPct val="115000"/>
              </a:lnSpc>
              <a:spcBef>
                <a:spcPts val="0"/>
              </a:spcBef>
              <a:spcAft>
                <a:spcPts val="0"/>
              </a:spcAft>
              <a:buSzPts val="1200"/>
              <a:buChar char="■"/>
              <a:defRPr sz="1200"/>
            </a:lvl3pPr>
            <a:lvl4pPr marL="1828800" lvl="3" indent="-304800" algn="l" rtl="0">
              <a:lnSpc>
                <a:spcPct val="115000"/>
              </a:lnSpc>
              <a:spcBef>
                <a:spcPts val="0"/>
              </a:spcBef>
              <a:spcAft>
                <a:spcPts val="0"/>
              </a:spcAft>
              <a:buSzPts val="1200"/>
              <a:buChar char="●"/>
              <a:defRPr sz="1200"/>
            </a:lvl4pPr>
            <a:lvl5pPr marL="2286000" lvl="4" indent="-304800" algn="l" rtl="0">
              <a:lnSpc>
                <a:spcPct val="115000"/>
              </a:lnSpc>
              <a:spcBef>
                <a:spcPts val="0"/>
              </a:spcBef>
              <a:spcAft>
                <a:spcPts val="0"/>
              </a:spcAft>
              <a:buSzPts val="1200"/>
              <a:buChar char="○"/>
              <a:defRPr sz="1200"/>
            </a:lvl5pPr>
            <a:lvl6pPr marL="2743200" lvl="5" indent="-304800" algn="l" rtl="0">
              <a:lnSpc>
                <a:spcPct val="115000"/>
              </a:lnSpc>
              <a:spcBef>
                <a:spcPts val="0"/>
              </a:spcBef>
              <a:spcAft>
                <a:spcPts val="0"/>
              </a:spcAft>
              <a:buSzPts val="1200"/>
              <a:buChar char="■"/>
              <a:defRPr sz="1200"/>
            </a:lvl6pPr>
            <a:lvl7pPr marL="3200400" lvl="6" indent="-304800" algn="l" rtl="0">
              <a:lnSpc>
                <a:spcPct val="115000"/>
              </a:lnSpc>
              <a:spcBef>
                <a:spcPts val="0"/>
              </a:spcBef>
              <a:spcAft>
                <a:spcPts val="0"/>
              </a:spcAft>
              <a:buSzPts val="1200"/>
              <a:buChar char="●"/>
              <a:defRPr sz="1200"/>
            </a:lvl7pPr>
            <a:lvl8pPr marL="3657600" lvl="7" indent="-304800" algn="l" rtl="0">
              <a:lnSpc>
                <a:spcPct val="115000"/>
              </a:lnSpc>
              <a:spcBef>
                <a:spcPts val="0"/>
              </a:spcBef>
              <a:spcAft>
                <a:spcPts val="0"/>
              </a:spcAft>
              <a:buSzPts val="1200"/>
              <a:buChar char="○"/>
              <a:defRPr sz="1200"/>
            </a:lvl8pPr>
            <a:lvl9pPr marL="4114800" lvl="8" indent="-304800" algn="l" rtl="0">
              <a:lnSpc>
                <a:spcPct val="115000"/>
              </a:lnSpc>
              <a:spcBef>
                <a:spcPts val="0"/>
              </a:spcBef>
              <a:spcAft>
                <a:spcPts val="0"/>
              </a:spcAft>
              <a:buSzPts val="1200"/>
              <a:buChar char="■"/>
              <a:defRPr sz="1200"/>
            </a:lvl9pPr>
          </a:lstStyle>
          <a:p>
            <a:endParaRPr/>
          </a:p>
        </p:txBody>
      </p:sp>
      <p:sp>
        <p:nvSpPr>
          <p:cNvPr id="76" name="Google Shape;76;p1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77"/>
        <p:cNvGrpSpPr/>
        <p:nvPr/>
      </p:nvGrpSpPr>
      <p:grpSpPr>
        <a:xfrm>
          <a:off x="0" y="0"/>
          <a:ext cx="0" cy="0"/>
          <a:chOff x="0" y="0"/>
          <a:chExt cx="0" cy="0"/>
        </a:xfrm>
      </p:grpSpPr>
      <p:sp>
        <p:nvSpPr>
          <p:cNvPr id="78" name="Google Shape;78;p20"/>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rmAutofit/>
          </a:bodyPr>
          <a:lstStyle>
            <a:lvl1pPr lvl="0" algn="l" rtl="0">
              <a:lnSpc>
                <a:spcPct val="100000"/>
              </a:lnSpc>
              <a:spcBef>
                <a:spcPts val="0"/>
              </a:spcBef>
              <a:spcAft>
                <a:spcPts val="0"/>
              </a:spcAft>
              <a:buSzPts val="4800"/>
              <a:buNone/>
              <a:defRPr sz="4800"/>
            </a:lvl1pPr>
            <a:lvl2pPr lvl="1" algn="l" rtl="0">
              <a:lnSpc>
                <a:spcPct val="100000"/>
              </a:lnSpc>
              <a:spcBef>
                <a:spcPts val="0"/>
              </a:spcBef>
              <a:spcAft>
                <a:spcPts val="0"/>
              </a:spcAft>
              <a:buSzPts val="4800"/>
              <a:buNone/>
              <a:defRPr sz="4800"/>
            </a:lvl2pPr>
            <a:lvl3pPr lvl="2" algn="l" rtl="0">
              <a:lnSpc>
                <a:spcPct val="100000"/>
              </a:lnSpc>
              <a:spcBef>
                <a:spcPts val="0"/>
              </a:spcBef>
              <a:spcAft>
                <a:spcPts val="0"/>
              </a:spcAft>
              <a:buSzPts val="4800"/>
              <a:buNone/>
              <a:defRPr sz="4800"/>
            </a:lvl3pPr>
            <a:lvl4pPr lvl="3" algn="l" rtl="0">
              <a:lnSpc>
                <a:spcPct val="100000"/>
              </a:lnSpc>
              <a:spcBef>
                <a:spcPts val="0"/>
              </a:spcBef>
              <a:spcAft>
                <a:spcPts val="0"/>
              </a:spcAft>
              <a:buSzPts val="4800"/>
              <a:buNone/>
              <a:defRPr sz="4800"/>
            </a:lvl4pPr>
            <a:lvl5pPr lvl="4" algn="l" rtl="0">
              <a:lnSpc>
                <a:spcPct val="100000"/>
              </a:lnSpc>
              <a:spcBef>
                <a:spcPts val="0"/>
              </a:spcBef>
              <a:spcAft>
                <a:spcPts val="0"/>
              </a:spcAft>
              <a:buSzPts val="4800"/>
              <a:buNone/>
              <a:defRPr sz="4800"/>
            </a:lvl5pPr>
            <a:lvl6pPr lvl="5" algn="l" rtl="0">
              <a:lnSpc>
                <a:spcPct val="100000"/>
              </a:lnSpc>
              <a:spcBef>
                <a:spcPts val="0"/>
              </a:spcBef>
              <a:spcAft>
                <a:spcPts val="0"/>
              </a:spcAft>
              <a:buSzPts val="4800"/>
              <a:buNone/>
              <a:defRPr sz="4800"/>
            </a:lvl6pPr>
            <a:lvl7pPr lvl="6" algn="l" rtl="0">
              <a:lnSpc>
                <a:spcPct val="100000"/>
              </a:lnSpc>
              <a:spcBef>
                <a:spcPts val="0"/>
              </a:spcBef>
              <a:spcAft>
                <a:spcPts val="0"/>
              </a:spcAft>
              <a:buSzPts val="4800"/>
              <a:buNone/>
              <a:defRPr sz="4800"/>
            </a:lvl7pPr>
            <a:lvl8pPr lvl="7" algn="l" rtl="0">
              <a:lnSpc>
                <a:spcPct val="100000"/>
              </a:lnSpc>
              <a:spcBef>
                <a:spcPts val="0"/>
              </a:spcBef>
              <a:spcAft>
                <a:spcPts val="0"/>
              </a:spcAft>
              <a:buSzPts val="4800"/>
              <a:buNone/>
              <a:defRPr sz="4800"/>
            </a:lvl8pPr>
            <a:lvl9pPr lvl="8" algn="l" rtl="0">
              <a:lnSpc>
                <a:spcPct val="100000"/>
              </a:lnSpc>
              <a:spcBef>
                <a:spcPts val="0"/>
              </a:spcBef>
              <a:spcAft>
                <a:spcPts val="0"/>
              </a:spcAft>
              <a:buSzPts val="4800"/>
              <a:buNone/>
              <a:defRPr sz="4800"/>
            </a:lvl9pPr>
          </a:lstStyle>
          <a:p>
            <a:endParaRPr/>
          </a:p>
        </p:txBody>
      </p:sp>
      <p:sp>
        <p:nvSpPr>
          <p:cNvPr id="79" name="Google Shape;79;p2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80"/>
        <p:cNvGrpSpPr/>
        <p:nvPr/>
      </p:nvGrpSpPr>
      <p:grpSpPr>
        <a:xfrm>
          <a:off x="0" y="0"/>
          <a:ext cx="0" cy="0"/>
          <a:chOff x="0" y="0"/>
          <a:chExt cx="0" cy="0"/>
        </a:xfrm>
      </p:grpSpPr>
      <p:sp>
        <p:nvSpPr>
          <p:cNvPr id="81" name="Google Shape;81;p21"/>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2" name="Google Shape;82;p21"/>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rmAutofit/>
          </a:bodyPr>
          <a:lstStyle>
            <a:lvl1pPr lvl="0" algn="ctr" rtl="0">
              <a:lnSpc>
                <a:spcPct val="100000"/>
              </a:lnSpc>
              <a:spcBef>
                <a:spcPts val="0"/>
              </a:spcBef>
              <a:spcAft>
                <a:spcPts val="0"/>
              </a:spcAft>
              <a:buSzPts val="4200"/>
              <a:buNone/>
              <a:defRPr sz="4200"/>
            </a:lvl1pPr>
            <a:lvl2pPr lvl="1" algn="ctr" rtl="0">
              <a:lnSpc>
                <a:spcPct val="100000"/>
              </a:lnSpc>
              <a:spcBef>
                <a:spcPts val="0"/>
              </a:spcBef>
              <a:spcAft>
                <a:spcPts val="0"/>
              </a:spcAft>
              <a:buSzPts val="4200"/>
              <a:buNone/>
              <a:defRPr sz="4200"/>
            </a:lvl2pPr>
            <a:lvl3pPr lvl="2" algn="ctr" rtl="0">
              <a:lnSpc>
                <a:spcPct val="100000"/>
              </a:lnSpc>
              <a:spcBef>
                <a:spcPts val="0"/>
              </a:spcBef>
              <a:spcAft>
                <a:spcPts val="0"/>
              </a:spcAft>
              <a:buSzPts val="4200"/>
              <a:buNone/>
              <a:defRPr sz="4200"/>
            </a:lvl3pPr>
            <a:lvl4pPr lvl="3" algn="ctr" rtl="0">
              <a:lnSpc>
                <a:spcPct val="100000"/>
              </a:lnSpc>
              <a:spcBef>
                <a:spcPts val="0"/>
              </a:spcBef>
              <a:spcAft>
                <a:spcPts val="0"/>
              </a:spcAft>
              <a:buSzPts val="4200"/>
              <a:buNone/>
              <a:defRPr sz="4200"/>
            </a:lvl4pPr>
            <a:lvl5pPr lvl="4" algn="ctr" rtl="0">
              <a:lnSpc>
                <a:spcPct val="100000"/>
              </a:lnSpc>
              <a:spcBef>
                <a:spcPts val="0"/>
              </a:spcBef>
              <a:spcAft>
                <a:spcPts val="0"/>
              </a:spcAft>
              <a:buSzPts val="4200"/>
              <a:buNone/>
              <a:defRPr sz="4200"/>
            </a:lvl5pPr>
            <a:lvl6pPr lvl="5" algn="ctr" rtl="0">
              <a:lnSpc>
                <a:spcPct val="100000"/>
              </a:lnSpc>
              <a:spcBef>
                <a:spcPts val="0"/>
              </a:spcBef>
              <a:spcAft>
                <a:spcPts val="0"/>
              </a:spcAft>
              <a:buSzPts val="4200"/>
              <a:buNone/>
              <a:defRPr sz="4200"/>
            </a:lvl6pPr>
            <a:lvl7pPr lvl="6" algn="ctr" rtl="0">
              <a:lnSpc>
                <a:spcPct val="100000"/>
              </a:lnSpc>
              <a:spcBef>
                <a:spcPts val="0"/>
              </a:spcBef>
              <a:spcAft>
                <a:spcPts val="0"/>
              </a:spcAft>
              <a:buSzPts val="4200"/>
              <a:buNone/>
              <a:defRPr sz="4200"/>
            </a:lvl7pPr>
            <a:lvl8pPr lvl="7" algn="ctr" rtl="0">
              <a:lnSpc>
                <a:spcPct val="100000"/>
              </a:lnSpc>
              <a:spcBef>
                <a:spcPts val="0"/>
              </a:spcBef>
              <a:spcAft>
                <a:spcPts val="0"/>
              </a:spcAft>
              <a:buSzPts val="4200"/>
              <a:buNone/>
              <a:defRPr sz="4200"/>
            </a:lvl8pPr>
            <a:lvl9pPr lvl="8" algn="ctr" rtl="0">
              <a:lnSpc>
                <a:spcPct val="100000"/>
              </a:lnSpc>
              <a:spcBef>
                <a:spcPts val="0"/>
              </a:spcBef>
              <a:spcAft>
                <a:spcPts val="0"/>
              </a:spcAft>
              <a:buSzPts val="4200"/>
              <a:buNone/>
              <a:defRPr sz="4200"/>
            </a:lvl9pPr>
          </a:lstStyle>
          <a:p>
            <a:endParaRPr/>
          </a:p>
        </p:txBody>
      </p:sp>
      <p:sp>
        <p:nvSpPr>
          <p:cNvPr id="83" name="Google Shape;83;p21"/>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rmAutofit/>
          </a:bodyPr>
          <a:lstStyle>
            <a:lvl1pPr lvl="0" algn="ctr" rtl="0">
              <a:lnSpc>
                <a:spcPct val="100000"/>
              </a:lnSpc>
              <a:spcBef>
                <a:spcPts val="0"/>
              </a:spcBef>
              <a:spcAft>
                <a:spcPts val="0"/>
              </a:spcAft>
              <a:buSzPts val="2100"/>
              <a:buNone/>
              <a:defRPr sz="21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84" name="Google Shape;84;p21"/>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rmAutofit/>
          </a:bodyPr>
          <a:lstStyle>
            <a:lvl1pPr marL="457200" lvl="0" indent="-342900" algn="l" rtl="0">
              <a:lnSpc>
                <a:spcPct val="115000"/>
              </a:lnSpc>
              <a:spcBef>
                <a:spcPts val="0"/>
              </a:spcBef>
              <a:spcAft>
                <a:spcPts val="0"/>
              </a:spcAft>
              <a:buSzPts val="1800"/>
              <a:buChar char="●"/>
              <a:defRPr/>
            </a:lvl1pPr>
            <a:lvl2pPr marL="914400" lvl="1" indent="-317500" algn="l" rtl="0">
              <a:lnSpc>
                <a:spcPct val="115000"/>
              </a:lnSpc>
              <a:spcBef>
                <a:spcPts val="0"/>
              </a:spcBef>
              <a:spcAft>
                <a:spcPts val="0"/>
              </a:spcAft>
              <a:buSzPts val="1400"/>
              <a:buChar char="○"/>
              <a:defRPr/>
            </a:lvl2pPr>
            <a:lvl3pPr marL="1371600" lvl="2" indent="-317500" algn="l" rtl="0">
              <a:lnSpc>
                <a:spcPct val="115000"/>
              </a:lnSpc>
              <a:spcBef>
                <a:spcPts val="0"/>
              </a:spcBef>
              <a:spcAft>
                <a:spcPts val="0"/>
              </a:spcAft>
              <a:buSzPts val="1400"/>
              <a:buChar char="■"/>
              <a:defRPr/>
            </a:lvl3pPr>
            <a:lvl4pPr marL="1828800" lvl="3" indent="-317500" algn="l" rtl="0">
              <a:lnSpc>
                <a:spcPct val="115000"/>
              </a:lnSpc>
              <a:spcBef>
                <a:spcPts val="0"/>
              </a:spcBef>
              <a:spcAft>
                <a:spcPts val="0"/>
              </a:spcAft>
              <a:buSzPts val="1400"/>
              <a:buChar char="●"/>
              <a:defRPr/>
            </a:lvl4pPr>
            <a:lvl5pPr marL="2286000" lvl="4" indent="-317500" algn="l" rtl="0">
              <a:lnSpc>
                <a:spcPct val="115000"/>
              </a:lnSpc>
              <a:spcBef>
                <a:spcPts val="0"/>
              </a:spcBef>
              <a:spcAft>
                <a:spcPts val="0"/>
              </a:spcAft>
              <a:buSzPts val="1400"/>
              <a:buChar char="○"/>
              <a:defRPr/>
            </a:lvl5pPr>
            <a:lvl6pPr marL="2743200" lvl="5" indent="-317500" algn="l" rtl="0">
              <a:lnSpc>
                <a:spcPct val="115000"/>
              </a:lnSpc>
              <a:spcBef>
                <a:spcPts val="0"/>
              </a:spcBef>
              <a:spcAft>
                <a:spcPts val="0"/>
              </a:spcAft>
              <a:buSzPts val="1400"/>
              <a:buChar char="■"/>
              <a:defRPr/>
            </a:lvl6pPr>
            <a:lvl7pPr marL="3200400" lvl="6" indent="-317500" algn="l" rtl="0">
              <a:lnSpc>
                <a:spcPct val="115000"/>
              </a:lnSpc>
              <a:spcBef>
                <a:spcPts val="0"/>
              </a:spcBef>
              <a:spcAft>
                <a:spcPts val="0"/>
              </a:spcAft>
              <a:buSzPts val="1400"/>
              <a:buChar char="●"/>
              <a:defRPr/>
            </a:lvl7pPr>
            <a:lvl8pPr marL="3657600" lvl="7" indent="-317500" algn="l" rtl="0">
              <a:lnSpc>
                <a:spcPct val="115000"/>
              </a:lnSpc>
              <a:spcBef>
                <a:spcPts val="0"/>
              </a:spcBef>
              <a:spcAft>
                <a:spcPts val="0"/>
              </a:spcAft>
              <a:buSzPts val="1400"/>
              <a:buChar char="○"/>
              <a:defRPr/>
            </a:lvl8pPr>
            <a:lvl9pPr marL="4114800" lvl="8" indent="-317500" algn="l" rtl="0">
              <a:lnSpc>
                <a:spcPct val="115000"/>
              </a:lnSpc>
              <a:spcBef>
                <a:spcPts val="0"/>
              </a:spcBef>
              <a:spcAft>
                <a:spcPts val="0"/>
              </a:spcAft>
              <a:buSzPts val="1400"/>
              <a:buChar char="■"/>
              <a:defRPr/>
            </a:lvl9pPr>
          </a:lstStyle>
          <a:p>
            <a:endParaRPr/>
          </a:p>
        </p:txBody>
      </p:sp>
      <p:sp>
        <p:nvSpPr>
          <p:cNvPr id="85" name="Google Shape;85;p2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86"/>
        <p:cNvGrpSpPr/>
        <p:nvPr/>
      </p:nvGrpSpPr>
      <p:grpSpPr>
        <a:xfrm>
          <a:off x="0" y="0"/>
          <a:ext cx="0" cy="0"/>
          <a:chOff x="0" y="0"/>
          <a:chExt cx="0" cy="0"/>
        </a:xfrm>
      </p:grpSpPr>
      <p:sp>
        <p:nvSpPr>
          <p:cNvPr id="87" name="Google Shape;87;p22"/>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rmAutofit/>
          </a:bodyPr>
          <a:lstStyle>
            <a:lvl1pPr marL="457200" lvl="0" indent="-228600" algn="l" rtl="0">
              <a:lnSpc>
                <a:spcPct val="100000"/>
              </a:lnSpc>
              <a:spcBef>
                <a:spcPts val="0"/>
              </a:spcBef>
              <a:spcAft>
                <a:spcPts val="0"/>
              </a:spcAft>
              <a:buSzPts val="1800"/>
              <a:buNone/>
              <a:defRPr/>
            </a:lvl1pPr>
          </a:lstStyle>
          <a:p>
            <a:endParaRPr/>
          </a:p>
        </p:txBody>
      </p:sp>
      <p:sp>
        <p:nvSpPr>
          <p:cNvPr id="88" name="Google Shape;88;p2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89"/>
        <p:cNvGrpSpPr/>
        <p:nvPr/>
      </p:nvGrpSpPr>
      <p:grpSpPr>
        <a:xfrm>
          <a:off x="0" y="0"/>
          <a:ext cx="0" cy="0"/>
          <a:chOff x="0" y="0"/>
          <a:chExt cx="0" cy="0"/>
        </a:xfrm>
      </p:grpSpPr>
      <p:sp>
        <p:nvSpPr>
          <p:cNvPr id="90" name="Google Shape;90;p23"/>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rmAutofit/>
          </a:bodyPr>
          <a:lstStyle>
            <a:lvl1pPr lvl="0" algn="ctr" rtl="0">
              <a:lnSpc>
                <a:spcPct val="100000"/>
              </a:lnSpc>
              <a:spcBef>
                <a:spcPts val="0"/>
              </a:spcBef>
              <a:spcAft>
                <a:spcPts val="0"/>
              </a:spcAft>
              <a:buSzPts val="12000"/>
              <a:buNone/>
              <a:defRPr sz="12000"/>
            </a:lvl1pPr>
            <a:lvl2pPr lvl="1" algn="ctr" rtl="0">
              <a:lnSpc>
                <a:spcPct val="100000"/>
              </a:lnSpc>
              <a:spcBef>
                <a:spcPts val="0"/>
              </a:spcBef>
              <a:spcAft>
                <a:spcPts val="0"/>
              </a:spcAft>
              <a:buSzPts val="12000"/>
              <a:buNone/>
              <a:defRPr sz="12000"/>
            </a:lvl2pPr>
            <a:lvl3pPr lvl="2" algn="ctr" rtl="0">
              <a:lnSpc>
                <a:spcPct val="100000"/>
              </a:lnSpc>
              <a:spcBef>
                <a:spcPts val="0"/>
              </a:spcBef>
              <a:spcAft>
                <a:spcPts val="0"/>
              </a:spcAft>
              <a:buSzPts val="12000"/>
              <a:buNone/>
              <a:defRPr sz="12000"/>
            </a:lvl3pPr>
            <a:lvl4pPr lvl="3" algn="ctr" rtl="0">
              <a:lnSpc>
                <a:spcPct val="100000"/>
              </a:lnSpc>
              <a:spcBef>
                <a:spcPts val="0"/>
              </a:spcBef>
              <a:spcAft>
                <a:spcPts val="0"/>
              </a:spcAft>
              <a:buSzPts val="12000"/>
              <a:buNone/>
              <a:defRPr sz="12000"/>
            </a:lvl4pPr>
            <a:lvl5pPr lvl="4" algn="ctr" rtl="0">
              <a:lnSpc>
                <a:spcPct val="100000"/>
              </a:lnSpc>
              <a:spcBef>
                <a:spcPts val="0"/>
              </a:spcBef>
              <a:spcAft>
                <a:spcPts val="0"/>
              </a:spcAft>
              <a:buSzPts val="12000"/>
              <a:buNone/>
              <a:defRPr sz="12000"/>
            </a:lvl5pPr>
            <a:lvl6pPr lvl="5" algn="ctr" rtl="0">
              <a:lnSpc>
                <a:spcPct val="100000"/>
              </a:lnSpc>
              <a:spcBef>
                <a:spcPts val="0"/>
              </a:spcBef>
              <a:spcAft>
                <a:spcPts val="0"/>
              </a:spcAft>
              <a:buSzPts val="12000"/>
              <a:buNone/>
              <a:defRPr sz="12000"/>
            </a:lvl6pPr>
            <a:lvl7pPr lvl="6" algn="ctr" rtl="0">
              <a:lnSpc>
                <a:spcPct val="100000"/>
              </a:lnSpc>
              <a:spcBef>
                <a:spcPts val="0"/>
              </a:spcBef>
              <a:spcAft>
                <a:spcPts val="0"/>
              </a:spcAft>
              <a:buSzPts val="12000"/>
              <a:buNone/>
              <a:defRPr sz="12000"/>
            </a:lvl7pPr>
            <a:lvl8pPr lvl="7" algn="ctr" rtl="0">
              <a:lnSpc>
                <a:spcPct val="100000"/>
              </a:lnSpc>
              <a:spcBef>
                <a:spcPts val="0"/>
              </a:spcBef>
              <a:spcAft>
                <a:spcPts val="0"/>
              </a:spcAft>
              <a:buSzPts val="12000"/>
              <a:buNone/>
              <a:defRPr sz="12000"/>
            </a:lvl8pPr>
            <a:lvl9pPr lvl="8" algn="ctr" rtl="0">
              <a:lnSpc>
                <a:spcPct val="100000"/>
              </a:lnSpc>
              <a:spcBef>
                <a:spcPts val="0"/>
              </a:spcBef>
              <a:spcAft>
                <a:spcPts val="0"/>
              </a:spcAft>
              <a:buSzPts val="12000"/>
              <a:buNone/>
              <a:defRPr sz="12000"/>
            </a:lvl9pPr>
          </a:lstStyle>
          <a:p>
            <a:r>
              <a:t>xx%</a:t>
            </a:r>
          </a:p>
        </p:txBody>
      </p:sp>
      <p:sp>
        <p:nvSpPr>
          <p:cNvPr id="91" name="Google Shape;91;p23"/>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rmAutofit/>
          </a:bodyPr>
          <a:lstStyle>
            <a:lvl1pPr marL="457200" lvl="0" indent="-342900" algn="ctr" rtl="0">
              <a:lnSpc>
                <a:spcPct val="115000"/>
              </a:lnSpc>
              <a:spcBef>
                <a:spcPts val="0"/>
              </a:spcBef>
              <a:spcAft>
                <a:spcPts val="0"/>
              </a:spcAft>
              <a:buSzPts val="1800"/>
              <a:buChar char="●"/>
              <a:defRPr/>
            </a:lvl1pPr>
            <a:lvl2pPr marL="914400" lvl="1" indent="-317500" algn="ctr" rtl="0">
              <a:lnSpc>
                <a:spcPct val="115000"/>
              </a:lnSpc>
              <a:spcBef>
                <a:spcPts val="0"/>
              </a:spcBef>
              <a:spcAft>
                <a:spcPts val="0"/>
              </a:spcAft>
              <a:buSzPts val="1400"/>
              <a:buChar char="○"/>
              <a:defRPr/>
            </a:lvl2pPr>
            <a:lvl3pPr marL="1371600" lvl="2" indent="-317500" algn="ctr" rtl="0">
              <a:lnSpc>
                <a:spcPct val="115000"/>
              </a:lnSpc>
              <a:spcBef>
                <a:spcPts val="0"/>
              </a:spcBef>
              <a:spcAft>
                <a:spcPts val="0"/>
              </a:spcAft>
              <a:buSzPts val="1400"/>
              <a:buChar char="■"/>
              <a:defRPr/>
            </a:lvl3pPr>
            <a:lvl4pPr marL="1828800" lvl="3" indent="-317500" algn="ctr" rtl="0">
              <a:lnSpc>
                <a:spcPct val="115000"/>
              </a:lnSpc>
              <a:spcBef>
                <a:spcPts val="0"/>
              </a:spcBef>
              <a:spcAft>
                <a:spcPts val="0"/>
              </a:spcAft>
              <a:buSzPts val="1400"/>
              <a:buChar char="●"/>
              <a:defRPr/>
            </a:lvl4pPr>
            <a:lvl5pPr marL="2286000" lvl="4" indent="-317500" algn="ctr" rtl="0">
              <a:lnSpc>
                <a:spcPct val="115000"/>
              </a:lnSpc>
              <a:spcBef>
                <a:spcPts val="0"/>
              </a:spcBef>
              <a:spcAft>
                <a:spcPts val="0"/>
              </a:spcAft>
              <a:buSzPts val="1400"/>
              <a:buChar char="○"/>
              <a:defRPr/>
            </a:lvl5pPr>
            <a:lvl6pPr marL="2743200" lvl="5" indent="-317500" algn="ctr" rtl="0">
              <a:lnSpc>
                <a:spcPct val="115000"/>
              </a:lnSpc>
              <a:spcBef>
                <a:spcPts val="0"/>
              </a:spcBef>
              <a:spcAft>
                <a:spcPts val="0"/>
              </a:spcAft>
              <a:buSzPts val="1400"/>
              <a:buChar char="■"/>
              <a:defRPr/>
            </a:lvl6pPr>
            <a:lvl7pPr marL="3200400" lvl="6" indent="-317500" algn="ctr" rtl="0">
              <a:lnSpc>
                <a:spcPct val="115000"/>
              </a:lnSpc>
              <a:spcBef>
                <a:spcPts val="0"/>
              </a:spcBef>
              <a:spcAft>
                <a:spcPts val="0"/>
              </a:spcAft>
              <a:buSzPts val="1400"/>
              <a:buChar char="●"/>
              <a:defRPr/>
            </a:lvl7pPr>
            <a:lvl8pPr marL="3657600" lvl="7" indent="-317500" algn="ctr" rtl="0">
              <a:lnSpc>
                <a:spcPct val="115000"/>
              </a:lnSpc>
              <a:spcBef>
                <a:spcPts val="0"/>
              </a:spcBef>
              <a:spcAft>
                <a:spcPts val="0"/>
              </a:spcAft>
              <a:buSzPts val="1400"/>
              <a:buChar char="○"/>
              <a:defRPr/>
            </a:lvl8pPr>
            <a:lvl9pPr marL="4114800" lvl="8" indent="-317500" algn="ctr" rtl="0">
              <a:lnSpc>
                <a:spcPct val="115000"/>
              </a:lnSpc>
              <a:spcBef>
                <a:spcPts val="0"/>
              </a:spcBef>
              <a:spcAft>
                <a:spcPts val="0"/>
              </a:spcAft>
              <a:buSzPts val="1400"/>
              <a:buChar char="■"/>
              <a:defRPr/>
            </a:lvl9pPr>
          </a:lstStyle>
          <a:p>
            <a:endParaRPr/>
          </a:p>
        </p:txBody>
      </p:sp>
      <p:sp>
        <p:nvSpPr>
          <p:cNvPr id="92" name="Google Shape;92;p2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3"/>
        <p:cNvGrpSpPr/>
        <p:nvPr/>
      </p:nvGrpSpPr>
      <p:grpSpPr>
        <a:xfrm>
          <a:off x="0" y="0"/>
          <a:ext cx="0" cy="0"/>
          <a:chOff x="0" y="0"/>
          <a:chExt cx="0" cy="0"/>
        </a:xfrm>
      </p:grpSpPr>
      <p:sp>
        <p:nvSpPr>
          <p:cNvPr id="94" name="Google Shape;94;p2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1FF65-09B1-5548-8432-10EBE4C7F3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BBDA70-C29B-A842-8E09-8F78D34EDD6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BCB54C-8AB8-B440-8E02-01ECE60060CB}"/>
              </a:ext>
            </a:extLst>
          </p:cNvPr>
          <p:cNvSpPr>
            <a:spLocks noGrp="1"/>
          </p:cNvSpPr>
          <p:nvPr>
            <p:ph type="dt" sz="half" idx="10"/>
          </p:nvPr>
        </p:nvSpPr>
        <p:spPr/>
        <p:txBody>
          <a:bodyPr/>
          <a:lstStyle/>
          <a:p>
            <a:fld id="{4513EC07-CF42-E145-A389-4F950FF9DCFA}" type="datetimeFigureOut">
              <a:rPr lang="en-US" smtClean="0"/>
              <a:t>10/16/25</a:t>
            </a:fld>
            <a:endParaRPr lang="en-US"/>
          </a:p>
        </p:txBody>
      </p:sp>
      <p:sp>
        <p:nvSpPr>
          <p:cNvPr id="5" name="Footer Placeholder 4">
            <a:extLst>
              <a:ext uri="{FF2B5EF4-FFF2-40B4-BE49-F238E27FC236}">
                <a16:creationId xmlns:a16="http://schemas.microsoft.com/office/drawing/2014/main" id="{13EC5196-FA10-544A-9262-18C8B3B8F3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05C208-9BB8-264D-AD5C-D77FA31BE844}"/>
              </a:ext>
            </a:extLst>
          </p:cNvPr>
          <p:cNvSpPr>
            <a:spLocks noGrp="1"/>
          </p:cNvSpPr>
          <p:nvPr>
            <p:ph type="sldNum" sz="quarter" idx="12"/>
          </p:nvPr>
        </p:nvSpPr>
        <p:spPr/>
        <p:txBody>
          <a:bodyPr/>
          <a:lstStyle/>
          <a:p>
            <a:fld id="{F7F9880C-CB39-F247-B547-E70D0829226A}" type="slidenum">
              <a:rPr lang="en-US" smtClean="0"/>
              <a:t>‹#›</a:t>
            </a:fld>
            <a:endParaRPr lang="en-US"/>
          </a:p>
        </p:txBody>
      </p:sp>
    </p:spTree>
    <p:extLst>
      <p:ext uri="{BB962C8B-B14F-4D97-AF65-F5344CB8AC3E}">
        <p14:creationId xmlns:p14="http://schemas.microsoft.com/office/powerpoint/2010/main" val="13452188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theme" Target="../theme/theme2.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slideLayout" Target="../slideLayouts/slideLayout2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52" name="Google Shape;52;p1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53" name="Google Shape;53;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2"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8" name="Google Shape;68;p2">
            <a:extLst>
              <a:ext uri="{FF2B5EF4-FFF2-40B4-BE49-F238E27FC236}">
                <a16:creationId xmlns:a16="http://schemas.microsoft.com/office/drawing/2014/main" id="{161D1D1E-AB38-E04F-8C2F-5FDE31C36CFC}"/>
              </a:ext>
            </a:extLst>
          </p:cNvPr>
          <p:cNvSpPr/>
          <p:nvPr/>
        </p:nvSpPr>
        <p:spPr>
          <a:xfrm>
            <a:off x="0" y="0"/>
            <a:ext cx="9144000" cy="5143500"/>
          </a:xfrm>
          <a:prstGeom prst="rect">
            <a:avLst/>
          </a:prstGeom>
          <a:solidFill>
            <a:srgbClr val="6091BA"/>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3200" b="0" i="0" u="none" strike="noStrike" cap="none" dirty="0">
              <a:solidFill>
                <a:srgbClr val="000000"/>
              </a:solidFill>
              <a:latin typeface="Arial"/>
              <a:ea typeface="Arial"/>
              <a:cs typeface="Arial"/>
              <a:sym typeface="Arial"/>
            </a:endParaRPr>
          </a:p>
        </p:txBody>
      </p:sp>
      <p:pic>
        <p:nvPicPr>
          <p:cNvPr id="54" name="Google Shape;54;p1"/>
          <p:cNvPicPr preferRelativeResize="0"/>
          <p:nvPr/>
        </p:nvPicPr>
        <p:blipFill rotWithShape="1">
          <a:blip r:embed="rId3">
            <a:alphaModFix amt="37000"/>
          </a:blip>
          <a:srcRect t="4924" b="-5447"/>
          <a:stretch/>
        </p:blipFill>
        <p:spPr>
          <a:xfrm>
            <a:off x="0" y="9602"/>
            <a:ext cx="9190377" cy="5438551"/>
          </a:xfrm>
          <a:prstGeom prst="rect">
            <a:avLst/>
          </a:prstGeom>
          <a:noFill/>
          <a:ln>
            <a:noFill/>
          </a:ln>
        </p:spPr>
      </p:pic>
      <p:pic>
        <p:nvPicPr>
          <p:cNvPr id="55" name="Google Shape;55;p1"/>
          <p:cNvPicPr preferRelativeResize="0"/>
          <p:nvPr/>
        </p:nvPicPr>
        <p:blipFill rotWithShape="1">
          <a:blip r:embed="rId4">
            <a:alphaModFix/>
          </a:blip>
          <a:srcRect r="24183" b="3047"/>
          <a:stretch/>
        </p:blipFill>
        <p:spPr>
          <a:xfrm>
            <a:off x="160536" y="4663676"/>
            <a:ext cx="6689300" cy="390018"/>
          </a:xfrm>
          <a:prstGeom prst="rect">
            <a:avLst/>
          </a:prstGeom>
          <a:noFill/>
          <a:ln>
            <a:noFill/>
          </a:ln>
        </p:spPr>
      </p:pic>
      <p:pic>
        <p:nvPicPr>
          <p:cNvPr id="56" name="Google Shape;56;p1"/>
          <p:cNvPicPr preferRelativeResize="0"/>
          <p:nvPr/>
        </p:nvPicPr>
        <p:blipFill rotWithShape="1">
          <a:blip r:embed="rId5">
            <a:alphaModFix/>
          </a:blip>
          <a:srcRect/>
          <a:stretch/>
        </p:blipFill>
        <p:spPr>
          <a:xfrm>
            <a:off x="484463" y="2670200"/>
            <a:ext cx="8175075" cy="813975"/>
          </a:xfrm>
          <a:prstGeom prst="rect">
            <a:avLst/>
          </a:prstGeom>
          <a:noFill/>
          <a:ln>
            <a:noFill/>
          </a:ln>
        </p:spPr>
      </p:pic>
      <p:sp>
        <p:nvSpPr>
          <p:cNvPr id="57" name="Google Shape;57;p1"/>
          <p:cNvSpPr txBox="1"/>
          <p:nvPr/>
        </p:nvSpPr>
        <p:spPr>
          <a:xfrm>
            <a:off x="862625" y="2877750"/>
            <a:ext cx="7417800" cy="3057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600"/>
              <a:buFont typeface="Arial"/>
              <a:buNone/>
            </a:pPr>
            <a:r>
              <a:rPr lang="en" sz="1600" b="1" i="0" u="none" strike="noStrike" cap="none" dirty="0">
                <a:solidFill>
                  <a:srgbClr val="FFFFFF"/>
                </a:solidFill>
                <a:latin typeface="Open Sans"/>
                <a:ea typeface="Open Sans"/>
                <a:cs typeface="Open Sans"/>
                <a:sym typeface="Open Sans"/>
              </a:rPr>
              <a:t>Mines to Mobiles: Aqueous Solutions and Environmental Chemistry</a:t>
            </a:r>
          </a:p>
          <a:p>
            <a:pPr marL="0" marR="0" lvl="0" indent="0" algn="ctr" rtl="0">
              <a:lnSpc>
                <a:spcPct val="100000"/>
              </a:lnSpc>
              <a:spcBef>
                <a:spcPts val="0"/>
              </a:spcBef>
              <a:spcAft>
                <a:spcPts val="0"/>
              </a:spcAft>
              <a:buClr>
                <a:srgbClr val="000000"/>
              </a:buClr>
              <a:buSzPts val="1600"/>
              <a:buFont typeface="Arial"/>
              <a:buNone/>
            </a:pPr>
            <a:endParaRPr lang="en" sz="1600" b="1" dirty="0">
              <a:solidFill>
                <a:srgbClr val="FFFFFF"/>
              </a:solidFill>
              <a:latin typeface="Open Sans"/>
              <a:ea typeface="Open Sans"/>
              <a:cs typeface="Open Sans"/>
              <a:sym typeface="Open Sans"/>
            </a:endParaRPr>
          </a:p>
          <a:p>
            <a:pPr marL="0" marR="0" lvl="0" indent="0" algn="ctr" rtl="0">
              <a:lnSpc>
                <a:spcPct val="100000"/>
              </a:lnSpc>
              <a:spcBef>
                <a:spcPts val="0"/>
              </a:spcBef>
              <a:spcAft>
                <a:spcPts val="0"/>
              </a:spcAft>
              <a:buClr>
                <a:srgbClr val="000000"/>
              </a:buClr>
              <a:buSzPts val="1600"/>
              <a:buFont typeface="Arial"/>
              <a:buNone/>
            </a:pPr>
            <a:r>
              <a:rPr lang="en" sz="1600" b="1" i="0" u="none" strike="noStrike" cap="none" dirty="0">
                <a:solidFill>
                  <a:srgbClr val="FFFFFF"/>
                </a:solidFill>
                <a:latin typeface="Open Sans"/>
                <a:ea typeface="Open Sans"/>
                <a:cs typeface="Open Sans"/>
                <a:sym typeface="Open Sans"/>
              </a:rPr>
              <a:t>Day 1</a:t>
            </a:r>
            <a:endParaRPr sz="1600" b="1" i="0" u="none" strike="noStrike" cap="none" dirty="0">
              <a:solidFill>
                <a:srgbClr val="FFFFFF"/>
              </a:solidFill>
              <a:latin typeface="Open Sans"/>
              <a:ea typeface="Open Sans"/>
              <a:cs typeface="Open Sans"/>
              <a:sym typeface="Open Sans"/>
            </a:endParaRPr>
          </a:p>
        </p:txBody>
      </p:sp>
      <p:pic>
        <p:nvPicPr>
          <p:cNvPr id="58" name="Google Shape;58;p1"/>
          <p:cNvPicPr preferRelativeResize="0"/>
          <p:nvPr/>
        </p:nvPicPr>
        <p:blipFill rotWithShape="1">
          <a:blip r:embed="rId6">
            <a:alphaModFix/>
          </a:blip>
          <a:srcRect/>
          <a:stretch/>
        </p:blipFill>
        <p:spPr>
          <a:xfrm>
            <a:off x="724330" y="1598027"/>
            <a:ext cx="7695340" cy="935845"/>
          </a:xfrm>
          <a:prstGeom prst="rect">
            <a:avLst/>
          </a:prstGeom>
          <a:noFill/>
          <a:ln>
            <a:noFill/>
          </a:ln>
        </p:spPr>
      </p:pic>
      <p:pic>
        <p:nvPicPr>
          <p:cNvPr id="59" name="Google Shape;59;p1" descr="A white text on a black background&#10;&#10;Description automatically generated"/>
          <p:cNvPicPr preferRelativeResize="0"/>
          <p:nvPr/>
        </p:nvPicPr>
        <p:blipFill rotWithShape="1">
          <a:blip r:embed="rId7">
            <a:alphaModFix/>
          </a:blip>
          <a:srcRect/>
          <a:stretch/>
        </p:blipFill>
        <p:spPr>
          <a:xfrm>
            <a:off x="7207592" y="4530946"/>
            <a:ext cx="1830274" cy="602952"/>
          </a:xfrm>
          <a:prstGeom prst="rect">
            <a:avLst/>
          </a:prstGeom>
          <a:noFill/>
          <a:ln>
            <a:noFill/>
          </a:ln>
        </p:spPr>
      </p:pic>
    </p:spTree>
    <p:extLst>
      <p:ext uri="{BB962C8B-B14F-4D97-AF65-F5344CB8AC3E}">
        <p14:creationId xmlns:p14="http://schemas.microsoft.com/office/powerpoint/2010/main" val="6908015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77"/>
        <p:cNvGrpSpPr/>
        <p:nvPr/>
      </p:nvGrpSpPr>
      <p:grpSpPr>
        <a:xfrm>
          <a:off x="0" y="0"/>
          <a:ext cx="0" cy="0"/>
          <a:chOff x="0" y="0"/>
          <a:chExt cx="0" cy="0"/>
        </a:xfrm>
      </p:grpSpPr>
      <p:sp>
        <p:nvSpPr>
          <p:cNvPr id="179" name="Google Shape;179;p30"/>
          <p:cNvSpPr/>
          <p:nvPr/>
        </p:nvSpPr>
        <p:spPr>
          <a:xfrm>
            <a:off x="0" y="255437"/>
            <a:ext cx="9155911" cy="775988"/>
          </a:xfrm>
          <a:prstGeom prst="rect">
            <a:avLst/>
          </a:prstGeom>
          <a:solidFill>
            <a:srgbClr val="F8A81B"/>
          </a:solidFill>
          <a:ln w="76200" cap="flat" cmpd="sng">
            <a:noFill/>
            <a:prstDash val="solid"/>
            <a:round/>
            <a:headEnd type="none" w="sm" len="sm"/>
            <a:tailEnd type="none" w="sm" len="sm"/>
          </a:ln>
        </p:spPr>
        <p:txBody>
          <a:bodyPr spcFirstLastPara="1" wrap="square" lIns="91425" tIns="91425" rIns="91425" bIns="91425" anchor="ctr" anchorCtr="0">
            <a:noAutofit/>
          </a:bodyPr>
          <a:lstStyle/>
          <a:p>
            <a:pPr algn="ctr"/>
            <a:r>
              <a:rPr lang="en" sz="3600" b="1">
                <a:solidFill>
                  <a:schemeClr val="lt1"/>
                </a:solidFill>
                <a:latin typeface="Open Sans"/>
                <a:ea typeface="Open Sans"/>
                <a:cs typeface="Open Sans"/>
                <a:sym typeface="Open Sans"/>
              </a:rPr>
              <a:t>ENVIRONMENTAL ENGINEERS</a:t>
            </a:r>
            <a:endParaRPr sz="3600" b="1">
              <a:solidFill>
                <a:schemeClr val="lt1"/>
              </a:solidFill>
              <a:latin typeface="Open Sans"/>
              <a:ea typeface="Open Sans"/>
              <a:cs typeface="Open Sans"/>
              <a:sym typeface="Open Sans"/>
            </a:endParaRPr>
          </a:p>
        </p:txBody>
      </p:sp>
      <p:sp>
        <p:nvSpPr>
          <p:cNvPr id="2" name="Rectangle 1">
            <a:extLst>
              <a:ext uri="{FF2B5EF4-FFF2-40B4-BE49-F238E27FC236}">
                <a16:creationId xmlns:a16="http://schemas.microsoft.com/office/drawing/2014/main" id="{9EB19D59-56C1-FB4C-8AF2-E935F232EFD6}"/>
              </a:ext>
            </a:extLst>
          </p:cNvPr>
          <p:cNvSpPr/>
          <p:nvPr/>
        </p:nvSpPr>
        <p:spPr>
          <a:xfrm>
            <a:off x="-1" y="1120910"/>
            <a:ext cx="9144000" cy="786356"/>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0" indent="0" algn="ctr" rtl="0">
              <a:spcBef>
                <a:spcPts val="0"/>
              </a:spcBef>
              <a:spcAft>
                <a:spcPts val="0"/>
              </a:spcAft>
              <a:buNone/>
            </a:pPr>
            <a:r>
              <a:rPr lang="en-US" sz="2000" b="1">
                <a:solidFill>
                  <a:srgbClr val="9FCC3B"/>
                </a:solidFill>
                <a:latin typeface="Open Sans"/>
                <a:ea typeface="Open Sans"/>
                <a:cs typeface="Open Sans"/>
                <a:sym typeface="Open Sans"/>
              </a:rPr>
              <a:t>Design new mining techniques to make purifying metals safer for workers and the surrounding environment.</a:t>
            </a:r>
          </a:p>
        </p:txBody>
      </p:sp>
      <p:sp>
        <p:nvSpPr>
          <p:cNvPr id="14" name="Triangle 13">
            <a:extLst>
              <a:ext uri="{FF2B5EF4-FFF2-40B4-BE49-F238E27FC236}">
                <a16:creationId xmlns:a16="http://schemas.microsoft.com/office/drawing/2014/main" id="{3A8FA765-497E-E944-B3AD-B1D16AFC8C35}"/>
              </a:ext>
            </a:extLst>
          </p:cNvPr>
          <p:cNvSpPr/>
          <p:nvPr/>
        </p:nvSpPr>
        <p:spPr>
          <a:xfrm>
            <a:off x="352058" y="3381154"/>
            <a:ext cx="1641735" cy="1326681"/>
          </a:xfrm>
          <a:prstGeom prst="triangle">
            <a:avLst>
              <a:gd name="adj" fmla="val 27966"/>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riangle 14">
            <a:extLst>
              <a:ext uri="{FF2B5EF4-FFF2-40B4-BE49-F238E27FC236}">
                <a16:creationId xmlns:a16="http://schemas.microsoft.com/office/drawing/2014/main" id="{AE556128-8873-7645-AF77-885CAE973747}"/>
              </a:ext>
            </a:extLst>
          </p:cNvPr>
          <p:cNvSpPr/>
          <p:nvPr/>
        </p:nvSpPr>
        <p:spPr>
          <a:xfrm>
            <a:off x="640434" y="3181562"/>
            <a:ext cx="1668361" cy="1526274"/>
          </a:xfrm>
          <a:prstGeom prst="triangle">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riangle 15">
            <a:extLst>
              <a:ext uri="{FF2B5EF4-FFF2-40B4-BE49-F238E27FC236}">
                <a16:creationId xmlns:a16="http://schemas.microsoft.com/office/drawing/2014/main" id="{5D915A50-4CA1-7347-BEB2-A7A2C998A2E5}"/>
              </a:ext>
            </a:extLst>
          </p:cNvPr>
          <p:cNvSpPr/>
          <p:nvPr/>
        </p:nvSpPr>
        <p:spPr>
          <a:xfrm>
            <a:off x="680794" y="3839694"/>
            <a:ext cx="1275781" cy="868142"/>
          </a:xfrm>
          <a:prstGeom prst="triangle">
            <a:avLst>
              <a:gd name="adj" fmla="val 69845"/>
            </a:avLst>
          </a:prstGeom>
          <a:solidFill>
            <a:schemeClr val="accent2">
              <a:lumMod val="25000"/>
              <a:lumOff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Cloud 18">
            <a:extLst>
              <a:ext uri="{FF2B5EF4-FFF2-40B4-BE49-F238E27FC236}">
                <a16:creationId xmlns:a16="http://schemas.microsoft.com/office/drawing/2014/main" id="{99565B01-4BA9-634B-9925-5E1D9E7E2B60}"/>
              </a:ext>
            </a:extLst>
          </p:cNvPr>
          <p:cNvSpPr/>
          <p:nvPr/>
        </p:nvSpPr>
        <p:spPr>
          <a:xfrm>
            <a:off x="5762220" y="2717074"/>
            <a:ext cx="821460" cy="433678"/>
          </a:xfrm>
          <a:prstGeom prst="cloud">
            <a:avLst/>
          </a:prstGeom>
          <a:solidFill>
            <a:schemeClr val="bg2">
              <a:lumMod val="20000"/>
              <a:lumOff val="80000"/>
            </a:schemeClr>
          </a:solidFill>
          <a:ln>
            <a:solidFill>
              <a:srgbClr val="6091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58097A80-E6AB-624B-8A8F-3EEB954EDDD9}"/>
              </a:ext>
            </a:extLst>
          </p:cNvPr>
          <p:cNvSpPr/>
          <p:nvPr/>
        </p:nvSpPr>
        <p:spPr>
          <a:xfrm>
            <a:off x="7181846" y="3853435"/>
            <a:ext cx="1565189" cy="1009448"/>
          </a:xfrm>
          <a:prstGeom prst="ellipse">
            <a:avLst/>
          </a:prstGeom>
          <a:solidFill>
            <a:srgbClr val="6091B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20">
            <a:extLst>
              <a:ext uri="{FF2B5EF4-FFF2-40B4-BE49-F238E27FC236}">
                <a16:creationId xmlns:a16="http://schemas.microsoft.com/office/drawing/2014/main" id="{DE967DC7-4A72-BC4A-9783-889A522E7FF0}"/>
              </a:ext>
            </a:extLst>
          </p:cNvPr>
          <p:cNvGrpSpPr/>
          <p:nvPr/>
        </p:nvGrpSpPr>
        <p:grpSpPr>
          <a:xfrm>
            <a:off x="7829461" y="4425404"/>
            <a:ext cx="257955" cy="204383"/>
            <a:chOff x="3986213" y="3156760"/>
            <a:chExt cx="257955" cy="204383"/>
          </a:xfrm>
        </p:grpSpPr>
        <p:sp>
          <p:nvSpPr>
            <p:cNvPr id="22" name="Oval 21">
              <a:extLst>
                <a:ext uri="{FF2B5EF4-FFF2-40B4-BE49-F238E27FC236}">
                  <a16:creationId xmlns:a16="http://schemas.microsoft.com/office/drawing/2014/main" id="{A1ADCE41-35A9-8841-8F4D-3BD64625795D}"/>
                </a:ext>
              </a:extLst>
            </p:cNvPr>
            <p:cNvSpPr/>
            <p:nvPr/>
          </p:nvSpPr>
          <p:spPr>
            <a:xfrm>
              <a:off x="3986213" y="3156760"/>
              <a:ext cx="171450" cy="153282"/>
            </a:xfrm>
            <a:prstGeom prst="ellipse">
              <a:avLst/>
            </a:prstGeom>
            <a:solidFill>
              <a:srgbClr val="8D64A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riangle 22">
              <a:extLst>
                <a:ext uri="{FF2B5EF4-FFF2-40B4-BE49-F238E27FC236}">
                  <a16:creationId xmlns:a16="http://schemas.microsoft.com/office/drawing/2014/main" id="{D0181DD1-E904-F842-BC73-6CE793D2F041}"/>
                </a:ext>
              </a:extLst>
            </p:cNvPr>
            <p:cNvSpPr/>
            <p:nvPr/>
          </p:nvSpPr>
          <p:spPr>
            <a:xfrm rot="17648550">
              <a:off x="4113842" y="3230818"/>
              <a:ext cx="167975" cy="92676"/>
            </a:xfrm>
            <a:prstGeom prst="triangle">
              <a:avLst/>
            </a:prstGeom>
            <a:solidFill>
              <a:srgbClr val="8D64A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7" name="Group 26">
            <a:extLst>
              <a:ext uri="{FF2B5EF4-FFF2-40B4-BE49-F238E27FC236}">
                <a16:creationId xmlns:a16="http://schemas.microsoft.com/office/drawing/2014/main" id="{B77457B4-3B42-384B-924A-3A5D7732CF6F}"/>
              </a:ext>
            </a:extLst>
          </p:cNvPr>
          <p:cNvGrpSpPr/>
          <p:nvPr/>
        </p:nvGrpSpPr>
        <p:grpSpPr>
          <a:xfrm>
            <a:off x="7669585" y="4113445"/>
            <a:ext cx="257955" cy="204383"/>
            <a:chOff x="3986213" y="3156760"/>
            <a:chExt cx="257955" cy="204383"/>
          </a:xfrm>
          <a:solidFill>
            <a:srgbClr val="F8A81B"/>
          </a:solidFill>
        </p:grpSpPr>
        <p:sp>
          <p:nvSpPr>
            <p:cNvPr id="28" name="Oval 27">
              <a:extLst>
                <a:ext uri="{FF2B5EF4-FFF2-40B4-BE49-F238E27FC236}">
                  <a16:creationId xmlns:a16="http://schemas.microsoft.com/office/drawing/2014/main" id="{677AC1E3-2FF9-2F4A-B78A-19882C4874BD}"/>
                </a:ext>
              </a:extLst>
            </p:cNvPr>
            <p:cNvSpPr/>
            <p:nvPr/>
          </p:nvSpPr>
          <p:spPr>
            <a:xfrm>
              <a:off x="3986213" y="3156760"/>
              <a:ext cx="171450" cy="153282"/>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riangle 28">
              <a:extLst>
                <a:ext uri="{FF2B5EF4-FFF2-40B4-BE49-F238E27FC236}">
                  <a16:creationId xmlns:a16="http://schemas.microsoft.com/office/drawing/2014/main" id="{2374995A-D60C-584C-8500-6DE088851053}"/>
                </a:ext>
              </a:extLst>
            </p:cNvPr>
            <p:cNvSpPr/>
            <p:nvPr/>
          </p:nvSpPr>
          <p:spPr>
            <a:xfrm rot="17648550">
              <a:off x="4113842" y="3230818"/>
              <a:ext cx="167975" cy="92676"/>
            </a:xfrm>
            <a:prstGeom prst="triangl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6" name="Group 35">
            <a:extLst>
              <a:ext uri="{FF2B5EF4-FFF2-40B4-BE49-F238E27FC236}">
                <a16:creationId xmlns:a16="http://schemas.microsoft.com/office/drawing/2014/main" id="{7BEA202D-FEC4-A24D-8EF9-E44F9A53F40A}"/>
              </a:ext>
            </a:extLst>
          </p:cNvPr>
          <p:cNvGrpSpPr/>
          <p:nvPr/>
        </p:nvGrpSpPr>
        <p:grpSpPr>
          <a:xfrm>
            <a:off x="8141642" y="4200404"/>
            <a:ext cx="257955" cy="204383"/>
            <a:chOff x="3986213" y="3156760"/>
            <a:chExt cx="257955" cy="204383"/>
          </a:xfrm>
          <a:solidFill>
            <a:srgbClr val="9FCC3B"/>
          </a:solidFill>
        </p:grpSpPr>
        <p:sp>
          <p:nvSpPr>
            <p:cNvPr id="37" name="Oval 36">
              <a:extLst>
                <a:ext uri="{FF2B5EF4-FFF2-40B4-BE49-F238E27FC236}">
                  <a16:creationId xmlns:a16="http://schemas.microsoft.com/office/drawing/2014/main" id="{90F2E696-5FA7-3642-887C-7EF4255146E1}"/>
                </a:ext>
              </a:extLst>
            </p:cNvPr>
            <p:cNvSpPr/>
            <p:nvPr/>
          </p:nvSpPr>
          <p:spPr>
            <a:xfrm>
              <a:off x="3986213" y="3156760"/>
              <a:ext cx="171450" cy="153282"/>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riangle 37">
              <a:extLst>
                <a:ext uri="{FF2B5EF4-FFF2-40B4-BE49-F238E27FC236}">
                  <a16:creationId xmlns:a16="http://schemas.microsoft.com/office/drawing/2014/main" id="{A172BC76-588E-DA4F-BE1B-F5C19DBD62E9}"/>
                </a:ext>
              </a:extLst>
            </p:cNvPr>
            <p:cNvSpPr/>
            <p:nvPr/>
          </p:nvSpPr>
          <p:spPr>
            <a:xfrm rot="17648550">
              <a:off x="4113842" y="3230818"/>
              <a:ext cx="167975" cy="92676"/>
            </a:xfrm>
            <a:prstGeom prst="triangl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9" name="Delay 38">
            <a:extLst>
              <a:ext uri="{FF2B5EF4-FFF2-40B4-BE49-F238E27FC236}">
                <a16:creationId xmlns:a16="http://schemas.microsoft.com/office/drawing/2014/main" id="{2AF27555-1D8E-8A47-99EB-F85999FB797A}"/>
              </a:ext>
            </a:extLst>
          </p:cNvPr>
          <p:cNvSpPr/>
          <p:nvPr/>
        </p:nvSpPr>
        <p:spPr>
          <a:xfrm rot="16200000">
            <a:off x="1288635" y="4451055"/>
            <a:ext cx="244456" cy="242758"/>
          </a:xfrm>
          <a:prstGeom prst="flowChartDelay">
            <a:avLst/>
          </a:prstGeom>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nvGrpSpPr>
          <p:cNvPr id="113" name="Group 112">
            <a:extLst>
              <a:ext uri="{FF2B5EF4-FFF2-40B4-BE49-F238E27FC236}">
                <a16:creationId xmlns:a16="http://schemas.microsoft.com/office/drawing/2014/main" id="{DE1AEA8A-DF50-164A-88B1-149C7DA91623}"/>
              </a:ext>
            </a:extLst>
          </p:cNvPr>
          <p:cNvGrpSpPr/>
          <p:nvPr/>
        </p:nvGrpSpPr>
        <p:grpSpPr>
          <a:xfrm>
            <a:off x="2793824" y="3791872"/>
            <a:ext cx="643466" cy="945177"/>
            <a:chOff x="2673558" y="3778804"/>
            <a:chExt cx="643466" cy="945177"/>
          </a:xfrm>
        </p:grpSpPr>
        <p:grpSp>
          <p:nvGrpSpPr>
            <p:cNvPr id="3" name="Group 2">
              <a:extLst>
                <a:ext uri="{FF2B5EF4-FFF2-40B4-BE49-F238E27FC236}">
                  <a16:creationId xmlns:a16="http://schemas.microsoft.com/office/drawing/2014/main" id="{F86DED99-8E63-7644-BEEF-CDD5DFD16766}"/>
                </a:ext>
              </a:extLst>
            </p:cNvPr>
            <p:cNvGrpSpPr/>
            <p:nvPr/>
          </p:nvGrpSpPr>
          <p:grpSpPr>
            <a:xfrm>
              <a:off x="2673558" y="3881197"/>
              <a:ext cx="643466" cy="842784"/>
              <a:chOff x="4910667" y="3275091"/>
              <a:chExt cx="643466" cy="842784"/>
            </a:xfrm>
          </p:grpSpPr>
          <p:sp>
            <p:nvSpPr>
              <p:cNvPr id="40" name="Oval 39">
                <a:extLst>
                  <a:ext uri="{FF2B5EF4-FFF2-40B4-BE49-F238E27FC236}">
                    <a16:creationId xmlns:a16="http://schemas.microsoft.com/office/drawing/2014/main" id="{E0F4D923-862D-264E-A48D-1A61EAADEA12}"/>
                  </a:ext>
                </a:extLst>
              </p:cNvPr>
              <p:cNvSpPr/>
              <p:nvPr/>
            </p:nvSpPr>
            <p:spPr>
              <a:xfrm>
                <a:off x="5000978" y="3982975"/>
                <a:ext cx="135466" cy="1349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17409A1A-C2AB-634D-A53A-AFD4F8AB1DC8}"/>
                  </a:ext>
                </a:extLst>
              </p:cNvPr>
              <p:cNvSpPr/>
              <p:nvPr/>
            </p:nvSpPr>
            <p:spPr>
              <a:xfrm>
                <a:off x="5336861" y="3981961"/>
                <a:ext cx="135466" cy="1349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rapezoid 41">
                <a:extLst>
                  <a:ext uri="{FF2B5EF4-FFF2-40B4-BE49-F238E27FC236}">
                    <a16:creationId xmlns:a16="http://schemas.microsoft.com/office/drawing/2014/main" id="{17E29E5D-AA16-884F-B141-2ACE68B46997}"/>
                  </a:ext>
                </a:extLst>
              </p:cNvPr>
              <p:cNvSpPr/>
              <p:nvPr/>
            </p:nvSpPr>
            <p:spPr>
              <a:xfrm rot="10800000">
                <a:off x="4910667" y="3668889"/>
                <a:ext cx="643466" cy="332811"/>
              </a:xfrm>
              <a:prstGeom prst="trapezoid">
                <a:avLst/>
              </a:prstGeom>
              <a:solidFill>
                <a:srgbClr val="FFC0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ctagon 42">
                <a:extLst>
                  <a:ext uri="{FF2B5EF4-FFF2-40B4-BE49-F238E27FC236}">
                    <a16:creationId xmlns:a16="http://schemas.microsoft.com/office/drawing/2014/main" id="{44844C09-F237-6C4F-8B7D-A78362F11E1C}"/>
                  </a:ext>
                </a:extLst>
              </p:cNvPr>
              <p:cNvSpPr/>
              <p:nvPr/>
            </p:nvSpPr>
            <p:spPr>
              <a:xfrm>
                <a:off x="5396915" y="3472587"/>
                <a:ext cx="110376" cy="110237"/>
              </a:xfrm>
              <a:custGeom>
                <a:avLst/>
                <a:gdLst>
                  <a:gd name="connsiteX0" fmla="*/ 0 w 110376"/>
                  <a:gd name="connsiteY0" fmla="*/ 32287 h 110237"/>
                  <a:gd name="connsiteX1" fmla="*/ 32287 w 110376"/>
                  <a:gd name="connsiteY1" fmla="*/ 0 h 110237"/>
                  <a:gd name="connsiteX2" fmla="*/ 78089 w 110376"/>
                  <a:gd name="connsiteY2" fmla="*/ 0 h 110237"/>
                  <a:gd name="connsiteX3" fmla="*/ 110376 w 110376"/>
                  <a:gd name="connsiteY3" fmla="*/ 32287 h 110237"/>
                  <a:gd name="connsiteX4" fmla="*/ 110376 w 110376"/>
                  <a:gd name="connsiteY4" fmla="*/ 77950 h 110237"/>
                  <a:gd name="connsiteX5" fmla="*/ 78089 w 110376"/>
                  <a:gd name="connsiteY5" fmla="*/ 110237 h 110237"/>
                  <a:gd name="connsiteX6" fmla="*/ 32287 w 110376"/>
                  <a:gd name="connsiteY6" fmla="*/ 110237 h 110237"/>
                  <a:gd name="connsiteX7" fmla="*/ 0 w 110376"/>
                  <a:gd name="connsiteY7" fmla="*/ 77950 h 110237"/>
                  <a:gd name="connsiteX8" fmla="*/ 0 w 110376"/>
                  <a:gd name="connsiteY8" fmla="*/ 32287 h 110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0376" h="110237" fill="none" extrusionOk="0">
                    <a:moveTo>
                      <a:pt x="0" y="32287"/>
                    </a:moveTo>
                    <a:cubicBezTo>
                      <a:pt x="8175" y="23026"/>
                      <a:pt x="19988" y="15960"/>
                      <a:pt x="32287" y="0"/>
                    </a:cubicBezTo>
                    <a:cubicBezTo>
                      <a:pt x="43817" y="-3244"/>
                      <a:pt x="59767" y="4290"/>
                      <a:pt x="78089" y="0"/>
                    </a:cubicBezTo>
                    <a:cubicBezTo>
                      <a:pt x="93843" y="8555"/>
                      <a:pt x="99577" y="27892"/>
                      <a:pt x="110376" y="32287"/>
                    </a:cubicBezTo>
                    <a:cubicBezTo>
                      <a:pt x="115679" y="49495"/>
                      <a:pt x="109463" y="60567"/>
                      <a:pt x="110376" y="77950"/>
                    </a:cubicBezTo>
                    <a:cubicBezTo>
                      <a:pt x="99100" y="91094"/>
                      <a:pt x="86829" y="96001"/>
                      <a:pt x="78089" y="110237"/>
                    </a:cubicBezTo>
                    <a:cubicBezTo>
                      <a:pt x="56490" y="115369"/>
                      <a:pt x="42861" y="109017"/>
                      <a:pt x="32287" y="110237"/>
                    </a:cubicBezTo>
                    <a:cubicBezTo>
                      <a:pt x="15824" y="95890"/>
                      <a:pt x="10742" y="81065"/>
                      <a:pt x="0" y="77950"/>
                    </a:cubicBezTo>
                    <a:cubicBezTo>
                      <a:pt x="-3955" y="65623"/>
                      <a:pt x="3394" y="51686"/>
                      <a:pt x="0" y="32287"/>
                    </a:cubicBezTo>
                    <a:close/>
                  </a:path>
                  <a:path w="110376" h="110237" stroke="0" extrusionOk="0">
                    <a:moveTo>
                      <a:pt x="0" y="32287"/>
                    </a:moveTo>
                    <a:cubicBezTo>
                      <a:pt x="13233" y="17705"/>
                      <a:pt x="19091" y="14754"/>
                      <a:pt x="32287" y="0"/>
                    </a:cubicBezTo>
                    <a:cubicBezTo>
                      <a:pt x="46619" y="-400"/>
                      <a:pt x="55547" y="1568"/>
                      <a:pt x="78089" y="0"/>
                    </a:cubicBezTo>
                    <a:cubicBezTo>
                      <a:pt x="90734" y="5730"/>
                      <a:pt x="94406" y="22229"/>
                      <a:pt x="110376" y="32287"/>
                    </a:cubicBezTo>
                    <a:cubicBezTo>
                      <a:pt x="114252" y="53857"/>
                      <a:pt x="108747" y="67773"/>
                      <a:pt x="110376" y="77950"/>
                    </a:cubicBezTo>
                    <a:cubicBezTo>
                      <a:pt x="98568" y="93547"/>
                      <a:pt x="84855" y="101487"/>
                      <a:pt x="78089" y="110237"/>
                    </a:cubicBezTo>
                    <a:cubicBezTo>
                      <a:pt x="60418" y="111721"/>
                      <a:pt x="51197" y="108430"/>
                      <a:pt x="32287" y="110237"/>
                    </a:cubicBezTo>
                    <a:cubicBezTo>
                      <a:pt x="16773" y="97166"/>
                      <a:pt x="9525" y="84072"/>
                      <a:pt x="0" y="77950"/>
                    </a:cubicBezTo>
                    <a:cubicBezTo>
                      <a:pt x="-1383" y="57986"/>
                      <a:pt x="659" y="47878"/>
                      <a:pt x="0" y="32287"/>
                    </a:cubicBezTo>
                    <a:close/>
                  </a:path>
                </a:pathLst>
              </a:custGeom>
              <a:solidFill>
                <a:srgbClr val="8C6B48"/>
              </a:solidFill>
              <a:ln w="12700">
                <a:solidFill>
                  <a:schemeClr val="tx1"/>
                </a:solidFill>
                <a:extLst>
                  <a:ext uri="{C807C97D-BFC1-408E-A445-0C87EB9F89A2}">
                    <ask:lineSketchStyleProps xmlns:ask="http://schemas.microsoft.com/office/drawing/2018/sketchyshapes" sd="1219033472">
                      <a:prstGeom prst="octagon">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0047BF88-39F7-7D47-B463-92899FA6A841}"/>
                  </a:ext>
                </a:extLst>
              </p:cNvPr>
              <p:cNvSpPr/>
              <p:nvPr/>
            </p:nvSpPr>
            <p:spPr>
              <a:xfrm>
                <a:off x="4965351" y="3376316"/>
                <a:ext cx="169947" cy="150301"/>
              </a:xfrm>
              <a:prstGeom prst="ellipse">
                <a:avLst/>
              </a:prstGeom>
              <a:solidFill>
                <a:srgbClr val="945200"/>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Hexagon 44">
                <a:extLst>
                  <a:ext uri="{FF2B5EF4-FFF2-40B4-BE49-F238E27FC236}">
                    <a16:creationId xmlns:a16="http://schemas.microsoft.com/office/drawing/2014/main" id="{23477C74-E26A-BB4C-8D05-E2723BB1C65C}"/>
                  </a:ext>
                </a:extLst>
              </p:cNvPr>
              <p:cNvSpPr/>
              <p:nvPr/>
            </p:nvSpPr>
            <p:spPr>
              <a:xfrm rot="16019740">
                <a:off x="5232152" y="3455818"/>
                <a:ext cx="113383" cy="78416"/>
              </a:xfrm>
              <a:prstGeom prst="hexagon">
                <a:avLst/>
              </a:prstGeom>
              <a:solidFill>
                <a:schemeClr val="tx1"/>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Hexagon 45">
                <a:extLst>
                  <a:ext uri="{FF2B5EF4-FFF2-40B4-BE49-F238E27FC236}">
                    <a16:creationId xmlns:a16="http://schemas.microsoft.com/office/drawing/2014/main" id="{D30E2ACA-E4E7-3F4B-A553-6A9392EF6817}"/>
                  </a:ext>
                </a:extLst>
              </p:cNvPr>
              <p:cNvSpPr/>
              <p:nvPr/>
            </p:nvSpPr>
            <p:spPr>
              <a:xfrm rot="16019740">
                <a:off x="5297140" y="3298928"/>
                <a:ext cx="113383" cy="78416"/>
              </a:xfrm>
              <a:prstGeom prst="hexagon">
                <a:avLst/>
              </a:prstGeom>
              <a:solidFill>
                <a:schemeClr val="tx1"/>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ctagon 46">
                <a:extLst>
                  <a:ext uri="{FF2B5EF4-FFF2-40B4-BE49-F238E27FC236}">
                    <a16:creationId xmlns:a16="http://schemas.microsoft.com/office/drawing/2014/main" id="{775A2D85-6443-3848-8D32-F2F4C823A0CC}"/>
                  </a:ext>
                </a:extLst>
              </p:cNvPr>
              <p:cNvSpPr/>
              <p:nvPr/>
            </p:nvSpPr>
            <p:spPr>
              <a:xfrm>
                <a:off x="5158109" y="3275091"/>
                <a:ext cx="110376" cy="110237"/>
              </a:xfrm>
              <a:custGeom>
                <a:avLst/>
                <a:gdLst>
                  <a:gd name="connsiteX0" fmla="*/ 0 w 110376"/>
                  <a:gd name="connsiteY0" fmla="*/ 32287 h 110237"/>
                  <a:gd name="connsiteX1" fmla="*/ 32287 w 110376"/>
                  <a:gd name="connsiteY1" fmla="*/ 0 h 110237"/>
                  <a:gd name="connsiteX2" fmla="*/ 78089 w 110376"/>
                  <a:gd name="connsiteY2" fmla="*/ 0 h 110237"/>
                  <a:gd name="connsiteX3" fmla="*/ 110376 w 110376"/>
                  <a:gd name="connsiteY3" fmla="*/ 32287 h 110237"/>
                  <a:gd name="connsiteX4" fmla="*/ 110376 w 110376"/>
                  <a:gd name="connsiteY4" fmla="*/ 77950 h 110237"/>
                  <a:gd name="connsiteX5" fmla="*/ 78089 w 110376"/>
                  <a:gd name="connsiteY5" fmla="*/ 110237 h 110237"/>
                  <a:gd name="connsiteX6" fmla="*/ 32287 w 110376"/>
                  <a:gd name="connsiteY6" fmla="*/ 110237 h 110237"/>
                  <a:gd name="connsiteX7" fmla="*/ 0 w 110376"/>
                  <a:gd name="connsiteY7" fmla="*/ 77950 h 110237"/>
                  <a:gd name="connsiteX8" fmla="*/ 0 w 110376"/>
                  <a:gd name="connsiteY8" fmla="*/ 32287 h 110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0376" h="110237" fill="none" extrusionOk="0">
                    <a:moveTo>
                      <a:pt x="0" y="32287"/>
                    </a:moveTo>
                    <a:cubicBezTo>
                      <a:pt x="8175" y="23026"/>
                      <a:pt x="19988" y="15960"/>
                      <a:pt x="32287" y="0"/>
                    </a:cubicBezTo>
                    <a:cubicBezTo>
                      <a:pt x="43817" y="-3244"/>
                      <a:pt x="59767" y="4290"/>
                      <a:pt x="78089" y="0"/>
                    </a:cubicBezTo>
                    <a:cubicBezTo>
                      <a:pt x="93843" y="8555"/>
                      <a:pt x="99577" y="27892"/>
                      <a:pt x="110376" y="32287"/>
                    </a:cubicBezTo>
                    <a:cubicBezTo>
                      <a:pt x="115679" y="49495"/>
                      <a:pt x="109463" y="60567"/>
                      <a:pt x="110376" y="77950"/>
                    </a:cubicBezTo>
                    <a:cubicBezTo>
                      <a:pt x="99100" y="91094"/>
                      <a:pt x="86829" y="96001"/>
                      <a:pt x="78089" y="110237"/>
                    </a:cubicBezTo>
                    <a:cubicBezTo>
                      <a:pt x="56490" y="115369"/>
                      <a:pt x="42861" y="109017"/>
                      <a:pt x="32287" y="110237"/>
                    </a:cubicBezTo>
                    <a:cubicBezTo>
                      <a:pt x="15824" y="95890"/>
                      <a:pt x="10742" y="81065"/>
                      <a:pt x="0" y="77950"/>
                    </a:cubicBezTo>
                    <a:cubicBezTo>
                      <a:pt x="-3955" y="65623"/>
                      <a:pt x="3394" y="51686"/>
                      <a:pt x="0" y="32287"/>
                    </a:cubicBezTo>
                    <a:close/>
                  </a:path>
                  <a:path w="110376" h="110237" stroke="0" extrusionOk="0">
                    <a:moveTo>
                      <a:pt x="0" y="32287"/>
                    </a:moveTo>
                    <a:cubicBezTo>
                      <a:pt x="13233" y="17705"/>
                      <a:pt x="19091" y="14754"/>
                      <a:pt x="32287" y="0"/>
                    </a:cubicBezTo>
                    <a:cubicBezTo>
                      <a:pt x="46619" y="-400"/>
                      <a:pt x="55547" y="1568"/>
                      <a:pt x="78089" y="0"/>
                    </a:cubicBezTo>
                    <a:cubicBezTo>
                      <a:pt x="90734" y="5730"/>
                      <a:pt x="94406" y="22229"/>
                      <a:pt x="110376" y="32287"/>
                    </a:cubicBezTo>
                    <a:cubicBezTo>
                      <a:pt x="114252" y="53857"/>
                      <a:pt x="108747" y="67773"/>
                      <a:pt x="110376" y="77950"/>
                    </a:cubicBezTo>
                    <a:cubicBezTo>
                      <a:pt x="98568" y="93547"/>
                      <a:pt x="84855" y="101487"/>
                      <a:pt x="78089" y="110237"/>
                    </a:cubicBezTo>
                    <a:cubicBezTo>
                      <a:pt x="60418" y="111721"/>
                      <a:pt x="51197" y="108430"/>
                      <a:pt x="32287" y="110237"/>
                    </a:cubicBezTo>
                    <a:cubicBezTo>
                      <a:pt x="16773" y="97166"/>
                      <a:pt x="9525" y="84072"/>
                      <a:pt x="0" y="77950"/>
                    </a:cubicBezTo>
                    <a:cubicBezTo>
                      <a:pt x="-1383" y="57986"/>
                      <a:pt x="659" y="47878"/>
                      <a:pt x="0" y="32287"/>
                    </a:cubicBezTo>
                    <a:close/>
                  </a:path>
                </a:pathLst>
              </a:custGeom>
              <a:solidFill>
                <a:srgbClr val="8C6B48"/>
              </a:solidFill>
              <a:ln w="12700">
                <a:solidFill>
                  <a:schemeClr val="tx1"/>
                </a:solidFill>
                <a:extLst>
                  <a:ext uri="{C807C97D-BFC1-408E-A445-0C87EB9F89A2}">
                    <ask:lineSketchStyleProps xmlns:ask="http://schemas.microsoft.com/office/drawing/2018/sketchyshapes" sd="1219033472">
                      <a:prstGeom prst="octagon">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9" name="Oval 48">
              <a:extLst>
                <a:ext uri="{FF2B5EF4-FFF2-40B4-BE49-F238E27FC236}">
                  <a16:creationId xmlns:a16="http://schemas.microsoft.com/office/drawing/2014/main" id="{BB32340B-8B6B-A04C-9E02-979678150615}"/>
                </a:ext>
              </a:extLst>
            </p:cNvPr>
            <p:cNvSpPr/>
            <p:nvPr/>
          </p:nvSpPr>
          <p:spPr>
            <a:xfrm>
              <a:off x="2880642" y="4134822"/>
              <a:ext cx="169947" cy="150301"/>
            </a:xfrm>
            <a:prstGeom prst="ellipse">
              <a:avLst/>
            </a:prstGeom>
            <a:solidFill>
              <a:srgbClr val="945200"/>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ctagon 62">
              <a:extLst>
                <a:ext uri="{FF2B5EF4-FFF2-40B4-BE49-F238E27FC236}">
                  <a16:creationId xmlns:a16="http://schemas.microsoft.com/office/drawing/2014/main" id="{60F7E753-EDAD-2B40-9B47-E95EE89D69AD}"/>
                </a:ext>
              </a:extLst>
            </p:cNvPr>
            <p:cNvSpPr/>
            <p:nvPr/>
          </p:nvSpPr>
          <p:spPr>
            <a:xfrm>
              <a:off x="2726995" y="4170489"/>
              <a:ext cx="110376" cy="110237"/>
            </a:xfrm>
            <a:custGeom>
              <a:avLst/>
              <a:gdLst>
                <a:gd name="connsiteX0" fmla="*/ 0 w 110376"/>
                <a:gd name="connsiteY0" fmla="*/ 32287 h 110237"/>
                <a:gd name="connsiteX1" fmla="*/ 32287 w 110376"/>
                <a:gd name="connsiteY1" fmla="*/ 0 h 110237"/>
                <a:gd name="connsiteX2" fmla="*/ 78089 w 110376"/>
                <a:gd name="connsiteY2" fmla="*/ 0 h 110237"/>
                <a:gd name="connsiteX3" fmla="*/ 110376 w 110376"/>
                <a:gd name="connsiteY3" fmla="*/ 32287 h 110237"/>
                <a:gd name="connsiteX4" fmla="*/ 110376 w 110376"/>
                <a:gd name="connsiteY4" fmla="*/ 77950 h 110237"/>
                <a:gd name="connsiteX5" fmla="*/ 78089 w 110376"/>
                <a:gd name="connsiteY5" fmla="*/ 110237 h 110237"/>
                <a:gd name="connsiteX6" fmla="*/ 32287 w 110376"/>
                <a:gd name="connsiteY6" fmla="*/ 110237 h 110237"/>
                <a:gd name="connsiteX7" fmla="*/ 0 w 110376"/>
                <a:gd name="connsiteY7" fmla="*/ 77950 h 110237"/>
                <a:gd name="connsiteX8" fmla="*/ 0 w 110376"/>
                <a:gd name="connsiteY8" fmla="*/ 32287 h 110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0376" h="110237" fill="none" extrusionOk="0">
                  <a:moveTo>
                    <a:pt x="0" y="32287"/>
                  </a:moveTo>
                  <a:cubicBezTo>
                    <a:pt x="8175" y="23026"/>
                    <a:pt x="19988" y="15960"/>
                    <a:pt x="32287" y="0"/>
                  </a:cubicBezTo>
                  <a:cubicBezTo>
                    <a:pt x="43817" y="-3244"/>
                    <a:pt x="59767" y="4290"/>
                    <a:pt x="78089" y="0"/>
                  </a:cubicBezTo>
                  <a:cubicBezTo>
                    <a:pt x="93843" y="8555"/>
                    <a:pt x="99577" y="27892"/>
                    <a:pt x="110376" y="32287"/>
                  </a:cubicBezTo>
                  <a:cubicBezTo>
                    <a:pt x="115679" y="49495"/>
                    <a:pt x="109463" y="60567"/>
                    <a:pt x="110376" y="77950"/>
                  </a:cubicBezTo>
                  <a:cubicBezTo>
                    <a:pt x="99100" y="91094"/>
                    <a:pt x="86829" y="96001"/>
                    <a:pt x="78089" y="110237"/>
                  </a:cubicBezTo>
                  <a:cubicBezTo>
                    <a:pt x="56490" y="115369"/>
                    <a:pt x="42861" y="109017"/>
                    <a:pt x="32287" y="110237"/>
                  </a:cubicBezTo>
                  <a:cubicBezTo>
                    <a:pt x="15824" y="95890"/>
                    <a:pt x="10742" y="81065"/>
                    <a:pt x="0" y="77950"/>
                  </a:cubicBezTo>
                  <a:cubicBezTo>
                    <a:pt x="-3955" y="65623"/>
                    <a:pt x="3394" y="51686"/>
                    <a:pt x="0" y="32287"/>
                  </a:cubicBezTo>
                  <a:close/>
                </a:path>
                <a:path w="110376" h="110237" stroke="0" extrusionOk="0">
                  <a:moveTo>
                    <a:pt x="0" y="32287"/>
                  </a:moveTo>
                  <a:cubicBezTo>
                    <a:pt x="13233" y="17705"/>
                    <a:pt x="19091" y="14754"/>
                    <a:pt x="32287" y="0"/>
                  </a:cubicBezTo>
                  <a:cubicBezTo>
                    <a:pt x="46619" y="-400"/>
                    <a:pt x="55547" y="1568"/>
                    <a:pt x="78089" y="0"/>
                  </a:cubicBezTo>
                  <a:cubicBezTo>
                    <a:pt x="90734" y="5730"/>
                    <a:pt x="94406" y="22229"/>
                    <a:pt x="110376" y="32287"/>
                  </a:cubicBezTo>
                  <a:cubicBezTo>
                    <a:pt x="114252" y="53857"/>
                    <a:pt x="108747" y="67773"/>
                    <a:pt x="110376" y="77950"/>
                  </a:cubicBezTo>
                  <a:cubicBezTo>
                    <a:pt x="98568" y="93547"/>
                    <a:pt x="84855" y="101487"/>
                    <a:pt x="78089" y="110237"/>
                  </a:cubicBezTo>
                  <a:cubicBezTo>
                    <a:pt x="60418" y="111721"/>
                    <a:pt x="51197" y="108430"/>
                    <a:pt x="32287" y="110237"/>
                  </a:cubicBezTo>
                  <a:cubicBezTo>
                    <a:pt x="16773" y="97166"/>
                    <a:pt x="9525" y="84072"/>
                    <a:pt x="0" y="77950"/>
                  </a:cubicBezTo>
                  <a:cubicBezTo>
                    <a:pt x="-1383" y="57986"/>
                    <a:pt x="659" y="47878"/>
                    <a:pt x="0" y="32287"/>
                  </a:cubicBezTo>
                  <a:close/>
                </a:path>
              </a:pathLst>
            </a:custGeom>
            <a:solidFill>
              <a:srgbClr val="8C6B48"/>
            </a:solidFill>
            <a:ln w="12700">
              <a:solidFill>
                <a:schemeClr val="tx1"/>
              </a:solidFill>
              <a:extLst>
                <a:ext uri="{C807C97D-BFC1-408E-A445-0C87EB9F89A2}">
                  <ask:lineSketchStyleProps xmlns:ask="http://schemas.microsoft.com/office/drawing/2018/sketchyshapes" sd="1219033472">
                    <a:prstGeom prst="octagon">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8DBBB1DF-E53A-9349-A09E-A3A3616AEF99}"/>
                </a:ext>
              </a:extLst>
            </p:cNvPr>
            <p:cNvSpPr/>
            <p:nvPr/>
          </p:nvSpPr>
          <p:spPr>
            <a:xfrm>
              <a:off x="3132829" y="4106433"/>
              <a:ext cx="169947" cy="150301"/>
            </a:xfrm>
            <a:prstGeom prst="ellipse">
              <a:avLst/>
            </a:prstGeom>
            <a:solidFill>
              <a:srgbClr val="945200"/>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a:extLst>
                <a:ext uri="{FF2B5EF4-FFF2-40B4-BE49-F238E27FC236}">
                  <a16:creationId xmlns:a16="http://schemas.microsoft.com/office/drawing/2014/main" id="{984CF5A2-C1CF-AA44-A466-5FE1B861D669}"/>
                </a:ext>
              </a:extLst>
            </p:cNvPr>
            <p:cNvSpPr/>
            <p:nvPr/>
          </p:nvSpPr>
          <p:spPr>
            <a:xfrm rot="16019740">
              <a:off x="2798648" y="4185410"/>
              <a:ext cx="113383" cy="78416"/>
            </a:xfrm>
            <a:prstGeom prst="hexagon">
              <a:avLst/>
            </a:prstGeom>
            <a:solidFill>
              <a:schemeClr val="tx1"/>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a:extLst>
                <a:ext uri="{FF2B5EF4-FFF2-40B4-BE49-F238E27FC236}">
                  <a16:creationId xmlns:a16="http://schemas.microsoft.com/office/drawing/2014/main" id="{67522F49-F497-CE42-B3C7-BB236E7A513C}"/>
                </a:ext>
              </a:extLst>
            </p:cNvPr>
            <p:cNvSpPr/>
            <p:nvPr/>
          </p:nvSpPr>
          <p:spPr>
            <a:xfrm rot="16019740">
              <a:off x="3104173" y="4036150"/>
              <a:ext cx="113383" cy="78416"/>
            </a:xfrm>
            <a:prstGeom prst="hexagon">
              <a:avLst/>
            </a:prstGeom>
            <a:solidFill>
              <a:schemeClr val="tx1"/>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ctagon 66">
              <a:extLst>
                <a:ext uri="{FF2B5EF4-FFF2-40B4-BE49-F238E27FC236}">
                  <a16:creationId xmlns:a16="http://schemas.microsoft.com/office/drawing/2014/main" id="{622BC7E9-5C22-3842-BC8C-21AFC7C50513}"/>
                </a:ext>
              </a:extLst>
            </p:cNvPr>
            <p:cNvSpPr/>
            <p:nvPr/>
          </p:nvSpPr>
          <p:spPr>
            <a:xfrm>
              <a:off x="3050589" y="4155787"/>
              <a:ext cx="110376" cy="110237"/>
            </a:xfrm>
            <a:custGeom>
              <a:avLst/>
              <a:gdLst>
                <a:gd name="connsiteX0" fmla="*/ 0 w 110376"/>
                <a:gd name="connsiteY0" fmla="*/ 32287 h 110237"/>
                <a:gd name="connsiteX1" fmla="*/ 32287 w 110376"/>
                <a:gd name="connsiteY1" fmla="*/ 0 h 110237"/>
                <a:gd name="connsiteX2" fmla="*/ 78089 w 110376"/>
                <a:gd name="connsiteY2" fmla="*/ 0 h 110237"/>
                <a:gd name="connsiteX3" fmla="*/ 110376 w 110376"/>
                <a:gd name="connsiteY3" fmla="*/ 32287 h 110237"/>
                <a:gd name="connsiteX4" fmla="*/ 110376 w 110376"/>
                <a:gd name="connsiteY4" fmla="*/ 77950 h 110237"/>
                <a:gd name="connsiteX5" fmla="*/ 78089 w 110376"/>
                <a:gd name="connsiteY5" fmla="*/ 110237 h 110237"/>
                <a:gd name="connsiteX6" fmla="*/ 32287 w 110376"/>
                <a:gd name="connsiteY6" fmla="*/ 110237 h 110237"/>
                <a:gd name="connsiteX7" fmla="*/ 0 w 110376"/>
                <a:gd name="connsiteY7" fmla="*/ 77950 h 110237"/>
                <a:gd name="connsiteX8" fmla="*/ 0 w 110376"/>
                <a:gd name="connsiteY8" fmla="*/ 32287 h 110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0376" h="110237" fill="none" extrusionOk="0">
                  <a:moveTo>
                    <a:pt x="0" y="32287"/>
                  </a:moveTo>
                  <a:cubicBezTo>
                    <a:pt x="8175" y="23026"/>
                    <a:pt x="19988" y="15960"/>
                    <a:pt x="32287" y="0"/>
                  </a:cubicBezTo>
                  <a:cubicBezTo>
                    <a:pt x="43817" y="-3244"/>
                    <a:pt x="59767" y="4290"/>
                    <a:pt x="78089" y="0"/>
                  </a:cubicBezTo>
                  <a:cubicBezTo>
                    <a:pt x="93843" y="8555"/>
                    <a:pt x="99577" y="27892"/>
                    <a:pt x="110376" y="32287"/>
                  </a:cubicBezTo>
                  <a:cubicBezTo>
                    <a:pt x="115679" y="49495"/>
                    <a:pt x="109463" y="60567"/>
                    <a:pt x="110376" y="77950"/>
                  </a:cubicBezTo>
                  <a:cubicBezTo>
                    <a:pt x="99100" y="91094"/>
                    <a:pt x="86829" y="96001"/>
                    <a:pt x="78089" y="110237"/>
                  </a:cubicBezTo>
                  <a:cubicBezTo>
                    <a:pt x="56490" y="115369"/>
                    <a:pt x="42861" y="109017"/>
                    <a:pt x="32287" y="110237"/>
                  </a:cubicBezTo>
                  <a:cubicBezTo>
                    <a:pt x="15824" y="95890"/>
                    <a:pt x="10742" y="81065"/>
                    <a:pt x="0" y="77950"/>
                  </a:cubicBezTo>
                  <a:cubicBezTo>
                    <a:pt x="-3955" y="65623"/>
                    <a:pt x="3394" y="51686"/>
                    <a:pt x="0" y="32287"/>
                  </a:cubicBezTo>
                  <a:close/>
                </a:path>
                <a:path w="110376" h="110237" stroke="0" extrusionOk="0">
                  <a:moveTo>
                    <a:pt x="0" y="32287"/>
                  </a:moveTo>
                  <a:cubicBezTo>
                    <a:pt x="13233" y="17705"/>
                    <a:pt x="19091" y="14754"/>
                    <a:pt x="32287" y="0"/>
                  </a:cubicBezTo>
                  <a:cubicBezTo>
                    <a:pt x="46619" y="-400"/>
                    <a:pt x="55547" y="1568"/>
                    <a:pt x="78089" y="0"/>
                  </a:cubicBezTo>
                  <a:cubicBezTo>
                    <a:pt x="90734" y="5730"/>
                    <a:pt x="94406" y="22229"/>
                    <a:pt x="110376" y="32287"/>
                  </a:cubicBezTo>
                  <a:cubicBezTo>
                    <a:pt x="114252" y="53857"/>
                    <a:pt x="108747" y="67773"/>
                    <a:pt x="110376" y="77950"/>
                  </a:cubicBezTo>
                  <a:cubicBezTo>
                    <a:pt x="98568" y="93547"/>
                    <a:pt x="84855" y="101487"/>
                    <a:pt x="78089" y="110237"/>
                  </a:cubicBezTo>
                  <a:cubicBezTo>
                    <a:pt x="60418" y="111721"/>
                    <a:pt x="51197" y="108430"/>
                    <a:pt x="32287" y="110237"/>
                  </a:cubicBezTo>
                  <a:cubicBezTo>
                    <a:pt x="16773" y="97166"/>
                    <a:pt x="9525" y="84072"/>
                    <a:pt x="0" y="77950"/>
                  </a:cubicBezTo>
                  <a:cubicBezTo>
                    <a:pt x="-1383" y="57986"/>
                    <a:pt x="659" y="47878"/>
                    <a:pt x="0" y="32287"/>
                  </a:cubicBezTo>
                  <a:close/>
                </a:path>
              </a:pathLst>
            </a:custGeom>
            <a:solidFill>
              <a:srgbClr val="8C6B48"/>
            </a:solidFill>
            <a:ln w="12700">
              <a:solidFill>
                <a:schemeClr val="tx1"/>
              </a:solidFill>
              <a:extLst>
                <a:ext uri="{C807C97D-BFC1-408E-A445-0C87EB9F89A2}">
                  <ask:lineSketchStyleProps xmlns:ask="http://schemas.microsoft.com/office/drawing/2018/sketchyshapes" sd="1219033472">
                    <a:prstGeom prst="octagon">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a:extLst>
                <a:ext uri="{FF2B5EF4-FFF2-40B4-BE49-F238E27FC236}">
                  <a16:creationId xmlns:a16="http://schemas.microsoft.com/office/drawing/2014/main" id="{1B197210-4818-974B-8071-8673AC09E393}"/>
                </a:ext>
              </a:extLst>
            </p:cNvPr>
            <p:cNvSpPr/>
            <p:nvPr/>
          </p:nvSpPr>
          <p:spPr>
            <a:xfrm rot="16019740">
              <a:off x="2904938" y="4149722"/>
              <a:ext cx="113383" cy="78416"/>
            </a:xfrm>
            <a:prstGeom prst="hexagon">
              <a:avLst/>
            </a:prstGeom>
            <a:solidFill>
              <a:schemeClr val="tx1"/>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9" name="Group 68">
              <a:extLst>
                <a:ext uri="{FF2B5EF4-FFF2-40B4-BE49-F238E27FC236}">
                  <a16:creationId xmlns:a16="http://schemas.microsoft.com/office/drawing/2014/main" id="{74FAB993-CED1-AE4F-A5A4-CD38FA5E54DA}"/>
                </a:ext>
              </a:extLst>
            </p:cNvPr>
            <p:cNvGrpSpPr/>
            <p:nvPr/>
          </p:nvGrpSpPr>
          <p:grpSpPr>
            <a:xfrm rot="7475124">
              <a:off x="2799931" y="3895907"/>
              <a:ext cx="541940" cy="307733"/>
              <a:chOff x="4965351" y="3275091"/>
              <a:chExt cx="541940" cy="307733"/>
            </a:xfrm>
          </p:grpSpPr>
          <p:sp>
            <p:nvSpPr>
              <p:cNvPr id="73" name="Octagon 72">
                <a:extLst>
                  <a:ext uri="{FF2B5EF4-FFF2-40B4-BE49-F238E27FC236}">
                    <a16:creationId xmlns:a16="http://schemas.microsoft.com/office/drawing/2014/main" id="{3042561F-58F8-2048-A6E1-4DFB1402F8E2}"/>
                  </a:ext>
                </a:extLst>
              </p:cNvPr>
              <p:cNvSpPr/>
              <p:nvPr/>
            </p:nvSpPr>
            <p:spPr>
              <a:xfrm>
                <a:off x="5396915" y="3472587"/>
                <a:ext cx="110376" cy="110237"/>
              </a:xfrm>
              <a:custGeom>
                <a:avLst/>
                <a:gdLst>
                  <a:gd name="connsiteX0" fmla="*/ 0 w 110376"/>
                  <a:gd name="connsiteY0" fmla="*/ 32287 h 110237"/>
                  <a:gd name="connsiteX1" fmla="*/ 32287 w 110376"/>
                  <a:gd name="connsiteY1" fmla="*/ 0 h 110237"/>
                  <a:gd name="connsiteX2" fmla="*/ 78089 w 110376"/>
                  <a:gd name="connsiteY2" fmla="*/ 0 h 110237"/>
                  <a:gd name="connsiteX3" fmla="*/ 110376 w 110376"/>
                  <a:gd name="connsiteY3" fmla="*/ 32287 h 110237"/>
                  <a:gd name="connsiteX4" fmla="*/ 110376 w 110376"/>
                  <a:gd name="connsiteY4" fmla="*/ 77950 h 110237"/>
                  <a:gd name="connsiteX5" fmla="*/ 78089 w 110376"/>
                  <a:gd name="connsiteY5" fmla="*/ 110237 h 110237"/>
                  <a:gd name="connsiteX6" fmla="*/ 32287 w 110376"/>
                  <a:gd name="connsiteY6" fmla="*/ 110237 h 110237"/>
                  <a:gd name="connsiteX7" fmla="*/ 0 w 110376"/>
                  <a:gd name="connsiteY7" fmla="*/ 77950 h 110237"/>
                  <a:gd name="connsiteX8" fmla="*/ 0 w 110376"/>
                  <a:gd name="connsiteY8" fmla="*/ 32287 h 110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0376" h="110237" fill="none" extrusionOk="0">
                    <a:moveTo>
                      <a:pt x="0" y="32287"/>
                    </a:moveTo>
                    <a:cubicBezTo>
                      <a:pt x="8175" y="23026"/>
                      <a:pt x="19988" y="15960"/>
                      <a:pt x="32287" y="0"/>
                    </a:cubicBezTo>
                    <a:cubicBezTo>
                      <a:pt x="43817" y="-3244"/>
                      <a:pt x="59767" y="4290"/>
                      <a:pt x="78089" y="0"/>
                    </a:cubicBezTo>
                    <a:cubicBezTo>
                      <a:pt x="93843" y="8555"/>
                      <a:pt x="99577" y="27892"/>
                      <a:pt x="110376" y="32287"/>
                    </a:cubicBezTo>
                    <a:cubicBezTo>
                      <a:pt x="115679" y="49495"/>
                      <a:pt x="109463" y="60567"/>
                      <a:pt x="110376" y="77950"/>
                    </a:cubicBezTo>
                    <a:cubicBezTo>
                      <a:pt x="99100" y="91094"/>
                      <a:pt x="86829" y="96001"/>
                      <a:pt x="78089" y="110237"/>
                    </a:cubicBezTo>
                    <a:cubicBezTo>
                      <a:pt x="56490" y="115369"/>
                      <a:pt x="42861" y="109017"/>
                      <a:pt x="32287" y="110237"/>
                    </a:cubicBezTo>
                    <a:cubicBezTo>
                      <a:pt x="15824" y="95890"/>
                      <a:pt x="10742" y="81065"/>
                      <a:pt x="0" y="77950"/>
                    </a:cubicBezTo>
                    <a:cubicBezTo>
                      <a:pt x="-3955" y="65623"/>
                      <a:pt x="3394" y="51686"/>
                      <a:pt x="0" y="32287"/>
                    </a:cubicBezTo>
                    <a:close/>
                  </a:path>
                  <a:path w="110376" h="110237" stroke="0" extrusionOk="0">
                    <a:moveTo>
                      <a:pt x="0" y="32287"/>
                    </a:moveTo>
                    <a:cubicBezTo>
                      <a:pt x="13233" y="17705"/>
                      <a:pt x="19091" y="14754"/>
                      <a:pt x="32287" y="0"/>
                    </a:cubicBezTo>
                    <a:cubicBezTo>
                      <a:pt x="46619" y="-400"/>
                      <a:pt x="55547" y="1568"/>
                      <a:pt x="78089" y="0"/>
                    </a:cubicBezTo>
                    <a:cubicBezTo>
                      <a:pt x="90734" y="5730"/>
                      <a:pt x="94406" y="22229"/>
                      <a:pt x="110376" y="32287"/>
                    </a:cubicBezTo>
                    <a:cubicBezTo>
                      <a:pt x="114252" y="53857"/>
                      <a:pt x="108747" y="67773"/>
                      <a:pt x="110376" y="77950"/>
                    </a:cubicBezTo>
                    <a:cubicBezTo>
                      <a:pt x="98568" y="93547"/>
                      <a:pt x="84855" y="101487"/>
                      <a:pt x="78089" y="110237"/>
                    </a:cubicBezTo>
                    <a:cubicBezTo>
                      <a:pt x="60418" y="111721"/>
                      <a:pt x="51197" y="108430"/>
                      <a:pt x="32287" y="110237"/>
                    </a:cubicBezTo>
                    <a:cubicBezTo>
                      <a:pt x="16773" y="97166"/>
                      <a:pt x="9525" y="84072"/>
                      <a:pt x="0" y="77950"/>
                    </a:cubicBezTo>
                    <a:cubicBezTo>
                      <a:pt x="-1383" y="57986"/>
                      <a:pt x="659" y="47878"/>
                      <a:pt x="0" y="32287"/>
                    </a:cubicBezTo>
                    <a:close/>
                  </a:path>
                </a:pathLst>
              </a:custGeom>
              <a:solidFill>
                <a:srgbClr val="8C6B48"/>
              </a:solidFill>
              <a:ln w="12700">
                <a:solidFill>
                  <a:schemeClr val="tx1"/>
                </a:solidFill>
                <a:extLst>
                  <a:ext uri="{C807C97D-BFC1-408E-A445-0C87EB9F89A2}">
                    <ask:lineSketchStyleProps xmlns:ask="http://schemas.microsoft.com/office/drawing/2018/sketchyshapes" sd="1219033472">
                      <a:prstGeom prst="octagon">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2A3F0A9B-9067-3E41-B905-A78D4BEDB8DC}"/>
                  </a:ext>
                </a:extLst>
              </p:cNvPr>
              <p:cNvSpPr/>
              <p:nvPr/>
            </p:nvSpPr>
            <p:spPr>
              <a:xfrm>
                <a:off x="4965351" y="3376316"/>
                <a:ext cx="169947" cy="150301"/>
              </a:xfrm>
              <a:prstGeom prst="ellipse">
                <a:avLst/>
              </a:prstGeom>
              <a:solidFill>
                <a:srgbClr val="945200"/>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Hexagon 74">
                <a:extLst>
                  <a:ext uri="{FF2B5EF4-FFF2-40B4-BE49-F238E27FC236}">
                    <a16:creationId xmlns:a16="http://schemas.microsoft.com/office/drawing/2014/main" id="{DA3A0C68-F9EE-E247-AB02-CF7F8484190D}"/>
                  </a:ext>
                </a:extLst>
              </p:cNvPr>
              <p:cNvSpPr/>
              <p:nvPr/>
            </p:nvSpPr>
            <p:spPr>
              <a:xfrm rot="16019740">
                <a:off x="5232152" y="3455818"/>
                <a:ext cx="113383" cy="78416"/>
              </a:xfrm>
              <a:prstGeom prst="hexagon">
                <a:avLst/>
              </a:prstGeom>
              <a:solidFill>
                <a:schemeClr val="tx1"/>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Hexagon 75">
                <a:extLst>
                  <a:ext uri="{FF2B5EF4-FFF2-40B4-BE49-F238E27FC236}">
                    <a16:creationId xmlns:a16="http://schemas.microsoft.com/office/drawing/2014/main" id="{5AFB9A6D-265C-FE40-A194-56F6D2794243}"/>
                  </a:ext>
                </a:extLst>
              </p:cNvPr>
              <p:cNvSpPr/>
              <p:nvPr/>
            </p:nvSpPr>
            <p:spPr>
              <a:xfrm rot="16019740">
                <a:off x="5297140" y="3298928"/>
                <a:ext cx="113383" cy="78416"/>
              </a:xfrm>
              <a:prstGeom prst="hexagon">
                <a:avLst/>
              </a:prstGeom>
              <a:solidFill>
                <a:schemeClr val="tx1"/>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ctagon 76">
                <a:extLst>
                  <a:ext uri="{FF2B5EF4-FFF2-40B4-BE49-F238E27FC236}">
                    <a16:creationId xmlns:a16="http://schemas.microsoft.com/office/drawing/2014/main" id="{FF64040E-B493-294B-8A8B-3607726B40A1}"/>
                  </a:ext>
                </a:extLst>
              </p:cNvPr>
              <p:cNvSpPr/>
              <p:nvPr/>
            </p:nvSpPr>
            <p:spPr>
              <a:xfrm>
                <a:off x="5158109" y="3275091"/>
                <a:ext cx="110376" cy="110237"/>
              </a:xfrm>
              <a:custGeom>
                <a:avLst/>
                <a:gdLst>
                  <a:gd name="connsiteX0" fmla="*/ 0 w 110376"/>
                  <a:gd name="connsiteY0" fmla="*/ 32287 h 110237"/>
                  <a:gd name="connsiteX1" fmla="*/ 32287 w 110376"/>
                  <a:gd name="connsiteY1" fmla="*/ 0 h 110237"/>
                  <a:gd name="connsiteX2" fmla="*/ 78089 w 110376"/>
                  <a:gd name="connsiteY2" fmla="*/ 0 h 110237"/>
                  <a:gd name="connsiteX3" fmla="*/ 110376 w 110376"/>
                  <a:gd name="connsiteY3" fmla="*/ 32287 h 110237"/>
                  <a:gd name="connsiteX4" fmla="*/ 110376 w 110376"/>
                  <a:gd name="connsiteY4" fmla="*/ 77950 h 110237"/>
                  <a:gd name="connsiteX5" fmla="*/ 78089 w 110376"/>
                  <a:gd name="connsiteY5" fmla="*/ 110237 h 110237"/>
                  <a:gd name="connsiteX6" fmla="*/ 32287 w 110376"/>
                  <a:gd name="connsiteY6" fmla="*/ 110237 h 110237"/>
                  <a:gd name="connsiteX7" fmla="*/ 0 w 110376"/>
                  <a:gd name="connsiteY7" fmla="*/ 77950 h 110237"/>
                  <a:gd name="connsiteX8" fmla="*/ 0 w 110376"/>
                  <a:gd name="connsiteY8" fmla="*/ 32287 h 110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0376" h="110237" fill="none" extrusionOk="0">
                    <a:moveTo>
                      <a:pt x="0" y="32287"/>
                    </a:moveTo>
                    <a:cubicBezTo>
                      <a:pt x="8175" y="23026"/>
                      <a:pt x="19988" y="15960"/>
                      <a:pt x="32287" y="0"/>
                    </a:cubicBezTo>
                    <a:cubicBezTo>
                      <a:pt x="43817" y="-3244"/>
                      <a:pt x="59767" y="4290"/>
                      <a:pt x="78089" y="0"/>
                    </a:cubicBezTo>
                    <a:cubicBezTo>
                      <a:pt x="93843" y="8555"/>
                      <a:pt x="99577" y="27892"/>
                      <a:pt x="110376" y="32287"/>
                    </a:cubicBezTo>
                    <a:cubicBezTo>
                      <a:pt x="115679" y="49495"/>
                      <a:pt x="109463" y="60567"/>
                      <a:pt x="110376" y="77950"/>
                    </a:cubicBezTo>
                    <a:cubicBezTo>
                      <a:pt x="99100" y="91094"/>
                      <a:pt x="86829" y="96001"/>
                      <a:pt x="78089" y="110237"/>
                    </a:cubicBezTo>
                    <a:cubicBezTo>
                      <a:pt x="56490" y="115369"/>
                      <a:pt x="42861" y="109017"/>
                      <a:pt x="32287" y="110237"/>
                    </a:cubicBezTo>
                    <a:cubicBezTo>
                      <a:pt x="15824" y="95890"/>
                      <a:pt x="10742" y="81065"/>
                      <a:pt x="0" y="77950"/>
                    </a:cubicBezTo>
                    <a:cubicBezTo>
                      <a:pt x="-3955" y="65623"/>
                      <a:pt x="3394" y="51686"/>
                      <a:pt x="0" y="32287"/>
                    </a:cubicBezTo>
                    <a:close/>
                  </a:path>
                  <a:path w="110376" h="110237" stroke="0" extrusionOk="0">
                    <a:moveTo>
                      <a:pt x="0" y="32287"/>
                    </a:moveTo>
                    <a:cubicBezTo>
                      <a:pt x="13233" y="17705"/>
                      <a:pt x="19091" y="14754"/>
                      <a:pt x="32287" y="0"/>
                    </a:cubicBezTo>
                    <a:cubicBezTo>
                      <a:pt x="46619" y="-400"/>
                      <a:pt x="55547" y="1568"/>
                      <a:pt x="78089" y="0"/>
                    </a:cubicBezTo>
                    <a:cubicBezTo>
                      <a:pt x="90734" y="5730"/>
                      <a:pt x="94406" y="22229"/>
                      <a:pt x="110376" y="32287"/>
                    </a:cubicBezTo>
                    <a:cubicBezTo>
                      <a:pt x="114252" y="53857"/>
                      <a:pt x="108747" y="67773"/>
                      <a:pt x="110376" y="77950"/>
                    </a:cubicBezTo>
                    <a:cubicBezTo>
                      <a:pt x="98568" y="93547"/>
                      <a:pt x="84855" y="101487"/>
                      <a:pt x="78089" y="110237"/>
                    </a:cubicBezTo>
                    <a:cubicBezTo>
                      <a:pt x="60418" y="111721"/>
                      <a:pt x="51197" y="108430"/>
                      <a:pt x="32287" y="110237"/>
                    </a:cubicBezTo>
                    <a:cubicBezTo>
                      <a:pt x="16773" y="97166"/>
                      <a:pt x="9525" y="84072"/>
                      <a:pt x="0" y="77950"/>
                    </a:cubicBezTo>
                    <a:cubicBezTo>
                      <a:pt x="-1383" y="57986"/>
                      <a:pt x="659" y="47878"/>
                      <a:pt x="0" y="32287"/>
                    </a:cubicBezTo>
                    <a:close/>
                  </a:path>
                </a:pathLst>
              </a:custGeom>
              <a:solidFill>
                <a:srgbClr val="8C6B48"/>
              </a:solidFill>
              <a:ln w="12700">
                <a:solidFill>
                  <a:schemeClr val="tx1"/>
                </a:solidFill>
                <a:extLst>
                  <a:ext uri="{C807C97D-BFC1-408E-A445-0C87EB9F89A2}">
                    <ask:lineSketchStyleProps xmlns:ask="http://schemas.microsoft.com/office/drawing/2018/sketchyshapes" sd="1219033472">
                      <a:prstGeom prst="octagon">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8" name="Group 77">
              <a:extLst>
                <a:ext uri="{FF2B5EF4-FFF2-40B4-BE49-F238E27FC236}">
                  <a16:creationId xmlns:a16="http://schemas.microsoft.com/office/drawing/2014/main" id="{63D3567E-9973-084A-B665-04C4D5956575}"/>
                </a:ext>
              </a:extLst>
            </p:cNvPr>
            <p:cNvGrpSpPr/>
            <p:nvPr/>
          </p:nvGrpSpPr>
          <p:grpSpPr>
            <a:xfrm rot="2616650">
              <a:off x="2819200" y="3944381"/>
              <a:ext cx="391589" cy="247090"/>
              <a:chOff x="4965351" y="3275091"/>
              <a:chExt cx="541940" cy="307733"/>
            </a:xfrm>
          </p:grpSpPr>
          <p:sp>
            <p:nvSpPr>
              <p:cNvPr id="79" name="Octagon 78">
                <a:extLst>
                  <a:ext uri="{FF2B5EF4-FFF2-40B4-BE49-F238E27FC236}">
                    <a16:creationId xmlns:a16="http://schemas.microsoft.com/office/drawing/2014/main" id="{A470422B-9E91-F641-BCF8-13222E71619F}"/>
                  </a:ext>
                </a:extLst>
              </p:cNvPr>
              <p:cNvSpPr/>
              <p:nvPr/>
            </p:nvSpPr>
            <p:spPr>
              <a:xfrm>
                <a:off x="5396915" y="3472587"/>
                <a:ext cx="110376" cy="110237"/>
              </a:xfrm>
              <a:custGeom>
                <a:avLst/>
                <a:gdLst>
                  <a:gd name="connsiteX0" fmla="*/ 0 w 110376"/>
                  <a:gd name="connsiteY0" fmla="*/ 32287 h 110237"/>
                  <a:gd name="connsiteX1" fmla="*/ 32287 w 110376"/>
                  <a:gd name="connsiteY1" fmla="*/ 0 h 110237"/>
                  <a:gd name="connsiteX2" fmla="*/ 78089 w 110376"/>
                  <a:gd name="connsiteY2" fmla="*/ 0 h 110237"/>
                  <a:gd name="connsiteX3" fmla="*/ 110376 w 110376"/>
                  <a:gd name="connsiteY3" fmla="*/ 32287 h 110237"/>
                  <a:gd name="connsiteX4" fmla="*/ 110376 w 110376"/>
                  <a:gd name="connsiteY4" fmla="*/ 77950 h 110237"/>
                  <a:gd name="connsiteX5" fmla="*/ 78089 w 110376"/>
                  <a:gd name="connsiteY5" fmla="*/ 110237 h 110237"/>
                  <a:gd name="connsiteX6" fmla="*/ 32287 w 110376"/>
                  <a:gd name="connsiteY6" fmla="*/ 110237 h 110237"/>
                  <a:gd name="connsiteX7" fmla="*/ 0 w 110376"/>
                  <a:gd name="connsiteY7" fmla="*/ 77950 h 110237"/>
                  <a:gd name="connsiteX8" fmla="*/ 0 w 110376"/>
                  <a:gd name="connsiteY8" fmla="*/ 32287 h 110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0376" h="110237" fill="none" extrusionOk="0">
                    <a:moveTo>
                      <a:pt x="0" y="32287"/>
                    </a:moveTo>
                    <a:cubicBezTo>
                      <a:pt x="8175" y="23026"/>
                      <a:pt x="19988" y="15960"/>
                      <a:pt x="32287" y="0"/>
                    </a:cubicBezTo>
                    <a:cubicBezTo>
                      <a:pt x="43817" y="-3244"/>
                      <a:pt x="59767" y="4290"/>
                      <a:pt x="78089" y="0"/>
                    </a:cubicBezTo>
                    <a:cubicBezTo>
                      <a:pt x="93843" y="8555"/>
                      <a:pt x="99577" y="27892"/>
                      <a:pt x="110376" y="32287"/>
                    </a:cubicBezTo>
                    <a:cubicBezTo>
                      <a:pt x="115679" y="49495"/>
                      <a:pt x="109463" y="60567"/>
                      <a:pt x="110376" y="77950"/>
                    </a:cubicBezTo>
                    <a:cubicBezTo>
                      <a:pt x="99100" y="91094"/>
                      <a:pt x="86829" y="96001"/>
                      <a:pt x="78089" y="110237"/>
                    </a:cubicBezTo>
                    <a:cubicBezTo>
                      <a:pt x="56490" y="115369"/>
                      <a:pt x="42861" y="109017"/>
                      <a:pt x="32287" y="110237"/>
                    </a:cubicBezTo>
                    <a:cubicBezTo>
                      <a:pt x="15824" y="95890"/>
                      <a:pt x="10742" y="81065"/>
                      <a:pt x="0" y="77950"/>
                    </a:cubicBezTo>
                    <a:cubicBezTo>
                      <a:pt x="-3955" y="65623"/>
                      <a:pt x="3394" y="51686"/>
                      <a:pt x="0" y="32287"/>
                    </a:cubicBezTo>
                    <a:close/>
                  </a:path>
                  <a:path w="110376" h="110237" stroke="0" extrusionOk="0">
                    <a:moveTo>
                      <a:pt x="0" y="32287"/>
                    </a:moveTo>
                    <a:cubicBezTo>
                      <a:pt x="13233" y="17705"/>
                      <a:pt x="19091" y="14754"/>
                      <a:pt x="32287" y="0"/>
                    </a:cubicBezTo>
                    <a:cubicBezTo>
                      <a:pt x="46619" y="-400"/>
                      <a:pt x="55547" y="1568"/>
                      <a:pt x="78089" y="0"/>
                    </a:cubicBezTo>
                    <a:cubicBezTo>
                      <a:pt x="90734" y="5730"/>
                      <a:pt x="94406" y="22229"/>
                      <a:pt x="110376" y="32287"/>
                    </a:cubicBezTo>
                    <a:cubicBezTo>
                      <a:pt x="114252" y="53857"/>
                      <a:pt x="108747" y="67773"/>
                      <a:pt x="110376" y="77950"/>
                    </a:cubicBezTo>
                    <a:cubicBezTo>
                      <a:pt x="98568" y="93547"/>
                      <a:pt x="84855" y="101487"/>
                      <a:pt x="78089" y="110237"/>
                    </a:cubicBezTo>
                    <a:cubicBezTo>
                      <a:pt x="60418" y="111721"/>
                      <a:pt x="51197" y="108430"/>
                      <a:pt x="32287" y="110237"/>
                    </a:cubicBezTo>
                    <a:cubicBezTo>
                      <a:pt x="16773" y="97166"/>
                      <a:pt x="9525" y="84072"/>
                      <a:pt x="0" y="77950"/>
                    </a:cubicBezTo>
                    <a:cubicBezTo>
                      <a:pt x="-1383" y="57986"/>
                      <a:pt x="659" y="47878"/>
                      <a:pt x="0" y="32287"/>
                    </a:cubicBezTo>
                    <a:close/>
                  </a:path>
                </a:pathLst>
              </a:custGeom>
              <a:solidFill>
                <a:srgbClr val="8C6B48"/>
              </a:solidFill>
              <a:ln w="12700">
                <a:solidFill>
                  <a:schemeClr val="tx1"/>
                </a:solidFill>
                <a:extLst>
                  <a:ext uri="{C807C97D-BFC1-408E-A445-0C87EB9F89A2}">
                    <ask:lineSketchStyleProps xmlns:ask="http://schemas.microsoft.com/office/drawing/2018/sketchyshapes" sd="1219033472">
                      <a:prstGeom prst="octagon">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a:extLst>
                  <a:ext uri="{FF2B5EF4-FFF2-40B4-BE49-F238E27FC236}">
                    <a16:creationId xmlns:a16="http://schemas.microsoft.com/office/drawing/2014/main" id="{DB458999-7E85-2E4B-8E61-047A6F869ED5}"/>
                  </a:ext>
                </a:extLst>
              </p:cNvPr>
              <p:cNvSpPr/>
              <p:nvPr/>
            </p:nvSpPr>
            <p:spPr>
              <a:xfrm>
                <a:off x="4965351" y="3376316"/>
                <a:ext cx="169947" cy="150301"/>
              </a:xfrm>
              <a:prstGeom prst="ellipse">
                <a:avLst/>
              </a:prstGeom>
              <a:solidFill>
                <a:srgbClr val="945200"/>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Hexagon 80">
                <a:extLst>
                  <a:ext uri="{FF2B5EF4-FFF2-40B4-BE49-F238E27FC236}">
                    <a16:creationId xmlns:a16="http://schemas.microsoft.com/office/drawing/2014/main" id="{F1EB77B1-1997-3C40-8EFB-EFA8655E417D}"/>
                  </a:ext>
                </a:extLst>
              </p:cNvPr>
              <p:cNvSpPr/>
              <p:nvPr/>
            </p:nvSpPr>
            <p:spPr>
              <a:xfrm rot="16019740">
                <a:off x="5232152" y="3455818"/>
                <a:ext cx="113383" cy="78416"/>
              </a:xfrm>
              <a:prstGeom prst="hexagon">
                <a:avLst/>
              </a:prstGeom>
              <a:solidFill>
                <a:schemeClr val="tx1"/>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Hexagon 81">
                <a:extLst>
                  <a:ext uri="{FF2B5EF4-FFF2-40B4-BE49-F238E27FC236}">
                    <a16:creationId xmlns:a16="http://schemas.microsoft.com/office/drawing/2014/main" id="{3225AD73-9020-8248-8AC9-3644B7503727}"/>
                  </a:ext>
                </a:extLst>
              </p:cNvPr>
              <p:cNvSpPr/>
              <p:nvPr/>
            </p:nvSpPr>
            <p:spPr>
              <a:xfrm rot="16019740">
                <a:off x="5297140" y="3298928"/>
                <a:ext cx="113383" cy="78416"/>
              </a:xfrm>
              <a:prstGeom prst="hexagon">
                <a:avLst/>
              </a:prstGeom>
              <a:solidFill>
                <a:schemeClr val="tx1"/>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ctagon 82">
                <a:extLst>
                  <a:ext uri="{FF2B5EF4-FFF2-40B4-BE49-F238E27FC236}">
                    <a16:creationId xmlns:a16="http://schemas.microsoft.com/office/drawing/2014/main" id="{DAF2BB8F-855E-964F-9C26-7A624C3A0885}"/>
                  </a:ext>
                </a:extLst>
              </p:cNvPr>
              <p:cNvSpPr/>
              <p:nvPr/>
            </p:nvSpPr>
            <p:spPr>
              <a:xfrm>
                <a:off x="5158109" y="3275091"/>
                <a:ext cx="110376" cy="110237"/>
              </a:xfrm>
              <a:custGeom>
                <a:avLst/>
                <a:gdLst>
                  <a:gd name="connsiteX0" fmla="*/ 0 w 110376"/>
                  <a:gd name="connsiteY0" fmla="*/ 32287 h 110237"/>
                  <a:gd name="connsiteX1" fmla="*/ 32287 w 110376"/>
                  <a:gd name="connsiteY1" fmla="*/ 0 h 110237"/>
                  <a:gd name="connsiteX2" fmla="*/ 78089 w 110376"/>
                  <a:gd name="connsiteY2" fmla="*/ 0 h 110237"/>
                  <a:gd name="connsiteX3" fmla="*/ 110376 w 110376"/>
                  <a:gd name="connsiteY3" fmla="*/ 32287 h 110237"/>
                  <a:gd name="connsiteX4" fmla="*/ 110376 w 110376"/>
                  <a:gd name="connsiteY4" fmla="*/ 77950 h 110237"/>
                  <a:gd name="connsiteX5" fmla="*/ 78089 w 110376"/>
                  <a:gd name="connsiteY5" fmla="*/ 110237 h 110237"/>
                  <a:gd name="connsiteX6" fmla="*/ 32287 w 110376"/>
                  <a:gd name="connsiteY6" fmla="*/ 110237 h 110237"/>
                  <a:gd name="connsiteX7" fmla="*/ 0 w 110376"/>
                  <a:gd name="connsiteY7" fmla="*/ 77950 h 110237"/>
                  <a:gd name="connsiteX8" fmla="*/ 0 w 110376"/>
                  <a:gd name="connsiteY8" fmla="*/ 32287 h 110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0376" h="110237" fill="none" extrusionOk="0">
                    <a:moveTo>
                      <a:pt x="0" y="32287"/>
                    </a:moveTo>
                    <a:cubicBezTo>
                      <a:pt x="8175" y="23026"/>
                      <a:pt x="19988" y="15960"/>
                      <a:pt x="32287" y="0"/>
                    </a:cubicBezTo>
                    <a:cubicBezTo>
                      <a:pt x="43817" y="-3244"/>
                      <a:pt x="59767" y="4290"/>
                      <a:pt x="78089" y="0"/>
                    </a:cubicBezTo>
                    <a:cubicBezTo>
                      <a:pt x="93843" y="8555"/>
                      <a:pt x="99577" y="27892"/>
                      <a:pt x="110376" y="32287"/>
                    </a:cubicBezTo>
                    <a:cubicBezTo>
                      <a:pt x="115679" y="49495"/>
                      <a:pt x="109463" y="60567"/>
                      <a:pt x="110376" y="77950"/>
                    </a:cubicBezTo>
                    <a:cubicBezTo>
                      <a:pt x="99100" y="91094"/>
                      <a:pt x="86829" y="96001"/>
                      <a:pt x="78089" y="110237"/>
                    </a:cubicBezTo>
                    <a:cubicBezTo>
                      <a:pt x="56490" y="115369"/>
                      <a:pt x="42861" y="109017"/>
                      <a:pt x="32287" y="110237"/>
                    </a:cubicBezTo>
                    <a:cubicBezTo>
                      <a:pt x="15824" y="95890"/>
                      <a:pt x="10742" y="81065"/>
                      <a:pt x="0" y="77950"/>
                    </a:cubicBezTo>
                    <a:cubicBezTo>
                      <a:pt x="-3955" y="65623"/>
                      <a:pt x="3394" y="51686"/>
                      <a:pt x="0" y="32287"/>
                    </a:cubicBezTo>
                    <a:close/>
                  </a:path>
                  <a:path w="110376" h="110237" stroke="0" extrusionOk="0">
                    <a:moveTo>
                      <a:pt x="0" y="32287"/>
                    </a:moveTo>
                    <a:cubicBezTo>
                      <a:pt x="13233" y="17705"/>
                      <a:pt x="19091" y="14754"/>
                      <a:pt x="32287" y="0"/>
                    </a:cubicBezTo>
                    <a:cubicBezTo>
                      <a:pt x="46619" y="-400"/>
                      <a:pt x="55547" y="1568"/>
                      <a:pt x="78089" y="0"/>
                    </a:cubicBezTo>
                    <a:cubicBezTo>
                      <a:pt x="90734" y="5730"/>
                      <a:pt x="94406" y="22229"/>
                      <a:pt x="110376" y="32287"/>
                    </a:cubicBezTo>
                    <a:cubicBezTo>
                      <a:pt x="114252" y="53857"/>
                      <a:pt x="108747" y="67773"/>
                      <a:pt x="110376" y="77950"/>
                    </a:cubicBezTo>
                    <a:cubicBezTo>
                      <a:pt x="98568" y="93547"/>
                      <a:pt x="84855" y="101487"/>
                      <a:pt x="78089" y="110237"/>
                    </a:cubicBezTo>
                    <a:cubicBezTo>
                      <a:pt x="60418" y="111721"/>
                      <a:pt x="51197" y="108430"/>
                      <a:pt x="32287" y="110237"/>
                    </a:cubicBezTo>
                    <a:cubicBezTo>
                      <a:pt x="16773" y="97166"/>
                      <a:pt x="9525" y="84072"/>
                      <a:pt x="0" y="77950"/>
                    </a:cubicBezTo>
                    <a:cubicBezTo>
                      <a:pt x="-1383" y="57986"/>
                      <a:pt x="659" y="47878"/>
                      <a:pt x="0" y="32287"/>
                    </a:cubicBezTo>
                    <a:close/>
                  </a:path>
                </a:pathLst>
              </a:custGeom>
              <a:solidFill>
                <a:srgbClr val="8C6B48"/>
              </a:solidFill>
              <a:ln w="12700">
                <a:solidFill>
                  <a:schemeClr val="tx1"/>
                </a:solidFill>
                <a:extLst>
                  <a:ext uri="{C807C97D-BFC1-408E-A445-0C87EB9F89A2}">
                    <ask:lineSketchStyleProps xmlns:ask="http://schemas.microsoft.com/office/drawing/2018/sketchyshapes" sd="1219033472">
                      <a:prstGeom prst="octagon">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4" name="Group 83">
              <a:extLst>
                <a:ext uri="{FF2B5EF4-FFF2-40B4-BE49-F238E27FC236}">
                  <a16:creationId xmlns:a16="http://schemas.microsoft.com/office/drawing/2014/main" id="{8601EE27-609B-5D4C-A8A8-9656EBF948FD}"/>
                </a:ext>
              </a:extLst>
            </p:cNvPr>
            <p:cNvGrpSpPr/>
            <p:nvPr/>
          </p:nvGrpSpPr>
          <p:grpSpPr>
            <a:xfrm rot="15700794">
              <a:off x="2805742" y="3854006"/>
              <a:ext cx="391589" cy="247090"/>
              <a:chOff x="4965351" y="3275091"/>
              <a:chExt cx="541940" cy="307733"/>
            </a:xfrm>
          </p:grpSpPr>
          <p:sp>
            <p:nvSpPr>
              <p:cNvPr id="85" name="Octagon 84">
                <a:extLst>
                  <a:ext uri="{FF2B5EF4-FFF2-40B4-BE49-F238E27FC236}">
                    <a16:creationId xmlns:a16="http://schemas.microsoft.com/office/drawing/2014/main" id="{0ABDCC16-CD2A-B54B-853C-F4F6D5DAE75A}"/>
                  </a:ext>
                </a:extLst>
              </p:cNvPr>
              <p:cNvSpPr/>
              <p:nvPr/>
            </p:nvSpPr>
            <p:spPr>
              <a:xfrm>
                <a:off x="5396915" y="3472587"/>
                <a:ext cx="110376" cy="110237"/>
              </a:xfrm>
              <a:custGeom>
                <a:avLst/>
                <a:gdLst>
                  <a:gd name="connsiteX0" fmla="*/ 0 w 110376"/>
                  <a:gd name="connsiteY0" fmla="*/ 32287 h 110237"/>
                  <a:gd name="connsiteX1" fmla="*/ 32287 w 110376"/>
                  <a:gd name="connsiteY1" fmla="*/ 0 h 110237"/>
                  <a:gd name="connsiteX2" fmla="*/ 78089 w 110376"/>
                  <a:gd name="connsiteY2" fmla="*/ 0 h 110237"/>
                  <a:gd name="connsiteX3" fmla="*/ 110376 w 110376"/>
                  <a:gd name="connsiteY3" fmla="*/ 32287 h 110237"/>
                  <a:gd name="connsiteX4" fmla="*/ 110376 w 110376"/>
                  <a:gd name="connsiteY4" fmla="*/ 77950 h 110237"/>
                  <a:gd name="connsiteX5" fmla="*/ 78089 w 110376"/>
                  <a:gd name="connsiteY5" fmla="*/ 110237 h 110237"/>
                  <a:gd name="connsiteX6" fmla="*/ 32287 w 110376"/>
                  <a:gd name="connsiteY6" fmla="*/ 110237 h 110237"/>
                  <a:gd name="connsiteX7" fmla="*/ 0 w 110376"/>
                  <a:gd name="connsiteY7" fmla="*/ 77950 h 110237"/>
                  <a:gd name="connsiteX8" fmla="*/ 0 w 110376"/>
                  <a:gd name="connsiteY8" fmla="*/ 32287 h 110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0376" h="110237" fill="none" extrusionOk="0">
                    <a:moveTo>
                      <a:pt x="0" y="32287"/>
                    </a:moveTo>
                    <a:cubicBezTo>
                      <a:pt x="8175" y="23026"/>
                      <a:pt x="19988" y="15960"/>
                      <a:pt x="32287" y="0"/>
                    </a:cubicBezTo>
                    <a:cubicBezTo>
                      <a:pt x="43817" y="-3244"/>
                      <a:pt x="59767" y="4290"/>
                      <a:pt x="78089" y="0"/>
                    </a:cubicBezTo>
                    <a:cubicBezTo>
                      <a:pt x="93843" y="8555"/>
                      <a:pt x="99577" y="27892"/>
                      <a:pt x="110376" y="32287"/>
                    </a:cubicBezTo>
                    <a:cubicBezTo>
                      <a:pt x="115679" y="49495"/>
                      <a:pt x="109463" y="60567"/>
                      <a:pt x="110376" y="77950"/>
                    </a:cubicBezTo>
                    <a:cubicBezTo>
                      <a:pt x="99100" y="91094"/>
                      <a:pt x="86829" y="96001"/>
                      <a:pt x="78089" y="110237"/>
                    </a:cubicBezTo>
                    <a:cubicBezTo>
                      <a:pt x="56490" y="115369"/>
                      <a:pt x="42861" y="109017"/>
                      <a:pt x="32287" y="110237"/>
                    </a:cubicBezTo>
                    <a:cubicBezTo>
                      <a:pt x="15824" y="95890"/>
                      <a:pt x="10742" y="81065"/>
                      <a:pt x="0" y="77950"/>
                    </a:cubicBezTo>
                    <a:cubicBezTo>
                      <a:pt x="-3955" y="65623"/>
                      <a:pt x="3394" y="51686"/>
                      <a:pt x="0" y="32287"/>
                    </a:cubicBezTo>
                    <a:close/>
                  </a:path>
                  <a:path w="110376" h="110237" stroke="0" extrusionOk="0">
                    <a:moveTo>
                      <a:pt x="0" y="32287"/>
                    </a:moveTo>
                    <a:cubicBezTo>
                      <a:pt x="13233" y="17705"/>
                      <a:pt x="19091" y="14754"/>
                      <a:pt x="32287" y="0"/>
                    </a:cubicBezTo>
                    <a:cubicBezTo>
                      <a:pt x="46619" y="-400"/>
                      <a:pt x="55547" y="1568"/>
                      <a:pt x="78089" y="0"/>
                    </a:cubicBezTo>
                    <a:cubicBezTo>
                      <a:pt x="90734" y="5730"/>
                      <a:pt x="94406" y="22229"/>
                      <a:pt x="110376" y="32287"/>
                    </a:cubicBezTo>
                    <a:cubicBezTo>
                      <a:pt x="114252" y="53857"/>
                      <a:pt x="108747" y="67773"/>
                      <a:pt x="110376" y="77950"/>
                    </a:cubicBezTo>
                    <a:cubicBezTo>
                      <a:pt x="98568" y="93547"/>
                      <a:pt x="84855" y="101487"/>
                      <a:pt x="78089" y="110237"/>
                    </a:cubicBezTo>
                    <a:cubicBezTo>
                      <a:pt x="60418" y="111721"/>
                      <a:pt x="51197" y="108430"/>
                      <a:pt x="32287" y="110237"/>
                    </a:cubicBezTo>
                    <a:cubicBezTo>
                      <a:pt x="16773" y="97166"/>
                      <a:pt x="9525" y="84072"/>
                      <a:pt x="0" y="77950"/>
                    </a:cubicBezTo>
                    <a:cubicBezTo>
                      <a:pt x="-1383" y="57986"/>
                      <a:pt x="659" y="47878"/>
                      <a:pt x="0" y="32287"/>
                    </a:cubicBezTo>
                    <a:close/>
                  </a:path>
                </a:pathLst>
              </a:custGeom>
              <a:solidFill>
                <a:srgbClr val="8C6B48"/>
              </a:solidFill>
              <a:ln w="12700">
                <a:solidFill>
                  <a:schemeClr val="tx1"/>
                </a:solidFill>
                <a:extLst>
                  <a:ext uri="{C807C97D-BFC1-408E-A445-0C87EB9F89A2}">
                    <ask:lineSketchStyleProps xmlns:ask="http://schemas.microsoft.com/office/drawing/2018/sketchyshapes" sd="1219033472">
                      <a:prstGeom prst="octagon">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97BE1ECB-1732-E542-BECC-1E511E63ACF3}"/>
                  </a:ext>
                </a:extLst>
              </p:cNvPr>
              <p:cNvSpPr/>
              <p:nvPr/>
            </p:nvSpPr>
            <p:spPr>
              <a:xfrm>
                <a:off x="4965351" y="3376316"/>
                <a:ext cx="169947" cy="150301"/>
              </a:xfrm>
              <a:prstGeom prst="ellipse">
                <a:avLst/>
              </a:prstGeom>
              <a:solidFill>
                <a:srgbClr val="945200"/>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Hexagon 86">
                <a:extLst>
                  <a:ext uri="{FF2B5EF4-FFF2-40B4-BE49-F238E27FC236}">
                    <a16:creationId xmlns:a16="http://schemas.microsoft.com/office/drawing/2014/main" id="{90AE74D2-0D1B-7A49-9724-4C2D2566696C}"/>
                  </a:ext>
                </a:extLst>
              </p:cNvPr>
              <p:cNvSpPr/>
              <p:nvPr/>
            </p:nvSpPr>
            <p:spPr>
              <a:xfrm rot="16019740">
                <a:off x="5232152" y="3455818"/>
                <a:ext cx="113383" cy="78416"/>
              </a:xfrm>
              <a:prstGeom prst="hexagon">
                <a:avLst/>
              </a:prstGeom>
              <a:solidFill>
                <a:schemeClr val="tx1"/>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Hexagon 87">
                <a:extLst>
                  <a:ext uri="{FF2B5EF4-FFF2-40B4-BE49-F238E27FC236}">
                    <a16:creationId xmlns:a16="http://schemas.microsoft.com/office/drawing/2014/main" id="{538A4020-F142-9D45-890E-733D384335C9}"/>
                  </a:ext>
                </a:extLst>
              </p:cNvPr>
              <p:cNvSpPr/>
              <p:nvPr/>
            </p:nvSpPr>
            <p:spPr>
              <a:xfrm rot="16019740">
                <a:off x="5297140" y="3298928"/>
                <a:ext cx="113383" cy="78416"/>
              </a:xfrm>
              <a:prstGeom prst="hexagon">
                <a:avLst/>
              </a:prstGeom>
              <a:solidFill>
                <a:schemeClr val="tx1"/>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ctagon 88">
                <a:extLst>
                  <a:ext uri="{FF2B5EF4-FFF2-40B4-BE49-F238E27FC236}">
                    <a16:creationId xmlns:a16="http://schemas.microsoft.com/office/drawing/2014/main" id="{EB877018-5968-5A40-B913-2BD0484CFD70}"/>
                  </a:ext>
                </a:extLst>
              </p:cNvPr>
              <p:cNvSpPr/>
              <p:nvPr/>
            </p:nvSpPr>
            <p:spPr>
              <a:xfrm>
                <a:off x="5158109" y="3275091"/>
                <a:ext cx="110376" cy="110237"/>
              </a:xfrm>
              <a:custGeom>
                <a:avLst/>
                <a:gdLst>
                  <a:gd name="connsiteX0" fmla="*/ 0 w 110376"/>
                  <a:gd name="connsiteY0" fmla="*/ 32287 h 110237"/>
                  <a:gd name="connsiteX1" fmla="*/ 32287 w 110376"/>
                  <a:gd name="connsiteY1" fmla="*/ 0 h 110237"/>
                  <a:gd name="connsiteX2" fmla="*/ 78089 w 110376"/>
                  <a:gd name="connsiteY2" fmla="*/ 0 h 110237"/>
                  <a:gd name="connsiteX3" fmla="*/ 110376 w 110376"/>
                  <a:gd name="connsiteY3" fmla="*/ 32287 h 110237"/>
                  <a:gd name="connsiteX4" fmla="*/ 110376 w 110376"/>
                  <a:gd name="connsiteY4" fmla="*/ 77950 h 110237"/>
                  <a:gd name="connsiteX5" fmla="*/ 78089 w 110376"/>
                  <a:gd name="connsiteY5" fmla="*/ 110237 h 110237"/>
                  <a:gd name="connsiteX6" fmla="*/ 32287 w 110376"/>
                  <a:gd name="connsiteY6" fmla="*/ 110237 h 110237"/>
                  <a:gd name="connsiteX7" fmla="*/ 0 w 110376"/>
                  <a:gd name="connsiteY7" fmla="*/ 77950 h 110237"/>
                  <a:gd name="connsiteX8" fmla="*/ 0 w 110376"/>
                  <a:gd name="connsiteY8" fmla="*/ 32287 h 110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0376" h="110237" fill="none" extrusionOk="0">
                    <a:moveTo>
                      <a:pt x="0" y="32287"/>
                    </a:moveTo>
                    <a:cubicBezTo>
                      <a:pt x="8175" y="23026"/>
                      <a:pt x="19988" y="15960"/>
                      <a:pt x="32287" y="0"/>
                    </a:cubicBezTo>
                    <a:cubicBezTo>
                      <a:pt x="43817" y="-3244"/>
                      <a:pt x="59767" y="4290"/>
                      <a:pt x="78089" y="0"/>
                    </a:cubicBezTo>
                    <a:cubicBezTo>
                      <a:pt x="93843" y="8555"/>
                      <a:pt x="99577" y="27892"/>
                      <a:pt x="110376" y="32287"/>
                    </a:cubicBezTo>
                    <a:cubicBezTo>
                      <a:pt x="115679" y="49495"/>
                      <a:pt x="109463" y="60567"/>
                      <a:pt x="110376" y="77950"/>
                    </a:cubicBezTo>
                    <a:cubicBezTo>
                      <a:pt x="99100" y="91094"/>
                      <a:pt x="86829" y="96001"/>
                      <a:pt x="78089" y="110237"/>
                    </a:cubicBezTo>
                    <a:cubicBezTo>
                      <a:pt x="56490" y="115369"/>
                      <a:pt x="42861" y="109017"/>
                      <a:pt x="32287" y="110237"/>
                    </a:cubicBezTo>
                    <a:cubicBezTo>
                      <a:pt x="15824" y="95890"/>
                      <a:pt x="10742" y="81065"/>
                      <a:pt x="0" y="77950"/>
                    </a:cubicBezTo>
                    <a:cubicBezTo>
                      <a:pt x="-3955" y="65623"/>
                      <a:pt x="3394" y="51686"/>
                      <a:pt x="0" y="32287"/>
                    </a:cubicBezTo>
                    <a:close/>
                  </a:path>
                  <a:path w="110376" h="110237" stroke="0" extrusionOk="0">
                    <a:moveTo>
                      <a:pt x="0" y="32287"/>
                    </a:moveTo>
                    <a:cubicBezTo>
                      <a:pt x="13233" y="17705"/>
                      <a:pt x="19091" y="14754"/>
                      <a:pt x="32287" y="0"/>
                    </a:cubicBezTo>
                    <a:cubicBezTo>
                      <a:pt x="46619" y="-400"/>
                      <a:pt x="55547" y="1568"/>
                      <a:pt x="78089" y="0"/>
                    </a:cubicBezTo>
                    <a:cubicBezTo>
                      <a:pt x="90734" y="5730"/>
                      <a:pt x="94406" y="22229"/>
                      <a:pt x="110376" y="32287"/>
                    </a:cubicBezTo>
                    <a:cubicBezTo>
                      <a:pt x="114252" y="53857"/>
                      <a:pt x="108747" y="67773"/>
                      <a:pt x="110376" y="77950"/>
                    </a:cubicBezTo>
                    <a:cubicBezTo>
                      <a:pt x="98568" y="93547"/>
                      <a:pt x="84855" y="101487"/>
                      <a:pt x="78089" y="110237"/>
                    </a:cubicBezTo>
                    <a:cubicBezTo>
                      <a:pt x="60418" y="111721"/>
                      <a:pt x="51197" y="108430"/>
                      <a:pt x="32287" y="110237"/>
                    </a:cubicBezTo>
                    <a:cubicBezTo>
                      <a:pt x="16773" y="97166"/>
                      <a:pt x="9525" y="84072"/>
                      <a:pt x="0" y="77950"/>
                    </a:cubicBezTo>
                    <a:cubicBezTo>
                      <a:pt x="-1383" y="57986"/>
                      <a:pt x="659" y="47878"/>
                      <a:pt x="0" y="32287"/>
                    </a:cubicBezTo>
                    <a:close/>
                  </a:path>
                </a:pathLst>
              </a:custGeom>
              <a:solidFill>
                <a:srgbClr val="8C6B48"/>
              </a:solidFill>
              <a:ln w="12700">
                <a:solidFill>
                  <a:schemeClr val="tx1"/>
                </a:solidFill>
                <a:extLst>
                  <a:ext uri="{C807C97D-BFC1-408E-A445-0C87EB9F89A2}">
                    <ask:lineSketchStyleProps xmlns:ask="http://schemas.microsoft.com/office/drawing/2018/sketchyshapes" sd="1219033472">
                      <a:prstGeom prst="octagon">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4" name="Cube 3">
            <a:extLst>
              <a:ext uri="{FF2B5EF4-FFF2-40B4-BE49-F238E27FC236}">
                <a16:creationId xmlns:a16="http://schemas.microsoft.com/office/drawing/2014/main" id="{D0AF1390-7C71-3E4C-B8C9-95935BE433C4}"/>
              </a:ext>
            </a:extLst>
          </p:cNvPr>
          <p:cNvSpPr/>
          <p:nvPr/>
        </p:nvSpPr>
        <p:spPr>
          <a:xfrm>
            <a:off x="4062549" y="3765940"/>
            <a:ext cx="2299062" cy="1096943"/>
          </a:xfrm>
          <a:prstGeom prst="cube">
            <a:avLst/>
          </a:prstGeom>
          <a:solidFill>
            <a:srgbClr val="8D64A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Can 47">
            <a:extLst>
              <a:ext uri="{FF2B5EF4-FFF2-40B4-BE49-F238E27FC236}">
                <a16:creationId xmlns:a16="http://schemas.microsoft.com/office/drawing/2014/main" id="{919AD98A-BA58-BC48-AA2F-3C8B407A8EB8}"/>
              </a:ext>
            </a:extLst>
          </p:cNvPr>
          <p:cNvSpPr/>
          <p:nvPr/>
        </p:nvSpPr>
        <p:spPr>
          <a:xfrm>
            <a:off x="4571999" y="3181562"/>
            <a:ext cx="470264" cy="738619"/>
          </a:xfrm>
          <a:prstGeom prst="can">
            <a:avLst/>
          </a:prstGeom>
          <a:solidFill>
            <a:srgbClr val="8D64A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Can 91">
            <a:extLst>
              <a:ext uri="{FF2B5EF4-FFF2-40B4-BE49-F238E27FC236}">
                <a16:creationId xmlns:a16="http://schemas.microsoft.com/office/drawing/2014/main" id="{CD0D31C2-3845-604A-B4A0-F6CD6922E3E8}"/>
              </a:ext>
            </a:extLst>
          </p:cNvPr>
          <p:cNvSpPr/>
          <p:nvPr/>
        </p:nvSpPr>
        <p:spPr>
          <a:xfrm>
            <a:off x="5501954" y="3193703"/>
            <a:ext cx="470264" cy="738619"/>
          </a:xfrm>
          <a:prstGeom prst="can">
            <a:avLst/>
          </a:prstGeom>
          <a:solidFill>
            <a:srgbClr val="8D64A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Cloud 92">
            <a:extLst>
              <a:ext uri="{FF2B5EF4-FFF2-40B4-BE49-F238E27FC236}">
                <a16:creationId xmlns:a16="http://schemas.microsoft.com/office/drawing/2014/main" id="{781E2899-1382-0848-8719-7608F7BAB3DE}"/>
              </a:ext>
            </a:extLst>
          </p:cNvPr>
          <p:cNvSpPr/>
          <p:nvPr/>
        </p:nvSpPr>
        <p:spPr>
          <a:xfrm>
            <a:off x="4680494" y="2610887"/>
            <a:ext cx="821460" cy="433678"/>
          </a:xfrm>
          <a:prstGeom prst="cloud">
            <a:avLst/>
          </a:prstGeom>
          <a:solidFill>
            <a:schemeClr val="bg2">
              <a:lumMod val="20000"/>
              <a:lumOff val="80000"/>
            </a:schemeClr>
          </a:solidFill>
          <a:ln>
            <a:solidFill>
              <a:srgbClr val="6091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Cloud 93">
            <a:extLst>
              <a:ext uri="{FF2B5EF4-FFF2-40B4-BE49-F238E27FC236}">
                <a16:creationId xmlns:a16="http://schemas.microsoft.com/office/drawing/2014/main" id="{17437989-DCAC-754F-908A-AF3762A0DAA7}"/>
              </a:ext>
            </a:extLst>
          </p:cNvPr>
          <p:cNvSpPr/>
          <p:nvPr/>
        </p:nvSpPr>
        <p:spPr>
          <a:xfrm>
            <a:off x="6771116" y="2442754"/>
            <a:ext cx="583273" cy="294260"/>
          </a:xfrm>
          <a:prstGeom prst="cloud">
            <a:avLst/>
          </a:prstGeom>
          <a:solidFill>
            <a:schemeClr val="bg2">
              <a:lumMod val="20000"/>
              <a:lumOff val="80000"/>
            </a:schemeClr>
          </a:solidFill>
          <a:ln>
            <a:solidFill>
              <a:srgbClr val="6091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Cloud 94">
            <a:extLst>
              <a:ext uri="{FF2B5EF4-FFF2-40B4-BE49-F238E27FC236}">
                <a16:creationId xmlns:a16="http://schemas.microsoft.com/office/drawing/2014/main" id="{0A24DC03-4A8C-A145-8FC9-0880E7E0B7A8}"/>
              </a:ext>
            </a:extLst>
          </p:cNvPr>
          <p:cNvSpPr/>
          <p:nvPr/>
        </p:nvSpPr>
        <p:spPr>
          <a:xfrm>
            <a:off x="7589564" y="2311321"/>
            <a:ext cx="411347" cy="299566"/>
          </a:xfrm>
          <a:prstGeom prst="cloud">
            <a:avLst/>
          </a:prstGeom>
          <a:solidFill>
            <a:schemeClr val="bg2">
              <a:lumMod val="20000"/>
              <a:lumOff val="80000"/>
            </a:schemeClr>
          </a:solidFill>
          <a:ln>
            <a:solidFill>
              <a:srgbClr val="6091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6" name="Group 95">
            <a:extLst>
              <a:ext uri="{FF2B5EF4-FFF2-40B4-BE49-F238E27FC236}">
                <a16:creationId xmlns:a16="http://schemas.microsoft.com/office/drawing/2014/main" id="{6505F4DC-F5BC-324F-B0B3-30E2A6806A2E}"/>
              </a:ext>
            </a:extLst>
          </p:cNvPr>
          <p:cNvGrpSpPr/>
          <p:nvPr/>
        </p:nvGrpSpPr>
        <p:grpSpPr>
          <a:xfrm>
            <a:off x="4242148" y="4229575"/>
            <a:ext cx="1660563" cy="215990"/>
            <a:chOff x="4242148" y="4229575"/>
            <a:chExt cx="1660563" cy="215990"/>
          </a:xfrm>
        </p:grpSpPr>
        <p:sp>
          <p:nvSpPr>
            <p:cNvPr id="90" name="Rectangle 89">
              <a:extLst>
                <a:ext uri="{FF2B5EF4-FFF2-40B4-BE49-F238E27FC236}">
                  <a16:creationId xmlns:a16="http://schemas.microsoft.com/office/drawing/2014/main" id="{3E8AA2E3-623A-2C46-9834-827158B2673C}"/>
                </a:ext>
              </a:extLst>
            </p:cNvPr>
            <p:cNvSpPr/>
            <p:nvPr/>
          </p:nvSpPr>
          <p:spPr>
            <a:xfrm>
              <a:off x="4242148" y="4229575"/>
              <a:ext cx="195942" cy="215990"/>
            </a:xfrm>
            <a:prstGeom prst="rect">
              <a:avLst/>
            </a:prstGeom>
            <a:solidFill>
              <a:schemeClr val="tx1"/>
            </a:solidFill>
            <a:ln>
              <a:solidFill>
                <a:srgbClr val="6091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96">
              <a:extLst>
                <a:ext uri="{FF2B5EF4-FFF2-40B4-BE49-F238E27FC236}">
                  <a16:creationId xmlns:a16="http://schemas.microsoft.com/office/drawing/2014/main" id="{A23154EE-424D-2F46-BF45-94CFC488D709}"/>
                </a:ext>
              </a:extLst>
            </p:cNvPr>
            <p:cNvSpPr/>
            <p:nvPr/>
          </p:nvSpPr>
          <p:spPr>
            <a:xfrm>
              <a:off x="4608303" y="4229575"/>
              <a:ext cx="195942" cy="215990"/>
            </a:xfrm>
            <a:prstGeom prst="rect">
              <a:avLst/>
            </a:prstGeom>
            <a:solidFill>
              <a:schemeClr val="tx1"/>
            </a:solidFill>
            <a:ln>
              <a:solidFill>
                <a:srgbClr val="6091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ectangle 97">
              <a:extLst>
                <a:ext uri="{FF2B5EF4-FFF2-40B4-BE49-F238E27FC236}">
                  <a16:creationId xmlns:a16="http://schemas.microsoft.com/office/drawing/2014/main" id="{6D6EAC8F-FD9A-A243-A264-1DB9FFE1D8D8}"/>
                </a:ext>
              </a:extLst>
            </p:cNvPr>
            <p:cNvSpPr/>
            <p:nvPr/>
          </p:nvSpPr>
          <p:spPr>
            <a:xfrm>
              <a:off x="4974458" y="4229575"/>
              <a:ext cx="195942" cy="215990"/>
            </a:xfrm>
            <a:prstGeom prst="rect">
              <a:avLst/>
            </a:prstGeom>
            <a:solidFill>
              <a:schemeClr val="tx1"/>
            </a:solidFill>
            <a:ln>
              <a:solidFill>
                <a:srgbClr val="6091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ectangle 98">
              <a:extLst>
                <a:ext uri="{FF2B5EF4-FFF2-40B4-BE49-F238E27FC236}">
                  <a16:creationId xmlns:a16="http://schemas.microsoft.com/office/drawing/2014/main" id="{591AFB4E-B71F-7645-A97C-4A122DB540A2}"/>
                </a:ext>
              </a:extLst>
            </p:cNvPr>
            <p:cNvSpPr/>
            <p:nvPr/>
          </p:nvSpPr>
          <p:spPr>
            <a:xfrm>
              <a:off x="5340613" y="4229575"/>
              <a:ext cx="195942" cy="215990"/>
            </a:xfrm>
            <a:prstGeom prst="rect">
              <a:avLst/>
            </a:prstGeom>
            <a:solidFill>
              <a:schemeClr val="tx1"/>
            </a:solidFill>
            <a:ln>
              <a:solidFill>
                <a:srgbClr val="6091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ectangle 99">
              <a:extLst>
                <a:ext uri="{FF2B5EF4-FFF2-40B4-BE49-F238E27FC236}">
                  <a16:creationId xmlns:a16="http://schemas.microsoft.com/office/drawing/2014/main" id="{64EF5312-A78F-204B-A3E3-4536C65EB411}"/>
                </a:ext>
              </a:extLst>
            </p:cNvPr>
            <p:cNvSpPr/>
            <p:nvPr/>
          </p:nvSpPr>
          <p:spPr>
            <a:xfrm>
              <a:off x="5706769" y="4229575"/>
              <a:ext cx="195942" cy="215990"/>
            </a:xfrm>
            <a:prstGeom prst="rect">
              <a:avLst/>
            </a:prstGeom>
            <a:solidFill>
              <a:schemeClr val="tx1"/>
            </a:solidFill>
            <a:ln>
              <a:solidFill>
                <a:srgbClr val="6091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1" name="Rectangle 100">
            <a:extLst>
              <a:ext uri="{FF2B5EF4-FFF2-40B4-BE49-F238E27FC236}">
                <a16:creationId xmlns:a16="http://schemas.microsoft.com/office/drawing/2014/main" id="{9FF89497-0160-D541-81E8-69F5711B6F43}"/>
              </a:ext>
            </a:extLst>
          </p:cNvPr>
          <p:cNvSpPr/>
          <p:nvPr/>
        </p:nvSpPr>
        <p:spPr>
          <a:xfrm>
            <a:off x="4864408" y="4578686"/>
            <a:ext cx="195942" cy="278698"/>
          </a:xfrm>
          <a:prstGeom prst="rect">
            <a:avLst/>
          </a:prstGeom>
          <a:solidFill>
            <a:schemeClr val="tx1"/>
          </a:solidFill>
          <a:ln>
            <a:solidFill>
              <a:srgbClr val="6091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a:extLst>
              <a:ext uri="{FF2B5EF4-FFF2-40B4-BE49-F238E27FC236}">
                <a16:creationId xmlns:a16="http://schemas.microsoft.com/office/drawing/2014/main" id="{FD111692-1C2B-DF43-9980-90559C33F85A}"/>
              </a:ext>
            </a:extLst>
          </p:cNvPr>
          <p:cNvSpPr/>
          <p:nvPr/>
        </p:nvSpPr>
        <p:spPr>
          <a:xfrm>
            <a:off x="5081097" y="4578686"/>
            <a:ext cx="195942" cy="278698"/>
          </a:xfrm>
          <a:prstGeom prst="rect">
            <a:avLst/>
          </a:prstGeom>
          <a:solidFill>
            <a:schemeClr val="tx1"/>
          </a:solidFill>
          <a:ln>
            <a:solidFill>
              <a:srgbClr val="6091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4" name="Curved Connector 103">
            <a:extLst>
              <a:ext uri="{FF2B5EF4-FFF2-40B4-BE49-F238E27FC236}">
                <a16:creationId xmlns:a16="http://schemas.microsoft.com/office/drawing/2014/main" id="{D9B7A02C-ABD1-FE4A-9DC7-5BA51F3C7C97}"/>
              </a:ext>
            </a:extLst>
          </p:cNvPr>
          <p:cNvCxnSpPr>
            <a:cxnSpLocks/>
            <a:stCxn id="4" idx="5"/>
          </p:cNvCxnSpPr>
          <p:nvPr/>
        </p:nvCxnSpPr>
        <p:spPr>
          <a:xfrm>
            <a:off x="6361611" y="4177294"/>
            <a:ext cx="955559" cy="430512"/>
          </a:xfrm>
          <a:prstGeom prst="curvedConnector3">
            <a:avLst/>
          </a:prstGeom>
          <a:ln w="57150">
            <a:solidFill>
              <a:srgbClr val="9FCC3B"/>
            </a:solidFill>
          </a:ln>
        </p:spPr>
        <p:style>
          <a:lnRef idx="1">
            <a:schemeClr val="accent1"/>
          </a:lnRef>
          <a:fillRef idx="0">
            <a:schemeClr val="accent1"/>
          </a:fillRef>
          <a:effectRef idx="0">
            <a:schemeClr val="accent1"/>
          </a:effectRef>
          <a:fontRef idx="minor">
            <a:schemeClr val="tx1"/>
          </a:fontRef>
        </p:style>
      </p:cxnSp>
      <p:cxnSp>
        <p:nvCxnSpPr>
          <p:cNvPr id="108" name="Curved Connector 107">
            <a:extLst>
              <a:ext uri="{FF2B5EF4-FFF2-40B4-BE49-F238E27FC236}">
                <a16:creationId xmlns:a16="http://schemas.microsoft.com/office/drawing/2014/main" id="{019768AA-9DD9-C24F-83FA-186EA65E5076}"/>
              </a:ext>
            </a:extLst>
          </p:cNvPr>
          <p:cNvCxnSpPr>
            <a:cxnSpLocks/>
          </p:cNvCxnSpPr>
          <p:nvPr/>
        </p:nvCxnSpPr>
        <p:spPr>
          <a:xfrm>
            <a:off x="6369280" y="3955233"/>
            <a:ext cx="904113" cy="564856"/>
          </a:xfrm>
          <a:prstGeom prst="curvedConnector3">
            <a:avLst/>
          </a:prstGeom>
          <a:ln w="57150">
            <a:solidFill>
              <a:srgbClr val="9FCC3B"/>
            </a:solidFill>
          </a:ln>
        </p:spPr>
        <p:style>
          <a:lnRef idx="1">
            <a:schemeClr val="accent1"/>
          </a:lnRef>
          <a:fillRef idx="0">
            <a:schemeClr val="accent1"/>
          </a:fillRef>
          <a:effectRef idx="0">
            <a:schemeClr val="accent1"/>
          </a:effectRef>
          <a:fontRef idx="minor">
            <a:schemeClr val="tx1"/>
          </a:fontRef>
        </p:style>
      </p:cxnSp>
      <p:cxnSp>
        <p:nvCxnSpPr>
          <p:cNvPr id="109" name="Curved Connector 108">
            <a:extLst>
              <a:ext uri="{FF2B5EF4-FFF2-40B4-BE49-F238E27FC236}">
                <a16:creationId xmlns:a16="http://schemas.microsoft.com/office/drawing/2014/main" id="{409041E2-4447-5942-82FA-C09E63309AE4}"/>
              </a:ext>
            </a:extLst>
          </p:cNvPr>
          <p:cNvCxnSpPr>
            <a:cxnSpLocks/>
          </p:cNvCxnSpPr>
          <p:nvPr/>
        </p:nvCxnSpPr>
        <p:spPr>
          <a:xfrm>
            <a:off x="6367392" y="4058592"/>
            <a:ext cx="888069" cy="487208"/>
          </a:xfrm>
          <a:prstGeom prst="curvedConnector3">
            <a:avLst/>
          </a:prstGeom>
          <a:ln w="57150">
            <a:solidFill>
              <a:srgbClr val="F8A81B"/>
            </a:solidFill>
          </a:ln>
        </p:spPr>
        <p:style>
          <a:lnRef idx="1">
            <a:schemeClr val="accent1"/>
          </a:lnRef>
          <a:fillRef idx="0">
            <a:schemeClr val="accent1"/>
          </a:fillRef>
          <a:effectRef idx="0">
            <a:schemeClr val="accent1"/>
          </a:effectRef>
          <a:fontRef idx="minor">
            <a:schemeClr val="tx1"/>
          </a:fontRef>
        </p:style>
      </p:cxnSp>
      <p:cxnSp>
        <p:nvCxnSpPr>
          <p:cNvPr id="110" name="Curved Connector 109">
            <a:extLst>
              <a:ext uri="{FF2B5EF4-FFF2-40B4-BE49-F238E27FC236}">
                <a16:creationId xmlns:a16="http://schemas.microsoft.com/office/drawing/2014/main" id="{F9E85719-44DC-0840-BE29-5800B9511325}"/>
              </a:ext>
            </a:extLst>
          </p:cNvPr>
          <p:cNvCxnSpPr>
            <a:cxnSpLocks/>
          </p:cNvCxnSpPr>
          <p:nvPr/>
        </p:nvCxnSpPr>
        <p:spPr>
          <a:xfrm>
            <a:off x="6356625" y="4251847"/>
            <a:ext cx="941547" cy="336220"/>
          </a:xfrm>
          <a:prstGeom prst="curvedConnector3">
            <a:avLst/>
          </a:prstGeom>
          <a:ln w="57150">
            <a:solidFill>
              <a:srgbClr val="F8A81B"/>
            </a:solidFill>
          </a:ln>
        </p:spPr>
        <p:style>
          <a:lnRef idx="1">
            <a:schemeClr val="accent1"/>
          </a:lnRef>
          <a:fillRef idx="0">
            <a:schemeClr val="accent1"/>
          </a:fillRef>
          <a:effectRef idx="0">
            <a:schemeClr val="accent1"/>
          </a:effectRef>
          <a:fontRef idx="minor">
            <a:schemeClr val="tx1"/>
          </a:fontRef>
        </p:style>
      </p:cxnSp>
      <p:cxnSp>
        <p:nvCxnSpPr>
          <p:cNvPr id="114" name="Curved Connector 113">
            <a:extLst>
              <a:ext uri="{FF2B5EF4-FFF2-40B4-BE49-F238E27FC236}">
                <a16:creationId xmlns:a16="http://schemas.microsoft.com/office/drawing/2014/main" id="{818B7270-4B66-C246-B091-42F4D9981113}"/>
              </a:ext>
            </a:extLst>
          </p:cNvPr>
          <p:cNvCxnSpPr>
            <a:cxnSpLocks/>
          </p:cNvCxnSpPr>
          <p:nvPr/>
        </p:nvCxnSpPr>
        <p:spPr>
          <a:xfrm>
            <a:off x="6363499" y="4118603"/>
            <a:ext cx="909894" cy="427197"/>
          </a:xfrm>
          <a:prstGeom prst="curvedConnector3">
            <a:avLst/>
          </a:prstGeom>
          <a:ln w="57150">
            <a:solidFill>
              <a:srgbClr val="9FCC3B"/>
            </a:solidFill>
          </a:ln>
        </p:spPr>
        <p:style>
          <a:lnRef idx="1">
            <a:schemeClr val="accent1"/>
          </a:lnRef>
          <a:fillRef idx="0">
            <a:schemeClr val="accent1"/>
          </a:fillRef>
          <a:effectRef idx="0">
            <a:schemeClr val="accent1"/>
          </a:effectRef>
          <a:fontRef idx="minor">
            <a:schemeClr val="tx1"/>
          </a:fontRef>
        </p:style>
      </p:cxnSp>
      <p:sp>
        <p:nvSpPr>
          <p:cNvPr id="115" name="Right Arrow 114">
            <a:extLst>
              <a:ext uri="{FF2B5EF4-FFF2-40B4-BE49-F238E27FC236}">
                <a16:creationId xmlns:a16="http://schemas.microsoft.com/office/drawing/2014/main" id="{227BA8AA-E8D2-0941-9334-E9974841DF2F}"/>
              </a:ext>
            </a:extLst>
          </p:cNvPr>
          <p:cNvSpPr/>
          <p:nvPr/>
        </p:nvSpPr>
        <p:spPr>
          <a:xfrm>
            <a:off x="2308795" y="4190086"/>
            <a:ext cx="386279" cy="255479"/>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Right Arrow 117">
            <a:extLst>
              <a:ext uri="{FF2B5EF4-FFF2-40B4-BE49-F238E27FC236}">
                <a16:creationId xmlns:a16="http://schemas.microsoft.com/office/drawing/2014/main" id="{82A245CB-88E8-594F-95B1-49A814B981C3}"/>
              </a:ext>
            </a:extLst>
          </p:cNvPr>
          <p:cNvSpPr/>
          <p:nvPr/>
        </p:nvSpPr>
        <p:spPr>
          <a:xfrm>
            <a:off x="3591909" y="4186671"/>
            <a:ext cx="386279" cy="255479"/>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Right Arrow 118">
            <a:extLst>
              <a:ext uri="{FF2B5EF4-FFF2-40B4-BE49-F238E27FC236}">
                <a16:creationId xmlns:a16="http://schemas.microsoft.com/office/drawing/2014/main" id="{0895C2E3-FB22-B34E-83E9-7A2F7811C11F}"/>
              </a:ext>
            </a:extLst>
          </p:cNvPr>
          <p:cNvSpPr/>
          <p:nvPr/>
        </p:nvSpPr>
        <p:spPr>
          <a:xfrm rot="19415988">
            <a:off x="4849123" y="2909539"/>
            <a:ext cx="386279" cy="255479"/>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Right Arrow 119">
            <a:extLst>
              <a:ext uri="{FF2B5EF4-FFF2-40B4-BE49-F238E27FC236}">
                <a16:creationId xmlns:a16="http://schemas.microsoft.com/office/drawing/2014/main" id="{A3125676-B89A-6A41-A94B-90F20DE3235C}"/>
              </a:ext>
            </a:extLst>
          </p:cNvPr>
          <p:cNvSpPr/>
          <p:nvPr/>
        </p:nvSpPr>
        <p:spPr>
          <a:xfrm rot="19415988">
            <a:off x="5797511" y="2989251"/>
            <a:ext cx="386279" cy="255479"/>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Right Arrow 120">
            <a:extLst>
              <a:ext uri="{FF2B5EF4-FFF2-40B4-BE49-F238E27FC236}">
                <a16:creationId xmlns:a16="http://schemas.microsoft.com/office/drawing/2014/main" id="{2076AFE4-9549-DD4D-982B-75CA67616AD4}"/>
              </a:ext>
            </a:extLst>
          </p:cNvPr>
          <p:cNvSpPr/>
          <p:nvPr/>
        </p:nvSpPr>
        <p:spPr>
          <a:xfrm rot="4859654">
            <a:off x="7647895" y="2755206"/>
            <a:ext cx="386279" cy="255479"/>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Right Arrow 121">
            <a:extLst>
              <a:ext uri="{FF2B5EF4-FFF2-40B4-BE49-F238E27FC236}">
                <a16:creationId xmlns:a16="http://schemas.microsoft.com/office/drawing/2014/main" id="{C76117B2-DFA2-1C43-83BC-FDBC033026C1}"/>
              </a:ext>
            </a:extLst>
          </p:cNvPr>
          <p:cNvSpPr/>
          <p:nvPr/>
        </p:nvSpPr>
        <p:spPr>
          <a:xfrm rot="4859654">
            <a:off x="7320048" y="3337723"/>
            <a:ext cx="386279" cy="255479"/>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ight Arrow 122">
            <a:extLst>
              <a:ext uri="{FF2B5EF4-FFF2-40B4-BE49-F238E27FC236}">
                <a16:creationId xmlns:a16="http://schemas.microsoft.com/office/drawing/2014/main" id="{1200686A-15D5-C84A-B54A-6C1678D44B83}"/>
              </a:ext>
            </a:extLst>
          </p:cNvPr>
          <p:cNvSpPr/>
          <p:nvPr/>
        </p:nvSpPr>
        <p:spPr>
          <a:xfrm rot="4859654">
            <a:off x="7145104" y="2850267"/>
            <a:ext cx="386279" cy="255479"/>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Cloud 123">
            <a:extLst>
              <a:ext uri="{FF2B5EF4-FFF2-40B4-BE49-F238E27FC236}">
                <a16:creationId xmlns:a16="http://schemas.microsoft.com/office/drawing/2014/main" id="{990290D1-49FA-D44D-A57D-C0A7E8C1A7F2}"/>
              </a:ext>
            </a:extLst>
          </p:cNvPr>
          <p:cNvSpPr/>
          <p:nvPr/>
        </p:nvSpPr>
        <p:spPr>
          <a:xfrm>
            <a:off x="8061621" y="2394860"/>
            <a:ext cx="583273" cy="294260"/>
          </a:xfrm>
          <a:prstGeom prst="cloud">
            <a:avLst/>
          </a:prstGeom>
          <a:solidFill>
            <a:schemeClr val="bg2">
              <a:lumMod val="20000"/>
              <a:lumOff val="80000"/>
            </a:schemeClr>
          </a:solidFill>
          <a:ln>
            <a:solidFill>
              <a:srgbClr val="6091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Right Arrow 124">
            <a:extLst>
              <a:ext uri="{FF2B5EF4-FFF2-40B4-BE49-F238E27FC236}">
                <a16:creationId xmlns:a16="http://schemas.microsoft.com/office/drawing/2014/main" id="{89177628-4B08-2A4B-AEC6-5939B66C2C6E}"/>
              </a:ext>
            </a:extLst>
          </p:cNvPr>
          <p:cNvSpPr/>
          <p:nvPr/>
        </p:nvSpPr>
        <p:spPr>
          <a:xfrm rot="4859654">
            <a:off x="8150685" y="2910741"/>
            <a:ext cx="386279" cy="255479"/>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Right Arrow 125">
            <a:extLst>
              <a:ext uri="{FF2B5EF4-FFF2-40B4-BE49-F238E27FC236}">
                <a16:creationId xmlns:a16="http://schemas.microsoft.com/office/drawing/2014/main" id="{CD0ECCDA-C836-464D-AB0D-A49D9A76805E}"/>
              </a:ext>
            </a:extLst>
          </p:cNvPr>
          <p:cNvSpPr/>
          <p:nvPr/>
        </p:nvSpPr>
        <p:spPr>
          <a:xfrm rot="4859654">
            <a:off x="7849927" y="3368906"/>
            <a:ext cx="386279" cy="255479"/>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Right Arrow 126">
            <a:extLst>
              <a:ext uri="{FF2B5EF4-FFF2-40B4-BE49-F238E27FC236}">
                <a16:creationId xmlns:a16="http://schemas.microsoft.com/office/drawing/2014/main" id="{D47AD529-75ED-B242-A6CD-0C45501BD88E}"/>
              </a:ext>
            </a:extLst>
          </p:cNvPr>
          <p:cNvSpPr/>
          <p:nvPr/>
        </p:nvSpPr>
        <p:spPr>
          <a:xfrm>
            <a:off x="6597409" y="4569276"/>
            <a:ext cx="386279" cy="255479"/>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Rectangle 90">
            <a:extLst>
              <a:ext uri="{FF2B5EF4-FFF2-40B4-BE49-F238E27FC236}">
                <a16:creationId xmlns:a16="http://schemas.microsoft.com/office/drawing/2014/main" id="{094B09B8-7577-EE41-A37A-D8CF8620084F}"/>
              </a:ext>
            </a:extLst>
          </p:cNvPr>
          <p:cNvSpPr/>
          <p:nvPr/>
        </p:nvSpPr>
        <p:spPr>
          <a:xfrm>
            <a:off x="20678" y="4912561"/>
            <a:ext cx="3280334" cy="207257"/>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r>
              <a:rPr lang="en-US" i="1">
                <a:solidFill>
                  <a:schemeClr val="tx1"/>
                </a:solidFill>
                <a:latin typeface="Open Sans" pitchFamily="2" charset="0"/>
                <a:ea typeface="Open Sans" pitchFamily="2" charset="0"/>
                <a:cs typeface="Open Sans" pitchFamily="2" charset="0"/>
              </a:rPr>
              <a:t>Mining Water Pollution</a:t>
            </a: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3" name="Google Shape;115;p27">
            <a:extLst>
              <a:ext uri="{FF2B5EF4-FFF2-40B4-BE49-F238E27FC236}">
                <a16:creationId xmlns:a16="http://schemas.microsoft.com/office/drawing/2014/main" id="{934A3517-118D-3049-84DC-B1E15F9D45AD}"/>
              </a:ext>
            </a:extLst>
          </p:cNvPr>
          <p:cNvSpPr/>
          <p:nvPr/>
        </p:nvSpPr>
        <p:spPr>
          <a:xfrm>
            <a:off x="-1" y="0"/>
            <a:ext cx="9144001" cy="1613648"/>
          </a:xfrm>
          <a:prstGeom prst="rect">
            <a:avLst/>
          </a:prstGeom>
          <a:no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2400" b="1">
                <a:solidFill>
                  <a:srgbClr val="6091BA"/>
                </a:solidFill>
                <a:latin typeface="Open Sans"/>
                <a:ea typeface="Open Sans"/>
                <a:cs typeface="Open Sans"/>
                <a:sym typeface="Open Sans"/>
              </a:rPr>
              <a:t>CAN YOU FIND THESE ELEMENTS?</a:t>
            </a:r>
          </a:p>
          <a:p>
            <a:pPr marL="0" lvl="0" indent="0" algn="ctr" rtl="0">
              <a:spcBef>
                <a:spcPts val="0"/>
              </a:spcBef>
              <a:spcAft>
                <a:spcPts val="0"/>
              </a:spcAft>
              <a:buNone/>
            </a:pPr>
            <a:endParaRPr lang="en" sz="300" b="1">
              <a:latin typeface="Open Sans" panose="020B0606030504020204" pitchFamily="34" charset="0"/>
              <a:ea typeface="Open Sans" panose="020B0606030504020204" pitchFamily="34" charset="0"/>
              <a:cs typeface="Open Sans" panose="020B0606030504020204" pitchFamily="34" charset="0"/>
              <a:sym typeface="Open Sans"/>
            </a:endParaRPr>
          </a:p>
          <a:p>
            <a:pPr marL="0" lvl="0" indent="0" algn="ctr" rtl="0">
              <a:spcBef>
                <a:spcPts val="0"/>
              </a:spcBef>
              <a:spcAft>
                <a:spcPts val="0"/>
              </a:spcAft>
              <a:buNone/>
            </a:pPr>
            <a:endParaRPr lang="en" sz="200" b="1">
              <a:latin typeface="Open Sans" panose="020B0606030504020204" pitchFamily="34" charset="0"/>
              <a:ea typeface="Open Sans" panose="020B0606030504020204" pitchFamily="34" charset="0"/>
              <a:cs typeface="Open Sans" panose="020B0606030504020204" pitchFamily="34" charset="0"/>
              <a:sym typeface="Open Sans"/>
            </a:endParaRPr>
          </a:p>
          <a:p>
            <a:pPr marL="0" lvl="0" indent="0" algn="ctr" rtl="0">
              <a:spcBef>
                <a:spcPts val="0"/>
              </a:spcBef>
              <a:spcAft>
                <a:spcPts val="0"/>
              </a:spcAft>
              <a:buNone/>
            </a:pPr>
            <a:r>
              <a:rPr lang="en" sz="1800">
                <a:latin typeface="Open Sans" panose="020B0606030504020204" pitchFamily="34" charset="0"/>
                <a:ea typeface="Open Sans" panose="020B0606030504020204" pitchFamily="34" charset="0"/>
                <a:cs typeface="Open Sans" panose="020B0606030504020204" pitchFamily="34" charset="0"/>
                <a:sym typeface="Open Sans"/>
              </a:rPr>
              <a:t>Using the Periodic Table of Elements, can you find iron (Fe), terbium (Tb), and calcium (Ca)?</a:t>
            </a:r>
            <a:endParaRPr sz="1800">
              <a:latin typeface="Open Sans" panose="020B0606030504020204" pitchFamily="34" charset="0"/>
              <a:ea typeface="Open Sans" panose="020B0606030504020204" pitchFamily="34" charset="0"/>
              <a:cs typeface="Open Sans" panose="020B0606030504020204" pitchFamily="34" charset="0"/>
              <a:sym typeface="Open Sans"/>
            </a:endParaRPr>
          </a:p>
        </p:txBody>
      </p:sp>
      <p:grpSp>
        <p:nvGrpSpPr>
          <p:cNvPr id="6" name="Group 5">
            <a:extLst>
              <a:ext uri="{FF2B5EF4-FFF2-40B4-BE49-F238E27FC236}">
                <a16:creationId xmlns:a16="http://schemas.microsoft.com/office/drawing/2014/main" id="{C97A1643-0D2D-244D-AF89-384AE084C55F}"/>
              </a:ext>
            </a:extLst>
          </p:cNvPr>
          <p:cNvGrpSpPr/>
          <p:nvPr/>
        </p:nvGrpSpPr>
        <p:grpSpPr>
          <a:xfrm>
            <a:off x="538461" y="1807611"/>
            <a:ext cx="8067075" cy="2202612"/>
            <a:chOff x="448407" y="1932302"/>
            <a:chExt cx="8067075" cy="2202612"/>
          </a:xfrm>
        </p:grpSpPr>
        <p:sp>
          <p:nvSpPr>
            <p:cNvPr id="4" name="Google Shape;70;p2">
              <a:extLst>
                <a:ext uri="{FF2B5EF4-FFF2-40B4-BE49-F238E27FC236}">
                  <a16:creationId xmlns:a16="http://schemas.microsoft.com/office/drawing/2014/main" id="{551BEF0C-3AB2-9E49-BDD7-6273674FB827}"/>
                </a:ext>
              </a:extLst>
            </p:cNvPr>
            <p:cNvSpPr/>
            <p:nvPr/>
          </p:nvSpPr>
          <p:spPr>
            <a:xfrm>
              <a:off x="448407" y="1932302"/>
              <a:ext cx="2319439" cy="2202612"/>
            </a:xfrm>
            <a:prstGeom prst="rect">
              <a:avLst/>
            </a:prstGeom>
            <a:solidFill>
              <a:srgbClr val="9FCC3B"/>
            </a:solidFill>
            <a:ln w="19050">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lang="en-US" sz="7200" b="1">
                  <a:solidFill>
                    <a:srgbClr val="FFFFFF"/>
                  </a:solidFill>
                  <a:latin typeface="Open Sans" panose="020B0606030504020204" pitchFamily="34" charset="0"/>
                  <a:ea typeface="Open Sans" panose="020B0606030504020204" pitchFamily="34" charset="0"/>
                  <a:cs typeface="Open Sans" panose="020B0606030504020204" pitchFamily="34" charset="0"/>
                </a:rPr>
                <a:t>Fe</a:t>
              </a:r>
              <a:endParaRPr kumimoji="0" lang="en-US" sz="7200" b="1" i="0" u="none" strike="noStrike" kern="0" cap="none" spc="0" normalizeH="0" baseline="0" noProof="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endParaRPr>
            </a:p>
          </p:txBody>
        </p:sp>
        <p:sp>
          <p:nvSpPr>
            <p:cNvPr id="5" name="Google Shape;70;p2">
              <a:extLst>
                <a:ext uri="{FF2B5EF4-FFF2-40B4-BE49-F238E27FC236}">
                  <a16:creationId xmlns:a16="http://schemas.microsoft.com/office/drawing/2014/main" id="{7853B198-9D99-D84D-93F3-70D1CBCE083E}"/>
                </a:ext>
              </a:extLst>
            </p:cNvPr>
            <p:cNvSpPr/>
            <p:nvPr/>
          </p:nvSpPr>
          <p:spPr>
            <a:xfrm>
              <a:off x="3322225" y="1932302"/>
              <a:ext cx="2319439" cy="2202612"/>
            </a:xfrm>
            <a:prstGeom prst="rect">
              <a:avLst/>
            </a:prstGeom>
            <a:solidFill>
              <a:srgbClr val="F8A81B"/>
            </a:solidFill>
            <a:ln w="19050">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lang="en-US" sz="7200" b="1">
                  <a:solidFill>
                    <a:srgbClr val="FFFFFF"/>
                  </a:solidFill>
                  <a:latin typeface="Open Sans" panose="020B0606030504020204" pitchFamily="34" charset="0"/>
                  <a:ea typeface="Open Sans" panose="020B0606030504020204" pitchFamily="34" charset="0"/>
                  <a:cs typeface="Open Sans" panose="020B0606030504020204" pitchFamily="34" charset="0"/>
                </a:rPr>
                <a:t>Ca</a:t>
              </a:r>
              <a:endParaRPr kumimoji="0" lang="en-US" sz="7200" b="1" i="0" u="none" strike="noStrike" kern="0" cap="none" spc="0" normalizeH="0" baseline="0" noProof="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endParaRPr>
            </a:p>
          </p:txBody>
        </p:sp>
        <p:sp>
          <p:nvSpPr>
            <p:cNvPr id="7" name="Google Shape;70;p2">
              <a:extLst>
                <a:ext uri="{FF2B5EF4-FFF2-40B4-BE49-F238E27FC236}">
                  <a16:creationId xmlns:a16="http://schemas.microsoft.com/office/drawing/2014/main" id="{2EE8FF7C-04FE-CF4E-A441-2376658DF83C}"/>
                </a:ext>
              </a:extLst>
            </p:cNvPr>
            <p:cNvSpPr/>
            <p:nvPr/>
          </p:nvSpPr>
          <p:spPr>
            <a:xfrm>
              <a:off x="6196043" y="1932302"/>
              <a:ext cx="2319439" cy="2202612"/>
            </a:xfrm>
            <a:prstGeom prst="rect">
              <a:avLst/>
            </a:prstGeom>
            <a:solidFill>
              <a:srgbClr val="8D64AA"/>
            </a:solidFill>
            <a:ln w="19050">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lang="en-US" sz="7200" b="1">
                  <a:solidFill>
                    <a:srgbClr val="FFFFFF"/>
                  </a:solidFill>
                  <a:latin typeface="Open Sans" panose="020B0606030504020204" pitchFamily="34" charset="0"/>
                  <a:ea typeface="Open Sans" panose="020B0606030504020204" pitchFamily="34" charset="0"/>
                  <a:cs typeface="Open Sans" panose="020B0606030504020204" pitchFamily="34" charset="0"/>
                </a:rPr>
                <a:t>Tb</a:t>
              </a:r>
              <a:endParaRPr kumimoji="0" lang="en-US" sz="7200" b="1" i="0" u="none" strike="noStrike" kern="0" cap="none" spc="0" normalizeH="0" baseline="0" noProof="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grpSp>
        <p:nvGrpSpPr>
          <p:cNvPr id="6" name="Group 5">
            <a:extLst>
              <a:ext uri="{FF2B5EF4-FFF2-40B4-BE49-F238E27FC236}">
                <a16:creationId xmlns:a16="http://schemas.microsoft.com/office/drawing/2014/main" id="{8C5836BB-69F8-8A44-9799-80109F34BAD3}"/>
              </a:ext>
            </a:extLst>
          </p:cNvPr>
          <p:cNvGrpSpPr/>
          <p:nvPr/>
        </p:nvGrpSpPr>
        <p:grpSpPr>
          <a:xfrm>
            <a:off x="441477" y="1297394"/>
            <a:ext cx="8067075" cy="2202612"/>
            <a:chOff x="448407" y="1932302"/>
            <a:chExt cx="8067075" cy="2202612"/>
          </a:xfrm>
        </p:grpSpPr>
        <p:sp>
          <p:nvSpPr>
            <p:cNvPr id="7" name="Google Shape;70;p2">
              <a:extLst>
                <a:ext uri="{FF2B5EF4-FFF2-40B4-BE49-F238E27FC236}">
                  <a16:creationId xmlns:a16="http://schemas.microsoft.com/office/drawing/2014/main" id="{3BFB9D27-A3BF-2649-BF98-7D00722E7831}"/>
                </a:ext>
              </a:extLst>
            </p:cNvPr>
            <p:cNvSpPr/>
            <p:nvPr/>
          </p:nvSpPr>
          <p:spPr>
            <a:xfrm>
              <a:off x="448407" y="1932302"/>
              <a:ext cx="2319439" cy="2202612"/>
            </a:xfrm>
            <a:prstGeom prst="rect">
              <a:avLst/>
            </a:prstGeom>
            <a:solidFill>
              <a:srgbClr val="9FCC3B"/>
            </a:solidFill>
            <a:ln w="19050">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lang="en-US" sz="7200" b="1">
                  <a:solidFill>
                    <a:srgbClr val="FFFFFF"/>
                  </a:solidFill>
                  <a:latin typeface="Open Sans" panose="020B0606030504020204" pitchFamily="34" charset="0"/>
                  <a:ea typeface="Open Sans" panose="020B0606030504020204" pitchFamily="34" charset="0"/>
                  <a:cs typeface="Open Sans" panose="020B0606030504020204" pitchFamily="34" charset="0"/>
                </a:rPr>
                <a:t>Fe</a:t>
              </a:r>
              <a:endParaRPr kumimoji="0" lang="en-US" sz="7200" b="1" i="0" u="none" strike="noStrike" kern="0" cap="none" spc="0" normalizeH="0" baseline="0" noProof="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endParaRPr>
            </a:p>
          </p:txBody>
        </p:sp>
        <p:sp>
          <p:nvSpPr>
            <p:cNvPr id="8" name="Google Shape;70;p2">
              <a:extLst>
                <a:ext uri="{FF2B5EF4-FFF2-40B4-BE49-F238E27FC236}">
                  <a16:creationId xmlns:a16="http://schemas.microsoft.com/office/drawing/2014/main" id="{9B870D3E-F2A9-3F49-B1A1-291B679A1EB2}"/>
                </a:ext>
              </a:extLst>
            </p:cNvPr>
            <p:cNvSpPr/>
            <p:nvPr/>
          </p:nvSpPr>
          <p:spPr>
            <a:xfrm>
              <a:off x="3322225" y="1932302"/>
              <a:ext cx="2319439" cy="2202612"/>
            </a:xfrm>
            <a:prstGeom prst="rect">
              <a:avLst/>
            </a:prstGeom>
            <a:solidFill>
              <a:srgbClr val="F8A81B"/>
            </a:solidFill>
            <a:ln w="19050">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lang="en-US" sz="7200" b="1">
                  <a:solidFill>
                    <a:srgbClr val="FFFFFF"/>
                  </a:solidFill>
                  <a:latin typeface="Open Sans" panose="020B0606030504020204" pitchFamily="34" charset="0"/>
                  <a:ea typeface="Open Sans" panose="020B0606030504020204" pitchFamily="34" charset="0"/>
                  <a:cs typeface="Open Sans" panose="020B0606030504020204" pitchFamily="34" charset="0"/>
                </a:rPr>
                <a:t>Ca</a:t>
              </a:r>
              <a:endParaRPr kumimoji="0" lang="en-US" sz="7200" b="1" i="0" u="none" strike="noStrike" kern="0" cap="none" spc="0" normalizeH="0" baseline="0" noProof="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endParaRPr>
            </a:p>
          </p:txBody>
        </p:sp>
        <p:sp>
          <p:nvSpPr>
            <p:cNvPr id="9" name="Google Shape;70;p2">
              <a:extLst>
                <a:ext uri="{FF2B5EF4-FFF2-40B4-BE49-F238E27FC236}">
                  <a16:creationId xmlns:a16="http://schemas.microsoft.com/office/drawing/2014/main" id="{BC930CD2-E4AD-C74F-9C91-EEFB5EECCC69}"/>
                </a:ext>
              </a:extLst>
            </p:cNvPr>
            <p:cNvSpPr/>
            <p:nvPr/>
          </p:nvSpPr>
          <p:spPr>
            <a:xfrm>
              <a:off x="6196043" y="1932302"/>
              <a:ext cx="2319439" cy="2202612"/>
            </a:xfrm>
            <a:prstGeom prst="rect">
              <a:avLst/>
            </a:prstGeom>
            <a:solidFill>
              <a:srgbClr val="8D64AA"/>
            </a:solidFill>
            <a:ln w="19050">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lang="en-US" sz="7200" b="1">
                  <a:solidFill>
                    <a:srgbClr val="FFFFFF"/>
                  </a:solidFill>
                  <a:latin typeface="Open Sans" panose="020B0606030504020204" pitchFamily="34" charset="0"/>
                  <a:ea typeface="Open Sans" panose="020B0606030504020204" pitchFamily="34" charset="0"/>
                  <a:cs typeface="Open Sans" panose="020B0606030504020204" pitchFamily="34" charset="0"/>
                </a:rPr>
                <a:t>Tb</a:t>
              </a:r>
              <a:endParaRPr kumimoji="0" lang="en-US" sz="7200" b="1" i="0" u="none" strike="noStrike" kern="0" cap="none" spc="0" normalizeH="0" baseline="0" noProof="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endParaRPr>
            </a:p>
          </p:txBody>
        </p:sp>
      </p:grpSp>
      <p:grpSp>
        <p:nvGrpSpPr>
          <p:cNvPr id="10" name="Group 9">
            <a:extLst>
              <a:ext uri="{FF2B5EF4-FFF2-40B4-BE49-F238E27FC236}">
                <a16:creationId xmlns:a16="http://schemas.microsoft.com/office/drawing/2014/main" id="{C8EF348A-4908-A848-870E-CFE1B7D772A4}"/>
              </a:ext>
            </a:extLst>
          </p:cNvPr>
          <p:cNvGrpSpPr/>
          <p:nvPr/>
        </p:nvGrpSpPr>
        <p:grpSpPr>
          <a:xfrm>
            <a:off x="551845" y="3869360"/>
            <a:ext cx="7846341" cy="578011"/>
            <a:chOff x="669009" y="1506782"/>
            <a:chExt cx="7846341" cy="578011"/>
          </a:xfrm>
        </p:grpSpPr>
        <p:sp>
          <p:nvSpPr>
            <p:cNvPr id="11" name="Rounded Rectangle 10">
              <a:extLst>
                <a:ext uri="{FF2B5EF4-FFF2-40B4-BE49-F238E27FC236}">
                  <a16:creationId xmlns:a16="http://schemas.microsoft.com/office/drawing/2014/main" id="{44B57F3A-043E-9F43-ACA1-45D6E27825D5}"/>
                </a:ext>
              </a:extLst>
            </p:cNvPr>
            <p:cNvSpPr/>
            <p:nvPr/>
          </p:nvSpPr>
          <p:spPr>
            <a:xfrm>
              <a:off x="669009" y="1506782"/>
              <a:ext cx="2145751" cy="572700"/>
            </a:xfrm>
            <a:prstGeom prst="roundRect">
              <a:avLst/>
            </a:prstGeom>
            <a:solidFill>
              <a:srgbClr val="9FCC3B"/>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b="1">
                  <a:latin typeface="Open Sans"/>
                  <a:ea typeface="Open Sans"/>
                  <a:cs typeface="Open Sans"/>
                  <a:sym typeface="Open Sans"/>
                </a:rPr>
                <a:t>Transition Metal</a:t>
              </a:r>
              <a:endParaRPr lang="en-US"/>
            </a:p>
          </p:txBody>
        </p:sp>
        <p:sp>
          <p:nvSpPr>
            <p:cNvPr id="12" name="Rounded Rectangle 11">
              <a:extLst>
                <a:ext uri="{FF2B5EF4-FFF2-40B4-BE49-F238E27FC236}">
                  <a16:creationId xmlns:a16="http://schemas.microsoft.com/office/drawing/2014/main" id="{57370CFC-87E1-F741-90B3-F470B37FE1B2}"/>
                </a:ext>
              </a:extLst>
            </p:cNvPr>
            <p:cNvSpPr/>
            <p:nvPr/>
          </p:nvSpPr>
          <p:spPr>
            <a:xfrm>
              <a:off x="3519304" y="1512093"/>
              <a:ext cx="2145751" cy="572700"/>
            </a:xfrm>
            <a:prstGeom prst="roundRect">
              <a:avLst/>
            </a:prstGeom>
            <a:solidFill>
              <a:srgbClr val="F8A81B"/>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b="1">
                  <a:latin typeface="Open Sans"/>
                  <a:ea typeface="Open Sans"/>
                  <a:cs typeface="Open Sans"/>
                  <a:sym typeface="Open Sans"/>
                </a:rPr>
                <a:t>Alkaline Earth Metal</a:t>
              </a:r>
              <a:endParaRPr lang="en-US"/>
            </a:p>
          </p:txBody>
        </p:sp>
        <p:sp>
          <p:nvSpPr>
            <p:cNvPr id="13" name="Rounded Rectangle 12">
              <a:extLst>
                <a:ext uri="{FF2B5EF4-FFF2-40B4-BE49-F238E27FC236}">
                  <a16:creationId xmlns:a16="http://schemas.microsoft.com/office/drawing/2014/main" id="{130A7E03-5ECD-E54E-9240-AABB107574C5}"/>
                </a:ext>
              </a:extLst>
            </p:cNvPr>
            <p:cNvSpPr/>
            <p:nvPr/>
          </p:nvSpPr>
          <p:spPr>
            <a:xfrm>
              <a:off x="6369599" y="1506782"/>
              <a:ext cx="2145751" cy="572700"/>
            </a:xfrm>
            <a:prstGeom prst="roundRect">
              <a:avLst/>
            </a:prstGeom>
            <a:solidFill>
              <a:srgbClr val="8D64A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b="1">
                  <a:latin typeface="Open Sans"/>
                  <a:ea typeface="Open Sans"/>
                  <a:cs typeface="Open Sans"/>
                  <a:sym typeface="Open Sans"/>
                </a:rPr>
                <a:t>Rare Earth Metal</a:t>
              </a:r>
              <a:endParaRPr lang="en-US"/>
            </a:p>
          </p:txBody>
        </p:sp>
      </p:grpSp>
      <p:sp>
        <p:nvSpPr>
          <p:cNvPr id="14" name="Google Shape;171;p29">
            <a:extLst>
              <a:ext uri="{FF2B5EF4-FFF2-40B4-BE49-F238E27FC236}">
                <a16:creationId xmlns:a16="http://schemas.microsoft.com/office/drawing/2014/main" id="{32119AA5-CA4C-1B48-99E5-BA3FBD564980}"/>
              </a:ext>
            </a:extLst>
          </p:cNvPr>
          <p:cNvSpPr txBox="1">
            <a:spLocks noGrp="1"/>
          </p:cNvSpPr>
          <p:nvPr>
            <p:ph type="title"/>
          </p:nvPr>
        </p:nvSpPr>
        <p:spPr>
          <a:xfrm>
            <a:off x="311700" y="377472"/>
            <a:ext cx="8520600" cy="5727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990"/>
              <a:buNone/>
            </a:pPr>
            <a:r>
              <a:rPr lang="en" sz="2820" b="1">
                <a:latin typeface="Open Sans"/>
                <a:ea typeface="Open Sans"/>
                <a:cs typeface="Open Sans"/>
                <a:sym typeface="Open Sans"/>
              </a:rPr>
              <a:t>THE METALS WE WILL BE “MINING”</a:t>
            </a:r>
            <a:endParaRPr sz="2820" b="1">
              <a:latin typeface="Open Sans"/>
              <a:ea typeface="Open Sans"/>
              <a:cs typeface="Open Sans"/>
              <a:sym typeface="Open San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pic>
        <p:nvPicPr>
          <p:cNvPr id="1026" name="Picture 2">
            <a:extLst>
              <a:ext uri="{FF2B5EF4-FFF2-40B4-BE49-F238E27FC236}">
                <a16:creationId xmlns:a16="http://schemas.microsoft.com/office/drawing/2014/main" id="{1B95459B-F289-1B40-8141-EBDF8B0865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0399" y="90054"/>
            <a:ext cx="6173601" cy="4963391"/>
          </a:xfrm>
          <a:prstGeom prst="rect">
            <a:avLst/>
          </a:prstGeom>
          <a:noFill/>
          <a:extLst>
            <a:ext uri="{909E8E84-426E-40DD-AFC4-6F175D3DCCD1}">
              <a14:hiddenFill xmlns:a14="http://schemas.microsoft.com/office/drawing/2010/main">
                <a:solidFill>
                  <a:srgbClr val="FFFFFF"/>
                </a:solidFill>
              </a14:hiddenFill>
            </a:ext>
          </a:extLst>
        </p:spPr>
      </p:pic>
      <p:sp>
        <p:nvSpPr>
          <p:cNvPr id="32" name="Google Shape;68;p2">
            <a:extLst>
              <a:ext uri="{FF2B5EF4-FFF2-40B4-BE49-F238E27FC236}">
                <a16:creationId xmlns:a16="http://schemas.microsoft.com/office/drawing/2014/main" id="{42A6C716-DDAD-E549-AE94-20A11E999359}"/>
              </a:ext>
            </a:extLst>
          </p:cNvPr>
          <p:cNvSpPr/>
          <p:nvPr/>
        </p:nvSpPr>
        <p:spPr>
          <a:xfrm>
            <a:off x="66088" y="90054"/>
            <a:ext cx="2904311" cy="4963391"/>
          </a:xfrm>
          <a:prstGeom prst="rect">
            <a:avLst/>
          </a:prstGeom>
          <a:solidFill>
            <a:srgbClr val="6091BA"/>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 sz="2800" b="1">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a:rPr>
              <a:t>USING SAFE ALTERNATIVES</a:t>
            </a:r>
          </a:p>
          <a:p>
            <a:pPr marL="0" marR="0" lvl="0" indent="0" algn="ctr" rtl="0">
              <a:lnSpc>
                <a:spcPct val="100000"/>
              </a:lnSpc>
              <a:spcBef>
                <a:spcPts val="0"/>
              </a:spcBef>
              <a:spcAft>
                <a:spcPts val="0"/>
              </a:spcAft>
              <a:buClr>
                <a:srgbClr val="000000"/>
              </a:buClr>
              <a:buSzPts val="1400"/>
              <a:buFont typeface="Arial"/>
              <a:buNone/>
            </a:pPr>
            <a:endParaRPr lang="en" sz="200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marR="0" lvl="0" indent="0" algn="ctr" rtl="0">
              <a:lnSpc>
                <a:spcPct val="100000"/>
              </a:lnSpc>
              <a:spcBef>
                <a:spcPts val="0"/>
              </a:spcBef>
              <a:spcAft>
                <a:spcPts val="0"/>
              </a:spcAft>
              <a:buClr>
                <a:srgbClr val="000000"/>
              </a:buClr>
              <a:buSzPts val="1400"/>
              <a:buFont typeface="Arial"/>
              <a:buNone/>
            </a:pPr>
            <a:endParaRPr lang="en" sz="200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marR="0" lvl="0" indent="0" algn="ctr" rtl="0">
              <a:lnSpc>
                <a:spcPct val="100000"/>
              </a:lnSpc>
              <a:spcBef>
                <a:spcPts val="0"/>
              </a:spcBef>
              <a:spcAft>
                <a:spcPts val="0"/>
              </a:spcAft>
              <a:buClr>
                <a:srgbClr val="000000"/>
              </a:buClr>
              <a:buSzPts val="1400"/>
              <a:buFont typeface="Arial"/>
              <a:buNone/>
            </a:pPr>
            <a:r>
              <a:rPr lang="en" sz="200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a:rPr>
              <a:t>In class, we will not be putting calcium, terbium, or iron in acid. </a:t>
            </a:r>
          </a:p>
          <a:p>
            <a:pPr marL="0" marR="0" lvl="0" indent="0" algn="ctr" rtl="0">
              <a:lnSpc>
                <a:spcPct val="100000"/>
              </a:lnSpc>
              <a:spcBef>
                <a:spcPts val="0"/>
              </a:spcBef>
              <a:spcAft>
                <a:spcPts val="0"/>
              </a:spcAft>
              <a:buClr>
                <a:srgbClr val="000000"/>
              </a:buClr>
              <a:buSzPts val="1400"/>
              <a:buFont typeface="Arial"/>
              <a:buNone/>
            </a:pPr>
            <a:endParaRPr lang="en" sz="200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marR="0" lvl="0" indent="0" algn="ctr" rtl="0">
              <a:lnSpc>
                <a:spcPct val="100000"/>
              </a:lnSpc>
              <a:spcBef>
                <a:spcPts val="0"/>
              </a:spcBef>
              <a:spcAft>
                <a:spcPts val="0"/>
              </a:spcAft>
              <a:buClr>
                <a:srgbClr val="000000"/>
              </a:buClr>
              <a:buSzPts val="1400"/>
              <a:buFont typeface="Arial"/>
              <a:buNone/>
            </a:pPr>
            <a:r>
              <a:rPr lang="en" sz="200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a:rPr>
              <a:t>Instead, we will be using their safer (but chemically similar) counterparts.</a:t>
            </a:r>
            <a:br>
              <a:rPr lang="en" sz="200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a:rPr>
            </a:br>
            <a:br>
              <a:rPr lang="en" sz="200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a:rPr>
            </a:br>
            <a:endParaRPr sz="2000" i="0" strike="noStrike" cap="none">
              <a:solidFill>
                <a:schemeClr val="bg1"/>
              </a:solidFill>
              <a:latin typeface="Arial"/>
              <a:ea typeface="Arial"/>
              <a:cs typeface="Arial"/>
              <a:sym typeface="Arial"/>
            </a:endParaRPr>
          </a:p>
        </p:txBody>
      </p:sp>
      <p:sp>
        <p:nvSpPr>
          <p:cNvPr id="8" name="Rounded Rectangle 7">
            <a:extLst>
              <a:ext uri="{FF2B5EF4-FFF2-40B4-BE49-F238E27FC236}">
                <a16:creationId xmlns:a16="http://schemas.microsoft.com/office/drawing/2014/main" id="{A4F4DA88-DA1D-524C-BC4D-C72CB567B240}"/>
              </a:ext>
            </a:extLst>
          </p:cNvPr>
          <p:cNvSpPr/>
          <p:nvPr/>
        </p:nvSpPr>
        <p:spPr>
          <a:xfrm>
            <a:off x="3238324" y="2768949"/>
            <a:ext cx="1393509" cy="21221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b="1">
                <a:solidFill>
                  <a:schemeClr val="tx1"/>
                </a:solidFill>
                <a:latin typeface="Open Sans"/>
                <a:ea typeface="Open Sans"/>
                <a:cs typeface="Open Sans"/>
                <a:sym typeface="Open Sans"/>
              </a:rPr>
              <a:t>Terbium</a:t>
            </a:r>
            <a:endParaRPr lang="en-US">
              <a:solidFill>
                <a:schemeClr val="tx1"/>
              </a:solidFill>
            </a:endParaRPr>
          </a:p>
        </p:txBody>
      </p:sp>
      <p:sp>
        <p:nvSpPr>
          <p:cNvPr id="5" name="Rectangle 4">
            <a:extLst>
              <a:ext uri="{FF2B5EF4-FFF2-40B4-BE49-F238E27FC236}">
                <a16:creationId xmlns:a16="http://schemas.microsoft.com/office/drawing/2014/main" id="{CB88EC5E-1EBF-2141-A211-5AC9DE6DFC2B}"/>
              </a:ext>
            </a:extLst>
          </p:cNvPr>
          <p:cNvSpPr/>
          <p:nvPr/>
        </p:nvSpPr>
        <p:spPr>
          <a:xfrm>
            <a:off x="3095898" y="4872603"/>
            <a:ext cx="3763290" cy="180842"/>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lang="en-US" sz="1050" i="1">
                <a:solidFill>
                  <a:schemeClr val="tx1"/>
                </a:solidFill>
                <a:latin typeface="Open Sans" pitchFamily="2" charset="0"/>
                <a:ea typeface="Open Sans" pitchFamily="2" charset="0"/>
                <a:cs typeface="Open Sans" pitchFamily="2" charset="0"/>
              </a:rPr>
              <a:t>Initial Pepper Extraction Model</a:t>
            </a:r>
            <a:endParaRPr lang="en-US" sz="105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Google Shape;230;p34"/>
          <p:cNvSpPr txBox="1">
            <a:spLocks noGrp="1"/>
          </p:cNvSpPr>
          <p:nvPr>
            <p:ph type="title"/>
          </p:nvPr>
        </p:nvSpPr>
        <p:spPr>
          <a:xfrm>
            <a:off x="142504" y="231500"/>
            <a:ext cx="4427125" cy="4696759"/>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b="1">
                <a:solidFill>
                  <a:srgbClr val="9FCC3B"/>
                </a:solidFill>
                <a:latin typeface="Open Sans" panose="020B0606030504020204" pitchFamily="34" charset="0"/>
                <a:ea typeface="Open Sans" panose="020B0606030504020204" pitchFamily="34" charset="0"/>
                <a:cs typeface="Open Sans" panose="020B0606030504020204" pitchFamily="34" charset="0"/>
                <a:sym typeface="Open Sans"/>
              </a:rPr>
              <a:t>WHAT DO YOU ALREADY KNOW ABOUT SALT, SUGAR, WATER, AND PEPPER?</a:t>
            </a:r>
            <a:br>
              <a:rPr lang="en" b="1">
                <a:latin typeface="Open Sans" panose="020B0606030504020204" pitchFamily="34" charset="0"/>
                <a:ea typeface="Open Sans" panose="020B0606030504020204" pitchFamily="34" charset="0"/>
                <a:cs typeface="Open Sans" panose="020B0606030504020204" pitchFamily="34" charset="0"/>
                <a:sym typeface="Open Sans"/>
              </a:rPr>
            </a:br>
            <a:br>
              <a:rPr lang="en" b="1">
                <a:latin typeface="Open Sans" panose="020B0606030504020204" pitchFamily="34" charset="0"/>
                <a:ea typeface="Open Sans" panose="020B0606030504020204" pitchFamily="34" charset="0"/>
                <a:cs typeface="Open Sans" panose="020B0606030504020204" pitchFamily="34" charset="0"/>
                <a:sym typeface="Open Sans"/>
              </a:rPr>
            </a:br>
            <a:r>
              <a:rPr lang="en">
                <a:latin typeface="Open Sans" panose="020B0606030504020204" pitchFamily="34" charset="0"/>
                <a:ea typeface="Open Sans" panose="020B0606030504020204" pitchFamily="34" charset="0"/>
                <a:cs typeface="Open Sans" panose="020B0606030504020204" pitchFamily="34" charset="0"/>
                <a:sym typeface="Open Sans"/>
              </a:rPr>
              <a:t>Talk to a shoulder partner. </a:t>
            </a:r>
            <a:br>
              <a:rPr lang="en">
                <a:latin typeface="Open Sans" panose="020B0606030504020204" pitchFamily="34" charset="0"/>
                <a:ea typeface="Open Sans" panose="020B0606030504020204" pitchFamily="34" charset="0"/>
                <a:cs typeface="Open Sans" panose="020B0606030504020204" pitchFamily="34" charset="0"/>
                <a:sym typeface="Open Sans"/>
              </a:rPr>
            </a:br>
            <a:br>
              <a:rPr lang="en">
                <a:latin typeface="Open Sans" panose="020B0606030504020204" pitchFamily="34" charset="0"/>
                <a:ea typeface="Open Sans" panose="020B0606030504020204" pitchFamily="34" charset="0"/>
                <a:cs typeface="Open Sans" panose="020B0606030504020204" pitchFamily="34" charset="0"/>
                <a:sym typeface="Open Sans"/>
              </a:rPr>
            </a:br>
            <a:r>
              <a:rPr lang="en">
                <a:latin typeface="Open Sans" panose="020B0606030504020204" pitchFamily="34" charset="0"/>
                <a:ea typeface="Open Sans" panose="020B0606030504020204" pitchFamily="34" charset="0"/>
                <a:cs typeface="Open Sans" panose="020B0606030504020204" pitchFamily="34" charset="0"/>
                <a:sym typeface="Open Sans"/>
              </a:rPr>
              <a:t>Be ready to share your ideas.</a:t>
            </a:r>
            <a:endParaRPr b="1">
              <a:latin typeface="Open Sans" panose="020B0606030504020204" pitchFamily="34" charset="0"/>
              <a:ea typeface="Open Sans" panose="020B0606030504020204" pitchFamily="34" charset="0"/>
              <a:cs typeface="Open Sans" panose="020B0606030504020204" pitchFamily="34" charset="0"/>
              <a:sym typeface="Open Sans"/>
            </a:endParaRPr>
          </a:p>
        </p:txBody>
      </p:sp>
      <p:pic>
        <p:nvPicPr>
          <p:cNvPr id="2050" name="Picture 2">
            <a:extLst>
              <a:ext uri="{FF2B5EF4-FFF2-40B4-BE49-F238E27FC236}">
                <a16:creationId xmlns:a16="http://schemas.microsoft.com/office/drawing/2014/main" id="{13E4AF3E-7357-CC4B-B1C6-4533E7A448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69629" y="897083"/>
            <a:ext cx="4431867" cy="356308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8067BE20-A3B9-DB4D-8AE6-D8B7DDCD2A3C}"/>
              </a:ext>
            </a:extLst>
          </p:cNvPr>
          <p:cNvSpPr/>
          <p:nvPr/>
        </p:nvSpPr>
        <p:spPr>
          <a:xfrm>
            <a:off x="5238206" y="4747417"/>
            <a:ext cx="3763290" cy="180842"/>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r>
              <a:rPr lang="en-US" i="1">
                <a:solidFill>
                  <a:schemeClr val="tx1"/>
                </a:solidFill>
                <a:latin typeface="Open Sans" pitchFamily="2" charset="0"/>
                <a:ea typeface="Open Sans" pitchFamily="2" charset="0"/>
                <a:cs typeface="Open Sans" pitchFamily="2" charset="0"/>
              </a:rPr>
              <a:t>Initial Pepper Extraction Model</a:t>
            </a: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59"/>
        <p:cNvGrpSpPr/>
        <p:nvPr/>
      </p:nvGrpSpPr>
      <p:grpSpPr>
        <a:xfrm>
          <a:off x="0" y="0"/>
          <a:ext cx="0" cy="0"/>
          <a:chOff x="0" y="0"/>
          <a:chExt cx="0" cy="0"/>
        </a:xfrm>
      </p:grpSpPr>
      <p:sp>
        <p:nvSpPr>
          <p:cNvPr id="260" name="Google Shape;260;p35"/>
          <p:cNvSpPr txBox="1">
            <a:spLocks noGrp="1"/>
          </p:cNvSpPr>
          <p:nvPr>
            <p:ph type="title"/>
          </p:nvPr>
        </p:nvSpPr>
        <p:spPr>
          <a:xfrm>
            <a:off x="265500" y="13975"/>
            <a:ext cx="4045200" cy="14823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 sz="5800" b="1">
                <a:solidFill>
                  <a:schemeClr val="lt1"/>
                </a:solidFill>
                <a:latin typeface="Open Sans"/>
                <a:ea typeface="Open Sans"/>
                <a:cs typeface="Open Sans"/>
                <a:sym typeface="Open Sans"/>
              </a:rPr>
              <a:t>Pre-Test</a:t>
            </a:r>
            <a:endParaRPr sz="5800" b="1">
              <a:solidFill>
                <a:schemeClr val="lt1"/>
              </a:solidFill>
              <a:latin typeface="Open Sans"/>
              <a:ea typeface="Open Sans"/>
              <a:cs typeface="Open Sans"/>
              <a:sym typeface="Open Sans"/>
            </a:endParaRPr>
          </a:p>
        </p:txBody>
      </p:sp>
      <p:sp>
        <p:nvSpPr>
          <p:cNvPr id="261" name="Google Shape;261;p35"/>
          <p:cNvSpPr txBox="1">
            <a:spLocks noGrp="1"/>
          </p:cNvSpPr>
          <p:nvPr>
            <p:ph type="subTitle" idx="1"/>
          </p:nvPr>
        </p:nvSpPr>
        <p:spPr>
          <a:xfrm>
            <a:off x="276625" y="1998080"/>
            <a:ext cx="4045200" cy="18312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solidFill>
                  <a:schemeClr val="tx1"/>
                </a:solidFill>
                <a:latin typeface="Open Sans" panose="020B0606030504020204" pitchFamily="34" charset="0"/>
                <a:ea typeface="Open Sans" panose="020B0606030504020204" pitchFamily="34" charset="0"/>
                <a:cs typeface="Open Sans" panose="020B0606030504020204" pitchFamily="34" charset="0"/>
                <a:sym typeface="Open Sans"/>
              </a:rPr>
              <a:t>Complete</a:t>
            </a:r>
            <a:r>
              <a:rPr lang="en">
                <a:solidFill>
                  <a:schemeClr val="tx1"/>
                </a:solidFill>
                <a:latin typeface="+mn-lt"/>
                <a:ea typeface="Open Sans"/>
                <a:cs typeface="Open Sans"/>
                <a:sym typeface="Open Sans"/>
              </a:rPr>
              <a:t> on your own. </a:t>
            </a:r>
            <a:endParaRPr>
              <a:solidFill>
                <a:schemeClr val="tx1"/>
              </a:solidFill>
              <a:latin typeface="+mn-lt"/>
              <a:ea typeface="Open Sans"/>
              <a:cs typeface="Open Sans"/>
              <a:sym typeface="Open Sans"/>
            </a:endParaRPr>
          </a:p>
          <a:p>
            <a:pPr marL="0" lvl="0" indent="0" algn="ctr" rtl="0">
              <a:spcBef>
                <a:spcPts val="0"/>
              </a:spcBef>
              <a:spcAft>
                <a:spcPts val="0"/>
              </a:spcAft>
              <a:buNone/>
            </a:pPr>
            <a:endParaRPr>
              <a:solidFill>
                <a:schemeClr val="tx1"/>
              </a:solidFill>
              <a:latin typeface="+mn-lt"/>
              <a:ea typeface="Open Sans"/>
              <a:cs typeface="Open Sans"/>
              <a:sym typeface="Open Sans"/>
            </a:endParaRPr>
          </a:p>
          <a:p>
            <a:pPr marL="0" lvl="0" indent="0" algn="ctr" rtl="0">
              <a:spcBef>
                <a:spcPts val="0"/>
              </a:spcBef>
              <a:spcAft>
                <a:spcPts val="0"/>
              </a:spcAft>
              <a:buNone/>
            </a:pPr>
            <a:r>
              <a:rPr lang="en">
                <a:solidFill>
                  <a:schemeClr val="tx1"/>
                </a:solidFill>
                <a:latin typeface="Open Sans" panose="020B0606030504020204" pitchFamily="34" charset="0"/>
                <a:ea typeface="Open Sans" panose="020B0606030504020204" pitchFamily="34" charset="0"/>
                <a:cs typeface="Open Sans" panose="020B0606030504020204" pitchFamily="34" charset="0"/>
                <a:sym typeface="Open Sans"/>
              </a:rPr>
              <a:t>Try your best, and take your best guess!</a:t>
            </a:r>
            <a:endParaRPr>
              <a:solidFill>
                <a:schemeClr val="tx1"/>
              </a:solidFill>
              <a:latin typeface="Open Sans" panose="020B0606030504020204" pitchFamily="34" charset="0"/>
              <a:ea typeface="Open Sans" panose="020B0606030504020204" pitchFamily="34" charset="0"/>
              <a:cs typeface="Open Sans" panose="020B0606030504020204" pitchFamily="34" charset="0"/>
              <a:sym typeface="Open Sans"/>
            </a:endParaRPr>
          </a:p>
        </p:txBody>
      </p:sp>
      <p:pic>
        <p:nvPicPr>
          <p:cNvPr id="263" name="Google Shape;263;p35"/>
          <p:cNvPicPr preferRelativeResize="0"/>
          <p:nvPr/>
        </p:nvPicPr>
        <p:blipFill>
          <a:blip r:embed="rId3">
            <a:alphaModFix/>
          </a:blip>
          <a:stretch>
            <a:fillRect/>
          </a:stretch>
        </p:blipFill>
        <p:spPr>
          <a:xfrm>
            <a:off x="4991100" y="596900"/>
            <a:ext cx="3876275" cy="4075874"/>
          </a:xfrm>
          <a:prstGeom prst="rect">
            <a:avLst/>
          </a:prstGeom>
          <a:noFill/>
          <a:ln w="19050" cap="flat" cmpd="sng">
            <a:solidFill>
              <a:schemeClr val="dk1"/>
            </a:solidFill>
            <a:prstDash val="solid"/>
            <a:round/>
            <a:headEnd type="none" w="sm" len="sm"/>
            <a:tailEnd type="none" w="sm" len="sm"/>
          </a:ln>
        </p:spPr>
      </p:pic>
      <p:sp>
        <p:nvSpPr>
          <p:cNvPr id="265" name="Google Shape;265;p35"/>
          <p:cNvSpPr txBox="1">
            <a:spLocks noGrp="1"/>
          </p:cNvSpPr>
          <p:nvPr>
            <p:ph type="title"/>
          </p:nvPr>
        </p:nvSpPr>
        <p:spPr>
          <a:xfrm>
            <a:off x="276625" y="1027131"/>
            <a:ext cx="4045200" cy="11067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 sz="5800" b="1">
                <a:latin typeface="Open Sans" panose="020B0606030504020204" pitchFamily="34" charset="0"/>
                <a:ea typeface="Open Sans" panose="020B0606030504020204" pitchFamily="34" charset="0"/>
                <a:cs typeface="Open Sans" panose="020B0606030504020204" pitchFamily="34" charset="0"/>
                <a:sym typeface="Open Sans"/>
              </a:rPr>
              <a:t>PRE-TEST</a:t>
            </a:r>
            <a:endParaRPr sz="5800" b="1">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7" name="Rectangle 6">
            <a:extLst>
              <a:ext uri="{FF2B5EF4-FFF2-40B4-BE49-F238E27FC236}">
                <a16:creationId xmlns:a16="http://schemas.microsoft.com/office/drawing/2014/main" id="{34D78458-2376-894C-98FE-63344A194F34}"/>
              </a:ext>
            </a:extLst>
          </p:cNvPr>
          <p:cNvSpPr/>
          <p:nvPr/>
        </p:nvSpPr>
        <p:spPr>
          <a:xfrm>
            <a:off x="242559" y="958802"/>
            <a:ext cx="4208166" cy="12433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sz="5800" b="1" u="sng">
                <a:solidFill>
                  <a:srgbClr val="F8A81B"/>
                </a:solidFill>
                <a:latin typeface="Open Sans" panose="020B0606030504020204" pitchFamily="34" charset="0"/>
                <a:ea typeface="Open Sans" panose="020B0606030504020204" pitchFamily="34" charset="0"/>
                <a:cs typeface="Open Sans" panose="020B0606030504020204" pitchFamily="34" charset="0"/>
                <a:sym typeface="Open Sans"/>
              </a:rPr>
              <a:t>PRE-TEST</a:t>
            </a:r>
            <a:endParaRPr lang="en-US" sz="5800">
              <a:solidFill>
                <a:srgbClr val="F8A81B"/>
              </a:solidFill>
            </a:endParaRPr>
          </a:p>
        </p:txBody>
      </p:sp>
      <p:sp>
        <p:nvSpPr>
          <p:cNvPr id="8" name="Rectangle 7">
            <a:extLst>
              <a:ext uri="{FF2B5EF4-FFF2-40B4-BE49-F238E27FC236}">
                <a16:creationId xmlns:a16="http://schemas.microsoft.com/office/drawing/2014/main" id="{BDE0903D-4BA4-734A-A526-EFA9FF8CB525}"/>
              </a:ext>
            </a:extLst>
          </p:cNvPr>
          <p:cNvSpPr/>
          <p:nvPr/>
        </p:nvSpPr>
        <p:spPr>
          <a:xfrm>
            <a:off x="5650207" y="4776186"/>
            <a:ext cx="3217168" cy="74325"/>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r"/>
            <a:r>
              <a:rPr lang="en-US" sz="1000" i="1">
                <a:solidFill>
                  <a:schemeClr val="tx1"/>
                </a:solidFill>
                <a:latin typeface="Open Sans" pitchFamily="2" charset="0"/>
                <a:ea typeface="Open Sans" pitchFamily="2" charset="0"/>
                <a:cs typeface="Open Sans" pitchFamily="2" charset="0"/>
              </a:rPr>
              <a:t>Mines to Mobiles Pre-Test</a:t>
            </a:r>
            <a:endParaRPr lang="en-US" sz="10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Google Shape;270;p3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a:latin typeface="Open Sans" panose="020B0606030504020204" pitchFamily="34" charset="0"/>
                <a:ea typeface="Open Sans" panose="020B0606030504020204" pitchFamily="34" charset="0"/>
                <a:cs typeface="Open Sans" panose="020B0606030504020204" pitchFamily="34" charset="0"/>
                <a:sym typeface="Open Sans"/>
              </a:rPr>
              <a:t>CLEARLY DEFINE THE PROBLEM</a:t>
            </a:r>
            <a:endParaRPr b="1">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271" name="Google Shape;271;p36"/>
          <p:cNvSpPr txBox="1">
            <a:spLocks noGrp="1"/>
          </p:cNvSpPr>
          <p:nvPr>
            <p:ph type="body" idx="1"/>
          </p:nvPr>
        </p:nvSpPr>
        <p:spPr>
          <a:xfrm>
            <a:off x="311700" y="1152475"/>
            <a:ext cx="42603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solidFill>
                  <a:schemeClr val="tx1"/>
                </a:solidFill>
                <a:latin typeface="Open Sans" panose="020B0606030504020204" pitchFamily="34" charset="0"/>
                <a:ea typeface="Open Sans" panose="020B0606030504020204" pitchFamily="34" charset="0"/>
                <a:cs typeface="Open Sans" panose="020B0606030504020204" pitchFamily="34" charset="0"/>
                <a:sym typeface="Open Sans"/>
              </a:rPr>
              <a:t>Your goal is to separate the “REE” from the “other metals” by dissolving the “calcium” and “iron.” </a:t>
            </a:r>
            <a:endParaRPr>
              <a:solidFill>
                <a:schemeClr val="tx1"/>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lvl="0" indent="0" algn="l" rtl="0">
              <a:spcBef>
                <a:spcPts val="0"/>
              </a:spcBef>
              <a:spcAft>
                <a:spcPts val="0"/>
              </a:spcAft>
              <a:buNone/>
            </a:pPr>
            <a:endParaRPr>
              <a:solidFill>
                <a:schemeClr val="tx1"/>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lvl="0" indent="0" algn="l" rtl="0">
              <a:spcBef>
                <a:spcPts val="0"/>
              </a:spcBef>
              <a:spcAft>
                <a:spcPts val="0"/>
              </a:spcAft>
              <a:buNone/>
            </a:pPr>
            <a:r>
              <a:rPr lang="en">
                <a:solidFill>
                  <a:schemeClr val="tx1"/>
                </a:solidFill>
                <a:latin typeface="Open Sans" panose="020B0606030504020204" pitchFamily="34" charset="0"/>
                <a:ea typeface="Open Sans" panose="020B0606030504020204" pitchFamily="34" charset="0"/>
                <a:cs typeface="Open Sans" panose="020B0606030504020204" pitchFamily="34" charset="0"/>
                <a:sym typeface="Open Sans"/>
              </a:rPr>
              <a:t>Based on the model we will use in class, what does this mean your group is actually doing?</a:t>
            </a:r>
            <a:endParaRPr>
              <a:solidFill>
                <a:schemeClr val="tx1"/>
              </a:solidFill>
              <a:latin typeface="Open Sans" panose="020B0606030504020204" pitchFamily="34" charset="0"/>
              <a:ea typeface="Open Sans" panose="020B0606030504020204" pitchFamily="34" charset="0"/>
              <a:cs typeface="Open Sans" panose="020B0606030504020204" pitchFamily="34" charset="0"/>
              <a:sym typeface="Open Sans"/>
            </a:endParaRPr>
          </a:p>
        </p:txBody>
      </p:sp>
      <p:pic>
        <p:nvPicPr>
          <p:cNvPr id="24" name="Picture 2">
            <a:extLst>
              <a:ext uri="{FF2B5EF4-FFF2-40B4-BE49-F238E27FC236}">
                <a16:creationId xmlns:a16="http://schemas.microsoft.com/office/drawing/2014/main" id="{88F7B9E5-3634-C14B-B123-EBD19FB9F8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1348617"/>
            <a:ext cx="4431867" cy="3563089"/>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D545550F-38D7-FE4E-9D65-D23D827DF46D}"/>
              </a:ext>
            </a:extLst>
          </p:cNvPr>
          <p:cNvSpPr/>
          <p:nvPr/>
        </p:nvSpPr>
        <p:spPr>
          <a:xfrm>
            <a:off x="4676503" y="4927006"/>
            <a:ext cx="3763290" cy="180842"/>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r>
              <a:rPr lang="en-US" sz="900" i="1">
                <a:solidFill>
                  <a:schemeClr val="tx1"/>
                </a:solidFill>
                <a:latin typeface="Open Sans" pitchFamily="2" charset="0"/>
                <a:ea typeface="Open Sans" pitchFamily="2" charset="0"/>
                <a:cs typeface="Open Sans" pitchFamily="2" charset="0"/>
              </a:rPr>
              <a:t>Initial Pepper Extraction Model</a:t>
            </a:r>
            <a:endParaRPr lang="en-US" sz="9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95"/>
        <p:cNvGrpSpPr/>
        <p:nvPr/>
      </p:nvGrpSpPr>
      <p:grpSpPr>
        <a:xfrm>
          <a:off x="0" y="0"/>
          <a:ext cx="0" cy="0"/>
          <a:chOff x="0" y="0"/>
          <a:chExt cx="0" cy="0"/>
        </a:xfrm>
      </p:grpSpPr>
      <p:sp>
        <p:nvSpPr>
          <p:cNvPr id="296" name="Google Shape;296;p37"/>
          <p:cNvSpPr txBox="1">
            <a:spLocks noGrp="1"/>
          </p:cNvSpPr>
          <p:nvPr>
            <p:ph type="title"/>
          </p:nvPr>
        </p:nvSpPr>
        <p:spPr>
          <a:xfrm>
            <a:off x="311700" y="28827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SzPts val="990"/>
              <a:buNone/>
            </a:pPr>
            <a:r>
              <a:rPr lang="en" sz="2520" b="1">
                <a:latin typeface="Open Sans" panose="020B0606030504020204" pitchFamily="34" charset="0"/>
                <a:ea typeface="Open Sans" panose="020B0606030504020204" pitchFamily="34" charset="0"/>
                <a:cs typeface="Open Sans" panose="020B0606030504020204" pitchFamily="34" charset="0"/>
                <a:sym typeface="Open Sans"/>
              </a:rPr>
              <a:t>CRITERIA AND CONSTRAINTS</a:t>
            </a:r>
            <a:endParaRPr sz="2520" b="1">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297" name="Google Shape;297;p37"/>
          <p:cNvSpPr txBox="1">
            <a:spLocks noGrp="1"/>
          </p:cNvSpPr>
          <p:nvPr>
            <p:ph type="body" idx="1"/>
          </p:nvPr>
        </p:nvSpPr>
        <p:spPr>
          <a:xfrm>
            <a:off x="311700" y="950595"/>
            <a:ext cx="41079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b="1">
                <a:solidFill>
                  <a:srgbClr val="6091BA"/>
                </a:solidFill>
                <a:latin typeface="Open Sans" panose="020B0606030504020204" pitchFamily="34" charset="0"/>
                <a:ea typeface="Open Sans" panose="020B0606030504020204" pitchFamily="34" charset="0"/>
                <a:cs typeface="Open Sans" panose="020B0606030504020204" pitchFamily="34" charset="0"/>
                <a:sym typeface="Open Sans"/>
              </a:rPr>
              <a:t>Criteria</a:t>
            </a:r>
            <a:endParaRPr sz="2000" b="1">
              <a:solidFill>
                <a:srgbClr val="6091BA"/>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lvl="0" indent="0" algn="l" rtl="0">
              <a:spcBef>
                <a:spcPts val="0"/>
              </a:spcBef>
              <a:spcAft>
                <a:spcPts val="0"/>
              </a:spcAft>
              <a:buNone/>
            </a:pPr>
            <a:r>
              <a:rPr lang="en" sz="2000" i="1">
                <a:solidFill>
                  <a:srgbClr val="6091BA"/>
                </a:solidFill>
                <a:latin typeface="Open Sans" panose="020B0606030504020204" pitchFamily="34" charset="0"/>
                <a:ea typeface="Open Sans" panose="020B0606030504020204" pitchFamily="34" charset="0"/>
                <a:cs typeface="Open Sans" panose="020B0606030504020204" pitchFamily="34" charset="0"/>
                <a:sym typeface="Open Sans"/>
              </a:rPr>
              <a:t>Requirements we use to determine whether our solution is successful</a:t>
            </a:r>
            <a:endParaRPr sz="2000" i="1">
              <a:solidFill>
                <a:srgbClr val="6091BA"/>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lvl="0" indent="0" algn="l" rtl="0">
              <a:spcBef>
                <a:spcPts val="0"/>
              </a:spcBef>
              <a:spcAft>
                <a:spcPts val="0"/>
              </a:spcAft>
              <a:buNone/>
            </a:pPr>
            <a:endParaRPr sz="2000" i="1">
              <a:solidFill>
                <a:srgbClr val="6091BA"/>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lvl="0" indent="0" algn="l" rtl="0">
              <a:spcBef>
                <a:spcPts val="0"/>
              </a:spcBef>
              <a:spcAft>
                <a:spcPts val="0"/>
              </a:spcAft>
              <a:buNone/>
            </a:pPr>
            <a:endParaRPr sz="2000">
              <a:solidFill>
                <a:srgbClr val="6091BA"/>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lvl="0" indent="0" algn="l" rtl="0">
              <a:spcBef>
                <a:spcPts val="0"/>
              </a:spcBef>
              <a:spcAft>
                <a:spcPts val="0"/>
              </a:spcAft>
              <a:buNone/>
            </a:pPr>
            <a:r>
              <a:rPr lang="en" sz="2000">
                <a:solidFill>
                  <a:srgbClr val="6091BA"/>
                </a:solidFill>
                <a:latin typeface="Open Sans" panose="020B0606030504020204" pitchFamily="34" charset="0"/>
                <a:ea typeface="Open Sans" panose="020B0606030504020204" pitchFamily="34" charset="0"/>
                <a:cs typeface="Open Sans" panose="020B0606030504020204" pitchFamily="34" charset="0"/>
                <a:sym typeface="Open Sans"/>
              </a:rPr>
              <a:t>How will we know we were successful in extracting the most pepper from our solution?</a:t>
            </a:r>
            <a:endParaRPr sz="2000">
              <a:solidFill>
                <a:srgbClr val="6091BA"/>
              </a:solidFill>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298" name="Google Shape;298;p37"/>
          <p:cNvSpPr txBox="1">
            <a:spLocks noGrp="1"/>
          </p:cNvSpPr>
          <p:nvPr>
            <p:ph type="body" idx="1"/>
          </p:nvPr>
        </p:nvSpPr>
        <p:spPr>
          <a:xfrm>
            <a:off x="4724400" y="950595"/>
            <a:ext cx="41079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b="1">
                <a:solidFill>
                  <a:srgbClr val="F8A81B"/>
                </a:solidFill>
                <a:latin typeface="Open Sans" panose="020B0606030504020204" pitchFamily="34" charset="0"/>
                <a:ea typeface="Open Sans" panose="020B0606030504020204" pitchFamily="34" charset="0"/>
                <a:cs typeface="Open Sans" panose="020B0606030504020204" pitchFamily="34" charset="0"/>
                <a:sym typeface="Open Sans"/>
              </a:rPr>
              <a:t>Constraints</a:t>
            </a:r>
            <a:endParaRPr sz="2000" b="1">
              <a:solidFill>
                <a:srgbClr val="F8A81B"/>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lvl="0" indent="0" algn="l" rtl="0">
              <a:spcBef>
                <a:spcPts val="0"/>
              </a:spcBef>
              <a:spcAft>
                <a:spcPts val="0"/>
              </a:spcAft>
              <a:buNone/>
            </a:pPr>
            <a:r>
              <a:rPr lang="en" sz="2000" i="1">
                <a:solidFill>
                  <a:srgbClr val="F8A81B"/>
                </a:solidFill>
                <a:latin typeface="Open Sans" panose="020B0606030504020204" pitchFamily="34" charset="0"/>
                <a:ea typeface="Open Sans" panose="020B0606030504020204" pitchFamily="34" charset="0"/>
                <a:cs typeface="Open Sans" panose="020B0606030504020204" pitchFamily="34" charset="0"/>
                <a:sym typeface="Open Sans"/>
              </a:rPr>
              <a:t>Limits to our solutions, otherwise known as things we cannot do</a:t>
            </a:r>
            <a:endParaRPr sz="2000" i="1">
              <a:solidFill>
                <a:srgbClr val="F8A81B"/>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lvl="0" indent="0" algn="l" rtl="0">
              <a:spcBef>
                <a:spcPts val="0"/>
              </a:spcBef>
              <a:spcAft>
                <a:spcPts val="0"/>
              </a:spcAft>
              <a:buNone/>
            </a:pPr>
            <a:endParaRPr sz="2000" i="1">
              <a:solidFill>
                <a:srgbClr val="F8A81B"/>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lvl="0" indent="0" algn="l" rtl="0">
              <a:spcBef>
                <a:spcPts val="0"/>
              </a:spcBef>
              <a:spcAft>
                <a:spcPts val="0"/>
              </a:spcAft>
              <a:buNone/>
            </a:pPr>
            <a:endParaRPr sz="2000">
              <a:solidFill>
                <a:srgbClr val="F8A81B"/>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lvl="0" indent="0" algn="l" rtl="0">
              <a:spcBef>
                <a:spcPts val="0"/>
              </a:spcBef>
              <a:spcAft>
                <a:spcPts val="0"/>
              </a:spcAft>
              <a:buNone/>
            </a:pPr>
            <a:r>
              <a:rPr lang="en" sz="2000">
                <a:solidFill>
                  <a:srgbClr val="F8A81B"/>
                </a:solidFill>
                <a:latin typeface="Open Sans" panose="020B0606030504020204" pitchFamily="34" charset="0"/>
                <a:ea typeface="Open Sans" panose="020B0606030504020204" pitchFamily="34" charset="0"/>
                <a:cs typeface="Open Sans" panose="020B0606030504020204" pitchFamily="34" charset="0"/>
                <a:sym typeface="Open Sans"/>
              </a:rPr>
              <a:t>We have to pretend the water is incredibly strong acid, so what does this mean we cannot do?</a:t>
            </a:r>
            <a:endParaRPr sz="2000">
              <a:solidFill>
                <a:srgbClr val="F8A81B"/>
              </a:solidFill>
              <a:latin typeface="Open Sans" panose="020B0606030504020204" pitchFamily="34" charset="0"/>
              <a:ea typeface="Open Sans" panose="020B0606030504020204" pitchFamily="34" charset="0"/>
              <a:cs typeface="Open Sans" panose="020B0606030504020204" pitchFamily="34" charset="0"/>
              <a:sym typeface="Open San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sp>
        <p:nvSpPr>
          <p:cNvPr id="304" name="Google Shape;304;p38"/>
          <p:cNvSpPr/>
          <p:nvPr/>
        </p:nvSpPr>
        <p:spPr>
          <a:xfrm>
            <a:off x="311700" y="1147125"/>
            <a:ext cx="4051800" cy="3552000"/>
          </a:xfrm>
          <a:prstGeom prst="rect">
            <a:avLst/>
          </a:prstGeom>
          <a:solidFill>
            <a:srgbClr val="6091BA"/>
          </a:solidFill>
          <a:ln w="9525" cap="flat" cmpd="sng">
            <a:solidFill>
              <a:srgbClr val="595959"/>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800"/>
              <a:buFont typeface="Arial"/>
              <a:buNone/>
            </a:pPr>
            <a:r>
              <a:rPr lang="en" sz="2100" b="1" i="0" u="sng" strike="noStrike" cap="none">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a:rPr>
              <a:t>Criteria</a:t>
            </a:r>
            <a:endParaRPr sz="2100" b="1" i="0" u="sng" strike="noStrike" cap="none">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marR="0" lvl="0" indent="0" algn="ctr" rtl="0">
              <a:lnSpc>
                <a:spcPct val="100000"/>
              </a:lnSpc>
              <a:spcBef>
                <a:spcPts val="0"/>
              </a:spcBef>
              <a:spcAft>
                <a:spcPts val="0"/>
              </a:spcAft>
              <a:buClr>
                <a:srgbClr val="000000"/>
              </a:buClr>
              <a:buSzPts val="1400"/>
              <a:buFont typeface="Arial"/>
              <a:buNone/>
            </a:pPr>
            <a:endParaRPr sz="1700" b="1" i="0" u="none" strike="noStrike" cap="none">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marR="0" lvl="0" indent="0" algn="ctr" rtl="0">
              <a:lnSpc>
                <a:spcPct val="100000"/>
              </a:lnSpc>
              <a:spcBef>
                <a:spcPts val="0"/>
              </a:spcBef>
              <a:spcAft>
                <a:spcPts val="0"/>
              </a:spcAft>
              <a:buClr>
                <a:srgbClr val="000000"/>
              </a:buClr>
              <a:buSzPts val="1400"/>
              <a:buFont typeface="Arial"/>
              <a:buNone/>
            </a:pPr>
            <a:endParaRPr sz="1700" b="1" i="0" u="none" strike="noStrike" cap="none">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marR="0" lvl="0" indent="0" algn="ctr" rtl="0">
              <a:lnSpc>
                <a:spcPct val="100000"/>
              </a:lnSpc>
              <a:spcBef>
                <a:spcPts val="0"/>
              </a:spcBef>
              <a:spcAft>
                <a:spcPts val="0"/>
              </a:spcAft>
              <a:buClr>
                <a:srgbClr val="000000"/>
              </a:buClr>
              <a:buSzPts val="1400"/>
              <a:buFont typeface="Arial"/>
              <a:buNone/>
            </a:pPr>
            <a:r>
              <a:rPr lang="en" sz="1900" b="1" i="0" u="none" strike="noStrike" cap="none">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a:rPr>
              <a:t>Must extract as much black pepper as possible</a:t>
            </a:r>
            <a:endParaRPr sz="1900" b="1" i="0" u="none" strike="noStrike" cap="none">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marR="0" lvl="0" indent="0" algn="ctr" rtl="0">
              <a:lnSpc>
                <a:spcPct val="100000"/>
              </a:lnSpc>
              <a:spcBef>
                <a:spcPts val="0"/>
              </a:spcBef>
              <a:spcAft>
                <a:spcPts val="0"/>
              </a:spcAft>
              <a:buClr>
                <a:srgbClr val="000000"/>
              </a:buClr>
              <a:buSzPts val="1400"/>
              <a:buFont typeface="Arial"/>
              <a:buNone/>
            </a:pPr>
            <a:endParaRPr sz="1900" b="1" i="0" u="none" strike="noStrike" cap="none">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marR="0" lvl="0" indent="0" algn="ctr" rtl="0">
              <a:lnSpc>
                <a:spcPct val="100000"/>
              </a:lnSpc>
              <a:spcBef>
                <a:spcPts val="0"/>
              </a:spcBef>
              <a:spcAft>
                <a:spcPts val="0"/>
              </a:spcAft>
              <a:buClr>
                <a:srgbClr val="000000"/>
              </a:buClr>
              <a:buSzPts val="1400"/>
              <a:buFont typeface="Arial"/>
              <a:buNone/>
            </a:pPr>
            <a:r>
              <a:rPr lang="en" sz="1900" b="1" i="0" u="none" strike="noStrike" cap="none">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a:rPr>
              <a:t>Must not extract any salt or sugar</a:t>
            </a:r>
            <a:endParaRPr sz="1900" b="1" i="0" u="none" strike="noStrike" cap="none">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marR="0" lvl="0" indent="0" algn="ctr" rtl="0">
              <a:lnSpc>
                <a:spcPct val="100000"/>
              </a:lnSpc>
              <a:spcBef>
                <a:spcPts val="0"/>
              </a:spcBef>
              <a:spcAft>
                <a:spcPts val="0"/>
              </a:spcAft>
              <a:buClr>
                <a:srgbClr val="000000"/>
              </a:buClr>
              <a:buSzPts val="1400"/>
              <a:buFont typeface="Arial"/>
              <a:buNone/>
            </a:pPr>
            <a:endParaRPr sz="1900" b="1" i="0" u="none" strike="noStrike" cap="none">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marR="0" lvl="0" indent="0" algn="ctr" rtl="0">
              <a:lnSpc>
                <a:spcPct val="100000"/>
              </a:lnSpc>
              <a:spcBef>
                <a:spcPts val="0"/>
              </a:spcBef>
              <a:spcAft>
                <a:spcPts val="0"/>
              </a:spcAft>
              <a:buClr>
                <a:srgbClr val="000000"/>
              </a:buClr>
              <a:buSzPts val="1400"/>
              <a:buFont typeface="Arial"/>
              <a:buNone/>
            </a:pPr>
            <a:r>
              <a:rPr lang="en" sz="1900" b="1" i="0" u="none" strike="noStrike" cap="none">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a:rPr>
              <a:t>Must be eco-friendly and make the least amount of mess</a:t>
            </a:r>
            <a:endParaRPr sz="1900" b="1" i="0" u="none" strike="noStrike" cap="none">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marR="0" lvl="0" indent="0" algn="ctr" rtl="0">
              <a:lnSpc>
                <a:spcPct val="100000"/>
              </a:lnSpc>
              <a:spcBef>
                <a:spcPts val="0"/>
              </a:spcBef>
              <a:spcAft>
                <a:spcPts val="0"/>
              </a:spcAft>
              <a:buClr>
                <a:srgbClr val="000000"/>
              </a:buClr>
              <a:buSzPts val="1400"/>
              <a:buFont typeface="Arial"/>
              <a:buNone/>
            </a:pPr>
            <a:endParaRPr sz="1700" b="1" i="0" u="none" strike="noStrike" cap="none">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marR="0" lvl="0" indent="0" algn="ctr" rtl="0">
              <a:lnSpc>
                <a:spcPct val="100000"/>
              </a:lnSpc>
              <a:spcBef>
                <a:spcPts val="0"/>
              </a:spcBef>
              <a:spcAft>
                <a:spcPts val="0"/>
              </a:spcAft>
              <a:buClr>
                <a:srgbClr val="000000"/>
              </a:buClr>
              <a:buSzPts val="1400"/>
              <a:buFont typeface="Arial"/>
              <a:buNone/>
            </a:pPr>
            <a:endParaRPr sz="1700" b="1" i="0" u="none" strike="noStrike" cap="none">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marR="0" lvl="0" indent="0" algn="ctr" rtl="0">
              <a:lnSpc>
                <a:spcPct val="100000"/>
              </a:lnSpc>
              <a:spcBef>
                <a:spcPts val="0"/>
              </a:spcBef>
              <a:spcAft>
                <a:spcPts val="0"/>
              </a:spcAft>
              <a:buClr>
                <a:srgbClr val="000000"/>
              </a:buClr>
              <a:buSzPts val="1400"/>
              <a:buFont typeface="Arial"/>
              <a:buNone/>
            </a:pPr>
            <a:endParaRPr sz="1700" b="1" i="0" u="none" strike="noStrike" cap="none">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marR="0" lvl="0" indent="0" algn="ctr" rtl="0">
              <a:lnSpc>
                <a:spcPct val="100000"/>
              </a:lnSpc>
              <a:spcBef>
                <a:spcPts val="0"/>
              </a:spcBef>
              <a:spcAft>
                <a:spcPts val="0"/>
              </a:spcAft>
              <a:buClr>
                <a:srgbClr val="000000"/>
              </a:buClr>
              <a:buSzPts val="1400"/>
              <a:buFont typeface="Arial"/>
              <a:buNone/>
            </a:pPr>
            <a:endParaRPr sz="1700" b="1" i="0" u="none" strike="noStrike" cap="none">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305" name="Google Shape;305;p38"/>
          <p:cNvSpPr/>
          <p:nvPr/>
        </p:nvSpPr>
        <p:spPr>
          <a:xfrm>
            <a:off x="4780474" y="1147125"/>
            <a:ext cx="4051800" cy="3552000"/>
          </a:xfrm>
          <a:prstGeom prst="rect">
            <a:avLst/>
          </a:prstGeom>
          <a:solidFill>
            <a:srgbClr val="F8A81B"/>
          </a:solidFill>
          <a:ln w="9525" cap="flat" cmpd="sng">
            <a:solidFill>
              <a:srgbClr val="595959"/>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800"/>
              <a:buFont typeface="Arial"/>
              <a:buNone/>
            </a:pPr>
            <a:r>
              <a:rPr lang="en" sz="2100" b="1" i="0" u="sng" strike="noStrike" cap="none">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a:rPr>
              <a:t>Constraints</a:t>
            </a:r>
            <a:endParaRPr sz="2100" b="1" i="0" u="sng" strike="noStrike" cap="none">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marR="0" lvl="0" indent="0" algn="ctr" rtl="0">
              <a:lnSpc>
                <a:spcPct val="100000"/>
              </a:lnSpc>
              <a:spcBef>
                <a:spcPts val="0"/>
              </a:spcBef>
              <a:spcAft>
                <a:spcPts val="0"/>
              </a:spcAft>
              <a:buClr>
                <a:srgbClr val="000000"/>
              </a:buClr>
              <a:buSzPts val="1400"/>
              <a:buFont typeface="Arial"/>
              <a:buNone/>
            </a:pPr>
            <a:endParaRPr sz="1700" b="0" i="0" u="none" strike="noStrike" cap="none">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marR="0" lvl="0" indent="0" algn="ctr" rtl="0">
              <a:lnSpc>
                <a:spcPct val="100000"/>
              </a:lnSpc>
              <a:spcBef>
                <a:spcPts val="0"/>
              </a:spcBef>
              <a:spcAft>
                <a:spcPts val="0"/>
              </a:spcAft>
              <a:buClr>
                <a:srgbClr val="000000"/>
              </a:buClr>
              <a:buSzPts val="1400"/>
              <a:buFont typeface="Arial"/>
              <a:buNone/>
            </a:pPr>
            <a:endParaRPr sz="1700" b="0" i="0" u="none" strike="noStrike" cap="none">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marR="0" lvl="0" indent="0" algn="ctr" rtl="0">
              <a:lnSpc>
                <a:spcPct val="100000"/>
              </a:lnSpc>
              <a:spcBef>
                <a:spcPts val="0"/>
              </a:spcBef>
              <a:spcAft>
                <a:spcPts val="0"/>
              </a:spcAft>
              <a:buClr>
                <a:srgbClr val="000000"/>
              </a:buClr>
              <a:buSzPts val="1400"/>
              <a:buFont typeface="Arial"/>
              <a:buNone/>
            </a:pPr>
            <a:r>
              <a:rPr lang="en" sz="1900" b="1">
                <a:latin typeface="Open Sans" panose="020B0606030504020204" pitchFamily="34" charset="0"/>
                <a:ea typeface="Open Sans" panose="020B0606030504020204" pitchFamily="34" charset="0"/>
                <a:cs typeface="Open Sans" panose="020B0606030504020204" pitchFamily="34" charset="0"/>
                <a:sym typeface="Open Sans"/>
              </a:rPr>
              <a:t>Cannot use hands to extract pepper</a:t>
            </a:r>
            <a:endParaRPr sz="1900" b="1">
              <a:latin typeface="Open Sans" panose="020B0606030504020204" pitchFamily="34" charset="0"/>
              <a:ea typeface="Open Sans" panose="020B0606030504020204" pitchFamily="34" charset="0"/>
              <a:cs typeface="Open Sans" panose="020B0606030504020204" pitchFamily="34" charset="0"/>
              <a:sym typeface="Open Sans"/>
            </a:endParaRPr>
          </a:p>
          <a:p>
            <a:pPr marL="0" marR="0" lvl="0" indent="0" algn="ctr" rtl="0">
              <a:lnSpc>
                <a:spcPct val="100000"/>
              </a:lnSpc>
              <a:spcBef>
                <a:spcPts val="0"/>
              </a:spcBef>
              <a:spcAft>
                <a:spcPts val="0"/>
              </a:spcAft>
              <a:buClr>
                <a:srgbClr val="000000"/>
              </a:buClr>
              <a:buSzPts val="1400"/>
              <a:buFont typeface="Arial"/>
              <a:buNone/>
            </a:pPr>
            <a:endParaRPr sz="1900" b="1">
              <a:latin typeface="Open Sans" panose="020B0606030504020204" pitchFamily="34" charset="0"/>
              <a:ea typeface="Open Sans" panose="020B0606030504020204" pitchFamily="34" charset="0"/>
              <a:cs typeface="Open Sans" panose="020B0606030504020204" pitchFamily="34" charset="0"/>
              <a:sym typeface="Open Sans"/>
            </a:endParaRPr>
          </a:p>
          <a:p>
            <a:pPr marL="0" marR="0" lvl="0" indent="0" algn="ctr" rtl="0">
              <a:lnSpc>
                <a:spcPct val="100000"/>
              </a:lnSpc>
              <a:spcBef>
                <a:spcPts val="0"/>
              </a:spcBef>
              <a:spcAft>
                <a:spcPts val="0"/>
              </a:spcAft>
              <a:buClr>
                <a:srgbClr val="000000"/>
              </a:buClr>
              <a:buSzPts val="1400"/>
              <a:buFont typeface="Arial"/>
              <a:buNone/>
            </a:pPr>
            <a:r>
              <a:rPr lang="en" sz="1900" b="1">
                <a:latin typeface="Open Sans" panose="020B0606030504020204" pitchFamily="34" charset="0"/>
                <a:ea typeface="Open Sans" panose="020B0606030504020204" pitchFamily="34" charset="0"/>
                <a:cs typeface="Open Sans" panose="020B0606030504020204" pitchFamily="34" charset="0"/>
                <a:sym typeface="Open Sans"/>
              </a:rPr>
              <a:t>Filtration system required</a:t>
            </a:r>
            <a:endParaRPr sz="1900" b="1">
              <a:latin typeface="Open Sans" panose="020B0606030504020204" pitchFamily="34" charset="0"/>
              <a:ea typeface="Open Sans" panose="020B0606030504020204" pitchFamily="34" charset="0"/>
              <a:cs typeface="Open Sans" panose="020B0606030504020204" pitchFamily="34" charset="0"/>
              <a:sym typeface="Open Sans"/>
            </a:endParaRPr>
          </a:p>
          <a:p>
            <a:pPr marL="0" marR="0" lvl="0" indent="0" algn="ctr" rtl="0">
              <a:lnSpc>
                <a:spcPct val="100000"/>
              </a:lnSpc>
              <a:spcBef>
                <a:spcPts val="0"/>
              </a:spcBef>
              <a:spcAft>
                <a:spcPts val="0"/>
              </a:spcAft>
              <a:buClr>
                <a:srgbClr val="000000"/>
              </a:buClr>
              <a:buSzPts val="1400"/>
              <a:buFont typeface="Arial"/>
              <a:buNone/>
            </a:pPr>
            <a:endParaRPr sz="1900" b="1" i="0" u="none" strike="noStrike" cap="none">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marR="0" lvl="0" indent="0" algn="ctr" rtl="0">
              <a:lnSpc>
                <a:spcPct val="100000"/>
              </a:lnSpc>
              <a:spcBef>
                <a:spcPts val="0"/>
              </a:spcBef>
              <a:spcAft>
                <a:spcPts val="0"/>
              </a:spcAft>
              <a:buClr>
                <a:srgbClr val="000000"/>
              </a:buClr>
              <a:buSzPts val="1400"/>
              <a:buFont typeface="Arial"/>
              <a:buNone/>
            </a:pPr>
            <a:r>
              <a:rPr lang="en" sz="1900" b="1">
                <a:latin typeface="Open Sans" panose="020B0606030504020204" pitchFamily="34" charset="0"/>
                <a:ea typeface="Open Sans" panose="020B0606030504020204" pitchFamily="34" charset="0"/>
                <a:cs typeface="Open Sans" panose="020B0606030504020204" pitchFamily="34" charset="0"/>
                <a:sym typeface="Open Sans"/>
              </a:rPr>
              <a:t>Limited time and resources </a:t>
            </a:r>
            <a:r>
              <a:rPr lang="en" sz="1900" b="1" i="0" u="none" strike="noStrike" cap="none">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a:rPr>
              <a:t>to extract the black pepper</a:t>
            </a:r>
            <a:endParaRPr sz="1900" b="1" i="0" u="none" strike="noStrike" cap="none">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marR="0" lvl="0" indent="0" algn="ctr" rtl="0">
              <a:lnSpc>
                <a:spcPct val="100000"/>
              </a:lnSpc>
              <a:spcBef>
                <a:spcPts val="0"/>
              </a:spcBef>
              <a:spcAft>
                <a:spcPts val="0"/>
              </a:spcAft>
              <a:buClr>
                <a:srgbClr val="000000"/>
              </a:buClr>
              <a:buSzPts val="1400"/>
              <a:buFont typeface="Arial"/>
              <a:buNone/>
            </a:pPr>
            <a:endParaRPr sz="1700" b="1" i="0" u="none" strike="noStrike" cap="none">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marR="0" lvl="0" indent="0" algn="ctr" rtl="0">
              <a:lnSpc>
                <a:spcPct val="100000"/>
              </a:lnSpc>
              <a:spcBef>
                <a:spcPts val="0"/>
              </a:spcBef>
              <a:spcAft>
                <a:spcPts val="0"/>
              </a:spcAft>
              <a:buClr>
                <a:srgbClr val="000000"/>
              </a:buClr>
              <a:buSzPts val="1400"/>
              <a:buFont typeface="Arial"/>
              <a:buNone/>
            </a:pPr>
            <a:endParaRPr sz="1700" b="1" i="0" u="none" strike="noStrike" cap="none">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marR="0" lvl="0" indent="0" algn="ctr" rtl="0">
              <a:lnSpc>
                <a:spcPct val="100000"/>
              </a:lnSpc>
              <a:spcBef>
                <a:spcPts val="0"/>
              </a:spcBef>
              <a:spcAft>
                <a:spcPts val="0"/>
              </a:spcAft>
              <a:buClr>
                <a:srgbClr val="000000"/>
              </a:buClr>
              <a:buSzPts val="1400"/>
              <a:buFont typeface="Arial"/>
              <a:buNone/>
            </a:pPr>
            <a:endParaRPr sz="1700" b="0" i="0" u="none" strike="noStrike" cap="none">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7" name="Google Shape;296;p37">
            <a:extLst>
              <a:ext uri="{FF2B5EF4-FFF2-40B4-BE49-F238E27FC236}">
                <a16:creationId xmlns:a16="http://schemas.microsoft.com/office/drawing/2014/main" id="{68C85E9E-1501-8645-93E0-E18220F8B04E}"/>
              </a:ext>
            </a:extLst>
          </p:cNvPr>
          <p:cNvSpPr txBox="1">
            <a:spLocks noGrp="1"/>
          </p:cNvSpPr>
          <p:nvPr>
            <p:ph type="title"/>
          </p:nvPr>
        </p:nvSpPr>
        <p:spPr>
          <a:xfrm>
            <a:off x="311700" y="28827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SzPts val="990"/>
              <a:buNone/>
            </a:pPr>
            <a:r>
              <a:rPr lang="en" sz="2520" b="1">
                <a:latin typeface="Open Sans" panose="020B0606030504020204" pitchFamily="34" charset="0"/>
                <a:ea typeface="Open Sans" panose="020B0606030504020204" pitchFamily="34" charset="0"/>
                <a:cs typeface="Open Sans" panose="020B0606030504020204" pitchFamily="34" charset="0"/>
                <a:sym typeface="Open Sans"/>
              </a:rPr>
              <a:t>CRITERIA AND CONSTRAINTS</a:t>
            </a:r>
            <a:endParaRPr sz="2520" b="1">
              <a:latin typeface="Open Sans" panose="020B0606030504020204" pitchFamily="34" charset="0"/>
              <a:ea typeface="Open Sans" panose="020B0606030504020204" pitchFamily="34" charset="0"/>
              <a:cs typeface="Open Sans" panose="020B0606030504020204" pitchFamily="34" charset="0"/>
              <a:sym typeface="Open San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09"/>
        <p:cNvGrpSpPr/>
        <p:nvPr/>
      </p:nvGrpSpPr>
      <p:grpSpPr>
        <a:xfrm>
          <a:off x="0" y="0"/>
          <a:ext cx="0" cy="0"/>
          <a:chOff x="0" y="0"/>
          <a:chExt cx="0" cy="0"/>
        </a:xfrm>
      </p:grpSpPr>
      <p:sp>
        <p:nvSpPr>
          <p:cNvPr id="310" name="Google Shape;310;p39"/>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r>
              <a:rPr lang="en" sz="4000" b="1">
                <a:latin typeface="Open Sans" panose="020B0606030504020204" pitchFamily="34" charset="0"/>
                <a:ea typeface="Open Sans" panose="020B0606030504020204" pitchFamily="34" charset="0"/>
                <a:cs typeface="Open Sans" panose="020B0606030504020204" pitchFamily="34" charset="0"/>
              </a:rPr>
              <a:t>END OF DAY 1</a:t>
            </a:r>
            <a:endParaRPr sz="4000" b="1">
              <a:latin typeface="Open Sans" panose="020B0606030504020204" pitchFamily="34" charset="0"/>
              <a:ea typeface="Open Sans" panose="020B0606030504020204" pitchFamily="34" charset="0"/>
              <a:cs typeface="Open Sans" panose="020B0606030504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1BDB424-55E4-6846-90F4-E66A5F578920}"/>
              </a:ext>
            </a:extLst>
          </p:cNvPr>
          <p:cNvSpPr>
            <a:spLocks noGrp="1"/>
          </p:cNvSpPr>
          <p:nvPr>
            <p:ph type="ctrTitle"/>
          </p:nvPr>
        </p:nvSpPr>
        <p:spPr>
          <a:xfrm>
            <a:off x="311700" y="345870"/>
            <a:ext cx="8520600" cy="616032"/>
          </a:xfrm>
        </p:spPr>
        <p:txBody>
          <a:bodyPr>
            <a:noAutofit/>
          </a:bodyPr>
          <a:lstStyle/>
          <a:p>
            <a:r>
              <a:rPr lang="en-US" sz="2800" b="1" dirty="0">
                <a:latin typeface="Open Sans" panose="020B0606030504020204" pitchFamily="34" charset="0"/>
                <a:ea typeface="Open Sans" panose="020B0606030504020204" pitchFamily="34" charset="0"/>
                <a:cs typeface="Open Sans" panose="020B0606030504020204" pitchFamily="34" charset="0"/>
              </a:rPr>
              <a:t>DAY 1 </a:t>
            </a:r>
            <a:r>
              <a:rPr lang="en-US" sz="2800" dirty="0">
                <a:latin typeface="Open Sans" panose="020B0606030504020204" pitchFamily="34" charset="0"/>
                <a:ea typeface="Open Sans" panose="020B0606030504020204" pitchFamily="34" charset="0"/>
                <a:cs typeface="Open Sans" panose="020B0606030504020204" pitchFamily="34" charset="0"/>
              </a:rPr>
              <a:t>(45 MINS)</a:t>
            </a:r>
          </a:p>
        </p:txBody>
      </p:sp>
      <p:sp>
        <p:nvSpPr>
          <p:cNvPr id="5" name="Subtitle 4">
            <a:extLst>
              <a:ext uri="{FF2B5EF4-FFF2-40B4-BE49-F238E27FC236}">
                <a16:creationId xmlns:a16="http://schemas.microsoft.com/office/drawing/2014/main" id="{260D67FE-A7AA-0043-A939-9A9C73BBCE81}"/>
              </a:ext>
            </a:extLst>
          </p:cNvPr>
          <p:cNvSpPr>
            <a:spLocks noGrp="1"/>
          </p:cNvSpPr>
          <p:nvPr>
            <p:ph type="subTitle" idx="1"/>
          </p:nvPr>
        </p:nvSpPr>
        <p:spPr>
          <a:xfrm>
            <a:off x="311700" y="961902"/>
            <a:ext cx="8520600" cy="4005514"/>
          </a:xfrm>
        </p:spPr>
        <p:txBody>
          <a:bodyPr>
            <a:noAutofit/>
          </a:bodyPr>
          <a:lstStyle/>
          <a:p>
            <a:pPr algn="l">
              <a:lnSpc>
                <a:spcPct val="150000"/>
              </a:lnSpc>
            </a:pPr>
            <a:r>
              <a:rPr lang="en-US" sz="1200" b="1" u="sng" dirty="0">
                <a:solidFill>
                  <a:srgbClr val="8D64AA"/>
                </a:solidFill>
                <a:latin typeface="Open Sans" panose="020B0606030504020204" pitchFamily="34" charset="0"/>
                <a:ea typeface="Open Sans" panose="020B0606030504020204" pitchFamily="34" charset="0"/>
                <a:cs typeface="Open Sans" panose="020B0606030504020204" pitchFamily="34" charset="0"/>
              </a:rPr>
              <a:t>Today students will: </a:t>
            </a:r>
            <a:endParaRPr lang="en-US" sz="1200" b="1" dirty="0">
              <a:solidFill>
                <a:srgbClr val="8D64AA"/>
              </a:solidFill>
              <a:latin typeface="Open Sans" panose="020B0606030504020204" pitchFamily="34" charset="0"/>
              <a:ea typeface="Open Sans" panose="020B0606030504020204" pitchFamily="34" charset="0"/>
              <a:cs typeface="Open Sans" panose="020B0606030504020204" pitchFamily="34" charset="0"/>
            </a:endParaRPr>
          </a:p>
          <a:p>
            <a:pPr algn="l">
              <a:lnSpc>
                <a:spcPct val="150000"/>
              </a:lnSpc>
            </a:pPr>
            <a:r>
              <a:rPr lang="en-US" sz="1200" dirty="0">
                <a:solidFill>
                  <a:srgbClr val="8D64AA"/>
                </a:solidFill>
                <a:latin typeface="Open Sans" panose="020B0606030504020204" pitchFamily="34" charset="0"/>
                <a:ea typeface="Open Sans" panose="020B0606030504020204" pitchFamily="34" charset="0"/>
                <a:cs typeface="Open Sans" panose="020B0606030504020204" pitchFamily="34" charset="0"/>
              </a:rPr>
              <a:t>- Identify the problem with mining.</a:t>
            </a:r>
          </a:p>
          <a:p>
            <a:pPr algn="l">
              <a:lnSpc>
                <a:spcPct val="150000"/>
              </a:lnSpc>
            </a:pPr>
            <a:r>
              <a:rPr lang="en-US" sz="1200" dirty="0">
                <a:solidFill>
                  <a:srgbClr val="8D64AA"/>
                </a:solidFill>
                <a:latin typeface="Open Sans" panose="020B0606030504020204" pitchFamily="34" charset="0"/>
                <a:ea typeface="Open Sans" panose="020B0606030504020204" pitchFamily="34" charset="0"/>
                <a:cs typeface="Open Sans" panose="020B0606030504020204" pitchFamily="34" charset="0"/>
              </a:rPr>
              <a:t>- Gain essential background knowledge.</a:t>
            </a:r>
          </a:p>
          <a:p>
            <a:pPr algn="l">
              <a:lnSpc>
                <a:spcPct val="150000"/>
              </a:lnSpc>
            </a:pPr>
            <a:r>
              <a:rPr lang="en-US" sz="1200" dirty="0">
                <a:solidFill>
                  <a:srgbClr val="8D64AA"/>
                </a:solidFill>
                <a:latin typeface="Open Sans" panose="020B0606030504020204" pitchFamily="34" charset="0"/>
                <a:ea typeface="Open Sans" panose="020B0606030504020204" pitchFamily="34" charset="0"/>
                <a:cs typeface="Open Sans" panose="020B0606030504020204" pitchFamily="34" charset="0"/>
              </a:rPr>
              <a:t>- Have their current knowledge on aqueous solutions assessed (pre-test).</a:t>
            </a:r>
          </a:p>
          <a:p>
            <a:pPr algn="l">
              <a:lnSpc>
                <a:spcPct val="150000"/>
              </a:lnSpc>
            </a:pPr>
            <a:r>
              <a:rPr lang="en-US" sz="1200" dirty="0">
                <a:solidFill>
                  <a:srgbClr val="8D64AA"/>
                </a:solidFill>
                <a:latin typeface="Open Sans" panose="020B0606030504020204" pitchFamily="34" charset="0"/>
                <a:ea typeface="Open Sans" panose="020B0606030504020204" pitchFamily="34" charset="0"/>
                <a:cs typeface="Open Sans" panose="020B0606030504020204" pitchFamily="34" charset="0"/>
              </a:rPr>
              <a:t>- Clearly define the problem and what they will be doing as engineers in class.</a:t>
            </a:r>
          </a:p>
          <a:p>
            <a:pPr algn="l">
              <a:lnSpc>
                <a:spcPct val="150000"/>
              </a:lnSpc>
            </a:pPr>
            <a:r>
              <a:rPr lang="en-US" sz="1200" dirty="0">
                <a:solidFill>
                  <a:srgbClr val="8D64AA"/>
                </a:solidFill>
                <a:latin typeface="Open Sans" panose="020B0606030504020204" pitchFamily="34" charset="0"/>
                <a:ea typeface="Open Sans" panose="020B0606030504020204" pitchFamily="34" charset="0"/>
                <a:cs typeface="Open Sans" panose="020B0606030504020204" pitchFamily="34" charset="0"/>
              </a:rPr>
              <a:t>- Ask questions and construct criteria and constraints for how to be successful in this engineering endeavor. </a:t>
            </a:r>
          </a:p>
          <a:p>
            <a:pPr algn="l">
              <a:lnSpc>
                <a:spcPct val="150000"/>
              </a:lnSpc>
            </a:pPr>
            <a:endParaRPr lang="en-US" sz="1200" dirty="0">
              <a:solidFill>
                <a:srgbClr val="8D64AA"/>
              </a:solidFill>
              <a:latin typeface="Open Sans" panose="020B0606030504020204" pitchFamily="34" charset="0"/>
              <a:ea typeface="Open Sans" panose="020B0606030504020204" pitchFamily="34" charset="0"/>
              <a:cs typeface="Open Sans" panose="020B0606030504020204" pitchFamily="34" charset="0"/>
            </a:endParaRPr>
          </a:p>
          <a:p>
            <a:pPr algn="l">
              <a:lnSpc>
                <a:spcPct val="150000"/>
              </a:lnSpc>
            </a:pPr>
            <a:r>
              <a:rPr lang="en-US" sz="1200" b="1" u="sng" dirty="0">
                <a:solidFill>
                  <a:srgbClr val="8D64AA"/>
                </a:solidFill>
                <a:latin typeface="Open Sans" panose="020B0606030504020204" pitchFamily="34" charset="0"/>
                <a:ea typeface="Open Sans" panose="020B0606030504020204" pitchFamily="34" charset="0"/>
                <a:cs typeface="Open Sans" panose="020B0606030504020204" pitchFamily="34" charset="0"/>
              </a:rPr>
              <a:t>Materials needed before class starts: </a:t>
            </a:r>
          </a:p>
          <a:p>
            <a:pPr marL="114300" indent="0" algn="l">
              <a:lnSpc>
                <a:spcPct val="150000"/>
              </a:lnSpc>
            </a:pPr>
            <a:r>
              <a:rPr lang="en-US" sz="1200" dirty="0">
                <a:solidFill>
                  <a:srgbClr val="8D64AA"/>
                </a:solidFill>
                <a:latin typeface="Open Sans" panose="020B0606030504020204" pitchFamily="34" charset="0"/>
                <a:ea typeface="Open Sans" panose="020B0606030504020204" pitchFamily="34" charset="0"/>
                <a:cs typeface="Open Sans" panose="020B0606030504020204" pitchFamily="34" charset="0"/>
              </a:rPr>
              <a:t>- Team Handout - </a:t>
            </a:r>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Mines to Mobiles Warm-Up Questions </a:t>
            </a:r>
            <a:r>
              <a:rPr lang="en-US" sz="1200" dirty="0">
                <a:solidFill>
                  <a:srgbClr val="8D64AA"/>
                </a:solidFill>
                <a:latin typeface="Open Sans" panose="020B0606030504020204" pitchFamily="34" charset="0"/>
                <a:ea typeface="Open Sans" panose="020B0606030504020204" pitchFamily="34" charset="0"/>
                <a:cs typeface="Open Sans" panose="020B0606030504020204" pitchFamily="34" charset="0"/>
              </a:rPr>
              <a:t>(1 page per group of 4/table group)</a:t>
            </a:r>
          </a:p>
          <a:p>
            <a:pPr marL="114300" indent="0" algn="l">
              <a:lnSpc>
                <a:spcPct val="150000"/>
              </a:lnSpc>
            </a:pPr>
            <a:r>
              <a:rPr lang="en-US" sz="1200" dirty="0">
                <a:solidFill>
                  <a:srgbClr val="8D64AA"/>
                </a:solidFill>
                <a:latin typeface="Open Sans" panose="020B0606030504020204" pitchFamily="34" charset="0"/>
                <a:ea typeface="Open Sans" panose="020B0606030504020204" pitchFamily="34" charset="0"/>
                <a:cs typeface="Open Sans" panose="020B0606030504020204" pitchFamily="34" charset="0"/>
              </a:rPr>
              <a:t>- Student Handout – </a:t>
            </a:r>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Pepper Extraction Model </a:t>
            </a:r>
            <a:r>
              <a:rPr lang="en-US" sz="1200" dirty="0">
                <a:solidFill>
                  <a:srgbClr val="8D64AA"/>
                </a:solidFill>
                <a:latin typeface="Open Sans" panose="020B0606030504020204" pitchFamily="34" charset="0"/>
                <a:ea typeface="Open Sans" panose="020B0606030504020204" pitchFamily="34" charset="0"/>
                <a:cs typeface="Open Sans" panose="020B0606030504020204" pitchFamily="34" charset="0"/>
              </a:rPr>
              <a:t>(1 per person)</a:t>
            </a:r>
          </a:p>
          <a:p>
            <a:pPr marL="114300" indent="0" algn="l">
              <a:lnSpc>
                <a:spcPct val="150000"/>
              </a:lnSpc>
            </a:pPr>
            <a:r>
              <a:rPr lang="en-US" sz="1200" dirty="0">
                <a:solidFill>
                  <a:srgbClr val="8D64AA"/>
                </a:solidFill>
                <a:latin typeface="Open Sans" panose="020B0606030504020204" pitchFamily="34" charset="0"/>
                <a:ea typeface="Open Sans" panose="020B0606030504020204" pitchFamily="34" charset="0"/>
                <a:cs typeface="Open Sans" panose="020B0606030504020204" pitchFamily="34" charset="0"/>
              </a:rPr>
              <a:t>- Student Handout – </a:t>
            </a:r>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Pre-Test</a:t>
            </a:r>
            <a:r>
              <a:rPr lang="en-US" sz="1200" dirty="0">
                <a:solidFill>
                  <a:srgbClr val="8D64AA"/>
                </a:solidFill>
                <a:latin typeface="Open Sans" panose="020B0606030504020204" pitchFamily="34" charset="0"/>
                <a:ea typeface="Open Sans" panose="020B0606030504020204" pitchFamily="34" charset="0"/>
                <a:cs typeface="Open Sans" panose="020B0606030504020204" pitchFamily="34" charset="0"/>
              </a:rPr>
              <a:t> (1 per person)</a:t>
            </a:r>
          </a:p>
          <a:p>
            <a:pPr marL="114300" indent="0" algn="l">
              <a:lnSpc>
                <a:spcPct val="150000"/>
              </a:lnSpc>
            </a:pPr>
            <a:r>
              <a:rPr lang="en-US" sz="1200" dirty="0">
                <a:solidFill>
                  <a:srgbClr val="8D64AA"/>
                </a:solidFill>
                <a:latin typeface="Open Sans" panose="020B0606030504020204" pitchFamily="34" charset="0"/>
                <a:ea typeface="Open Sans" panose="020B0606030504020204" pitchFamily="34" charset="0"/>
                <a:cs typeface="Open Sans" panose="020B0606030504020204" pitchFamily="34" charset="0"/>
              </a:rPr>
              <a:t>- </a:t>
            </a:r>
            <a:r>
              <a:rPr lang="en-US" sz="1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Periodic tables </a:t>
            </a:r>
            <a:r>
              <a:rPr lang="en-US" sz="1200" dirty="0">
                <a:solidFill>
                  <a:srgbClr val="8D64AA"/>
                </a:solidFill>
                <a:latin typeface="Open Sans" panose="020B0606030504020204" pitchFamily="34" charset="0"/>
                <a:ea typeface="Open Sans" panose="020B0606030504020204" pitchFamily="34" charset="0"/>
                <a:cs typeface="Open Sans" panose="020B0606030504020204" pitchFamily="34" charset="0"/>
              </a:rPr>
              <a:t>for each student or one to reference on the board/wall (you will need to print your own copies of this). </a:t>
            </a:r>
          </a:p>
          <a:p>
            <a:pPr algn="l">
              <a:lnSpc>
                <a:spcPct val="150000"/>
              </a:lnSpc>
              <a:buAutoNum type="arabicPeriod"/>
            </a:pPr>
            <a:endParaRPr lang="en-US" sz="1200" dirty="0">
              <a:solidFill>
                <a:srgbClr val="8D64AA"/>
              </a:solidFill>
              <a:latin typeface="Open Sans" panose="020B0606030504020204" pitchFamily="34" charset="0"/>
              <a:ea typeface="Open Sans" panose="020B0606030504020204" pitchFamily="34" charset="0"/>
              <a:cs typeface="Open Sans" panose="020B0606030504020204" pitchFamily="34" charset="0"/>
            </a:endParaRPr>
          </a:p>
          <a:p>
            <a:pPr algn="l">
              <a:buFont typeface="Arial" panose="020B0604020202020204" pitchFamily="34" charset="0"/>
              <a:buChar char="•"/>
            </a:pPr>
            <a:endParaRPr lang="en-US" sz="1200" dirty="0">
              <a:solidFill>
                <a:srgbClr val="8D64AA"/>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7844564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A871F656-6DF7-8D49-8F31-7F13A6B1CF13}"/>
              </a:ext>
            </a:extLst>
          </p:cNvPr>
          <p:cNvSpPr>
            <a:spLocks noGrp="1"/>
          </p:cNvSpPr>
          <p:nvPr>
            <p:ph idx="1"/>
          </p:nvPr>
        </p:nvSpPr>
        <p:spPr/>
        <p:txBody>
          <a:bodyPr>
            <a:normAutofit/>
          </a:bodyPr>
          <a:lstStyle/>
          <a:p>
            <a:r>
              <a:rPr lang="en-US" dirty="0">
                <a:solidFill>
                  <a:schemeClr val="tx1"/>
                </a:solidFill>
                <a:latin typeface="Open Sans" pitchFamily="2" charset="0"/>
                <a:ea typeface="Open Sans" pitchFamily="2" charset="0"/>
                <a:cs typeface="Open Sans" pitchFamily="2" charset="0"/>
              </a:rPr>
              <a:t>Ademski, E. (2025). </a:t>
            </a:r>
            <a:r>
              <a:rPr lang="en-US" i="1" dirty="0">
                <a:solidFill>
                  <a:schemeClr val="tx1"/>
                </a:solidFill>
                <a:latin typeface="Open Sans" pitchFamily="2" charset="0"/>
                <a:ea typeface="Open Sans" pitchFamily="2" charset="0"/>
                <a:cs typeface="Open Sans" pitchFamily="2" charset="0"/>
              </a:rPr>
              <a:t>Initial Pepper Extraction Model </a:t>
            </a:r>
            <a:r>
              <a:rPr lang="en-US" dirty="0">
                <a:solidFill>
                  <a:schemeClr val="tx1"/>
                </a:solidFill>
                <a:latin typeface="Open Sans" pitchFamily="2" charset="0"/>
                <a:ea typeface="Open Sans" pitchFamily="2" charset="0"/>
                <a:cs typeface="Open Sans" pitchFamily="2" charset="0"/>
              </a:rPr>
              <a:t>[Diagram]. TeachEngineering.</a:t>
            </a:r>
          </a:p>
          <a:p>
            <a:r>
              <a:rPr lang="en-US" dirty="0">
                <a:solidFill>
                  <a:schemeClr val="tx1"/>
                </a:solidFill>
                <a:latin typeface="Open Sans" pitchFamily="2" charset="0"/>
                <a:ea typeface="Open Sans" pitchFamily="2" charset="0"/>
                <a:cs typeface="Open Sans" pitchFamily="2" charset="0"/>
              </a:rPr>
              <a:t>Ademski, E. (2025). </a:t>
            </a:r>
            <a:r>
              <a:rPr lang="en-US" i="1" dirty="0">
                <a:solidFill>
                  <a:schemeClr val="tx1"/>
                </a:solidFill>
                <a:latin typeface="Open Sans" pitchFamily="2" charset="0"/>
                <a:ea typeface="Open Sans" pitchFamily="2" charset="0"/>
                <a:cs typeface="Open Sans" pitchFamily="2" charset="0"/>
              </a:rPr>
              <a:t>Mines to Mobiles Pre-Test</a:t>
            </a:r>
            <a:r>
              <a:rPr lang="en-US" dirty="0">
                <a:solidFill>
                  <a:schemeClr val="tx1"/>
                </a:solidFill>
                <a:latin typeface="Open Sans" pitchFamily="2" charset="0"/>
                <a:ea typeface="Open Sans" pitchFamily="2" charset="0"/>
                <a:cs typeface="Open Sans" pitchFamily="2" charset="0"/>
              </a:rPr>
              <a:t> [Image]. Teach Engineering.</a:t>
            </a:r>
          </a:p>
          <a:p>
            <a:r>
              <a:rPr lang="en-US" dirty="0">
                <a:solidFill>
                  <a:schemeClr val="tx1"/>
                </a:solidFill>
                <a:latin typeface="Open Sans" pitchFamily="2" charset="0"/>
                <a:ea typeface="Open Sans" pitchFamily="2" charset="0"/>
                <a:cs typeface="Open Sans" pitchFamily="2" charset="0"/>
              </a:rPr>
              <a:t>Ademski, E. (2025). </a:t>
            </a:r>
            <a:r>
              <a:rPr lang="en-US" i="1" dirty="0">
                <a:solidFill>
                  <a:schemeClr val="tx1"/>
                </a:solidFill>
                <a:latin typeface="Open Sans" pitchFamily="2" charset="0"/>
                <a:ea typeface="Open Sans" pitchFamily="2" charset="0"/>
                <a:cs typeface="Open Sans" pitchFamily="2" charset="0"/>
              </a:rPr>
              <a:t>Mining Pollution</a:t>
            </a:r>
            <a:r>
              <a:rPr lang="en-US" dirty="0">
                <a:solidFill>
                  <a:schemeClr val="tx1"/>
                </a:solidFill>
                <a:latin typeface="Open Sans" pitchFamily="2" charset="0"/>
                <a:ea typeface="Open Sans" pitchFamily="2" charset="0"/>
                <a:cs typeface="Open Sans" pitchFamily="2" charset="0"/>
              </a:rPr>
              <a:t> [Diagram]. Teach Engineering.</a:t>
            </a:r>
          </a:p>
          <a:p>
            <a:r>
              <a:rPr lang="en-US" dirty="0">
                <a:solidFill>
                  <a:schemeClr val="tx1"/>
                </a:solidFill>
                <a:latin typeface="Open Sans" pitchFamily="2" charset="0"/>
                <a:ea typeface="Open Sans" pitchFamily="2" charset="0"/>
                <a:cs typeface="Open Sans" pitchFamily="2" charset="0"/>
              </a:rPr>
              <a:t>Ademski, E. (2025). </a:t>
            </a:r>
            <a:r>
              <a:rPr lang="en-US" i="1" dirty="0">
                <a:solidFill>
                  <a:schemeClr val="tx1"/>
                </a:solidFill>
                <a:latin typeface="Open Sans" pitchFamily="2" charset="0"/>
                <a:ea typeface="Open Sans" pitchFamily="2" charset="0"/>
                <a:cs typeface="Open Sans" pitchFamily="2" charset="0"/>
              </a:rPr>
              <a:t>Mining Process</a:t>
            </a:r>
            <a:r>
              <a:rPr lang="en-US" dirty="0">
                <a:solidFill>
                  <a:schemeClr val="tx1"/>
                </a:solidFill>
                <a:latin typeface="Open Sans" pitchFamily="2" charset="0"/>
                <a:ea typeface="Open Sans" pitchFamily="2" charset="0"/>
                <a:cs typeface="Open Sans" pitchFamily="2" charset="0"/>
              </a:rPr>
              <a:t> [Diagram]. Teach Engineering.</a:t>
            </a:r>
          </a:p>
          <a:p>
            <a:r>
              <a:rPr lang="en-US" dirty="0">
                <a:solidFill>
                  <a:schemeClr val="tx1"/>
                </a:solidFill>
                <a:latin typeface="Open Sans" pitchFamily="2" charset="0"/>
                <a:ea typeface="Open Sans" pitchFamily="2" charset="0"/>
                <a:cs typeface="Open Sans" pitchFamily="2" charset="0"/>
              </a:rPr>
              <a:t>Ademski, E. (2025). </a:t>
            </a:r>
            <a:r>
              <a:rPr lang="en-US" i="1" dirty="0">
                <a:solidFill>
                  <a:schemeClr val="tx1"/>
                </a:solidFill>
                <a:latin typeface="Open Sans" pitchFamily="2" charset="0"/>
                <a:ea typeface="Open Sans" pitchFamily="2" charset="0"/>
                <a:cs typeface="Open Sans" pitchFamily="2" charset="0"/>
              </a:rPr>
              <a:t>Mining Water Pollution</a:t>
            </a:r>
            <a:r>
              <a:rPr lang="en-US" dirty="0">
                <a:solidFill>
                  <a:schemeClr val="tx1"/>
                </a:solidFill>
                <a:latin typeface="Open Sans" pitchFamily="2" charset="0"/>
                <a:ea typeface="Open Sans" pitchFamily="2" charset="0"/>
                <a:cs typeface="Open Sans" pitchFamily="2" charset="0"/>
              </a:rPr>
              <a:t> [Diagram]. Teach Engineering.</a:t>
            </a:r>
          </a:p>
          <a:p>
            <a:r>
              <a:rPr lang="en-US" dirty="0">
                <a:solidFill>
                  <a:schemeClr val="tx1"/>
                </a:solidFill>
                <a:effectLst/>
                <a:latin typeface="Open Sans" pitchFamily="2" charset="0"/>
                <a:ea typeface="Open Sans" pitchFamily="2" charset="0"/>
                <a:cs typeface="Open Sans" pitchFamily="2" charset="0"/>
              </a:rPr>
              <a:t>Teach Engineering. </a:t>
            </a:r>
            <a:r>
              <a:rPr lang="en-US" i="1" dirty="0">
                <a:solidFill>
                  <a:schemeClr val="tx1"/>
                </a:solidFill>
                <a:effectLst/>
                <a:latin typeface="Open Sans" pitchFamily="2" charset="0"/>
                <a:ea typeface="Open Sans" pitchFamily="2" charset="0"/>
                <a:cs typeface="Open Sans" pitchFamily="2" charset="0"/>
              </a:rPr>
              <a:t>NGSS Engineering Design Process </a:t>
            </a:r>
            <a:r>
              <a:rPr lang="en-US" dirty="0">
                <a:solidFill>
                  <a:schemeClr val="tx1"/>
                </a:solidFill>
                <a:latin typeface="Open Sans" pitchFamily="2" charset="0"/>
                <a:ea typeface="Open Sans" pitchFamily="2" charset="0"/>
                <a:cs typeface="Open Sans" pitchFamily="2" charset="0"/>
              </a:rPr>
              <a:t>[</a:t>
            </a:r>
            <a:r>
              <a:rPr lang="en-US">
                <a:solidFill>
                  <a:schemeClr val="tx1"/>
                </a:solidFill>
                <a:latin typeface="Open Sans" pitchFamily="2" charset="0"/>
                <a:ea typeface="Open Sans" pitchFamily="2" charset="0"/>
                <a:cs typeface="Open Sans" pitchFamily="2" charset="0"/>
              </a:rPr>
              <a:t>Diagram]</a:t>
            </a:r>
            <a:r>
              <a:rPr lang="en-US">
                <a:solidFill>
                  <a:schemeClr val="tx1"/>
                </a:solidFill>
                <a:effectLst/>
                <a:latin typeface="Open Sans" pitchFamily="2" charset="0"/>
                <a:ea typeface="Open Sans" pitchFamily="2" charset="0"/>
                <a:cs typeface="Open Sans" pitchFamily="2" charset="0"/>
              </a:rPr>
              <a:t>.</a:t>
            </a:r>
          </a:p>
          <a:p>
            <a:r>
              <a:rPr lang="en-US" i="1">
                <a:solidFill>
                  <a:schemeClr val="tx1"/>
                </a:solidFill>
                <a:effectLst/>
                <a:latin typeface="Open Sans" pitchFamily="2" charset="0"/>
                <a:ea typeface="Open Sans" pitchFamily="2" charset="0"/>
                <a:cs typeface="Open Sans" pitchFamily="2" charset="0"/>
              </a:rPr>
              <a:t>TeachEngineering</a:t>
            </a:r>
            <a:r>
              <a:rPr lang="en-US" i="1" dirty="0">
                <a:solidFill>
                  <a:schemeClr val="tx1"/>
                </a:solidFill>
                <a:effectLst/>
                <a:latin typeface="Open Sans" pitchFamily="2" charset="0"/>
                <a:ea typeface="Open Sans" pitchFamily="2" charset="0"/>
                <a:cs typeface="Open Sans" pitchFamily="2" charset="0"/>
              </a:rPr>
              <a:t>.Org</a:t>
            </a:r>
            <a:r>
              <a:rPr lang="en-US" dirty="0">
                <a:solidFill>
                  <a:schemeClr val="tx1"/>
                </a:solidFill>
                <a:effectLst/>
                <a:latin typeface="Open Sans" pitchFamily="2" charset="0"/>
                <a:ea typeface="Open Sans" pitchFamily="2" charset="0"/>
                <a:cs typeface="Open Sans" pitchFamily="2" charset="0"/>
              </a:rPr>
              <a:t>, https://</a:t>
            </a:r>
            <a:r>
              <a:rPr lang="en-US" dirty="0" err="1">
                <a:solidFill>
                  <a:schemeClr val="tx1"/>
                </a:solidFill>
                <a:effectLst/>
                <a:latin typeface="Open Sans" pitchFamily="2" charset="0"/>
                <a:ea typeface="Open Sans" pitchFamily="2" charset="0"/>
                <a:cs typeface="Open Sans" pitchFamily="2" charset="0"/>
              </a:rPr>
              <a:t>www.teachengineering.org</a:t>
            </a:r>
            <a:r>
              <a:rPr lang="en-US" dirty="0">
                <a:solidFill>
                  <a:schemeClr val="tx1"/>
                </a:solidFill>
                <a:effectLst/>
                <a:latin typeface="Open Sans" pitchFamily="2" charset="0"/>
                <a:ea typeface="Open Sans" pitchFamily="2" charset="0"/>
                <a:cs typeface="Open Sans" pitchFamily="2" charset="0"/>
              </a:rPr>
              <a:t>/</a:t>
            </a:r>
            <a:r>
              <a:rPr lang="en-US" dirty="0" err="1">
                <a:solidFill>
                  <a:schemeClr val="tx1"/>
                </a:solidFill>
                <a:effectLst/>
                <a:latin typeface="Open Sans" pitchFamily="2" charset="0"/>
                <a:ea typeface="Open Sans" pitchFamily="2" charset="0"/>
                <a:cs typeface="Open Sans" pitchFamily="2" charset="0"/>
              </a:rPr>
              <a:t>populartopics</a:t>
            </a:r>
            <a:r>
              <a:rPr lang="en-US" dirty="0">
                <a:solidFill>
                  <a:schemeClr val="tx1"/>
                </a:solidFill>
                <a:effectLst/>
                <a:latin typeface="Open Sans" pitchFamily="2" charset="0"/>
                <a:ea typeface="Open Sans" pitchFamily="2" charset="0"/>
                <a:cs typeface="Open Sans" pitchFamily="2" charset="0"/>
              </a:rPr>
              <a:t>/</a:t>
            </a:r>
            <a:r>
              <a:rPr lang="en-US" dirty="0" err="1">
                <a:solidFill>
                  <a:schemeClr val="tx1"/>
                </a:solidFill>
                <a:effectLst/>
                <a:latin typeface="Open Sans" pitchFamily="2" charset="0"/>
                <a:ea typeface="Open Sans" pitchFamily="2" charset="0"/>
                <a:cs typeface="Open Sans" pitchFamily="2" charset="0"/>
              </a:rPr>
              <a:t>designprocess</a:t>
            </a:r>
            <a:r>
              <a:rPr lang="en-US" dirty="0">
                <a:solidFill>
                  <a:schemeClr val="tx1"/>
                </a:solidFill>
                <a:effectLst/>
                <a:latin typeface="Open Sans" pitchFamily="2" charset="0"/>
                <a:ea typeface="Open Sans" pitchFamily="2" charset="0"/>
                <a:cs typeface="Open Sans" pitchFamily="2" charset="0"/>
              </a:rPr>
              <a:t>. Accessed 24 June 2025. </a:t>
            </a:r>
          </a:p>
          <a:p>
            <a:endParaRPr lang="en-US" dirty="0">
              <a:solidFill>
                <a:schemeClr val="tx1"/>
              </a:solidFill>
              <a:latin typeface="Open Sans" pitchFamily="2" charset="0"/>
              <a:ea typeface="Open Sans" pitchFamily="2" charset="0"/>
              <a:cs typeface="Open Sans" pitchFamily="2" charset="0"/>
            </a:endParaRPr>
          </a:p>
          <a:p>
            <a:endParaRPr lang="en-US" dirty="0">
              <a:solidFill>
                <a:schemeClr val="tx1"/>
              </a:solidFill>
              <a:latin typeface="Open Sans" pitchFamily="2" charset="0"/>
              <a:ea typeface="Open Sans" pitchFamily="2" charset="0"/>
              <a:cs typeface="Open Sans" pitchFamily="2" charset="0"/>
            </a:endParaRPr>
          </a:p>
        </p:txBody>
      </p:sp>
      <p:sp>
        <p:nvSpPr>
          <p:cNvPr id="5" name="Google Shape;310;p39">
            <a:extLst>
              <a:ext uri="{FF2B5EF4-FFF2-40B4-BE49-F238E27FC236}">
                <a16:creationId xmlns:a16="http://schemas.microsoft.com/office/drawing/2014/main" id="{6CD6AF64-A49A-BD4F-8A4F-0FF2EF359FBB}"/>
              </a:ext>
            </a:extLst>
          </p:cNvPr>
          <p:cNvSpPr txBox="1">
            <a:spLocks noGrp="1"/>
          </p:cNvSpPr>
          <p:nvPr>
            <p:ph type="title"/>
          </p:nvPr>
        </p:nvSpPr>
        <p:spPr>
          <a:prstGeom prst="rect">
            <a:avLst/>
          </a:prstGeom>
        </p:spPr>
        <p:txBody>
          <a:bodyPr spcFirstLastPara="1" vert="horz" wrap="square" lIns="91425" tIns="91425" rIns="91425" bIns="91425" rtlCol="0" anchor="ctr" anchorCtr="0">
            <a:normAutofit fontScale="90000"/>
          </a:bodyPr>
          <a:lstStyle/>
          <a:p>
            <a:r>
              <a:rPr lang="en" sz="4000" b="1">
                <a:latin typeface="Open Sans" panose="020B0606030504020204" pitchFamily="34" charset="0"/>
                <a:ea typeface="Open Sans" panose="020B0606030504020204" pitchFamily="34" charset="0"/>
                <a:cs typeface="Open Sans" panose="020B0606030504020204" pitchFamily="34" charset="0"/>
              </a:rPr>
              <a:t>Citations</a:t>
            </a:r>
            <a:endParaRPr sz="4000" b="1">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222896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7" name="Google Shape;68;p2">
            <a:extLst>
              <a:ext uri="{FF2B5EF4-FFF2-40B4-BE49-F238E27FC236}">
                <a16:creationId xmlns:a16="http://schemas.microsoft.com/office/drawing/2014/main" id="{88F04D04-44CE-854A-A4C7-9986EB94BC76}"/>
              </a:ext>
            </a:extLst>
          </p:cNvPr>
          <p:cNvSpPr/>
          <p:nvPr/>
        </p:nvSpPr>
        <p:spPr>
          <a:xfrm>
            <a:off x="185253" y="455586"/>
            <a:ext cx="4537786" cy="4232327"/>
          </a:xfrm>
          <a:prstGeom prst="rect">
            <a:avLst/>
          </a:prstGeom>
          <a:solidFill>
            <a:srgbClr val="6091BA"/>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 sz="5400" b="1" dirty="0">
                <a:solidFill>
                  <a:srgbClr val="9FCC3B"/>
                </a:solidFill>
                <a:latin typeface="Open Sans" panose="020B0606030504020204" pitchFamily="34" charset="0"/>
                <a:ea typeface="Open Sans" panose="020B0606030504020204" pitchFamily="34" charset="0"/>
                <a:cs typeface="Open Sans" panose="020B0606030504020204" pitchFamily="34" charset="0"/>
                <a:sym typeface="Open Sans"/>
              </a:rPr>
              <a:t>DO NOW</a:t>
            </a:r>
            <a:br>
              <a:rPr lang="en" sz="3200" b="1" dirty="0">
                <a:solidFill>
                  <a:schemeClr val="lt1"/>
                </a:solidFill>
                <a:latin typeface="Open Sans" panose="020B0606030504020204" pitchFamily="34" charset="0"/>
                <a:ea typeface="Open Sans" panose="020B0606030504020204" pitchFamily="34" charset="0"/>
                <a:cs typeface="Open Sans" panose="020B0606030504020204" pitchFamily="34" charset="0"/>
                <a:sym typeface="Open Sans"/>
              </a:rPr>
            </a:br>
            <a:br>
              <a:rPr lang="en" sz="3200" b="1" dirty="0">
                <a:solidFill>
                  <a:schemeClr val="lt1"/>
                </a:solidFill>
                <a:latin typeface="Open Sans" panose="020B0606030504020204" pitchFamily="34" charset="0"/>
                <a:ea typeface="Open Sans" panose="020B0606030504020204" pitchFamily="34" charset="0"/>
                <a:cs typeface="Open Sans" panose="020B0606030504020204" pitchFamily="34" charset="0"/>
                <a:sym typeface="Open Sans"/>
              </a:rPr>
            </a:br>
            <a:r>
              <a:rPr lang="en" sz="3200" b="1" dirty="0">
                <a:solidFill>
                  <a:schemeClr val="lt1"/>
                </a:solidFill>
                <a:latin typeface="Open Sans" panose="020B0606030504020204" pitchFamily="34" charset="0"/>
                <a:ea typeface="Open Sans" panose="020B0606030504020204" pitchFamily="34" charset="0"/>
                <a:cs typeface="Open Sans" panose="020B0606030504020204" pitchFamily="34" charset="0"/>
                <a:sym typeface="Open Sans"/>
              </a:rPr>
              <a:t>Complete the “</a:t>
            </a:r>
            <a:r>
              <a:rPr lang="en" sz="3200" b="1" i="1" u="sng" dirty="0">
                <a:solidFill>
                  <a:srgbClr val="F8A81B"/>
                </a:solidFill>
                <a:latin typeface="Open Sans" panose="020B0606030504020204" pitchFamily="34" charset="0"/>
                <a:ea typeface="Open Sans" panose="020B0606030504020204" pitchFamily="34" charset="0"/>
                <a:cs typeface="Open Sans" panose="020B0606030504020204" pitchFamily="34" charset="0"/>
                <a:sym typeface="Open Sans"/>
              </a:rPr>
              <a:t>Mines to Mobiles</a:t>
            </a:r>
            <a:r>
              <a:rPr lang="en" sz="3200" b="1" dirty="0">
                <a:solidFill>
                  <a:schemeClr val="lt1"/>
                </a:solidFill>
                <a:latin typeface="Open Sans" panose="020B0606030504020204" pitchFamily="34" charset="0"/>
                <a:ea typeface="Open Sans" panose="020B0606030504020204" pitchFamily="34" charset="0"/>
                <a:cs typeface="Open Sans" panose="020B0606030504020204" pitchFamily="34" charset="0"/>
                <a:sym typeface="Open Sans"/>
              </a:rPr>
              <a:t>” Warm-Up Questions with your group</a:t>
            </a:r>
            <a:endParaRPr sz="3200" b="0" i="0" u="none" strike="noStrike" cap="none" dirty="0">
              <a:solidFill>
                <a:srgbClr val="000000"/>
              </a:solidFill>
              <a:latin typeface="Arial"/>
              <a:ea typeface="Arial"/>
              <a:cs typeface="Arial"/>
              <a:sym typeface="Arial"/>
            </a:endParaRPr>
          </a:p>
        </p:txBody>
      </p:sp>
      <p:pic>
        <p:nvPicPr>
          <p:cNvPr id="8" name="Picture 7" descr="A white paper with black text&#10;&#10;Description automatically generated">
            <a:extLst>
              <a:ext uri="{FF2B5EF4-FFF2-40B4-BE49-F238E27FC236}">
                <a16:creationId xmlns:a16="http://schemas.microsoft.com/office/drawing/2014/main" id="{B4F24B2D-B6AE-854C-B6A3-510DCB944432}"/>
              </a:ext>
            </a:extLst>
          </p:cNvPr>
          <p:cNvPicPr>
            <a:picLocks noChangeAspect="1"/>
          </p:cNvPicPr>
          <p:nvPr/>
        </p:nvPicPr>
        <p:blipFill>
          <a:blip r:embed="rId3"/>
          <a:stretch>
            <a:fillRect/>
          </a:stretch>
        </p:blipFill>
        <p:spPr>
          <a:xfrm>
            <a:off x="4723039" y="0"/>
            <a:ext cx="4420961" cy="5143500"/>
          </a:xfrm>
          <a:prstGeom prst="rect">
            <a:avLst/>
          </a:prstGeom>
        </p:spPr>
      </p:pic>
      <p:sp>
        <p:nvSpPr>
          <p:cNvPr id="2" name="Rectangle 1">
            <a:extLst>
              <a:ext uri="{FF2B5EF4-FFF2-40B4-BE49-F238E27FC236}">
                <a16:creationId xmlns:a16="http://schemas.microsoft.com/office/drawing/2014/main" id="{F6A458E9-7581-FD4A-9FFA-CA440D8CA93E}"/>
              </a:ext>
            </a:extLst>
          </p:cNvPr>
          <p:cNvSpPr/>
          <p:nvPr/>
        </p:nvSpPr>
        <p:spPr>
          <a:xfrm>
            <a:off x="432088" y="782726"/>
            <a:ext cx="4116162" cy="11338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sz="5400" b="1" u="sng"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a:rPr>
              <a:t>DO NOW</a:t>
            </a:r>
            <a:endParaRPr lang="en-US" sz="5400"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1BDB424-55E4-6846-90F4-E66A5F578920}"/>
              </a:ext>
            </a:extLst>
          </p:cNvPr>
          <p:cNvSpPr>
            <a:spLocks noGrp="1"/>
          </p:cNvSpPr>
          <p:nvPr>
            <p:ph type="ctrTitle"/>
          </p:nvPr>
        </p:nvSpPr>
        <p:spPr>
          <a:xfrm>
            <a:off x="311700" y="345870"/>
            <a:ext cx="8520600" cy="616032"/>
          </a:xfrm>
        </p:spPr>
        <p:txBody>
          <a:bodyPr>
            <a:noAutofit/>
          </a:bodyPr>
          <a:lstStyle/>
          <a:p>
            <a:r>
              <a:rPr lang="en-US" sz="2800" b="1" dirty="0">
                <a:latin typeface="Open Sans" panose="020B0606030504020204" pitchFamily="34" charset="0"/>
                <a:ea typeface="Open Sans" panose="020B0606030504020204" pitchFamily="34" charset="0"/>
                <a:cs typeface="Open Sans" panose="020B0606030504020204" pitchFamily="34" charset="0"/>
              </a:rPr>
              <a:t>DAY 1 </a:t>
            </a:r>
            <a:r>
              <a:rPr lang="en-US" sz="2800" dirty="0">
                <a:latin typeface="Open Sans" panose="020B0606030504020204" pitchFamily="34" charset="0"/>
                <a:ea typeface="Open Sans" panose="020B0606030504020204" pitchFamily="34" charset="0"/>
                <a:cs typeface="Open Sans" panose="020B0606030504020204" pitchFamily="34" charset="0"/>
              </a:rPr>
              <a:t>(45 MINS)</a:t>
            </a:r>
          </a:p>
        </p:txBody>
      </p:sp>
      <p:pic>
        <p:nvPicPr>
          <p:cNvPr id="3074" name="Picture 2" descr="Engineering Design Process">
            <a:extLst>
              <a:ext uri="{FF2B5EF4-FFF2-40B4-BE49-F238E27FC236}">
                <a16:creationId xmlns:a16="http://schemas.microsoft.com/office/drawing/2014/main" id="{435441DC-BBFF-A949-B613-16253227569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1201" y="961902"/>
            <a:ext cx="4181598" cy="4181598"/>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AF242D93-DF50-4B44-8048-5461E4DCBC7F}"/>
              </a:ext>
            </a:extLst>
          </p:cNvPr>
          <p:cNvSpPr/>
          <p:nvPr/>
        </p:nvSpPr>
        <p:spPr>
          <a:xfrm>
            <a:off x="3910816" y="961902"/>
            <a:ext cx="1336431" cy="1204523"/>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CE81A033-D11B-8A40-B973-CB1EF3B6BDA9}"/>
              </a:ext>
            </a:extLst>
          </p:cNvPr>
          <p:cNvSpPr/>
          <p:nvPr/>
        </p:nvSpPr>
        <p:spPr>
          <a:xfrm>
            <a:off x="176284" y="4876627"/>
            <a:ext cx="4162025" cy="180842"/>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r>
              <a:rPr lang="en-US" i="1" dirty="0">
                <a:solidFill>
                  <a:schemeClr val="tx1"/>
                </a:solidFill>
                <a:latin typeface="Open Sans" pitchFamily="2" charset="0"/>
                <a:ea typeface="Open Sans" pitchFamily="2" charset="0"/>
                <a:cs typeface="Open Sans" pitchFamily="2" charset="0"/>
              </a:rPr>
              <a:t>Teach Engineering</a:t>
            </a:r>
            <a:endParaRPr lang="en-US" dirty="0"/>
          </a:p>
        </p:txBody>
      </p:sp>
    </p:spTree>
    <p:extLst>
      <p:ext uri="{BB962C8B-B14F-4D97-AF65-F5344CB8AC3E}">
        <p14:creationId xmlns:p14="http://schemas.microsoft.com/office/powerpoint/2010/main" val="38981272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3" name="Rounded Rectangle 2">
            <a:extLst>
              <a:ext uri="{FF2B5EF4-FFF2-40B4-BE49-F238E27FC236}">
                <a16:creationId xmlns:a16="http://schemas.microsoft.com/office/drawing/2014/main" id="{C7355F17-979F-3640-A5F8-AC752B038312}"/>
              </a:ext>
            </a:extLst>
          </p:cNvPr>
          <p:cNvSpPr/>
          <p:nvPr/>
        </p:nvSpPr>
        <p:spPr>
          <a:xfrm>
            <a:off x="659562" y="225238"/>
            <a:ext cx="3563079" cy="4693023"/>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106" name="Google Shape;106;p26"/>
          <p:cNvSpPr txBox="1">
            <a:spLocks noGrp="1"/>
          </p:cNvSpPr>
          <p:nvPr>
            <p:ph type="title"/>
          </p:nvPr>
        </p:nvSpPr>
        <p:spPr>
          <a:xfrm>
            <a:off x="806824" y="445025"/>
            <a:ext cx="3268559"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SzPts val="990"/>
              <a:buNone/>
            </a:pPr>
            <a:r>
              <a:rPr lang="en" sz="2720" b="1" dirty="0">
                <a:solidFill>
                  <a:srgbClr val="F8A81B"/>
                </a:solidFill>
                <a:latin typeface="Open Sans" panose="020B0606030504020204" pitchFamily="34" charset="0"/>
                <a:ea typeface="Open Sans" panose="020B0606030504020204" pitchFamily="34" charset="0"/>
                <a:cs typeface="Open Sans" panose="020B0606030504020204" pitchFamily="34" charset="0"/>
                <a:sym typeface="Open Sans"/>
              </a:rPr>
              <a:t>WHAT ARE PHONES MADE OF? </a:t>
            </a:r>
            <a:endParaRPr sz="2720" b="1" dirty="0">
              <a:solidFill>
                <a:srgbClr val="F8A81B"/>
              </a:solidFill>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07" name="Google Shape;107;p26"/>
          <p:cNvSpPr txBox="1">
            <a:spLocks noGrp="1"/>
          </p:cNvSpPr>
          <p:nvPr>
            <p:ph type="body" idx="1"/>
          </p:nvPr>
        </p:nvSpPr>
        <p:spPr>
          <a:xfrm>
            <a:off x="806823" y="2179543"/>
            <a:ext cx="3268559" cy="2400162"/>
          </a:xfrm>
          <a:prstGeom prst="rect">
            <a:avLst/>
          </a:prstGeom>
        </p:spPr>
        <p:txBody>
          <a:bodyPr spcFirstLastPara="1" wrap="square" lIns="91425" tIns="91425" rIns="91425" bIns="91425" anchor="t" anchorCtr="0">
            <a:normAutofit/>
          </a:bodyPr>
          <a:lstStyle/>
          <a:p>
            <a:pPr marL="0" indent="0">
              <a:buNone/>
            </a:pPr>
            <a:r>
              <a:rPr lang="en-US" sz="2000" b="1" dirty="0">
                <a:solidFill>
                  <a:srgbClr val="9FCC3B"/>
                </a:solidFill>
                <a:latin typeface="Open Sans"/>
                <a:ea typeface="Open Sans"/>
                <a:cs typeface="Open Sans"/>
                <a:sym typeface="Open Sans"/>
              </a:rPr>
              <a:t>What metals do they use?</a:t>
            </a:r>
          </a:p>
          <a:p>
            <a:pPr marL="0" indent="0">
              <a:buNone/>
            </a:pPr>
            <a:endParaRPr lang="en-US" sz="2000" b="1" dirty="0">
              <a:solidFill>
                <a:srgbClr val="6091BA"/>
              </a:solidFill>
              <a:latin typeface="Open Sans"/>
              <a:ea typeface="Open Sans"/>
              <a:cs typeface="Open Sans"/>
              <a:sym typeface="Open Sans"/>
            </a:endParaRPr>
          </a:p>
          <a:p>
            <a:pPr marL="0" indent="0">
              <a:buNone/>
            </a:pPr>
            <a:r>
              <a:rPr lang="en-US" sz="2000" b="1" dirty="0">
                <a:solidFill>
                  <a:srgbClr val="8D64AA"/>
                </a:solidFill>
                <a:latin typeface="Open Sans"/>
                <a:ea typeface="Open Sans"/>
                <a:cs typeface="Open Sans"/>
                <a:sym typeface="Open Sans"/>
              </a:rPr>
              <a:t>Where do we get these metals from?</a:t>
            </a:r>
            <a:endParaRPr lang="en-US" sz="2000" b="1" dirty="0">
              <a:solidFill>
                <a:srgbClr val="8D64AA"/>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lvl="0" indent="0" algn="l" rtl="0">
              <a:spcBef>
                <a:spcPts val="0"/>
              </a:spcBef>
              <a:spcAft>
                <a:spcPts val="0"/>
              </a:spcAft>
              <a:buNone/>
            </a:pPr>
            <a:endParaRPr lang="en" sz="2000" dirty="0">
              <a:solidFill>
                <a:srgbClr val="09586A"/>
              </a:solidFill>
              <a:latin typeface="Open Sans" panose="020B0606030504020204" pitchFamily="34" charset="0"/>
              <a:ea typeface="Open Sans" panose="020B0606030504020204" pitchFamily="34" charset="0"/>
              <a:cs typeface="Open Sans" panose="020B0606030504020204" pitchFamily="34" charset="0"/>
              <a:sym typeface="Open Sans"/>
            </a:endParaRPr>
          </a:p>
          <a:p>
            <a:pPr marL="0" lvl="0" indent="0" algn="l" rtl="0">
              <a:spcBef>
                <a:spcPts val="0"/>
              </a:spcBef>
              <a:spcAft>
                <a:spcPts val="0"/>
              </a:spcAft>
              <a:buNone/>
            </a:pPr>
            <a:endParaRPr lang="en" sz="2000" dirty="0">
              <a:solidFill>
                <a:srgbClr val="09586A"/>
              </a:solidFill>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6" name="Google Shape;70;p2">
            <a:extLst>
              <a:ext uri="{FF2B5EF4-FFF2-40B4-BE49-F238E27FC236}">
                <a16:creationId xmlns:a16="http://schemas.microsoft.com/office/drawing/2014/main" id="{8EA9B8FC-DD6F-1348-A484-82ABDBBA5243}"/>
              </a:ext>
            </a:extLst>
          </p:cNvPr>
          <p:cNvSpPr/>
          <p:nvPr/>
        </p:nvSpPr>
        <p:spPr>
          <a:xfrm>
            <a:off x="5136870" y="584682"/>
            <a:ext cx="552366" cy="510988"/>
          </a:xfrm>
          <a:prstGeom prst="rect">
            <a:avLst/>
          </a:prstGeom>
          <a:solidFill>
            <a:srgbClr val="9FCC3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7" name="Google Shape;72;p2">
            <a:extLst>
              <a:ext uri="{FF2B5EF4-FFF2-40B4-BE49-F238E27FC236}">
                <a16:creationId xmlns:a16="http://schemas.microsoft.com/office/drawing/2014/main" id="{3503F189-473C-FD48-99BB-27D1ED2B3900}"/>
              </a:ext>
            </a:extLst>
          </p:cNvPr>
          <p:cNvSpPr/>
          <p:nvPr/>
        </p:nvSpPr>
        <p:spPr>
          <a:xfrm>
            <a:off x="5924000" y="584682"/>
            <a:ext cx="552366" cy="520350"/>
          </a:xfrm>
          <a:prstGeom prst="rect">
            <a:avLst/>
          </a:prstGeom>
          <a:solidFill>
            <a:srgbClr val="8D64AA"/>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8" name="Google Shape;74;p2">
            <a:extLst>
              <a:ext uri="{FF2B5EF4-FFF2-40B4-BE49-F238E27FC236}">
                <a16:creationId xmlns:a16="http://schemas.microsoft.com/office/drawing/2014/main" id="{53C894DA-A50D-5644-8BFF-1DFF6F6599D2}"/>
              </a:ext>
            </a:extLst>
          </p:cNvPr>
          <p:cNvSpPr/>
          <p:nvPr/>
        </p:nvSpPr>
        <p:spPr>
          <a:xfrm>
            <a:off x="6699068" y="594044"/>
            <a:ext cx="552366" cy="510988"/>
          </a:xfrm>
          <a:prstGeom prst="rect">
            <a:avLst/>
          </a:prstGeom>
          <a:solidFill>
            <a:srgbClr val="F8A8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9" name="Google Shape;68;p2">
            <a:extLst>
              <a:ext uri="{FF2B5EF4-FFF2-40B4-BE49-F238E27FC236}">
                <a16:creationId xmlns:a16="http://schemas.microsoft.com/office/drawing/2014/main" id="{58E81784-67F2-B449-99B5-DB49EE058559}"/>
              </a:ext>
            </a:extLst>
          </p:cNvPr>
          <p:cNvSpPr/>
          <p:nvPr/>
        </p:nvSpPr>
        <p:spPr>
          <a:xfrm>
            <a:off x="7469826" y="584682"/>
            <a:ext cx="552366" cy="520350"/>
          </a:xfrm>
          <a:prstGeom prst="rect">
            <a:avLst/>
          </a:prstGeom>
          <a:solidFill>
            <a:srgbClr val="6091BA"/>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0" name="Google Shape;70;p2">
            <a:extLst>
              <a:ext uri="{FF2B5EF4-FFF2-40B4-BE49-F238E27FC236}">
                <a16:creationId xmlns:a16="http://schemas.microsoft.com/office/drawing/2014/main" id="{78FADA10-215C-B742-B53E-1F5CDCA8DFA8}"/>
              </a:ext>
            </a:extLst>
          </p:cNvPr>
          <p:cNvSpPr/>
          <p:nvPr/>
        </p:nvSpPr>
        <p:spPr>
          <a:xfrm>
            <a:off x="7469826" y="3043905"/>
            <a:ext cx="552366" cy="510988"/>
          </a:xfrm>
          <a:prstGeom prst="rect">
            <a:avLst/>
          </a:prstGeom>
          <a:solidFill>
            <a:srgbClr val="9FCC3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1" name="Google Shape;72;p2">
            <a:extLst>
              <a:ext uri="{FF2B5EF4-FFF2-40B4-BE49-F238E27FC236}">
                <a16:creationId xmlns:a16="http://schemas.microsoft.com/office/drawing/2014/main" id="{A086B314-FD69-F547-B138-E3A8EA09BA17}"/>
              </a:ext>
            </a:extLst>
          </p:cNvPr>
          <p:cNvSpPr/>
          <p:nvPr/>
        </p:nvSpPr>
        <p:spPr>
          <a:xfrm>
            <a:off x="7469826" y="1404423"/>
            <a:ext cx="552366" cy="520350"/>
          </a:xfrm>
          <a:prstGeom prst="rect">
            <a:avLst/>
          </a:prstGeom>
          <a:solidFill>
            <a:srgbClr val="8D64AA"/>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2" name="Google Shape;74;p2">
            <a:extLst>
              <a:ext uri="{FF2B5EF4-FFF2-40B4-BE49-F238E27FC236}">
                <a16:creationId xmlns:a16="http://schemas.microsoft.com/office/drawing/2014/main" id="{02AE17EB-844D-B24B-AE44-AF9ECB29CAAA}"/>
              </a:ext>
            </a:extLst>
          </p:cNvPr>
          <p:cNvSpPr/>
          <p:nvPr/>
        </p:nvSpPr>
        <p:spPr>
          <a:xfrm>
            <a:off x="6699068" y="1406333"/>
            <a:ext cx="552366" cy="510988"/>
          </a:xfrm>
          <a:prstGeom prst="rect">
            <a:avLst/>
          </a:prstGeom>
          <a:solidFill>
            <a:srgbClr val="F8A8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3" name="Google Shape;68;p2">
            <a:extLst>
              <a:ext uri="{FF2B5EF4-FFF2-40B4-BE49-F238E27FC236}">
                <a16:creationId xmlns:a16="http://schemas.microsoft.com/office/drawing/2014/main" id="{91ADFB94-D9E6-4242-908F-ACBC38278DC6}"/>
              </a:ext>
            </a:extLst>
          </p:cNvPr>
          <p:cNvSpPr/>
          <p:nvPr/>
        </p:nvSpPr>
        <p:spPr>
          <a:xfrm>
            <a:off x="5136870" y="2227361"/>
            <a:ext cx="552366" cy="520350"/>
          </a:xfrm>
          <a:prstGeom prst="rect">
            <a:avLst/>
          </a:prstGeom>
          <a:solidFill>
            <a:srgbClr val="6091BA"/>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4" name="Google Shape;70;p2">
            <a:extLst>
              <a:ext uri="{FF2B5EF4-FFF2-40B4-BE49-F238E27FC236}">
                <a16:creationId xmlns:a16="http://schemas.microsoft.com/office/drawing/2014/main" id="{1DB61E55-AF0F-AC4D-BA51-B9FD42C9F295}"/>
              </a:ext>
            </a:extLst>
          </p:cNvPr>
          <p:cNvSpPr/>
          <p:nvPr/>
        </p:nvSpPr>
        <p:spPr>
          <a:xfrm>
            <a:off x="5924000" y="1402213"/>
            <a:ext cx="552366" cy="510988"/>
          </a:xfrm>
          <a:prstGeom prst="rect">
            <a:avLst/>
          </a:prstGeom>
          <a:solidFill>
            <a:srgbClr val="9FCC3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5" name="Google Shape;72;p2">
            <a:extLst>
              <a:ext uri="{FF2B5EF4-FFF2-40B4-BE49-F238E27FC236}">
                <a16:creationId xmlns:a16="http://schemas.microsoft.com/office/drawing/2014/main" id="{9CE49EDE-2AC4-1843-A1CA-404FDCA88D7B}"/>
              </a:ext>
            </a:extLst>
          </p:cNvPr>
          <p:cNvSpPr/>
          <p:nvPr/>
        </p:nvSpPr>
        <p:spPr>
          <a:xfrm>
            <a:off x="5924000" y="2210209"/>
            <a:ext cx="552366" cy="520350"/>
          </a:xfrm>
          <a:prstGeom prst="rect">
            <a:avLst/>
          </a:prstGeom>
          <a:solidFill>
            <a:srgbClr val="8D64AA"/>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6" name="Google Shape;74;p2">
            <a:extLst>
              <a:ext uri="{FF2B5EF4-FFF2-40B4-BE49-F238E27FC236}">
                <a16:creationId xmlns:a16="http://schemas.microsoft.com/office/drawing/2014/main" id="{1996403D-18F8-E34D-92EC-EA525B08F4D7}"/>
              </a:ext>
            </a:extLst>
          </p:cNvPr>
          <p:cNvSpPr/>
          <p:nvPr/>
        </p:nvSpPr>
        <p:spPr>
          <a:xfrm>
            <a:off x="5136870" y="3854285"/>
            <a:ext cx="552366" cy="510988"/>
          </a:xfrm>
          <a:prstGeom prst="rect">
            <a:avLst/>
          </a:prstGeom>
          <a:solidFill>
            <a:srgbClr val="F8A8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7" name="Google Shape;68;p2">
            <a:extLst>
              <a:ext uri="{FF2B5EF4-FFF2-40B4-BE49-F238E27FC236}">
                <a16:creationId xmlns:a16="http://schemas.microsoft.com/office/drawing/2014/main" id="{2635C1A0-852B-CA4A-8657-A303A74ADAA4}"/>
              </a:ext>
            </a:extLst>
          </p:cNvPr>
          <p:cNvSpPr/>
          <p:nvPr/>
        </p:nvSpPr>
        <p:spPr>
          <a:xfrm>
            <a:off x="7469826" y="2227361"/>
            <a:ext cx="552366" cy="520350"/>
          </a:xfrm>
          <a:prstGeom prst="rect">
            <a:avLst/>
          </a:prstGeom>
          <a:solidFill>
            <a:srgbClr val="6091BA"/>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8" name="Google Shape;70;p2">
            <a:extLst>
              <a:ext uri="{FF2B5EF4-FFF2-40B4-BE49-F238E27FC236}">
                <a16:creationId xmlns:a16="http://schemas.microsoft.com/office/drawing/2014/main" id="{25669E53-81DF-F444-AF3B-A0508A1416CB}"/>
              </a:ext>
            </a:extLst>
          </p:cNvPr>
          <p:cNvSpPr/>
          <p:nvPr/>
        </p:nvSpPr>
        <p:spPr>
          <a:xfrm>
            <a:off x="5136870" y="3041566"/>
            <a:ext cx="552366" cy="510988"/>
          </a:xfrm>
          <a:prstGeom prst="rect">
            <a:avLst/>
          </a:prstGeom>
          <a:solidFill>
            <a:srgbClr val="9FCC3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9" name="Google Shape;72;p2">
            <a:extLst>
              <a:ext uri="{FF2B5EF4-FFF2-40B4-BE49-F238E27FC236}">
                <a16:creationId xmlns:a16="http://schemas.microsoft.com/office/drawing/2014/main" id="{0D3496CE-FFCD-AA49-B132-39EC18546DCA}"/>
              </a:ext>
            </a:extLst>
          </p:cNvPr>
          <p:cNvSpPr/>
          <p:nvPr/>
        </p:nvSpPr>
        <p:spPr>
          <a:xfrm>
            <a:off x="5136870" y="1397402"/>
            <a:ext cx="552366" cy="520350"/>
          </a:xfrm>
          <a:prstGeom prst="rect">
            <a:avLst/>
          </a:prstGeom>
          <a:solidFill>
            <a:srgbClr val="8D64AA"/>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20" name="Google Shape;74;p2">
            <a:extLst>
              <a:ext uri="{FF2B5EF4-FFF2-40B4-BE49-F238E27FC236}">
                <a16:creationId xmlns:a16="http://schemas.microsoft.com/office/drawing/2014/main" id="{2CC3A470-11A4-8240-B022-8E848B5F1495}"/>
              </a:ext>
            </a:extLst>
          </p:cNvPr>
          <p:cNvSpPr/>
          <p:nvPr/>
        </p:nvSpPr>
        <p:spPr>
          <a:xfrm>
            <a:off x="6699068" y="3030911"/>
            <a:ext cx="552366" cy="510988"/>
          </a:xfrm>
          <a:prstGeom prst="rect">
            <a:avLst/>
          </a:prstGeom>
          <a:solidFill>
            <a:srgbClr val="F8A8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21" name="Google Shape;68;p2">
            <a:extLst>
              <a:ext uri="{FF2B5EF4-FFF2-40B4-BE49-F238E27FC236}">
                <a16:creationId xmlns:a16="http://schemas.microsoft.com/office/drawing/2014/main" id="{1365E9D7-296A-B14D-A485-E2EAD54A1E27}"/>
              </a:ext>
            </a:extLst>
          </p:cNvPr>
          <p:cNvSpPr/>
          <p:nvPr/>
        </p:nvSpPr>
        <p:spPr>
          <a:xfrm>
            <a:off x="5924000" y="3027567"/>
            <a:ext cx="552366" cy="520350"/>
          </a:xfrm>
          <a:prstGeom prst="rect">
            <a:avLst/>
          </a:prstGeom>
          <a:solidFill>
            <a:srgbClr val="6091BA"/>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22" name="Google Shape;70;p2">
            <a:extLst>
              <a:ext uri="{FF2B5EF4-FFF2-40B4-BE49-F238E27FC236}">
                <a16:creationId xmlns:a16="http://schemas.microsoft.com/office/drawing/2014/main" id="{9720F33D-BD26-C846-84E1-C65061A4E644}"/>
              </a:ext>
            </a:extLst>
          </p:cNvPr>
          <p:cNvSpPr/>
          <p:nvPr/>
        </p:nvSpPr>
        <p:spPr>
          <a:xfrm>
            <a:off x="6699068" y="2218622"/>
            <a:ext cx="552366" cy="510988"/>
          </a:xfrm>
          <a:prstGeom prst="rect">
            <a:avLst/>
          </a:prstGeom>
          <a:solidFill>
            <a:srgbClr val="9FCC3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23" name="Google Shape;72;p2">
            <a:extLst>
              <a:ext uri="{FF2B5EF4-FFF2-40B4-BE49-F238E27FC236}">
                <a16:creationId xmlns:a16="http://schemas.microsoft.com/office/drawing/2014/main" id="{95360F5D-695F-D64C-BAE7-6D188EFAFBD2}"/>
              </a:ext>
            </a:extLst>
          </p:cNvPr>
          <p:cNvSpPr/>
          <p:nvPr/>
        </p:nvSpPr>
        <p:spPr>
          <a:xfrm>
            <a:off x="5924000" y="3844923"/>
            <a:ext cx="552366" cy="520350"/>
          </a:xfrm>
          <a:prstGeom prst="rect">
            <a:avLst/>
          </a:prstGeom>
          <a:solidFill>
            <a:srgbClr val="8D64AA"/>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24" name="Google Shape;74;p2">
            <a:extLst>
              <a:ext uri="{FF2B5EF4-FFF2-40B4-BE49-F238E27FC236}">
                <a16:creationId xmlns:a16="http://schemas.microsoft.com/office/drawing/2014/main" id="{54C537F3-49E9-3548-A96E-B25A8CD6ADBA}"/>
              </a:ext>
            </a:extLst>
          </p:cNvPr>
          <p:cNvSpPr/>
          <p:nvPr/>
        </p:nvSpPr>
        <p:spPr>
          <a:xfrm>
            <a:off x="6699068" y="3843200"/>
            <a:ext cx="552366" cy="510988"/>
          </a:xfrm>
          <a:prstGeom prst="rect">
            <a:avLst/>
          </a:prstGeom>
          <a:solidFill>
            <a:srgbClr val="F8A8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25" name="Google Shape;68;p2">
            <a:extLst>
              <a:ext uri="{FF2B5EF4-FFF2-40B4-BE49-F238E27FC236}">
                <a16:creationId xmlns:a16="http://schemas.microsoft.com/office/drawing/2014/main" id="{3ED6AD24-4338-9242-9909-2D166D4E51CA}"/>
              </a:ext>
            </a:extLst>
          </p:cNvPr>
          <p:cNvSpPr/>
          <p:nvPr/>
        </p:nvSpPr>
        <p:spPr>
          <a:xfrm>
            <a:off x="7469826" y="3854285"/>
            <a:ext cx="552366" cy="520350"/>
          </a:xfrm>
          <a:prstGeom prst="rect">
            <a:avLst/>
          </a:prstGeom>
          <a:solidFill>
            <a:srgbClr val="6091BA"/>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5" name="Google Shape;115;p27"/>
          <p:cNvSpPr/>
          <p:nvPr/>
        </p:nvSpPr>
        <p:spPr>
          <a:xfrm>
            <a:off x="-1" y="0"/>
            <a:ext cx="9144001" cy="1613648"/>
          </a:xfrm>
          <a:prstGeom prst="rect">
            <a:avLst/>
          </a:prstGeom>
          <a:no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2400" b="1" dirty="0">
                <a:solidFill>
                  <a:srgbClr val="6091BA"/>
                </a:solidFill>
                <a:latin typeface="Open Sans"/>
                <a:ea typeface="Open Sans"/>
                <a:cs typeface="Open Sans"/>
                <a:sym typeface="Open Sans"/>
              </a:rPr>
              <a:t>PHONES ARE MADE OF MANY METALS</a:t>
            </a:r>
          </a:p>
          <a:p>
            <a:pPr marL="0" lvl="0" indent="0" algn="ctr" rtl="0">
              <a:spcBef>
                <a:spcPts val="0"/>
              </a:spcBef>
              <a:spcAft>
                <a:spcPts val="0"/>
              </a:spcAft>
              <a:buNone/>
            </a:pPr>
            <a:endParaRPr lang="en" sz="300" b="1" dirty="0">
              <a:latin typeface="Open Sans" panose="020B0606030504020204" pitchFamily="34" charset="0"/>
              <a:ea typeface="Open Sans" panose="020B0606030504020204" pitchFamily="34" charset="0"/>
              <a:cs typeface="Open Sans" panose="020B0606030504020204" pitchFamily="34" charset="0"/>
              <a:sym typeface="Open Sans"/>
            </a:endParaRPr>
          </a:p>
          <a:p>
            <a:pPr marL="0" lvl="0" indent="0" algn="ctr" rtl="0">
              <a:spcBef>
                <a:spcPts val="0"/>
              </a:spcBef>
              <a:spcAft>
                <a:spcPts val="0"/>
              </a:spcAft>
              <a:buNone/>
            </a:pPr>
            <a:endParaRPr lang="en" sz="200" b="1" dirty="0">
              <a:latin typeface="Open Sans" panose="020B0606030504020204" pitchFamily="34" charset="0"/>
              <a:ea typeface="Open Sans" panose="020B0606030504020204" pitchFamily="34" charset="0"/>
              <a:cs typeface="Open Sans" panose="020B0606030504020204" pitchFamily="34" charset="0"/>
              <a:sym typeface="Open Sans"/>
            </a:endParaRPr>
          </a:p>
          <a:p>
            <a:pPr marL="0" lvl="0" indent="0" algn="ctr" rtl="0">
              <a:spcBef>
                <a:spcPts val="0"/>
              </a:spcBef>
              <a:spcAft>
                <a:spcPts val="0"/>
              </a:spcAft>
              <a:buNone/>
            </a:pPr>
            <a:r>
              <a:rPr lang="en" sz="1800" dirty="0">
                <a:latin typeface="Open Sans" panose="020B0606030504020204" pitchFamily="34" charset="0"/>
                <a:ea typeface="Open Sans" panose="020B0606030504020204" pitchFamily="34" charset="0"/>
                <a:cs typeface="Open Sans" panose="020B0606030504020204" pitchFamily="34" charset="0"/>
                <a:sym typeface="Open Sans"/>
              </a:rPr>
              <a:t>We particularly care about lanthanides (rare earth elements) for displays.</a:t>
            </a:r>
            <a:endParaRPr sz="1800" dirty="0">
              <a:latin typeface="Open Sans" panose="020B0606030504020204" pitchFamily="34" charset="0"/>
              <a:ea typeface="Open Sans" panose="020B0606030504020204" pitchFamily="34" charset="0"/>
              <a:cs typeface="Open Sans" panose="020B0606030504020204" pitchFamily="34" charset="0"/>
              <a:sym typeface="Open Sans"/>
            </a:endParaRPr>
          </a:p>
        </p:txBody>
      </p:sp>
      <p:grpSp>
        <p:nvGrpSpPr>
          <p:cNvPr id="2" name="Group 1">
            <a:extLst>
              <a:ext uri="{FF2B5EF4-FFF2-40B4-BE49-F238E27FC236}">
                <a16:creationId xmlns:a16="http://schemas.microsoft.com/office/drawing/2014/main" id="{B8B6368E-65A7-2E46-9576-E3E198B137D8}"/>
              </a:ext>
            </a:extLst>
          </p:cNvPr>
          <p:cNvGrpSpPr/>
          <p:nvPr/>
        </p:nvGrpSpPr>
        <p:grpSpPr>
          <a:xfrm>
            <a:off x="871158" y="1361655"/>
            <a:ext cx="7401682" cy="3544818"/>
            <a:chOff x="875226" y="1410423"/>
            <a:chExt cx="7401682" cy="3544818"/>
          </a:xfrm>
        </p:grpSpPr>
        <p:grpSp>
          <p:nvGrpSpPr>
            <p:cNvPr id="4" name="Group 3">
              <a:extLst>
                <a:ext uri="{FF2B5EF4-FFF2-40B4-BE49-F238E27FC236}">
                  <a16:creationId xmlns:a16="http://schemas.microsoft.com/office/drawing/2014/main" id="{9BE5AA04-48ED-E34D-A21C-A8F57C42A4A7}"/>
                </a:ext>
              </a:extLst>
            </p:cNvPr>
            <p:cNvGrpSpPr/>
            <p:nvPr/>
          </p:nvGrpSpPr>
          <p:grpSpPr>
            <a:xfrm>
              <a:off x="875226" y="1410423"/>
              <a:ext cx="7393545" cy="2322653"/>
              <a:chOff x="610984" y="2051400"/>
              <a:chExt cx="7393545" cy="2322653"/>
            </a:xfrm>
          </p:grpSpPr>
          <p:sp>
            <p:nvSpPr>
              <p:cNvPr id="7" name="Google Shape;68;p2">
                <a:extLst>
                  <a:ext uri="{FF2B5EF4-FFF2-40B4-BE49-F238E27FC236}">
                    <a16:creationId xmlns:a16="http://schemas.microsoft.com/office/drawing/2014/main" id="{45B4738F-13C5-DC45-B052-AD2C6F512F7A}"/>
                  </a:ext>
                </a:extLst>
              </p:cNvPr>
              <p:cNvSpPr/>
              <p:nvPr/>
            </p:nvSpPr>
            <p:spPr>
              <a:xfrm>
                <a:off x="610984" y="2051400"/>
                <a:ext cx="1040700" cy="1040700"/>
              </a:xfrm>
              <a:prstGeom prst="rect">
                <a:avLst/>
              </a:prstGeom>
              <a:solidFill>
                <a:srgbClr val="6091BA"/>
              </a:solidFill>
              <a:ln>
                <a:solidFill>
                  <a:schemeClr val="tx1"/>
                </a:solid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3600" b="1" dirty="0">
                    <a:solidFill>
                      <a:schemeClr val="bg1"/>
                    </a:solidFill>
                    <a:latin typeface="Open Sans" panose="020B0606030504020204" pitchFamily="34" charset="0"/>
                    <a:ea typeface="Open Sans" panose="020B0606030504020204" pitchFamily="34" charset="0"/>
                    <a:cs typeface="Open Sans" panose="020B0606030504020204" pitchFamily="34" charset="0"/>
                  </a:rPr>
                  <a:t>Sc</a:t>
                </a:r>
                <a:endParaRPr lang="en-US" sz="3600" b="1" i="0" u="none" strike="noStrike" cap="none"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Arial"/>
                </a:endParaRPr>
              </a:p>
            </p:txBody>
          </p:sp>
          <p:sp>
            <p:nvSpPr>
              <p:cNvPr id="8" name="Google Shape;70;p2">
                <a:extLst>
                  <a:ext uri="{FF2B5EF4-FFF2-40B4-BE49-F238E27FC236}">
                    <a16:creationId xmlns:a16="http://schemas.microsoft.com/office/drawing/2014/main" id="{4FB9F816-7BFB-EB41-A0C8-9121B785FB7C}"/>
                  </a:ext>
                </a:extLst>
              </p:cNvPr>
              <p:cNvSpPr/>
              <p:nvPr/>
            </p:nvSpPr>
            <p:spPr>
              <a:xfrm>
                <a:off x="1881553" y="2051400"/>
                <a:ext cx="1040700" cy="1040700"/>
              </a:xfrm>
              <a:prstGeom prst="rect">
                <a:avLst/>
              </a:prstGeom>
              <a:solidFill>
                <a:srgbClr val="9FCC3B"/>
              </a:solidFill>
              <a:ln>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3600" b="1" i="0" u="none" strike="noStrike" kern="0" cap="none" spc="0" normalizeH="0" baseline="0" noProof="0" dirty="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rPr>
                  <a:t>Y</a:t>
                </a:r>
              </a:p>
            </p:txBody>
          </p:sp>
          <p:sp>
            <p:nvSpPr>
              <p:cNvPr id="9" name="Google Shape;72;p2">
                <a:extLst>
                  <a:ext uri="{FF2B5EF4-FFF2-40B4-BE49-F238E27FC236}">
                    <a16:creationId xmlns:a16="http://schemas.microsoft.com/office/drawing/2014/main" id="{400A92F9-3756-3942-BB1C-65131C3E9738}"/>
                  </a:ext>
                </a:extLst>
              </p:cNvPr>
              <p:cNvSpPr/>
              <p:nvPr/>
            </p:nvSpPr>
            <p:spPr>
              <a:xfrm>
                <a:off x="3152122" y="2051400"/>
                <a:ext cx="1040700" cy="1040700"/>
              </a:xfrm>
              <a:prstGeom prst="rect">
                <a:avLst/>
              </a:prstGeom>
              <a:solidFill>
                <a:srgbClr val="8D64AA"/>
              </a:solidFill>
              <a:ln>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3600" b="1" i="0" u="none" strike="noStrike" kern="0" cap="none" spc="0" normalizeH="0" baseline="0" noProof="0" dirty="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rPr>
                  <a:t>La</a:t>
                </a:r>
              </a:p>
            </p:txBody>
          </p:sp>
          <p:sp>
            <p:nvSpPr>
              <p:cNvPr id="10" name="Google Shape;74;p2">
                <a:extLst>
                  <a:ext uri="{FF2B5EF4-FFF2-40B4-BE49-F238E27FC236}">
                    <a16:creationId xmlns:a16="http://schemas.microsoft.com/office/drawing/2014/main" id="{802AF945-6B0A-454C-AFDB-26844747E7EB}"/>
                  </a:ext>
                </a:extLst>
              </p:cNvPr>
              <p:cNvSpPr/>
              <p:nvPr/>
            </p:nvSpPr>
            <p:spPr>
              <a:xfrm>
                <a:off x="4422691" y="2051400"/>
                <a:ext cx="1040700" cy="1040700"/>
              </a:xfrm>
              <a:prstGeom prst="rect">
                <a:avLst/>
              </a:prstGeom>
              <a:solidFill>
                <a:srgbClr val="F8A81B"/>
              </a:solidFill>
              <a:ln>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3600" b="1" i="0" u="none" strike="noStrike" kern="0" cap="none" spc="0" normalizeH="0" baseline="0" noProof="0" dirty="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rPr>
                  <a:t>Ce</a:t>
                </a:r>
              </a:p>
            </p:txBody>
          </p:sp>
          <p:sp>
            <p:nvSpPr>
              <p:cNvPr id="11" name="Google Shape;68;p2">
                <a:extLst>
                  <a:ext uri="{FF2B5EF4-FFF2-40B4-BE49-F238E27FC236}">
                    <a16:creationId xmlns:a16="http://schemas.microsoft.com/office/drawing/2014/main" id="{D712AEC3-F555-EB42-8E81-6411B0CE989C}"/>
                  </a:ext>
                </a:extLst>
              </p:cNvPr>
              <p:cNvSpPr/>
              <p:nvPr/>
            </p:nvSpPr>
            <p:spPr>
              <a:xfrm>
                <a:off x="3152122" y="3333353"/>
                <a:ext cx="1040700" cy="1040700"/>
              </a:xfrm>
              <a:prstGeom prst="rect">
                <a:avLst/>
              </a:prstGeom>
              <a:solidFill>
                <a:srgbClr val="6091BA"/>
              </a:solidFill>
              <a:ln>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lang="en-US" sz="3600" b="1" dirty="0">
                    <a:solidFill>
                      <a:srgbClr val="FFFFFF"/>
                    </a:solidFill>
                    <a:latin typeface="Open Sans" panose="020B0606030504020204" pitchFamily="34" charset="0"/>
                    <a:ea typeface="Open Sans" panose="020B0606030504020204" pitchFamily="34" charset="0"/>
                    <a:cs typeface="Open Sans" panose="020B0606030504020204" pitchFamily="34" charset="0"/>
                  </a:rPr>
                  <a:t>Eu</a:t>
                </a:r>
                <a:endParaRPr kumimoji="0" lang="en-US" sz="3600" b="1" i="0" u="none" strike="noStrike" kern="0" cap="none" spc="0" normalizeH="0" baseline="0" noProof="0" dirty="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endParaRPr>
              </a:p>
            </p:txBody>
          </p:sp>
          <p:sp>
            <p:nvSpPr>
              <p:cNvPr id="12" name="Google Shape;70;p2">
                <a:extLst>
                  <a:ext uri="{FF2B5EF4-FFF2-40B4-BE49-F238E27FC236}">
                    <a16:creationId xmlns:a16="http://schemas.microsoft.com/office/drawing/2014/main" id="{E95F9A37-6653-CE42-A854-F87163EE16C0}"/>
                  </a:ext>
                </a:extLst>
              </p:cNvPr>
              <p:cNvSpPr/>
              <p:nvPr/>
            </p:nvSpPr>
            <p:spPr>
              <a:xfrm>
                <a:off x="4422691" y="3333353"/>
                <a:ext cx="1040700" cy="1040700"/>
              </a:xfrm>
              <a:prstGeom prst="rect">
                <a:avLst/>
              </a:prstGeom>
              <a:solidFill>
                <a:srgbClr val="9FCC3B"/>
              </a:solidFill>
              <a:ln>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3600" b="1" i="0" u="none" strike="noStrike" kern="0" cap="none" spc="0" normalizeH="0" baseline="0" noProof="0" dirty="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rPr>
                  <a:t>Gd</a:t>
                </a:r>
              </a:p>
            </p:txBody>
          </p:sp>
          <p:sp>
            <p:nvSpPr>
              <p:cNvPr id="13" name="Google Shape;72;p2">
                <a:extLst>
                  <a:ext uri="{FF2B5EF4-FFF2-40B4-BE49-F238E27FC236}">
                    <a16:creationId xmlns:a16="http://schemas.microsoft.com/office/drawing/2014/main" id="{2084B45D-0B58-DD40-A900-63C3F2E10356}"/>
                  </a:ext>
                </a:extLst>
              </p:cNvPr>
              <p:cNvSpPr/>
              <p:nvPr/>
            </p:nvSpPr>
            <p:spPr>
              <a:xfrm>
                <a:off x="5693260" y="3333353"/>
                <a:ext cx="1040700" cy="1040700"/>
              </a:xfrm>
              <a:prstGeom prst="rect">
                <a:avLst/>
              </a:prstGeom>
              <a:solidFill>
                <a:srgbClr val="8D64AA"/>
              </a:solidFill>
              <a:ln>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3600" b="1" i="0" u="none" strike="noStrike" kern="0" cap="none" spc="0" normalizeH="0" baseline="0" noProof="0" dirty="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rPr>
                  <a:t>Tb</a:t>
                </a:r>
              </a:p>
            </p:txBody>
          </p:sp>
          <p:sp>
            <p:nvSpPr>
              <p:cNvPr id="14" name="Google Shape;74;p2">
                <a:extLst>
                  <a:ext uri="{FF2B5EF4-FFF2-40B4-BE49-F238E27FC236}">
                    <a16:creationId xmlns:a16="http://schemas.microsoft.com/office/drawing/2014/main" id="{C9D60AAC-C899-AB4F-9066-2564DE6DA590}"/>
                  </a:ext>
                </a:extLst>
              </p:cNvPr>
              <p:cNvSpPr/>
              <p:nvPr/>
            </p:nvSpPr>
            <p:spPr>
              <a:xfrm>
                <a:off x="6963829" y="3333353"/>
                <a:ext cx="1040700" cy="1040700"/>
              </a:xfrm>
              <a:prstGeom prst="rect">
                <a:avLst/>
              </a:prstGeom>
              <a:solidFill>
                <a:srgbClr val="F8A81B"/>
              </a:solidFill>
              <a:ln>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3600" b="1" i="0" u="none" strike="noStrike" kern="0" cap="none" spc="0" normalizeH="0" baseline="0" noProof="0" dirty="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rPr>
                  <a:t>Dy</a:t>
                </a:r>
              </a:p>
            </p:txBody>
          </p:sp>
          <p:sp>
            <p:nvSpPr>
              <p:cNvPr id="15" name="Google Shape;68;p2">
                <a:extLst>
                  <a:ext uri="{FF2B5EF4-FFF2-40B4-BE49-F238E27FC236}">
                    <a16:creationId xmlns:a16="http://schemas.microsoft.com/office/drawing/2014/main" id="{A8047741-6E67-4048-B4AC-273A036436B2}"/>
                  </a:ext>
                </a:extLst>
              </p:cNvPr>
              <p:cNvSpPr/>
              <p:nvPr/>
            </p:nvSpPr>
            <p:spPr>
              <a:xfrm>
                <a:off x="5693260" y="2051400"/>
                <a:ext cx="1040700" cy="1040700"/>
              </a:xfrm>
              <a:prstGeom prst="rect">
                <a:avLst/>
              </a:prstGeom>
              <a:solidFill>
                <a:srgbClr val="6091BA"/>
              </a:solidFill>
              <a:ln>
                <a:solidFill>
                  <a:schemeClr val="tx1"/>
                </a:solid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3600" b="1" dirty="0" err="1">
                    <a:solidFill>
                      <a:schemeClr val="bg1"/>
                    </a:solidFill>
                    <a:latin typeface="Open Sans" panose="020B0606030504020204" pitchFamily="34" charset="0"/>
                    <a:ea typeface="Open Sans" panose="020B0606030504020204" pitchFamily="34" charset="0"/>
                    <a:cs typeface="Open Sans" panose="020B0606030504020204" pitchFamily="34" charset="0"/>
                  </a:rPr>
                  <a:t>Pr</a:t>
                </a:r>
                <a:endParaRPr lang="en-US" sz="3600" b="1" i="0" u="none" strike="noStrike" cap="none">
                  <a:solidFill>
                    <a:schemeClr val="bg1"/>
                  </a:solidFill>
                  <a:latin typeface="Open Sans" panose="020B0606030504020204" pitchFamily="34" charset="0"/>
                  <a:ea typeface="Open Sans" panose="020B0606030504020204" pitchFamily="34" charset="0"/>
                  <a:cs typeface="Open Sans" panose="020B0606030504020204" pitchFamily="34" charset="0"/>
                  <a:sym typeface="Arial"/>
                </a:endParaRPr>
              </a:p>
            </p:txBody>
          </p:sp>
          <p:sp>
            <p:nvSpPr>
              <p:cNvPr id="16" name="Google Shape;70;p2">
                <a:extLst>
                  <a:ext uri="{FF2B5EF4-FFF2-40B4-BE49-F238E27FC236}">
                    <a16:creationId xmlns:a16="http://schemas.microsoft.com/office/drawing/2014/main" id="{7B5DBA76-8EC3-844D-ACBF-47555DD257F6}"/>
                  </a:ext>
                </a:extLst>
              </p:cNvPr>
              <p:cNvSpPr/>
              <p:nvPr/>
            </p:nvSpPr>
            <p:spPr>
              <a:xfrm>
                <a:off x="6963829" y="2051400"/>
                <a:ext cx="1040700" cy="1040700"/>
              </a:xfrm>
              <a:prstGeom prst="rect">
                <a:avLst/>
              </a:prstGeom>
              <a:solidFill>
                <a:srgbClr val="9FCC3B"/>
              </a:solidFill>
              <a:ln>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3600" b="1" i="0" u="none" strike="noStrike" kern="0" cap="none" spc="0" normalizeH="0" baseline="0" noProof="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rPr>
                  <a:t>Nd</a:t>
                </a:r>
              </a:p>
            </p:txBody>
          </p:sp>
          <p:sp>
            <p:nvSpPr>
              <p:cNvPr id="17" name="Google Shape;72;p2">
                <a:extLst>
                  <a:ext uri="{FF2B5EF4-FFF2-40B4-BE49-F238E27FC236}">
                    <a16:creationId xmlns:a16="http://schemas.microsoft.com/office/drawing/2014/main" id="{1662D028-FB3B-B549-865A-D8AD317C0451}"/>
                  </a:ext>
                </a:extLst>
              </p:cNvPr>
              <p:cNvSpPr/>
              <p:nvPr/>
            </p:nvSpPr>
            <p:spPr>
              <a:xfrm>
                <a:off x="619121" y="3333353"/>
                <a:ext cx="1040700" cy="1040700"/>
              </a:xfrm>
              <a:prstGeom prst="rect">
                <a:avLst/>
              </a:prstGeom>
              <a:solidFill>
                <a:srgbClr val="8D64AA"/>
              </a:solidFill>
              <a:ln>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3600" b="1" i="0" u="none" strike="noStrike" kern="0" cap="none" spc="0" normalizeH="0" baseline="0" noProof="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rPr>
                  <a:t>Pm</a:t>
                </a:r>
              </a:p>
            </p:txBody>
          </p:sp>
          <p:sp>
            <p:nvSpPr>
              <p:cNvPr id="18" name="Google Shape;74;p2">
                <a:extLst>
                  <a:ext uri="{FF2B5EF4-FFF2-40B4-BE49-F238E27FC236}">
                    <a16:creationId xmlns:a16="http://schemas.microsoft.com/office/drawing/2014/main" id="{B2569E0C-DD2F-134C-9ED5-7A09D3C03B46}"/>
                  </a:ext>
                </a:extLst>
              </p:cNvPr>
              <p:cNvSpPr/>
              <p:nvPr/>
            </p:nvSpPr>
            <p:spPr>
              <a:xfrm>
                <a:off x="1889690" y="3333353"/>
                <a:ext cx="1040700" cy="1040700"/>
              </a:xfrm>
              <a:prstGeom prst="rect">
                <a:avLst/>
              </a:prstGeom>
              <a:solidFill>
                <a:srgbClr val="F8A81B"/>
              </a:solidFill>
              <a:ln>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3600" b="1" i="0" u="none" strike="noStrike" kern="0" cap="none" spc="0" normalizeH="0" baseline="0" noProof="0" err="1">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rPr>
                  <a:t>Sm</a:t>
                </a:r>
                <a:endParaRPr kumimoji="0" lang="en-US" sz="3600" b="1" i="0" u="none" strike="noStrike" kern="0" cap="none" spc="0" normalizeH="0" baseline="0" noProof="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endParaRPr>
              </a:p>
            </p:txBody>
          </p:sp>
        </p:grpSp>
        <p:sp>
          <p:nvSpPr>
            <p:cNvPr id="20" name="Google Shape;68;p2">
              <a:extLst>
                <a:ext uri="{FF2B5EF4-FFF2-40B4-BE49-F238E27FC236}">
                  <a16:creationId xmlns:a16="http://schemas.microsoft.com/office/drawing/2014/main" id="{FB81F59F-5A12-B445-9F13-B06183F7F4EB}"/>
                </a:ext>
              </a:extLst>
            </p:cNvPr>
            <p:cNvSpPr/>
            <p:nvPr/>
          </p:nvSpPr>
          <p:spPr>
            <a:xfrm>
              <a:off x="883363" y="3914541"/>
              <a:ext cx="1040700" cy="1040700"/>
            </a:xfrm>
            <a:prstGeom prst="rect">
              <a:avLst/>
            </a:prstGeom>
            <a:solidFill>
              <a:srgbClr val="6091BA"/>
            </a:solidFill>
            <a:ln>
              <a:solidFill>
                <a:schemeClr val="tx1"/>
              </a:solid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3600" b="1" i="0" u="none" strike="noStrike" cap="none">
                  <a:solidFill>
                    <a:schemeClr val="bg1"/>
                  </a:solidFill>
                  <a:latin typeface="Open Sans" panose="020B0606030504020204" pitchFamily="34" charset="0"/>
                  <a:ea typeface="Open Sans" panose="020B0606030504020204" pitchFamily="34" charset="0"/>
                  <a:cs typeface="Open Sans" panose="020B0606030504020204" pitchFamily="34" charset="0"/>
                  <a:sym typeface="Arial"/>
                </a:rPr>
                <a:t>Ho</a:t>
              </a:r>
            </a:p>
          </p:txBody>
        </p:sp>
        <p:sp>
          <p:nvSpPr>
            <p:cNvPr id="21" name="Google Shape;70;p2">
              <a:extLst>
                <a:ext uri="{FF2B5EF4-FFF2-40B4-BE49-F238E27FC236}">
                  <a16:creationId xmlns:a16="http://schemas.microsoft.com/office/drawing/2014/main" id="{4DB9C3BE-6C91-0941-A442-643C0F068EF9}"/>
                </a:ext>
              </a:extLst>
            </p:cNvPr>
            <p:cNvSpPr/>
            <p:nvPr/>
          </p:nvSpPr>
          <p:spPr>
            <a:xfrm>
              <a:off x="2153932" y="3914541"/>
              <a:ext cx="1040700" cy="1040700"/>
            </a:xfrm>
            <a:prstGeom prst="rect">
              <a:avLst/>
            </a:prstGeom>
            <a:solidFill>
              <a:srgbClr val="9FCC3B"/>
            </a:solidFill>
            <a:ln>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lang="en-US" sz="3600" b="1">
                  <a:solidFill>
                    <a:srgbClr val="FFFFFF"/>
                  </a:solidFill>
                  <a:latin typeface="Open Sans" panose="020B0606030504020204" pitchFamily="34" charset="0"/>
                  <a:ea typeface="Open Sans" panose="020B0606030504020204" pitchFamily="34" charset="0"/>
                  <a:cs typeface="Open Sans" panose="020B0606030504020204" pitchFamily="34" charset="0"/>
                </a:rPr>
                <a:t>Er</a:t>
              </a:r>
              <a:endParaRPr kumimoji="0" lang="en-US" sz="3600" b="1" i="0" u="none" strike="noStrike" kern="0" cap="none" spc="0" normalizeH="0" baseline="0" noProof="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endParaRPr>
            </a:p>
          </p:txBody>
        </p:sp>
        <p:sp>
          <p:nvSpPr>
            <p:cNvPr id="22" name="Google Shape;72;p2">
              <a:extLst>
                <a:ext uri="{FF2B5EF4-FFF2-40B4-BE49-F238E27FC236}">
                  <a16:creationId xmlns:a16="http://schemas.microsoft.com/office/drawing/2014/main" id="{1CEE8CE5-9725-8A49-A444-6F80D237DDFA}"/>
                </a:ext>
              </a:extLst>
            </p:cNvPr>
            <p:cNvSpPr/>
            <p:nvPr/>
          </p:nvSpPr>
          <p:spPr>
            <a:xfrm>
              <a:off x="3424501" y="3914541"/>
              <a:ext cx="1040700" cy="1040700"/>
            </a:xfrm>
            <a:prstGeom prst="rect">
              <a:avLst/>
            </a:prstGeom>
            <a:solidFill>
              <a:srgbClr val="8D64AA"/>
            </a:solidFill>
            <a:ln>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3600" b="1" i="0" u="none" strike="noStrike" kern="0" cap="none" spc="0" normalizeH="0" baseline="0" noProof="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rPr>
                <a:t>Dr</a:t>
              </a:r>
            </a:p>
          </p:txBody>
        </p:sp>
        <p:sp>
          <p:nvSpPr>
            <p:cNvPr id="23" name="Google Shape;74;p2">
              <a:extLst>
                <a:ext uri="{FF2B5EF4-FFF2-40B4-BE49-F238E27FC236}">
                  <a16:creationId xmlns:a16="http://schemas.microsoft.com/office/drawing/2014/main" id="{C478386E-216D-2347-9AB5-D998CD709160}"/>
                </a:ext>
              </a:extLst>
            </p:cNvPr>
            <p:cNvSpPr/>
            <p:nvPr/>
          </p:nvSpPr>
          <p:spPr>
            <a:xfrm>
              <a:off x="4695070" y="3914541"/>
              <a:ext cx="1040700" cy="1040700"/>
            </a:xfrm>
            <a:prstGeom prst="rect">
              <a:avLst/>
            </a:prstGeom>
            <a:solidFill>
              <a:srgbClr val="F8A81B"/>
            </a:solidFill>
            <a:ln>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3600" b="1" i="0" u="none" strike="noStrike" kern="0" cap="none" spc="0" normalizeH="0" baseline="0" noProof="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rPr>
                <a:t>Tm</a:t>
              </a:r>
            </a:p>
          </p:txBody>
        </p:sp>
        <p:sp>
          <p:nvSpPr>
            <p:cNvPr id="24" name="Google Shape;68;p2">
              <a:extLst>
                <a:ext uri="{FF2B5EF4-FFF2-40B4-BE49-F238E27FC236}">
                  <a16:creationId xmlns:a16="http://schemas.microsoft.com/office/drawing/2014/main" id="{69B5FEC8-140C-B34F-9137-EA18859849CD}"/>
                </a:ext>
              </a:extLst>
            </p:cNvPr>
            <p:cNvSpPr/>
            <p:nvPr/>
          </p:nvSpPr>
          <p:spPr>
            <a:xfrm>
              <a:off x="5965639" y="3914541"/>
              <a:ext cx="1040700" cy="1040700"/>
            </a:xfrm>
            <a:prstGeom prst="rect">
              <a:avLst/>
            </a:prstGeom>
            <a:solidFill>
              <a:srgbClr val="6091BA"/>
            </a:solidFill>
            <a:ln>
              <a:solidFill>
                <a:schemeClr val="tx1"/>
              </a:solid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3600" b="1">
                  <a:solidFill>
                    <a:schemeClr val="bg1"/>
                  </a:solidFill>
                  <a:latin typeface="Open Sans" panose="020B0606030504020204" pitchFamily="34" charset="0"/>
                  <a:ea typeface="Open Sans" panose="020B0606030504020204" pitchFamily="34" charset="0"/>
                  <a:cs typeface="Open Sans" panose="020B0606030504020204" pitchFamily="34" charset="0"/>
                </a:rPr>
                <a:t>Yb</a:t>
              </a:r>
              <a:endParaRPr lang="en-US" sz="3600" b="1" i="0" u="none" strike="noStrike" cap="none">
                <a:solidFill>
                  <a:schemeClr val="bg1"/>
                </a:solidFill>
                <a:latin typeface="Open Sans" panose="020B0606030504020204" pitchFamily="34" charset="0"/>
                <a:ea typeface="Open Sans" panose="020B0606030504020204" pitchFamily="34" charset="0"/>
                <a:cs typeface="Open Sans" panose="020B0606030504020204" pitchFamily="34" charset="0"/>
                <a:sym typeface="Arial"/>
              </a:endParaRPr>
            </a:p>
          </p:txBody>
        </p:sp>
        <p:sp>
          <p:nvSpPr>
            <p:cNvPr id="25" name="Google Shape;70;p2">
              <a:extLst>
                <a:ext uri="{FF2B5EF4-FFF2-40B4-BE49-F238E27FC236}">
                  <a16:creationId xmlns:a16="http://schemas.microsoft.com/office/drawing/2014/main" id="{C379546E-55DD-A240-AA61-B3E8760805E9}"/>
                </a:ext>
              </a:extLst>
            </p:cNvPr>
            <p:cNvSpPr/>
            <p:nvPr/>
          </p:nvSpPr>
          <p:spPr>
            <a:xfrm>
              <a:off x="7236208" y="3914541"/>
              <a:ext cx="1040700" cy="1040700"/>
            </a:xfrm>
            <a:prstGeom prst="rect">
              <a:avLst/>
            </a:prstGeom>
            <a:solidFill>
              <a:srgbClr val="9FCC3B"/>
            </a:solidFill>
            <a:ln>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3600" b="1" i="0" u="none" strike="noStrike" kern="0" cap="none" spc="0" normalizeH="0" baseline="0" noProof="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rPr>
                <a:t>Lu</a:t>
              </a: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5" name="Google Shape;115;p27"/>
          <p:cNvSpPr/>
          <p:nvPr/>
        </p:nvSpPr>
        <p:spPr>
          <a:xfrm>
            <a:off x="-1" y="0"/>
            <a:ext cx="9144001" cy="1613648"/>
          </a:xfrm>
          <a:prstGeom prst="rect">
            <a:avLst/>
          </a:prstGeom>
          <a:no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2400" b="1">
                <a:solidFill>
                  <a:srgbClr val="6091BA"/>
                </a:solidFill>
                <a:latin typeface="Open Sans"/>
                <a:ea typeface="Open Sans"/>
                <a:cs typeface="Open Sans"/>
                <a:sym typeface="Open Sans"/>
              </a:rPr>
              <a:t>PHONES ARE MADE OF MANY METALS</a:t>
            </a:r>
          </a:p>
          <a:p>
            <a:pPr marL="0" lvl="0" indent="0" algn="ctr" rtl="0">
              <a:spcBef>
                <a:spcPts val="0"/>
              </a:spcBef>
              <a:spcAft>
                <a:spcPts val="0"/>
              </a:spcAft>
              <a:buNone/>
            </a:pPr>
            <a:endParaRPr lang="en" sz="300" b="1">
              <a:latin typeface="Open Sans" panose="020B0606030504020204" pitchFamily="34" charset="0"/>
              <a:ea typeface="Open Sans" panose="020B0606030504020204" pitchFamily="34" charset="0"/>
              <a:cs typeface="Open Sans" panose="020B0606030504020204" pitchFamily="34" charset="0"/>
              <a:sym typeface="Open Sans"/>
            </a:endParaRPr>
          </a:p>
          <a:p>
            <a:pPr marL="0" lvl="0" indent="0" algn="ctr" rtl="0">
              <a:spcBef>
                <a:spcPts val="0"/>
              </a:spcBef>
              <a:spcAft>
                <a:spcPts val="0"/>
              </a:spcAft>
              <a:buNone/>
            </a:pPr>
            <a:endParaRPr lang="en" sz="200" b="1">
              <a:latin typeface="Open Sans" panose="020B0606030504020204" pitchFamily="34" charset="0"/>
              <a:ea typeface="Open Sans" panose="020B0606030504020204" pitchFamily="34" charset="0"/>
              <a:cs typeface="Open Sans" panose="020B0606030504020204" pitchFamily="34" charset="0"/>
              <a:sym typeface="Open Sans"/>
            </a:endParaRPr>
          </a:p>
          <a:p>
            <a:pPr marL="0" lvl="0" indent="0" algn="ctr" rtl="0">
              <a:spcBef>
                <a:spcPts val="0"/>
              </a:spcBef>
              <a:spcAft>
                <a:spcPts val="0"/>
              </a:spcAft>
              <a:buNone/>
            </a:pPr>
            <a:r>
              <a:rPr lang="en" sz="1800">
                <a:latin typeface="Open Sans" panose="020B0606030504020204" pitchFamily="34" charset="0"/>
                <a:ea typeface="Open Sans" panose="020B0606030504020204" pitchFamily="34" charset="0"/>
                <a:cs typeface="Open Sans" panose="020B0606030504020204" pitchFamily="34" charset="0"/>
                <a:sym typeface="Open Sans"/>
              </a:rPr>
              <a:t>We particularly care about lanthanides (rare earth elements) for displays.</a:t>
            </a:r>
            <a:endParaRPr sz="1800">
              <a:latin typeface="Open Sans" panose="020B0606030504020204" pitchFamily="34" charset="0"/>
              <a:ea typeface="Open Sans" panose="020B0606030504020204" pitchFamily="34" charset="0"/>
              <a:cs typeface="Open Sans" panose="020B0606030504020204" pitchFamily="34" charset="0"/>
              <a:sym typeface="Open Sans"/>
            </a:endParaRPr>
          </a:p>
        </p:txBody>
      </p:sp>
      <p:grpSp>
        <p:nvGrpSpPr>
          <p:cNvPr id="2" name="Group 1">
            <a:extLst>
              <a:ext uri="{FF2B5EF4-FFF2-40B4-BE49-F238E27FC236}">
                <a16:creationId xmlns:a16="http://schemas.microsoft.com/office/drawing/2014/main" id="{B8B6368E-65A7-2E46-9576-E3E198B137D8}"/>
              </a:ext>
            </a:extLst>
          </p:cNvPr>
          <p:cNvGrpSpPr/>
          <p:nvPr/>
        </p:nvGrpSpPr>
        <p:grpSpPr>
          <a:xfrm>
            <a:off x="871158" y="1361655"/>
            <a:ext cx="7401682" cy="3544818"/>
            <a:chOff x="875226" y="1410423"/>
            <a:chExt cx="7401682" cy="3544818"/>
          </a:xfrm>
        </p:grpSpPr>
        <p:grpSp>
          <p:nvGrpSpPr>
            <p:cNvPr id="4" name="Group 3">
              <a:extLst>
                <a:ext uri="{FF2B5EF4-FFF2-40B4-BE49-F238E27FC236}">
                  <a16:creationId xmlns:a16="http://schemas.microsoft.com/office/drawing/2014/main" id="{9BE5AA04-48ED-E34D-A21C-A8F57C42A4A7}"/>
                </a:ext>
              </a:extLst>
            </p:cNvPr>
            <p:cNvGrpSpPr/>
            <p:nvPr/>
          </p:nvGrpSpPr>
          <p:grpSpPr>
            <a:xfrm>
              <a:off x="875226" y="1410423"/>
              <a:ext cx="7393545" cy="2322653"/>
              <a:chOff x="610984" y="2051400"/>
              <a:chExt cx="7393545" cy="2322653"/>
            </a:xfrm>
          </p:grpSpPr>
          <p:sp>
            <p:nvSpPr>
              <p:cNvPr id="7" name="Google Shape;68;p2">
                <a:extLst>
                  <a:ext uri="{FF2B5EF4-FFF2-40B4-BE49-F238E27FC236}">
                    <a16:creationId xmlns:a16="http://schemas.microsoft.com/office/drawing/2014/main" id="{45B4738F-13C5-DC45-B052-AD2C6F512F7A}"/>
                  </a:ext>
                </a:extLst>
              </p:cNvPr>
              <p:cNvSpPr/>
              <p:nvPr/>
            </p:nvSpPr>
            <p:spPr>
              <a:xfrm>
                <a:off x="610984" y="2051400"/>
                <a:ext cx="1040700" cy="1040700"/>
              </a:xfrm>
              <a:prstGeom prst="rect">
                <a:avLst/>
              </a:prstGeom>
              <a:solidFill>
                <a:srgbClr val="6091BA"/>
              </a:solidFill>
              <a:ln>
                <a:solidFill>
                  <a:schemeClr val="tx1"/>
                </a:solid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3600" b="1">
                    <a:solidFill>
                      <a:schemeClr val="bg1"/>
                    </a:solidFill>
                    <a:latin typeface="Open Sans" panose="020B0606030504020204" pitchFamily="34" charset="0"/>
                    <a:ea typeface="Open Sans" panose="020B0606030504020204" pitchFamily="34" charset="0"/>
                    <a:cs typeface="Open Sans" panose="020B0606030504020204" pitchFamily="34" charset="0"/>
                  </a:rPr>
                  <a:t>Sc</a:t>
                </a:r>
                <a:endParaRPr lang="en-US" sz="3600" b="1" i="0" u="none" strike="noStrike" cap="none">
                  <a:solidFill>
                    <a:schemeClr val="bg1"/>
                  </a:solidFill>
                  <a:latin typeface="Open Sans" panose="020B0606030504020204" pitchFamily="34" charset="0"/>
                  <a:ea typeface="Open Sans" panose="020B0606030504020204" pitchFamily="34" charset="0"/>
                  <a:cs typeface="Open Sans" panose="020B0606030504020204" pitchFamily="34" charset="0"/>
                  <a:sym typeface="Arial"/>
                </a:endParaRPr>
              </a:p>
            </p:txBody>
          </p:sp>
          <p:sp>
            <p:nvSpPr>
              <p:cNvPr id="8" name="Google Shape;70;p2">
                <a:extLst>
                  <a:ext uri="{FF2B5EF4-FFF2-40B4-BE49-F238E27FC236}">
                    <a16:creationId xmlns:a16="http://schemas.microsoft.com/office/drawing/2014/main" id="{4FB9F816-7BFB-EB41-A0C8-9121B785FB7C}"/>
                  </a:ext>
                </a:extLst>
              </p:cNvPr>
              <p:cNvSpPr/>
              <p:nvPr/>
            </p:nvSpPr>
            <p:spPr>
              <a:xfrm>
                <a:off x="1881553" y="2051400"/>
                <a:ext cx="1040700" cy="1040700"/>
              </a:xfrm>
              <a:prstGeom prst="rect">
                <a:avLst/>
              </a:prstGeom>
              <a:solidFill>
                <a:srgbClr val="9FCC3B"/>
              </a:solidFill>
              <a:ln>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3600" b="1" i="0" u="none" strike="noStrike" kern="0" cap="none" spc="0" normalizeH="0" baseline="0" noProof="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rPr>
                  <a:t>Y</a:t>
                </a:r>
              </a:p>
            </p:txBody>
          </p:sp>
          <p:sp>
            <p:nvSpPr>
              <p:cNvPr id="9" name="Google Shape;72;p2">
                <a:extLst>
                  <a:ext uri="{FF2B5EF4-FFF2-40B4-BE49-F238E27FC236}">
                    <a16:creationId xmlns:a16="http://schemas.microsoft.com/office/drawing/2014/main" id="{400A92F9-3756-3942-BB1C-65131C3E9738}"/>
                  </a:ext>
                </a:extLst>
              </p:cNvPr>
              <p:cNvSpPr/>
              <p:nvPr/>
            </p:nvSpPr>
            <p:spPr>
              <a:xfrm>
                <a:off x="3152122" y="2051400"/>
                <a:ext cx="1040700" cy="1040700"/>
              </a:xfrm>
              <a:prstGeom prst="rect">
                <a:avLst/>
              </a:prstGeom>
              <a:solidFill>
                <a:srgbClr val="8D64AA"/>
              </a:solidFill>
              <a:ln>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3600" b="1" i="0" u="none" strike="noStrike" kern="0" cap="none" spc="0" normalizeH="0" baseline="0" noProof="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rPr>
                  <a:t>La</a:t>
                </a:r>
              </a:p>
            </p:txBody>
          </p:sp>
          <p:sp>
            <p:nvSpPr>
              <p:cNvPr id="10" name="Google Shape;74;p2">
                <a:extLst>
                  <a:ext uri="{FF2B5EF4-FFF2-40B4-BE49-F238E27FC236}">
                    <a16:creationId xmlns:a16="http://schemas.microsoft.com/office/drawing/2014/main" id="{802AF945-6B0A-454C-AFDB-26844747E7EB}"/>
                  </a:ext>
                </a:extLst>
              </p:cNvPr>
              <p:cNvSpPr/>
              <p:nvPr/>
            </p:nvSpPr>
            <p:spPr>
              <a:xfrm>
                <a:off x="4422691" y="2051400"/>
                <a:ext cx="1040700" cy="1040700"/>
              </a:xfrm>
              <a:prstGeom prst="rect">
                <a:avLst/>
              </a:prstGeom>
              <a:solidFill>
                <a:srgbClr val="F8A81B"/>
              </a:solidFill>
              <a:ln>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3600" b="1" i="0" u="none" strike="noStrike" kern="0" cap="none" spc="0" normalizeH="0" baseline="0" noProof="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rPr>
                  <a:t>Ce</a:t>
                </a:r>
              </a:p>
            </p:txBody>
          </p:sp>
          <p:sp>
            <p:nvSpPr>
              <p:cNvPr id="11" name="Google Shape;68;p2">
                <a:extLst>
                  <a:ext uri="{FF2B5EF4-FFF2-40B4-BE49-F238E27FC236}">
                    <a16:creationId xmlns:a16="http://schemas.microsoft.com/office/drawing/2014/main" id="{D712AEC3-F555-EB42-8E81-6411B0CE989C}"/>
                  </a:ext>
                </a:extLst>
              </p:cNvPr>
              <p:cNvSpPr/>
              <p:nvPr/>
            </p:nvSpPr>
            <p:spPr>
              <a:xfrm>
                <a:off x="3152122" y="3333353"/>
                <a:ext cx="1040700" cy="1040700"/>
              </a:xfrm>
              <a:prstGeom prst="rect">
                <a:avLst/>
              </a:prstGeom>
              <a:solidFill>
                <a:srgbClr val="6091BA"/>
              </a:solidFill>
              <a:ln>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lang="en-US" sz="3600" b="1">
                    <a:solidFill>
                      <a:srgbClr val="FFFFFF"/>
                    </a:solidFill>
                    <a:latin typeface="Open Sans" panose="020B0606030504020204" pitchFamily="34" charset="0"/>
                    <a:ea typeface="Open Sans" panose="020B0606030504020204" pitchFamily="34" charset="0"/>
                    <a:cs typeface="Open Sans" panose="020B0606030504020204" pitchFamily="34" charset="0"/>
                  </a:rPr>
                  <a:t>Eu</a:t>
                </a:r>
                <a:endParaRPr kumimoji="0" lang="en-US" sz="3600" b="1" i="0" u="none" strike="noStrike" kern="0" cap="none" spc="0" normalizeH="0" baseline="0" noProof="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endParaRPr>
              </a:p>
            </p:txBody>
          </p:sp>
          <p:sp>
            <p:nvSpPr>
              <p:cNvPr id="12" name="Google Shape;70;p2">
                <a:extLst>
                  <a:ext uri="{FF2B5EF4-FFF2-40B4-BE49-F238E27FC236}">
                    <a16:creationId xmlns:a16="http://schemas.microsoft.com/office/drawing/2014/main" id="{E95F9A37-6653-CE42-A854-F87163EE16C0}"/>
                  </a:ext>
                </a:extLst>
              </p:cNvPr>
              <p:cNvSpPr/>
              <p:nvPr/>
            </p:nvSpPr>
            <p:spPr>
              <a:xfrm>
                <a:off x="4422691" y="3333353"/>
                <a:ext cx="1040700" cy="1040700"/>
              </a:xfrm>
              <a:prstGeom prst="rect">
                <a:avLst/>
              </a:prstGeom>
              <a:solidFill>
                <a:srgbClr val="9FCC3B"/>
              </a:solidFill>
              <a:ln>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3600" b="1" i="0" u="none" strike="noStrike" kern="0" cap="none" spc="0" normalizeH="0" baseline="0" noProof="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rPr>
                  <a:t>Gd</a:t>
                </a:r>
              </a:p>
            </p:txBody>
          </p:sp>
          <p:sp>
            <p:nvSpPr>
              <p:cNvPr id="13" name="Google Shape;72;p2">
                <a:extLst>
                  <a:ext uri="{FF2B5EF4-FFF2-40B4-BE49-F238E27FC236}">
                    <a16:creationId xmlns:a16="http://schemas.microsoft.com/office/drawing/2014/main" id="{2084B45D-0B58-DD40-A900-63C3F2E10356}"/>
                  </a:ext>
                </a:extLst>
              </p:cNvPr>
              <p:cNvSpPr/>
              <p:nvPr/>
            </p:nvSpPr>
            <p:spPr>
              <a:xfrm>
                <a:off x="5693260" y="3333353"/>
                <a:ext cx="1040700" cy="1040700"/>
              </a:xfrm>
              <a:prstGeom prst="rect">
                <a:avLst/>
              </a:prstGeom>
              <a:solidFill>
                <a:schemeClr val="accent2"/>
              </a:solidFill>
              <a:ln>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3600" b="1" i="0" u="none" strike="noStrike" kern="0" cap="none" spc="0" normalizeH="0" baseline="0" noProof="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rPr>
                  <a:t>Tb</a:t>
                </a:r>
              </a:p>
            </p:txBody>
          </p:sp>
          <p:sp>
            <p:nvSpPr>
              <p:cNvPr id="14" name="Google Shape;74;p2">
                <a:extLst>
                  <a:ext uri="{FF2B5EF4-FFF2-40B4-BE49-F238E27FC236}">
                    <a16:creationId xmlns:a16="http://schemas.microsoft.com/office/drawing/2014/main" id="{C9D60AAC-C899-AB4F-9066-2564DE6DA590}"/>
                  </a:ext>
                </a:extLst>
              </p:cNvPr>
              <p:cNvSpPr/>
              <p:nvPr/>
            </p:nvSpPr>
            <p:spPr>
              <a:xfrm>
                <a:off x="6963829" y="3333353"/>
                <a:ext cx="1040700" cy="1040700"/>
              </a:xfrm>
              <a:prstGeom prst="rect">
                <a:avLst/>
              </a:prstGeom>
              <a:solidFill>
                <a:srgbClr val="F8A81B"/>
              </a:solidFill>
              <a:ln>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3600" b="1" i="0" u="none" strike="noStrike" kern="0" cap="none" spc="0" normalizeH="0" baseline="0" noProof="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rPr>
                  <a:t>Dy</a:t>
                </a:r>
              </a:p>
            </p:txBody>
          </p:sp>
          <p:sp>
            <p:nvSpPr>
              <p:cNvPr id="15" name="Google Shape;68;p2">
                <a:extLst>
                  <a:ext uri="{FF2B5EF4-FFF2-40B4-BE49-F238E27FC236}">
                    <a16:creationId xmlns:a16="http://schemas.microsoft.com/office/drawing/2014/main" id="{A8047741-6E67-4048-B4AC-273A036436B2}"/>
                  </a:ext>
                </a:extLst>
              </p:cNvPr>
              <p:cNvSpPr/>
              <p:nvPr/>
            </p:nvSpPr>
            <p:spPr>
              <a:xfrm>
                <a:off x="5693260" y="2051400"/>
                <a:ext cx="1040700" cy="1040700"/>
              </a:xfrm>
              <a:prstGeom prst="rect">
                <a:avLst/>
              </a:prstGeom>
              <a:solidFill>
                <a:srgbClr val="6091BA"/>
              </a:solidFill>
              <a:ln>
                <a:solidFill>
                  <a:schemeClr val="tx1"/>
                </a:solid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3600" b="1" err="1">
                    <a:solidFill>
                      <a:schemeClr val="bg1"/>
                    </a:solidFill>
                    <a:latin typeface="Open Sans" panose="020B0606030504020204" pitchFamily="34" charset="0"/>
                    <a:ea typeface="Open Sans" panose="020B0606030504020204" pitchFamily="34" charset="0"/>
                    <a:cs typeface="Open Sans" panose="020B0606030504020204" pitchFamily="34" charset="0"/>
                  </a:rPr>
                  <a:t>Pr</a:t>
                </a:r>
                <a:endParaRPr lang="en-US" sz="3600" b="1" i="0" u="none" strike="noStrike" cap="none">
                  <a:solidFill>
                    <a:schemeClr val="bg1"/>
                  </a:solidFill>
                  <a:latin typeface="Open Sans" panose="020B0606030504020204" pitchFamily="34" charset="0"/>
                  <a:ea typeface="Open Sans" panose="020B0606030504020204" pitchFamily="34" charset="0"/>
                  <a:cs typeface="Open Sans" panose="020B0606030504020204" pitchFamily="34" charset="0"/>
                  <a:sym typeface="Arial"/>
                </a:endParaRPr>
              </a:p>
            </p:txBody>
          </p:sp>
          <p:sp>
            <p:nvSpPr>
              <p:cNvPr id="16" name="Google Shape;70;p2">
                <a:extLst>
                  <a:ext uri="{FF2B5EF4-FFF2-40B4-BE49-F238E27FC236}">
                    <a16:creationId xmlns:a16="http://schemas.microsoft.com/office/drawing/2014/main" id="{7B5DBA76-8EC3-844D-ACBF-47555DD257F6}"/>
                  </a:ext>
                </a:extLst>
              </p:cNvPr>
              <p:cNvSpPr/>
              <p:nvPr/>
            </p:nvSpPr>
            <p:spPr>
              <a:xfrm>
                <a:off x="6963829" y="2051400"/>
                <a:ext cx="1040700" cy="1040700"/>
              </a:xfrm>
              <a:prstGeom prst="rect">
                <a:avLst/>
              </a:prstGeom>
              <a:solidFill>
                <a:srgbClr val="9FCC3B"/>
              </a:solidFill>
              <a:ln>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3600" b="1" i="0" u="none" strike="noStrike" kern="0" cap="none" spc="0" normalizeH="0" baseline="0" noProof="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rPr>
                  <a:t>Nd</a:t>
                </a:r>
              </a:p>
            </p:txBody>
          </p:sp>
          <p:sp>
            <p:nvSpPr>
              <p:cNvPr id="17" name="Google Shape;72;p2">
                <a:extLst>
                  <a:ext uri="{FF2B5EF4-FFF2-40B4-BE49-F238E27FC236}">
                    <a16:creationId xmlns:a16="http://schemas.microsoft.com/office/drawing/2014/main" id="{1662D028-FB3B-B549-865A-D8AD317C0451}"/>
                  </a:ext>
                </a:extLst>
              </p:cNvPr>
              <p:cNvSpPr/>
              <p:nvPr/>
            </p:nvSpPr>
            <p:spPr>
              <a:xfrm>
                <a:off x="619121" y="3333353"/>
                <a:ext cx="1040700" cy="1040700"/>
              </a:xfrm>
              <a:prstGeom prst="rect">
                <a:avLst/>
              </a:prstGeom>
              <a:solidFill>
                <a:srgbClr val="8D64AA"/>
              </a:solidFill>
              <a:ln>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3600" b="1" i="0" u="none" strike="noStrike" kern="0" cap="none" spc="0" normalizeH="0" baseline="0" noProof="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rPr>
                  <a:t>Pm</a:t>
                </a:r>
              </a:p>
            </p:txBody>
          </p:sp>
          <p:sp>
            <p:nvSpPr>
              <p:cNvPr id="18" name="Google Shape;74;p2">
                <a:extLst>
                  <a:ext uri="{FF2B5EF4-FFF2-40B4-BE49-F238E27FC236}">
                    <a16:creationId xmlns:a16="http://schemas.microsoft.com/office/drawing/2014/main" id="{B2569E0C-DD2F-134C-9ED5-7A09D3C03B46}"/>
                  </a:ext>
                </a:extLst>
              </p:cNvPr>
              <p:cNvSpPr/>
              <p:nvPr/>
            </p:nvSpPr>
            <p:spPr>
              <a:xfrm>
                <a:off x="1889690" y="3333353"/>
                <a:ext cx="1040700" cy="1040700"/>
              </a:xfrm>
              <a:prstGeom prst="rect">
                <a:avLst/>
              </a:prstGeom>
              <a:solidFill>
                <a:srgbClr val="F8A81B"/>
              </a:solidFill>
              <a:ln>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3600" b="1" i="0" u="none" strike="noStrike" kern="0" cap="none" spc="0" normalizeH="0" baseline="0" noProof="0" err="1">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rPr>
                  <a:t>Sm</a:t>
                </a:r>
                <a:endParaRPr kumimoji="0" lang="en-US" sz="3600" b="1" i="0" u="none" strike="noStrike" kern="0" cap="none" spc="0" normalizeH="0" baseline="0" noProof="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endParaRPr>
              </a:p>
            </p:txBody>
          </p:sp>
        </p:grpSp>
        <p:sp>
          <p:nvSpPr>
            <p:cNvPr id="20" name="Google Shape;68;p2">
              <a:extLst>
                <a:ext uri="{FF2B5EF4-FFF2-40B4-BE49-F238E27FC236}">
                  <a16:creationId xmlns:a16="http://schemas.microsoft.com/office/drawing/2014/main" id="{FB81F59F-5A12-B445-9F13-B06183F7F4EB}"/>
                </a:ext>
              </a:extLst>
            </p:cNvPr>
            <p:cNvSpPr/>
            <p:nvPr/>
          </p:nvSpPr>
          <p:spPr>
            <a:xfrm>
              <a:off x="883363" y="3914541"/>
              <a:ext cx="1040700" cy="1040700"/>
            </a:xfrm>
            <a:prstGeom prst="rect">
              <a:avLst/>
            </a:prstGeom>
            <a:solidFill>
              <a:srgbClr val="6091BA"/>
            </a:solidFill>
            <a:ln>
              <a:solidFill>
                <a:schemeClr val="tx1"/>
              </a:solid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3600" b="1" i="0" u="none" strike="noStrike" cap="none">
                  <a:solidFill>
                    <a:schemeClr val="bg1"/>
                  </a:solidFill>
                  <a:latin typeface="Open Sans" panose="020B0606030504020204" pitchFamily="34" charset="0"/>
                  <a:ea typeface="Open Sans" panose="020B0606030504020204" pitchFamily="34" charset="0"/>
                  <a:cs typeface="Open Sans" panose="020B0606030504020204" pitchFamily="34" charset="0"/>
                  <a:sym typeface="Arial"/>
                </a:rPr>
                <a:t>Ho</a:t>
              </a:r>
            </a:p>
          </p:txBody>
        </p:sp>
        <p:sp>
          <p:nvSpPr>
            <p:cNvPr id="21" name="Google Shape;70;p2">
              <a:extLst>
                <a:ext uri="{FF2B5EF4-FFF2-40B4-BE49-F238E27FC236}">
                  <a16:creationId xmlns:a16="http://schemas.microsoft.com/office/drawing/2014/main" id="{4DB9C3BE-6C91-0941-A442-643C0F068EF9}"/>
                </a:ext>
              </a:extLst>
            </p:cNvPr>
            <p:cNvSpPr/>
            <p:nvPr/>
          </p:nvSpPr>
          <p:spPr>
            <a:xfrm>
              <a:off x="2153932" y="3914541"/>
              <a:ext cx="1040700" cy="1040700"/>
            </a:xfrm>
            <a:prstGeom prst="rect">
              <a:avLst/>
            </a:prstGeom>
            <a:solidFill>
              <a:srgbClr val="9FCC3B"/>
            </a:solidFill>
            <a:ln>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lang="en-US" sz="3600" b="1">
                  <a:solidFill>
                    <a:srgbClr val="FFFFFF"/>
                  </a:solidFill>
                  <a:latin typeface="Open Sans" panose="020B0606030504020204" pitchFamily="34" charset="0"/>
                  <a:ea typeface="Open Sans" panose="020B0606030504020204" pitchFamily="34" charset="0"/>
                  <a:cs typeface="Open Sans" panose="020B0606030504020204" pitchFamily="34" charset="0"/>
                </a:rPr>
                <a:t>Er</a:t>
              </a:r>
              <a:endParaRPr kumimoji="0" lang="en-US" sz="3600" b="1" i="0" u="none" strike="noStrike" kern="0" cap="none" spc="0" normalizeH="0" baseline="0" noProof="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endParaRPr>
            </a:p>
          </p:txBody>
        </p:sp>
        <p:sp>
          <p:nvSpPr>
            <p:cNvPr id="22" name="Google Shape;72;p2">
              <a:extLst>
                <a:ext uri="{FF2B5EF4-FFF2-40B4-BE49-F238E27FC236}">
                  <a16:creationId xmlns:a16="http://schemas.microsoft.com/office/drawing/2014/main" id="{1CEE8CE5-9725-8A49-A444-6F80D237DDFA}"/>
                </a:ext>
              </a:extLst>
            </p:cNvPr>
            <p:cNvSpPr/>
            <p:nvPr/>
          </p:nvSpPr>
          <p:spPr>
            <a:xfrm>
              <a:off x="3424501" y="3914541"/>
              <a:ext cx="1040700" cy="1040700"/>
            </a:xfrm>
            <a:prstGeom prst="rect">
              <a:avLst/>
            </a:prstGeom>
            <a:solidFill>
              <a:srgbClr val="8D64AA"/>
            </a:solidFill>
            <a:ln>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3600" b="1" i="0" u="none" strike="noStrike" kern="0" cap="none" spc="0" normalizeH="0" baseline="0" noProof="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rPr>
                <a:t>Dr</a:t>
              </a:r>
            </a:p>
          </p:txBody>
        </p:sp>
        <p:sp>
          <p:nvSpPr>
            <p:cNvPr id="23" name="Google Shape;74;p2">
              <a:extLst>
                <a:ext uri="{FF2B5EF4-FFF2-40B4-BE49-F238E27FC236}">
                  <a16:creationId xmlns:a16="http://schemas.microsoft.com/office/drawing/2014/main" id="{C478386E-216D-2347-9AB5-D998CD709160}"/>
                </a:ext>
              </a:extLst>
            </p:cNvPr>
            <p:cNvSpPr/>
            <p:nvPr/>
          </p:nvSpPr>
          <p:spPr>
            <a:xfrm>
              <a:off x="4695070" y="3914541"/>
              <a:ext cx="1040700" cy="1040700"/>
            </a:xfrm>
            <a:prstGeom prst="rect">
              <a:avLst/>
            </a:prstGeom>
            <a:solidFill>
              <a:srgbClr val="F8A81B"/>
            </a:solidFill>
            <a:ln>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3600" b="1" i="0" u="none" strike="noStrike" kern="0" cap="none" spc="0" normalizeH="0" baseline="0" noProof="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rPr>
                <a:t>Tm</a:t>
              </a:r>
            </a:p>
          </p:txBody>
        </p:sp>
        <p:sp>
          <p:nvSpPr>
            <p:cNvPr id="24" name="Google Shape;68;p2">
              <a:extLst>
                <a:ext uri="{FF2B5EF4-FFF2-40B4-BE49-F238E27FC236}">
                  <a16:creationId xmlns:a16="http://schemas.microsoft.com/office/drawing/2014/main" id="{69B5FEC8-140C-B34F-9137-EA18859849CD}"/>
                </a:ext>
              </a:extLst>
            </p:cNvPr>
            <p:cNvSpPr/>
            <p:nvPr/>
          </p:nvSpPr>
          <p:spPr>
            <a:xfrm>
              <a:off x="5965639" y="3914541"/>
              <a:ext cx="1040700" cy="1040700"/>
            </a:xfrm>
            <a:prstGeom prst="rect">
              <a:avLst/>
            </a:prstGeom>
            <a:solidFill>
              <a:srgbClr val="6091BA"/>
            </a:solidFill>
            <a:ln>
              <a:solidFill>
                <a:schemeClr val="tx1"/>
              </a:solid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3600" b="1">
                  <a:solidFill>
                    <a:schemeClr val="bg1"/>
                  </a:solidFill>
                  <a:latin typeface="Open Sans" panose="020B0606030504020204" pitchFamily="34" charset="0"/>
                  <a:ea typeface="Open Sans" panose="020B0606030504020204" pitchFamily="34" charset="0"/>
                  <a:cs typeface="Open Sans" panose="020B0606030504020204" pitchFamily="34" charset="0"/>
                </a:rPr>
                <a:t>Yb</a:t>
              </a:r>
              <a:endParaRPr lang="en-US" sz="3600" b="1" i="0" u="none" strike="noStrike" cap="none">
                <a:solidFill>
                  <a:schemeClr val="bg1"/>
                </a:solidFill>
                <a:latin typeface="Open Sans" panose="020B0606030504020204" pitchFamily="34" charset="0"/>
                <a:ea typeface="Open Sans" panose="020B0606030504020204" pitchFamily="34" charset="0"/>
                <a:cs typeface="Open Sans" panose="020B0606030504020204" pitchFamily="34" charset="0"/>
                <a:sym typeface="Arial"/>
              </a:endParaRPr>
            </a:p>
          </p:txBody>
        </p:sp>
        <p:sp>
          <p:nvSpPr>
            <p:cNvPr id="25" name="Google Shape;70;p2">
              <a:extLst>
                <a:ext uri="{FF2B5EF4-FFF2-40B4-BE49-F238E27FC236}">
                  <a16:creationId xmlns:a16="http://schemas.microsoft.com/office/drawing/2014/main" id="{C379546E-55DD-A240-AA61-B3E8760805E9}"/>
                </a:ext>
              </a:extLst>
            </p:cNvPr>
            <p:cNvSpPr/>
            <p:nvPr/>
          </p:nvSpPr>
          <p:spPr>
            <a:xfrm>
              <a:off x="7236208" y="3914541"/>
              <a:ext cx="1040700" cy="1040700"/>
            </a:xfrm>
            <a:prstGeom prst="rect">
              <a:avLst/>
            </a:prstGeom>
            <a:solidFill>
              <a:srgbClr val="9FCC3B"/>
            </a:solidFill>
            <a:ln>
              <a:solidFill>
                <a:schemeClr val="tx1"/>
              </a:solid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3600" b="1" i="0" u="none" strike="noStrike" kern="0" cap="none" spc="0" normalizeH="0" baseline="0" noProof="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sym typeface="Arial"/>
                </a:rPr>
                <a:t>Lu</a:t>
              </a:r>
            </a:p>
          </p:txBody>
        </p:sp>
      </p:grpSp>
    </p:spTree>
    <p:extLst>
      <p:ext uri="{BB962C8B-B14F-4D97-AF65-F5344CB8AC3E}">
        <p14:creationId xmlns:p14="http://schemas.microsoft.com/office/powerpoint/2010/main" val="651905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8"/>
          <p:cNvSpPr txBox="1">
            <a:spLocks noGrp="1"/>
          </p:cNvSpPr>
          <p:nvPr>
            <p:ph type="title"/>
          </p:nvPr>
        </p:nvSpPr>
        <p:spPr>
          <a:xfrm>
            <a:off x="311700" y="227700"/>
            <a:ext cx="8520600" cy="5727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None/>
            </a:pPr>
            <a:r>
              <a:rPr lang="en" b="1">
                <a:latin typeface="Open Sans" panose="020B0606030504020204" pitchFamily="34" charset="0"/>
                <a:ea typeface="Open Sans" panose="020B0606030504020204" pitchFamily="34" charset="0"/>
                <a:cs typeface="Open Sans" panose="020B0606030504020204" pitchFamily="34" charset="0"/>
                <a:sym typeface="Open Sans"/>
              </a:rPr>
              <a:t>METALS COME FROM THE EARTH’S CRUST</a:t>
            </a:r>
            <a:endParaRPr b="1">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21" name="Google Shape;121;p28"/>
          <p:cNvSpPr txBox="1">
            <a:spLocks noGrp="1"/>
          </p:cNvSpPr>
          <p:nvPr>
            <p:ph type="body" idx="1"/>
          </p:nvPr>
        </p:nvSpPr>
        <p:spPr>
          <a:xfrm>
            <a:off x="311575" y="701050"/>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1200"/>
              </a:spcAft>
              <a:buNone/>
            </a:pPr>
            <a:r>
              <a:rPr lang="en" sz="2000" b="1">
                <a:solidFill>
                  <a:srgbClr val="8D64AA"/>
                </a:solidFill>
                <a:latin typeface="Open Sans" panose="020B0606030504020204" pitchFamily="34" charset="0"/>
                <a:ea typeface="Open Sans" panose="020B0606030504020204" pitchFamily="34" charset="0"/>
                <a:cs typeface="Open Sans" panose="020B0606030504020204" pitchFamily="34" charset="0"/>
                <a:sym typeface="Open Sans"/>
              </a:rPr>
              <a:t>Mining involves two main steps: </a:t>
            </a:r>
            <a:endParaRPr sz="2000" b="1">
              <a:solidFill>
                <a:srgbClr val="8D64AA"/>
              </a:solidFill>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22" name="Google Shape;122;p28"/>
          <p:cNvSpPr/>
          <p:nvPr/>
        </p:nvSpPr>
        <p:spPr>
          <a:xfrm>
            <a:off x="311700" y="1370919"/>
            <a:ext cx="4161900" cy="34125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 b="1">
                <a:latin typeface="Open Sans" panose="020B0606030504020204" pitchFamily="34" charset="0"/>
                <a:ea typeface="Open Sans" panose="020B0606030504020204" pitchFamily="34" charset="0"/>
                <a:cs typeface="Open Sans" panose="020B0606030504020204" pitchFamily="34" charset="0"/>
                <a:sym typeface="Open Sans"/>
              </a:rPr>
              <a:t>Step 1: Extraction </a:t>
            </a:r>
            <a:endParaRPr b="1">
              <a:latin typeface="Open Sans" panose="020B0606030504020204" pitchFamily="34" charset="0"/>
              <a:ea typeface="Open Sans" panose="020B0606030504020204" pitchFamily="34" charset="0"/>
              <a:cs typeface="Open Sans" panose="020B0606030504020204" pitchFamily="34" charset="0"/>
              <a:sym typeface="Open Sans"/>
            </a:endParaRPr>
          </a:p>
          <a:p>
            <a:pPr marL="0" lvl="0" indent="0" algn="ctr" rtl="0">
              <a:spcBef>
                <a:spcPts val="0"/>
              </a:spcBef>
              <a:spcAft>
                <a:spcPts val="0"/>
              </a:spcAft>
              <a:buNone/>
            </a:pPr>
            <a:r>
              <a:rPr lang="en" i="1">
                <a:latin typeface="Open Sans" panose="020B0606030504020204" pitchFamily="34" charset="0"/>
                <a:ea typeface="Open Sans" panose="020B0606030504020204" pitchFamily="34" charset="0"/>
                <a:cs typeface="Open Sans" panose="020B0606030504020204" pitchFamily="34" charset="0"/>
                <a:sym typeface="Open Sans"/>
              </a:rPr>
              <a:t>Miners dig into the earth to take metals from rock.</a:t>
            </a:r>
            <a:endParaRPr i="1">
              <a:latin typeface="Open Sans" panose="020B0606030504020204" pitchFamily="34" charset="0"/>
              <a:ea typeface="Open Sans" panose="020B0606030504020204" pitchFamily="34" charset="0"/>
              <a:cs typeface="Open Sans" panose="020B0606030504020204" pitchFamily="34" charset="0"/>
              <a:sym typeface="Open Sans"/>
            </a:endParaRPr>
          </a:p>
        </p:txBody>
      </p:sp>
      <p:grpSp>
        <p:nvGrpSpPr>
          <p:cNvPr id="124" name="Google Shape;124;p28"/>
          <p:cNvGrpSpPr/>
          <p:nvPr/>
        </p:nvGrpSpPr>
        <p:grpSpPr>
          <a:xfrm>
            <a:off x="4682075" y="1370544"/>
            <a:ext cx="4161900" cy="3412500"/>
            <a:chOff x="4682075" y="1489075"/>
            <a:chExt cx="4161900" cy="3412500"/>
          </a:xfrm>
        </p:grpSpPr>
        <p:sp>
          <p:nvSpPr>
            <p:cNvPr id="125" name="Google Shape;125;p28"/>
            <p:cNvSpPr/>
            <p:nvPr/>
          </p:nvSpPr>
          <p:spPr>
            <a:xfrm>
              <a:off x="4682075" y="1489075"/>
              <a:ext cx="4161900" cy="34125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 b="1">
                  <a:latin typeface="Open Sans" panose="020B0606030504020204" pitchFamily="34" charset="0"/>
                  <a:ea typeface="Open Sans" panose="020B0606030504020204" pitchFamily="34" charset="0"/>
                  <a:cs typeface="Open Sans" panose="020B0606030504020204" pitchFamily="34" charset="0"/>
                  <a:sym typeface="Open Sans"/>
                </a:rPr>
                <a:t>Step 2: Purification</a:t>
              </a:r>
              <a:endParaRPr b="1">
                <a:latin typeface="Open Sans" panose="020B0606030504020204" pitchFamily="34" charset="0"/>
                <a:ea typeface="Open Sans" panose="020B0606030504020204" pitchFamily="34" charset="0"/>
                <a:cs typeface="Open Sans" panose="020B0606030504020204" pitchFamily="34" charset="0"/>
                <a:sym typeface="Open Sans"/>
              </a:endParaRPr>
            </a:p>
            <a:p>
              <a:pPr marL="0" lvl="0" indent="0" algn="ctr" rtl="0">
                <a:spcBef>
                  <a:spcPts val="0"/>
                </a:spcBef>
                <a:spcAft>
                  <a:spcPts val="0"/>
                </a:spcAft>
                <a:buNone/>
              </a:pPr>
              <a:r>
                <a:rPr lang="en" i="1">
                  <a:latin typeface="Open Sans" panose="020B0606030504020204" pitchFamily="34" charset="0"/>
                  <a:ea typeface="Open Sans" panose="020B0606030504020204" pitchFamily="34" charset="0"/>
                  <a:cs typeface="Open Sans" panose="020B0606030504020204" pitchFamily="34" charset="0"/>
                  <a:sym typeface="Open Sans"/>
                </a:rPr>
                <a:t>Often, metals do not come clean and ready to use. We need to separate them from other metals and clean them for manufacturing.</a:t>
              </a:r>
              <a:endParaRPr i="1">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27" name="Google Shape;127;p28"/>
            <p:cNvSpPr/>
            <p:nvPr/>
          </p:nvSpPr>
          <p:spPr>
            <a:xfrm>
              <a:off x="5740075" y="3595950"/>
              <a:ext cx="282000" cy="150300"/>
            </a:xfrm>
            <a:prstGeom prst="rightArrow">
              <a:avLst>
                <a:gd name="adj1" fmla="val 50000"/>
                <a:gd name="adj2" fmla="val 50000"/>
              </a:avLst>
            </a:prstGeom>
            <a:solidFill>
              <a:srgbClr val="4A86E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Open Sans" panose="020B0606030504020204" pitchFamily="34" charset="0"/>
                <a:ea typeface="Open Sans" panose="020B0606030504020204" pitchFamily="34" charset="0"/>
                <a:cs typeface="Open Sans" panose="020B0606030504020204" pitchFamily="34" charset="0"/>
              </a:endParaRPr>
            </a:p>
          </p:txBody>
        </p:sp>
        <p:sp>
          <p:nvSpPr>
            <p:cNvPr id="128" name="Google Shape;128;p28"/>
            <p:cNvSpPr/>
            <p:nvPr/>
          </p:nvSpPr>
          <p:spPr>
            <a:xfrm>
              <a:off x="6159275" y="3255675"/>
              <a:ext cx="993900" cy="862200"/>
            </a:xfrm>
            <a:prstGeom prst="can">
              <a:avLst>
                <a:gd name="adj" fmla="val 25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endParaRPr>
                <a:latin typeface="Open Sans" panose="020B0606030504020204" pitchFamily="34" charset="0"/>
                <a:ea typeface="Open Sans" panose="020B0606030504020204" pitchFamily="34" charset="0"/>
                <a:cs typeface="Open Sans" panose="020B0606030504020204" pitchFamily="34" charset="0"/>
              </a:endParaRPr>
            </a:p>
          </p:txBody>
        </p:sp>
        <p:sp>
          <p:nvSpPr>
            <p:cNvPr id="129" name="Google Shape;129;p28"/>
            <p:cNvSpPr/>
            <p:nvPr/>
          </p:nvSpPr>
          <p:spPr>
            <a:xfrm>
              <a:off x="6159275" y="3595950"/>
              <a:ext cx="993900" cy="522000"/>
            </a:xfrm>
            <a:prstGeom prst="can">
              <a:avLst>
                <a:gd name="adj" fmla="val 25000"/>
              </a:avLst>
            </a:prstGeom>
            <a:solidFill>
              <a:srgbClr val="C9DAF8"/>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endParaRPr>
                <a:latin typeface="Open Sans" panose="020B0606030504020204" pitchFamily="34" charset="0"/>
                <a:ea typeface="Open Sans" panose="020B0606030504020204" pitchFamily="34" charset="0"/>
                <a:cs typeface="Open Sans" panose="020B0606030504020204" pitchFamily="34" charset="0"/>
              </a:endParaRPr>
            </a:p>
          </p:txBody>
        </p:sp>
        <p:sp>
          <p:nvSpPr>
            <p:cNvPr id="130" name="Google Shape;130;p28"/>
            <p:cNvSpPr/>
            <p:nvPr/>
          </p:nvSpPr>
          <p:spPr>
            <a:xfrm>
              <a:off x="6211600" y="3725650"/>
              <a:ext cx="154800" cy="143400"/>
            </a:xfrm>
            <a:prstGeom prst="ellipse">
              <a:avLst/>
            </a:prstGeom>
            <a:solidFill>
              <a:srgbClr val="7F6000"/>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endParaRPr sz="400">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31" name="Google Shape;131;p28"/>
            <p:cNvSpPr/>
            <p:nvPr/>
          </p:nvSpPr>
          <p:spPr>
            <a:xfrm>
              <a:off x="6402025" y="3916075"/>
              <a:ext cx="154800" cy="143400"/>
            </a:xfrm>
            <a:prstGeom prst="ellipse">
              <a:avLst/>
            </a:prstGeom>
            <a:solidFill>
              <a:srgbClr val="7F6000"/>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endParaRPr sz="400">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32" name="Google Shape;132;p28"/>
            <p:cNvSpPr/>
            <p:nvPr/>
          </p:nvSpPr>
          <p:spPr>
            <a:xfrm>
              <a:off x="6600725" y="3760900"/>
              <a:ext cx="154800" cy="143400"/>
            </a:xfrm>
            <a:prstGeom prst="ellipse">
              <a:avLst/>
            </a:prstGeom>
            <a:solidFill>
              <a:srgbClr val="7F6000"/>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endParaRPr sz="400">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33" name="Google Shape;133;p28"/>
            <p:cNvSpPr/>
            <p:nvPr/>
          </p:nvSpPr>
          <p:spPr>
            <a:xfrm>
              <a:off x="6913525" y="3946375"/>
              <a:ext cx="154800" cy="143400"/>
            </a:xfrm>
            <a:prstGeom prst="ellipse">
              <a:avLst/>
            </a:prstGeom>
            <a:solidFill>
              <a:srgbClr val="7F6000"/>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endParaRPr sz="400">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34" name="Google Shape;134;p28"/>
            <p:cNvSpPr/>
            <p:nvPr/>
          </p:nvSpPr>
          <p:spPr>
            <a:xfrm>
              <a:off x="7041225" y="3824750"/>
              <a:ext cx="91800" cy="91200"/>
            </a:xfrm>
            <a:prstGeom prst="ellipse">
              <a:avLst/>
            </a:prstGeom>
            <a:solidFill>
              <a:srgbClr val="5B0F00"/>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endParaRPr sz="400">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35" name="Google Shape;135;p28"/>
            <p:cNvSpPr/>
            <p:nvPr/>
          </p:nvSpPr>
          <p:spPr>
            <a:xfrm>
              <a:off x="6808500" y="3972475"/>
              <a:ext cx="91800" cy="91200"/>
            </a:xfrm>
            <a:prstGeom prst="ellipse">
              <a:avLst/>
            </a:prstGeom>
            <a:solidFill>
              <a:srgbClr val="5B0F00"/>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endParaRPr sz="400">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36" name="Google Shape;136;p28"/>
            <p:cNvSpPr/>
            <p:nvPr/>
          </p:nvSpPr>
          <p:spPr>
            <a:xfrm>
              <a:off x="6610325" y="3942175"/>
              <a:ext cx="91800" cy="91200"/>
            </a:xfrm>
            <a:prstGeom prst="ellipse">
              <a:avLst/>
            </a:prstGeom>
            <a:solidFill>
              <a:srgbClr val="5B0F00"/>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endParaRPr sz="400">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37" name="Google Shape;137;p28"/>
            <p:cNvSpPr/>
            <p:nvPr/>
          </p:nvSpPr>
          <p:spPr>
            <a:xfrm>
              <a:off x="6402025" y="3777850"/>
              <a:ext cx="91800" cy="91200"/>
            </a:xfrm>
            <a:prstGeom prst="ellipse">
              <a:avLst/>
            </a:prstGeom>
            <a:solidFill>
              <a:srgbClr val="5B0F00"/>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endParaRPr sz="400">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38" name="Google Shape;138;p28"/>
            <p:cNvSpPr/>
            <p:nvPr/>
          </p:nvSpPr>
          <p:spPr>
            <a:xfrm>
              <a:off x="6274600" y="3972475"/>
              <a:ext cx="91800" cy="91200"/>
            </a:xfrm>
            <a:prstGeom prst="ellipse">
              <a:avLst/>
            </a:prstGeom>
            <a:solidFill>
              <a:srgbClr val="5B0F00"/>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endParaRPr sz="400">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39" name="Google Shape;139;p28"/>
            <p:cNvSpPr/>
            <p:nvPr/>
          </p:nvSpPr>
          <p:spPr>
            <a:xfrm>
              <a:off x="6808500" y="3760900"/>
              <a:ext cx="121800" cy="108000"/>
            </a:xfrm>
            <a:prstGeom prst="ellipse">
              <a:avLst/>
            </a:prstGeom>
            <a:solidFill>
              <a:srgbClr val="C5B192"/>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endParaRPr sz="400">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40" name="Google Shape;140;p28"/>
            <p:cNvSpPr/>
            <p:nvPr/>
          </p:nvSpPr>
          <p:spPr>
            <a:xfrm>
              <a:off x="6955025" y="3716750"/>
              <a:ext cx="121800" cy="108000"/>
            </a:xfrm>
            <a:prstGeom prst="ellipse">
              <a:avLst/>
            </a:prstGeom>
            <a:solidFill>
              <a:srgbClr val="C5B192"/>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endParaRPr sz="400">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41" name="Google Shape;141;p28"/>
            <p:cNvSpPr/>
            <p:nvPr/>
          </p:nvSpPr>
          <p:spPr>
            <a:xfrm>
              <a:off x="6702125" y="3893700"/>
              <a:ext cx="121800" cy="108000"/>
            </a:xfrm>
            <a:prstGeom prst="ellipse">
              <a:avLst/>
            </a:prstGeom>
            <a:solidFill>
              <a:srgbClr val="C5B192"/>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endParaRPr sz="400">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42" name="Google Shape;142;p28"/>
            <p:cNvSpPr/>
            <p:nvPr/>
          </p:nvSpPr>
          <p:spPr>
            <a:xfrm>
              <a:off x="6170975" y="3874975"/>
              <a:ext cx="121800" cy="108000"/>
            </a:xfrm>
            <a:prstGeom prst="ellipse">
              <a:avLst/>
            </a:prstGeom>
            <a:solidFill>
              <a:srgbClr val="C5B192"/>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endParaRPr sz="400">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43" name="Google Shape;143;p28"/>
            <p:cNvSpPr/>
            <p:nvPr/>
          </p:nvSpPr>
          <p:spPr>
            <a:xfrm>
              <a:off x="6124175" y="4167250"/>
              <a:ext cx="1064100" cy="3117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900">
                  <a:latin typeface="Open Sans" panose="020B0606030504020204" pitchFamily="34" charset="0"/>
                  <a:ea typeface="Open Sans" panose="020B0606030504020204" pitchFamily="34" charset="0"/>
                  <a:cs typeface="Open Sans" panose="020B0606030504020204" pitchFamily="34" charset="0"/>
                  <a:sym typeface="Open Sans"/>
                </a:rPr>
                <a:t>Wash metals in lots of acid</a:t>
              </a:r>
              <a:endParaRPr sz="900">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44" name="Google Shape;144;p28"/>
            <p:cNvSpPr/>
            <p:nvPr/>
          </p:nvSpPr>
          <p:spPr>
            <a:xfrm rot="-2865546">
              <a:off x="7240207" y="3120152"/>
              <a:ext cx="282038" cy="150363"/>
            </a:xfrm>
            <a:prstGeom prst="rightArrow">
              <a:avLst>
                <a:gd name="adj1" fmla="val 50000"/>
                <a:gd name="adj2" fmla="val 50000"/>
              </a:avLst>
            </a:prstGeom>
            <a:solidFill>
              <a:srgbClr val="4A86E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Open Sans" panose="020B0606030504020204" pitchFamily="34" charset="0"/>
                <a:ea typeface="Open Sans" panose="020B0606030504020204" pitchFamily="34" charset="0"/>
                <a:cs typeface="Open Sans" panose="020B0606030504020204" pitchFamily="34" charset="0"/>
              </a:endParaRPr>
            </a:p>
          </p:txBody>
        </p:sp>
        <p:sp>
          <p:nvSpPr>
            <p:cNvPr id="145" name="Google Shape;145;p28"/>
            <p:cNvSpPr/>
            <p:nvPr/>
          </p:nvSpPr>
          <p:spPr>
            <a:xfrm>
              <a:off x="7740400" y="2476750"/>
              <a:ext cx="993900" cy="862200"/>
            </a:xfrm>
            <a:prstGeom prst="can">
              <a:avLst>
                <a:gd name="adj" fmla="val 25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endParaRPr>
                <a:latin typeface="Open Sans" panose="020B0606030504020204" pitchFamily="34" charset="0"/>
                <a:ea typeface="Open Sans" panose="020B0606030504020204" pitchFamily="34" charset="0"/>
                <a:cs typeface="Open Sans" panose="020B0606030504020204" pitchFamily="34" charset="0"/>
              </a:endParaRPr>
            </a:p>
          </p:txBody>
        </p:sp>
        <p:sp>
          <p:nvSpPr>
            <p:cNvPr id="146" name="Google Shape;146;p28"/>
            <p:cNvSpPr/>
            <p:nvPr/>
          </p:nvSpPr>
          <p:spPr>
            <a:xfrm>
              <a:off x="7740400" y="2817025"/>
              <a:ext cx="993900" cy="522000"/>
            </a:xfrm>
            <a:prstGeom prst="can">
              <a:avLst>
                <a:gd name="adj" fmla="val 25000"/>
              </a:avLst>
            </a:prstGeom>
            <a:solidFill>
              <a:srgbClr val="C9DAF8"/>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endParaRPr>
                <a:latin typeface="Open Sans" panose="020B0606030504020204" pitchFamily="34" charset="0"/>
                <a:ea typeface="Open Sans" panose="020B0606030504020204" pitchFamily="34" charset="0"/>
                <a:cs typeface="Open Sans" panose="020B0606030504020204" pitchFamily="34" charset="0"/>
              </a:endParaRPr>
            </a:p>
          </p:txBody>
        </p:sp>
        <p:sp>
          <p:nvSpPr>
            <p:cNvPr id="147" name="Google Shape;147;p28"/>
            <p:cNvSpPr/>
            <p:nvPr/>
          </p:nvSpPr>
          <p:spPr>
            <a:xfrm>
              <a:off x="8191450" y="3163250"/>
              <a:ext cx="91800" cy="91200"/>
            </a:xfrm>
            <a:prstGeom prst="ellipse">
              <a:avLst/>
            </a:prstGeom>
            <a:solidFill>
              <a:srgbClr val="5B0F00"/>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endParaRPr sz="400">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48" name="Google Shape;148;p28"/>
            <p:cNvSpPr/>
            <p:nvPr/>
          </p:nvSpPr>
          <p:spPr>
            <a:xfrm>
              <a:off x="7757950" y="3975475"/>
              <a:ext cx="993900" cy="862200"/>
            </a:xfrm>
            <a:prstGeom prst="can">
              <a:avLst>
                <a:gd name="adj" fmla="val 25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endParaRPr>
                <a:latin typeface="Open Sans" panose="020B0606030504020204" pitchFamily="34" charset="0"/>
                <a:ea typeface="Open Sans" panose="020B0606030504020204" pitchFamily="34" charset="0"/>
                <a:cs typeface="Open Sans" panose="020B0606030504020204" pitchFamily="34" charset="0"/>
              </a:endParaRPr>
            </a:p>
          </p:txBody>
        </p:sp>
        <p:sp>
          <p:nvSpPr>
            <p:cNvPr id="149" name="Google Shape;149;p28"/>
            <p:cNvSpPr/>
            <p:nvPr/>
          </p:nvSpPr>
          <p:spPr>
            <a:xfrm>
              <a:off x="7757950" y="4315750"/>
              <a:ext cx="993900" cy="522000"/>
            </a:xfrm>
            <a:prstGeom prst="can">
              <a:avLst>
                <a:gd name="adj" fmla="val 25000"/>
              </a:avLst>
            </a:prstGeom>
            <a:solidFill>
              <a:srgbClr val="C9DAF8"/>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endParaRPr>
                <a:latin typeface="Open Sans" panose="020B0606030504020204" pitchFamily="34" charset="0"/>
                <a:ea typeface="Open Sans" panose="020B0606030504020204" pitchFamily="34" charset="0"/>
                <a:cs typeface="Open Sans" panose="020B0606030504020204" pitchFamily="34" charset="0"/>
              </a:endParaRPr>
            </a:p>
          </p:txBody>
        </p:sp>
        <p:sp>
          <p:nvSpPr>
            <p:cNvPr id="150" name="Google Shape;150;p28"/>
            <p:cNvSpPr/>
            <p:nvPr/>
          </p:nvSpPr>
          <p:spPr>
            <a:xfrm>
              <a:off x="8004700" y="4505050"/>
              <a:ext cx="154800" cy="143400"/>
            </a:xfrm>
            <a:prstGeom prst="ellipse">
              <a:avLst/>
            </a:prstGeom>
            <a:solidFill>
              <a:srgbClr val="7F6000"/>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endParaRPr sz="400">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51" name="Google Shape;151;p28"/>
            <p:cNvSpPr/>
            <p:nvPr/>
          </p:nvSpPr>
          <p:spPr>
            <a:xfrm>
              <a:off x="8199400" y="4480700"/>
              <a:ext cx="154800" cy="143400"/>
            </a:xfrm>
            <a:prstGeom prst="ellipse">
              <a:avLst/>
            </a:prstGeom>
            <a:solidFill>
              <a:srgbClr val="7F6000"/>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endParaRPr sz="400">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52" name="Google Shape;152;p28"/>
            <p:cNvSpPr/>
            <p:nvPr/>
          </p:nvSpPr>
          <p:spPr>
            <a:xfrm>
              <a:off x="8000700" y="3211275"/>
              <a:ext cx="91800" cy="91200"/>
            </a:xfrm>
            <a:prstGeom prst="ellipse">
              <a:avLst/>
            </a:prstGeom>
            <a:solidFill>
              <a:srgbClr val="5B0F00"/>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endParaRPr sz="400">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53" name="Google Shape;153;p28"/>
            <p:cNvSpPr/>
            <p:nvPr/>
          </p:nvSpPr>
          <p:spPr>
            <a:xfrm>
              <a:off x="8497075" y="3032425"/>
              <a:ext cx="91800" cy="91200"/>
            </a:xfrm>
            <a:prstGeom prst="ellipse">
              <a:avLst/>
            </a:prstGeom>
            <a:solidFill>
              <a:srgbClr val="5B0F00"/>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endParaRPr sz="400">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54" name="Google Shape;154;p28"/>
            <p:cNvSpPr/>
            <p:nvPr/>
          </p:nvSpPr>
          <p:spPr>
            <a:xfrm>
              <a:off x="8497075" y="3211275"/>
              <a:ext cx="91800" cy="91200"/>
            </a:xfrm>
            <a:prstGeom prst="ellipse">
              <a:avLst/>
            </a:prstGeom>
            <a:solidFill>
              <a:srgbClr val="5B0F00"/>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endParaRPr sz="400">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55" name="Google Shape;155;p28"/>
            <p:cNvSpPr/>
            <p:nvPr/>
          </p:nvSpPr>
          <p:spPr>
            <a:xfrm>
              <a:off x="8300800" y="3073900"/>
              <a:ext cx="91800" cy="91200"/>
            </a:xfrm>
            <a:prstGeom prst="ellipse">
              <a:avLst/>
            </a:prstGeom>
            <a:solidFill>
              <a:srgbClr val="5B0F00"/>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endParaRPr sz="400">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56" name="Google Shape;156;p28"/>
            <p:cNvSpPr/>
            <p:nvPr/>
          </p:nvSpPr>
          <p:spPr>
            <a:xfrm>
              <a:off x="7908900" y="3032425"/>
              <a:ext cx="91800" cy="91200"/>
            </a:xfrm>
            <a:prstGeom prst="ellipse">
              <a:avLst/>
            </a:prstGeom>
            <a:solidFill>
              <a:srgbClr val="5B0F00"/>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endParaRPr sz="400">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57" name="Google Shape;157;p28"/>
            <p:cNvSpPr/>
            <p:nvPr/>
          </p:nvSpPr>
          <p:spPr>
            <a:xfrm>
              <a:off x="8104850" y="3001725"/>
              <a:ext cx="91800" cy="91200"/>
            </a:xfrm>
            <a:prstGeom prst="ellipse">
              <a:avLst/>
            </a:prstGeom>
            <a:solidFill>
              <a:srgbClr val="5B0F00"/>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endParaRPr sz="400">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58" name="Google Shape;158;p28"/>
            <p:cNvSpPr/>
            <p:nvPr/>
          </p:nvSpPr>
          <p:spPr>
            <a:xfrm>
              <a:off x="7843000" y="4498400"/>
              <a:ext cx="121800" cy="108000"/>
            </a:xfrm>
            <a:prstGeom prst="ellipse">
              <a:avLst/>
            </a:prstGeom>
            <a:solidFill>
              <a:srgbClr val="C5B192"/>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endParaRPr sz="400">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59" name="Google Shape;159;p28"/>
            <p:cNvSpPr/>
            <p:nvPr/>
          </p:nvSpPr>
          <p:spPr>
            <a:xfrm>
              <a:off x="8467075" y="4653575"/>
              <a:ext cx="121800" cy="108000"/>
            </a:xfrm>
            <a:prstGeom prst="ellipse">
              <a:avLst/>
            </a:prstGeom>
            <a:solidFill>
              <a:srgbClr val="C5B192"/>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endParaRPr sz="400">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60" name="Google Shape;160;p28"/>
            <p:cNvSpPr/>
            <p:nvPr/>
          </p:nvSpPr>
          <p:spPr>
            <a:xfrm>
              <a:off x="8250388" y="4707175"/>
              <a:ext cx="121800" cy="108000"/>
            </a:xfrm>
            <a:prstGeom prst="ellipse">
              <a:avLst/>
            </a:prstGeom>
            <a:solidFill>
              <a:srgbClr val="C5B192"/>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endParaRPr sz="400">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61" name="Google Shape;161;p28"/>
            <p:cNvSpPr/>
            <p:nvPr/>
          </p:nvSpPr>
          <p:spPr>
            <a:xfrm>
              <a:off x="8582263" y="4498400"/>
              <a:ext cx="121800" cy="108000"/>
            </a:xfrm>
            <a:prstGeom prst="ellipse">
              <a:avLst/>
            </a:prstGeom>
            <a:solidFill>
              <a:srgbClr val="C5B192"/>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endParaRPr sz="400">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62" name="Google Shape;162;p28"/>
            <p:cNvSpPr/>
            <p:nvPr/>
          </p:nvSpPr>
          <p:spPr>
            <a:xfrm>
              <a:off x="8390838" y="4472050"/>
              <a:ext cx="154800" cy="143400"/>
            </a:xfrm>
            <a:prstGeom prst="ellipse">
              <a:avLst/>
            </a:prstGeom>
            <a:solidFill>
              <a:srgbClr val="7F6000"/>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endParaRPr sz="400">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63" name="Google Shape;163;p28"/>
            <p:cNvSpPr/>
            <p:nvPr/>
          </p:nvSpPr>
          <p:spPr>
            <a:xfrm>
              <a:off x="7877400" y="4653575"/>
              <a:ext cx="154800" cy="143400"/>
            </a:xfrm>
            <a:prstGeom prst="ellipse">
              <a:avLst/>
            </a:prstGeom>
            <a:solidFill>
              <a:srgbClr val="7F6000"/>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endParaRPr sz="400">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64" name="Google Shape;164;p28"/>
            <p:cNvSpPr/>
            <p:nvPr/>
          </p:nvSpPr>
          <p:spPr>
            <a:xfrm>
              <a:off x="7689475" y="3426375"/>
              <a:ext cx="1142700" cy="4617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900">
                  <a:latin typeface="Open Sans" panose="020B0606030504020204" pitchFamily="34" charset="0"/>
                  <a:ea typeface="Open Sans" panose="020B0606030504020204" pitchFamily="34" charset="0"/>
                  <a:cs typeface="Open Sans" panose="020B0606030504020204" pitchFamily="34" charset="0"/>
                  <a:sym typeface="Open Sans"/>
                </a:rPr>
                <a:t>Separate the desired metals from undesired metals</a:t>
              </a:r>
              <a:endParaRPr sz="900">
                <a:latin typeface="Open Sans" panose="020B0606030504020204" pitchFamily="34" charset="0"/>
                <a:ea typeface="Open Sans" panose="020B0606030504020204" pitchFamily="34" charset="0"/>
                <a:cs typeface="Open Sans" panose="020B0606030504020204" pitchFamily="34" charset="0"/>
                <a:sym typeface="Open Sans"/>
              </a:endParaRPr>
            </a:p>
          </p:txBody>
        </p:sp>
        <p:sp>
          <p:nvSpPr>
            <p:cNvPr id="165" name="Google Shape;165;p28"/>
            <p:cNvSpPr/>
            <p:nvPr/>
          </p:nvSpPr>
          <p:spPr>
            <a:xfrm>
              <a:off x="7240225" y="3872550"/>
              <a:ext cx="282000" cy="150300"/>
            </a:xfrm>
            <a:prstGeom prst="rightArrow">
              <a:avLst>
                <a:gd name="adj1" fmla="val 50000"/>
                <a:gd name="adj2" fmla="val 50000"/>
              </a:avLst>
            </a:prstGeom>
            <a:solidFill>
              <a:srgbClr val="4A86E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Open Sans" panose="020B0606030504020204" pitchFamily="34" charset="0"/>
                <a:ea typeface="Open Sans" panose="020B0606030504020204" pitchFamily="34" charset="0"/>
                <a:cs typeface="Open Sans" panose="020B0606030504020204" pitchFamily="34" charset="0"/>
              </a:endParaRPr>
            </a:p>
          </p:txBody>
        </p:sp>
      </p:grpSp>
      <p:sp>
        <p:nvSpPr>
          <p:cNvPr id="4" name="Oval 3">
            <a:extLst>
              <a:ext uri="{FF2B5EF4-FFF2-40B4-BE49-F238E27FC236}">
                <a16:creationId xmlns:a16="http://schemas.microsoft.com/office/drawing/2014/main" id="{EE893D89-6A23-C34E-9140-34BE04F0B65E}"/>
              </a:ext>
            </a:extLst>
          </p:cNvPr>
          <p:cNvSpPr/>
          <p:nvPr/>
        </p:nvSpPr>
        <p:spPr>
          <a:xfrm>
            <a:off x="4965352" y="3574651"/>
            <a:ext cx="169947" cy="150301"/>
          </a:xfrm>
          <a:prstGeom prst="ellipse">
            <a:avLst/>
          </a:prstGeom>
          <a:solidFill>
            <a:srgbClr val="945200"/>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0FFA24B2-E495-5D42-B808-53C37D8172A3}"/>
              </a:ext>
            </a:extLst>
          </p:cNvPr>
          <p:cNvSpPr/>
          <p:nvPr/>
        </p:nvSpPr>
        <p:spPr>
          <a:xfrm>
            <a:off x="5000978" y="3982975"/>
            <a:ext cx="135466" cy="1349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06959F1F-A12A-D343-B3ED-7A79F157FFB7}"/>
              </a:ext>
            </a:extLst>
          </p:cNvPr>
          <p:cNvSpPr/>
          <p:nvPr/>
        </p:nvSpPr>
        <p:spPr>
          <a:xfrm>
            <a:off x="5336861" y="3981961"/>
            <a:ext cx="135466" cy="1349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DD65264E-2CBC-8D4B-8023-FDF805203BC8}"/>
              </a:ext>
            </a:extLst>
          </p:cNvPr>
          <p:cNvSpPr/>
          <p:nvPr/>
        </p:nvSpPr>
        <p:spPr>
          <a:xfrm>
            <a:off x="5168562" y="3574651"/>
            <a:ext cx="169947" cy="150301"/>
          </a:xfrm>
          <a:prstGeom prst="ellipse">
            <a:avLst/>
          </a:prstGeom>
          <a:solidFill>
            <a:srgbClr val="945200"/>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E1775C78-2607-7347-9DCA-51F0218BC8F2}"/>
              </a:ext>
            </a:extLst>
          </p:cNvPr>
          <p:cNvSpPr/>
          <p:nvPr/>
        </p:nvSpPr>
        <p:spPr>
          <a:xfrm>
            <a:off x="5366918" y="3574651"/>
            <a:ext cx="169947" cy="150301"/>
          </a:xfrm>
          <a:prstGeom prst="ellipse">
            <a:avLst/>
          </a:prstGeom>
          <a:solidFill>
            <a:srgbClr val="945200"/>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rapezoid 1">
            <a:extLst>
              <a:ext uri="{FF2B5EF4-FFF2-40B4-BE49-F238E27FC236}">
                <a16:creationId xmlns:a16="http://schemas.microsoft.com/office/drawing/2014/main" id="{1782280D-5FCD-4D4E-BF7B-6E82902F4C14}"/>
              </a:ext>
            </a:extLst>
          </p:cNvPr>
          <p:cNvSpPr/>
          <p:nvPr/>
        </p:nvSpPr>
        <p:spPr>
          <a:xfrm rot="10800000">
            <a:off x="4910667" y="3668889"/>
            <a:ext cx="643466" cy="332811"/>
          </a:xfrm>
          <a:prstGeom prst="trapezoid">
            <a:avLst/>
          </a:prstGeom>
          <a:solidFill>
            <a:srgbClr val="FFC0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Hexagon 4">
            <a:extLst>
              <a:ext uri="{FF2B5EF4-FFF2-40B4-BE49-F238E27FC236}">
                <a16:creationId xmlns:a16="http://schemas.microsoft.com/office/drawing/2014/main" id="{58480FCF-7A17-7B43-9A62-AB733D67F90F}"/>
              </a:ext>
            </a:extLst>
          </p:cNvPr>
          <p:cNvSpPr/>
          <p:nvPr/>
        </p:nvSpPr>
        <p:spPr>
          <a:xfrm>
            <a:off x="5301851" y="3543354"/>
            <a:ext cx="113383" cy="78416"/>
          </a:xfrm>
          <a:prstGeom prst="hexagon">
            <a:avLst/>
          </a:prstGeom>
          <a:solidFill>
            <a:srgbClr val="AAAAAA"/>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a:extLst>
              <a:ext uri="{FF2B5EF4-FFF2-40B4-BE49-F238E27FC236}">
                <a16:creationId xmlns:a16="http://schemas.microsoft.com/office/drawing/2014/main" id="{46C35DB4-D1E5-D245-8531-F62FBD218B54}"/>
              </a:ext>
            </a:extLst>
          </p:cNvPr>
          <p:cNvSpPr/>
          <p:nvPr/>
        </p:nvSpPr>
        <p:spPr>
          <a:xfrm>
            <a:off x="5158109" y="3521099"/>
            <a:ext cx="113383" cy="78416"/>
          </a:xfrm>
          <a:prstGeom prst="hexagon">
            <a:avLst/>
          </a:prstGeom>
          <a:solidFill>
            <a:srgbClr val="AAAAAA"/>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a:extLst>
              <a:ext uri="{FF2B5EF4-FFF2-40B4-BE49-F238E27FC236}">
                <a16:creationId xmlns:a16="http://schemas.microsoft.com/office/drawing/2014/main" id="{9FE84DAE-4526-354D-877B-67D45987454C}"/>
              </a:ext>
            </a:extLst>
          </p:cNvPr>
          <p:cNvSpPr/>
          <p:nvPr/>
        </p:nvSpPr>
        <p:spPr>
          <a:xfrm>
            <a:off x="5047733" y="3560307"/>
            <a:ext cx="113383" cy="78416"/>
          </a:xfrm>
          <a:prstGeom prst="hexagon">
            <a:avLst/>
          </a:prstGeom>
          <a:solidFill>
            <a:srgbClr val="AAAAAA"/>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ctagon 5">
            <a:extLst>
              <a:ext uri="{FF2B5EF4-FFF2-40B4-BE49-F238E27FC236}">
                <a16:creationId xmlns:a16="http://schemas.microsoft.com/office/drawing/2014/main" id="{E3526BE9-42CE-F64B-BEB0-379461A6A812}"/>
              </a:ext>
            </a:extLst>
          </p:cNvPr>
          <p:cNvSpPr/>
          <p:nvPr/>
        </p:nvSpPr>
        <p:spPr>
          <a:xfrm>
            <a:off x="5039289" y="3470502"/>
            <a:ext cx="110376" cy="110237"/>
          </a:xfrm>
          <a:custGeom>
            <a:avLst/>
            <a:gdLst>
              <a:gd name="connsiteX0" fmla="*/ 0 w 110376"/>
              <a:gd name="connsiteY0" fmla="*/ 32287 h 110237"/>
              <a:gd name="connsiteX1" fmla="*/ 32287 w 110376"/>
              <a:gd name="connsiteY1" fmla="*/ 0 h 110237"/>
              <a:gd name="connsiteX2" fmla="*/ 78089 w 110376"/>
              <a:gd name="connsiteY2" fmla="*/ 0 h 110237"/>
              <a:gd name="connsiteX3" fmla="*/ 110376 w 110376"/>
              <a:gd name="connsiteY3" fmla="*/ 32287 h 110237"/>
              <a:gd name="connsiteX4" fmla="*/ 110376 w 110376"/>
              <a:gd name="connsiteY4" fmla="*/ 77950 h 110237"/>
              <a:gd name="connsiteX5" fmla="*/ 78089 w 110376"/>
              <a:gd name="connsiteY5" fmla="*/ 110237 h 110237"/>
              <a:gd name="connsiteX6" fmla="*/ 32287 w 110376"/>
              <a:gd name="connsiteY6" fmla="*/ 110237 h 110237"/>
              <a:gd name="connsiteX7" fmla="*/ 0 w 110376"/>
              <a:gd name="connsiteY7" fmla="*/ 77950 h 110237"/>
              <a:gd name="connsiteX8" fmla="*/ 0 w 110376"/>
              <a:gd name="connsiteY8" fmla="*/ 32287 h 110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0376" h="110237" fill="none" extrusionOk="0">
                <a:moveTo>
                  <a:pt x="0" y="32287"/>
                </a:moveTo>
                <a:cubicBezTo>
                  <a:pt x="8175" y="23026"/>
                  <a:pt x="19988" y="15960"/>
                  <a:pt x="32287" y="0"/>
                </a:cubicBezTo>
                <a:cubicBezTo>
                  <a:pt x="43817" y="-3244"/>
                  <a:pt x="59767" y="4290"/>
                  <a:pt x="78089" y="0"/>
                </a:cubicBezTo>
                <a:cubicBezTo>
                  <a:pt x="93843" y="8555"/>
                  <a:pt x="99577" y="27892"/>
                  <a:pt x="110376" y="32287"/>
                </a:cubicBezTo>
                <a:cubicBezTo>
                  <a:pt x="115679" y="49495"/>
                  <a:pt x="109463" y="60567"/>
                  <a:pt x="110376" y="77950"/>
                </a:cubicBezTo>
                <a:cubicBezTo>
                  <a:pt x="99100" y="91094"/>
                  <a:pt x="86829" y="96001"/>
                  <a:pt x="78089" y="110237"/>
                </a:cubicBezTo>
                <a:cubicBezTo>
                  <a:pt x="56490" y="115369"/>
                  <a:pt x="42861" y="109017"/>
                  <a:pt x="32287" y="110237"/>
                </a:cubicBezTo>
                <a:cubicBezTo>
                  <a:pt x="15824" y="95890"/>
                  <a:pt x="10742" y="81065"/>
                  <a:pt x="0" y="77950"/>
                </a:cubicBezTo>
                <a:cubicBezTo>
                  <a:pt x="-3955" y="65623"/>
                  <a:pt x="3394" y="51686"/>
                  <a:pt x="0" y="32287"/>
                </a:cubicBezTo>
                <a:close/>
              </a:path>
              <a:path w="110376" h="110237" stroke="0" extrusionOk="0">
                <a:moveTo>
                  <a:pt x="0" y="32287"/>
                </a:moveTo>
                <a:cubicBezTo>
                  <a:pt x="13233" y="17705"/>
                  <a:pt x="19091" y="14754"/>
                  <a:pt x="32287" y="0"/>
                </a:cubicBezTo>
                <a:cubicBezTo>
                  <a:pt x="46619" y="-400"/>
                  <a:pt x="55547" y="1568"/>
                  <a:pt x="78089" y="0"/>
                </a:cubicBezTo>
                <a:cubicBezTo>
                  <a:pt x="90734" y="5730"/>
                  <a:pt x="94406" y="22229"/>
                  <a:pt x="110376" y="32287"/>
                </a:cubicBezTo>
                <a:cubicBezTo>
                  <a:pt x="114252" y="53857"/>
                  <a:pt x="108747" y="67773"/>
                  <a:pt x="110376" y="77950"/>
                </a:cubicBezTo>
                <a:cubicBezTo>
                  <a:pt x="98568" y="93547"/>
                  <a:pt x="84855" y="101487"/>
                  <a:pt x="78089" y="110237"/>
                </a:cubicBezTo>
                <a:cubicBezTo>
                  <a:pt x="60418" y="111721"/>
                  <a:pt x="51197" y="108430"/>
                  <a:pt x="32287" y="110237"/>
                </a:cubicBezTo>
                <a:cubicBezTo>
                  <a:pt x="16773" y="97166"/>
                  <a:pt x="9525" y="84072"/>
                  <a:pt x="0" y="77950"/>
                </a:cubicBezTo>
                <a:cubicBezTo>
                  <a:pt x="-1383" y="57986"/>
                  <a:pt x="659" y="47878"/>
                  <a:pt x="0" y="32287"/>
                </a:cubicBezTo>
                <a:close/>
              </a:path>
            </a:pathLst>
          </a:custGeom>
          <a:solidFill>
            <a:srgbClr val="8C6B48"/>
          </a:solidFill>
          <a:ln w="12700">
            <a:solidFill>
              <a:schemeClr val="tx1"/>
            </a:solidFill>
            <a:extLst>
              <a:ext uri="{C807C97D-BFC1-408E-A445-0C87EB9F89A2}">
                <ask:lineSketchStyleProps xmlns:ask="http://schemas.microsoft.com/office/drawing/2018/sketchyshapes" sd="1219033472">
                  <a:prstGeom prst="octagon">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ctagon 57">
            <a:extLst>
              <a:ext uri="{FF2B5EF4-FFF2-40B4-BE49-F238E27FC236}">
                <a16:creationId xmlns:a16="http://schemas.microsoft.com/office/drawing/2014/main" id="{B7716314-C6B3-564E-846C-C870885C9125}"/>
              </a:ext>
            </a:extLst>
          </p:cNvPr>
          <p:cNvSpPr/>
          <p:nvPr/>
        </p:nvSpPr>
        <p:spPr>
          <a:xfrm>
            <a:off x="5257570" y="3455270"/>
            <a:ext cx="110376" cy="110237"/>
          </a:xfrm>
          <a:custGeom>
            <a:avLst/>
            <a:gdLst>
              <a:gd name="connsiteX0" fmla="*/ 0 w 110376"/>
              <a:gd name="connsiteY0" fmla="*/ 32287 h 110237"/>
              <a:gd name="connsiteX1" fmla="*/ 32287 w 110376"/>
              <a:gd name="connsiteY1" fmla="*/ 0 h 110237"/>
              <a:gd name="connsiteX2" fmla="*/ 78089 w 110376"/>
              <a:gd name="connsiteY2" fmla="*/ 0 h 110237"/>
              <a:gd name="connsiteX3" fmla="*/ 110376 w 110376"/>
              <a:gd name="connsiteY3" fmla="*/ 32287 h 110237"/>
              <a:gd name="connsiteX4" fmla="*/ 110376 w 110376"/>
              <a:gd name="connsiteY4" fmla="*/ 77950 h 110237"/>
              <a:gd name="connsiteX5" fmla="*/ 78089 w 110376"/>
              <a:gd name="connsiteY5" fmla="*/ 110237 h 110237"/>
              <a:gd name="connsiteX6" fmla="*/ 32287 w 110376"/>
              <a:gd name="connsiteY6" fmla="*/ 110237 h 110237"/>
              <a:gd name="connsiteX7" fmla="*/ 0 w 110376"/>
              <a:gd name="connsiteY7" fmla="*/ 77950 h 110237"/>
              <a:gd name="connsiteX8" fmla="*/ 0 w 110376"/>
              <a:gd name="connsiteY8" fmla="*/ 32287 h 110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0376" h="110237" fill="none" extrusionOk="0">
                <a:moveTo>
                  <a:pt x="0" y="32287"/>
                </a:moveTo>
                <a:cubicBezTo>
                  <a:pt x="8175" y="23026"/>
                  <a:pt x="19988" y="15960"/>
                  <a:pt x="32287" y="0"/>
                </a:cubicBezTo>
                <a:cubicBezTo>
                  <a:pt x="43817" y="-3244"/>
                  <a:pt x="59767" y="4290"/>
                  <a:pt x="78089" y="0"/>
                </a:cubicBezTo>
                <a:cubicBezTo>
                  <a:pt x="93843" y="8555"/>
                  <a:pt x="99577" y="27892"/>
                  <a:pt x="110376" y="32287"/>
                </a:cubicBezTo>
                <a:cubicBezTo>
                  <a:pt x="115679" y="49495"/>
                  <a:pt x="109463" y="60567"/>
                  <a:pt x="110376" y="77950"/>
                </a:cubicBezTo>
                <a:cubicBezTo>
                  <a:pt x="99100" y="91094"/>
                  <a:pt x="86829" y="96001"/>
                  <a:pt x="78089" y="110237"/>
                </a:cubicBezTo>
                <a:cubicBezTo>
                  <a:pt x="56490" y="115369"/>
                  <a:pt x="42861" y="109017"/>
                  <a:pt x="32287" y="110237"/>
                </a:cubicBezTo>
                <a:cubicBezTo>
                  <a:pt x="15824" y="95890"/>
                  <a:pt x="10742" y="81065"/>
                  <a:pt x="0" y="77950"/>
                </a:cubicBezTo>
                <a:cubicBezTo>
                  <a:pt x="-3955" y="65623"/>
                  <a:pt x="3394" y="51686"/>
                  <a:pt x="0" y="32287"/>
                </a:cubicBezTo>
                <a:close/>
              </a:path>
              <a:path w="110376" h="110237" stroke="0" extrusionOk="0">
                <a:moveTo>
                  <a:pt x="0" y="32287"/>
                </a:moveTo>
                <a:cubicBezTo>
                  <a:pt x="13233" y="17705"/>
                  <a:pt x="19091" y="14754"/>
                  <a:pt x="32287" y="0"/>
                </a:cubicBezTo>
                <a:cubicBezTo>
                  <a:pt x="46619" y="-400"/>
                  <a:pt x="55547" y="1568"/>
                  <a:pt x="78089" y="0"/>
                </a:cubicBezTo>
                <a:cubicBezTo>
                  <a:pt x="90734" y="5730"/>
                  <a:pt x="94406" y="22229"/>
                  <a:pt x="110376" y="32287"/>
                </a:cubicBezTo>
                <a:cubicBezTo>
                  <a:pt x="114252" y="53857"/>
                  <a:pt x="108747" y="67773"/>
                  <a:pt x="110376" y="77950"/>
                </a:cubicBezTo>
                <a:cubicBezTo>
                  <a:pt x="98568" y="93547"/>
                  <a:pt x="84855" y="101487"/>
                  <a:pt x="78089" y="110237"/>
                </a:cubicBezTo>
                <a:cubicBezTo>
                  <a:pt x="60418" y="111721"/>
                  <a:pt x="51197" y="108430"/>
                  <a:pt x="32287" y="110237"/>
                </a:cubicBezTo>
                <a:cubicBezTo>
                  <a:pt x="16773" y="97166"/>
                  <a:pt x="9525" y="84072"/>
                  <a:pt x="0" y="77950"/>
                </a:cubicBezTo>
                <a:cubicBezTo>
                  <a:pt x="-1383" y="57986"/>
                  <a:pt x="659" y="47878"/>
                  <a:pt x="0" y="32287"/>
                </a:cubicBezTo>
                <a:close/>
              </a:path>
            </a:pathLst>
          </a:custGeom>
          <a:solidFill>
            <a:srgbClr val="8C6B48"/>
          </a:solidFill>
          <a:ln w="12700">
            <a:solidFill>
              <a:schemeClr val="tx1"/>
            </a:solidFill>
            <a:extLst>
              <a:ext uri="{C807C97D-BFC1-408E-A445-0C87EB9F89A2}">
                <ask:lineSketchStyleProps xmlns:ask="http://schemas.microsoft.com/office/drawing/2018/sketchyshapes" sd="1219033472">
                  <a:prstGeom prst="octagon">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ctagon 58">
            <a:extLst>
              <a:ext uri="{FF2B5EF4-FFF2-40B4-BE49-F238E27FC236}">
                <a16:creationId xmlns:a16="http://schemas.microsoft.com/office/drawing/2014/main" id="{940E614E-2F81-8247-9BEC-C9A7F34FCE00}"/>
              </a:ext>
            </a:extLst>
          </p:cNvPr>
          <p:cNvSpPr/>
          <p:nvPr/>
        </p:nvSpPr>
        <p:spPr>
          <a:xfrm>
            <a:off x="5396915" y="3472587"/>
            <a:ext cx="110376" cy="110237"/>
          </a:xfrm>
          <a:custGeom>
            <a:avLst/>
            <a:gdLst>
              <a:gd name="connsiteX0" fmla="*/ 0 w 110376"/>
              <a:gd name="connsiteY0" fmla="*/ 32287 h 110237"/>
              <a:gd name="connsiteX1" fmla="*/ 32287 w 110376"/>
              <a:gd name="connsiteY1" fmla="*/ 0 h 110237"/>
              <a:gd name="connsiteX2" fmla="*/ 78089 w 110376"/>
              <a:gd name="connsiteY2" fmla="*/ 0 h 110237"/>
              <a:gd name="connsiteX3" fmla="*/ 110376 w 110376"/>
              <a:gd name="connsiteY3" fmla="*/ 32287 h 110237"/>
              <a:gd name="connsiteX4" fmla="*/ 110376 w 110376"/>
              <a:gd name="connsiteY4" fmla="*/ 77950 h 110237"/>
              <a:gd name="connsiteX5" fmla="*/ 78089 w 110376"/>
              <a:gd name="connsiteY5" fmla="*/ 110237 h 110237"/>
              <a:gd name="connsiteX6" fmla="*/ 32287 w 110376"/>
              <a:gd name="connsiteY6" fmla="*/ 110237 h 110237"/>
              <a:gd name="connsiteX7" fmla="*/ 0 w 110376"/>
              <a:gd name="connsiteY7" fmla="*/ 77950 h 110237"/>
              <a:gd name="connsiteX8" fmla="*/ 0 w 110376"/>
              <a:gd name="connsiteY8" fmla="*/ 32287 h 110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0376" h="110237" fill="none" extrusionOk="0">
                <a:moveTo>
                  <a:pt x="0" y="32287"/>
                </a:moveTo>
                <a:cubicBezTo>
                  <a:pt x="8175" y="23026"/>
                  <a:pt x="19988" y="15960"/>
                  <a:pt x="32287" y="0"/>
                </a:cubicBezTo>
                <a:cubicBezTo>
                  <a:pt x="43817" y="-3244"/>
                  <a:pt x="59767" y="4290"/>
                  <a:pt x="78089" y="0"/>
                </a:cubicBezTo>
                <a:cubicBezTo>
                  <a:pt x="93843" y="8555"/>
                  <a:pt x="99577" y="27892"/>
                  <a:pt x="110376" y="32287"/>
                </a:cubicBezTo>
                <a:cubicBezTo>
                  <a:pt x="115679" y="49495"/>
                  <a:pt x="109463" y="60567"/>
                  <a:pt x="110376" y="77950"/>
                </a:cubicBezTo>
                <a:cubicBezTo>
                  <a:pt x="99100" y="91094"/>
                  <a:pt x="86829" y="96001"/>
                  <a:pt x="78089" y="110237"/>
                </a:cubicBezTo>
                <a:cubicBezTo>
                  <a:pt x="56490" y="115369"/>
                  <a:pt x="42861" y="109017"/>
                  <a:pt x="32287" y="110237"/>
                </a:cubicBezTo>
                <a:cubicBezTo>
                  <a:pt x="15824" y="95890"/>
                  <a:pt x="10742" y="81065"/>
                  <a:pt x="0" y="77950"/>
                </a:cubicBezTo>
                <a:cubicBezTo>
                  <a:pt x="-3955" y="65623"/>
                  <a:pt x="3394" y="51686"/>
                  <a:pt x="0" y="32287"/>
                </a:cubicBezTo>
                <a:close/>
              </a:path>
              <a:path w="110376" h="110237" stroke="0" extrusionOk="0">
                <a:moveTo>
                  <a:pt x="0" y="32287"/>
                </a:moveTo>
                <a:cubicBezTo>
                  <a:pt x="13233" y="17705"/>
                  <a:pt x="19091" y="14754"/>
                  <a:pt x="32287" y="0"/>
                </a:cubicBezTo>
                <a:cubicBezTo>
                  <a:pt x="46619" y="-400"/>
                  <a:pt x="55547" y="1568"/>
                  <a:pt x="78089" y="0"/>
                </a:cubicBezTo>
                <a:cubicBezTo>
                  <a:pt x="90734" y="5730"/>
                  <a:pt x="94406" y="22229"/>
                  <a:pt x="110376" y="32287"/>
                </a:cubicBezTo>
                <a:cubicBezTo>
                  <a:pt x="114252" y="53857"/>
                  <a:pt x="108747" y="67773"/>
                  <a:pt x="110376" y="77950"/>
                </a:cubicBezTo>
                <a:cubicBezTo>
                  <a:pt x="98568" y="93547"/>
                  <a:pt x="84855" y="101487"/>
                  <a:pt x="78089" y="110237"/>
                </a:cubicBezTo>
                <a:cubicBezTo>
                  <a:pt x="60418" y="111721"/>
                  <a:pt x="51197" y="108430"/>
                  <a:pt x="32287" y="110237"/>
                </a:cubicBezTo>
                <a:cubicBezTo>
                  <a:pt x="16773" y="97166"/>
                  <a:pt x="9525" y="84072"/>
                  <a:pt x="0" y="77950"/>
                </a:cubicBezTo>
                <a:cubicBezTo>
                  <a:pt x="-1383" y="57986"/>
                  <a:pt x="659" y="47878"/>
                  <a:pt x="0" y="32287"/>
                </a:cubicBezTo>
                <a:close/>
              </a:path>
            </a:pathLst>
          </a:custGeom>
          <a:solidFill>
            <a:srgbClr val="8C6B48"/>
          </a:solidFill>
          <a:ln w="12700">
            <a:solidFill>
              <a:schemeClr val="tx1"/>
            </a:solidFill>
            <a:extLst>
              <a:ext uri="{C807C97D-BFC1-408E-A445-0C87EB9F89A2}">
                <ask:lineSketchStyleProps xmlns:ask="http://schemas.microsoft.com/office/drawing/2018/sketchyshapes" sd="1219033472">
                  <a:prstGeom prst="octagon">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ctagon 59">
            <a:extLst>
              <a:ext uri="{FF2B5EF4-FFF2-40B4-BE49-F238E27FC236}">
                <a16:creationId xmlns:a16="http://schemas.microsoft.com/office/drawing/2014/main" id="{376F9155-CE3E-214A-88B9-107EBFD257B4}"/>
              </a:ext>
            </a:extLst>
          </p:cNvPr>
          <p:cNvSpPr/>
          <p:nvPr/>
        </p:nvSpPr>
        <p:spPr>
          <a:xfrm>
            <a:off x="5336861" y="3362997"/>
            <a:ext cx="110376" cy="110237"/>
          </a:xfrm>
          <a:custGeom>
            <a:avLst/>
            <a:gdLst>
              <a:gd name="connsiteX0" fmla="*/ 0 w 110376"/>
              <a:gd name="connsiteY0" fmla="*/ 32287 h 110237"/>
              <a:gd name="connsiteX1" fmla="*/ 32287 w 110376"/>
              <a:gd name="connsiteY1" fmla="*/ 0 h 110237"/>
              <a:gd name="connsiteX2" fmla="*/ 78089 w 110376"/>
              <a:gd name="connsiteY2" fmla="*/ 0 h 110237"/>
              <a:gd name="connsiteX3" fmla="*/ 110376 w 110376"/>
              <a:gd name="connsiteY3" fmla="*/ 32287 h 110237"/>
              <a:gd name="connsiteX4" fmla="*/ 110376 w 110376"/>
              <a:gd name="connsiteY4" fmla="*/ 77950 h 110237"/>
              <a:gd name="connsiteX5" fmla="*/ 78089 w 110376"/>
              <a:gd name="connsiteY5" fmla="*/ 110237 h 110237"/>
              <a:gd name="connsiteX6" fmla="*/ 32287 w 110376"/>
              <a:gd name="connsiteY6" fmla="*/ 110237 h 110237"/>
              <a:gd name="connsiteX7" fmla="*/ 0 w 110376"/>
              <a:gd name="connsiteY7" fmla="*/ 77950 h 110237"/>
              <a:gd name="connsiteX8" fmla="*/ 0 w 110376"/>
              <a:gd name="connsiteY8" fmla="*/ 32287 h 110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0376" h="110237" fill="none" extrusionOk="0">
                <a:moveTo>
                  <a:pt x="0" y="32287"/>
                </a:moveTo>
                <a:cubicBezTo>
                  <a:pt x="8175" y="23026"/>
                  <a:pt x="19988" y="15960"/>
                  <a:pt x="32287" y="0"/>
                </a:cubicBezTo>
                <a:cubicBezTo>
                  <a:pt x="43817" y="-3244"/>
                  <a:pt x="59767" y="4290"/>
                  <a:pt x="78089" y="0"/>
                </a:cubicBezTo>
                <a:cubicBezTo>
                  <a:pt x="93843" y="8555"/>
                  <a:pt x="99577" y="27892"/>
                  <a:pt x="110376" y="32287"/>
                </a:cubicBezTo>
                <a:cubicBezTo>
                  <a:pt x="115679" y="49495"/>
                  <a:pt x="109463" y="60567"/>
                  <a:pt x="110376" y="77950"/>
                </a:cubicBezTo>
                <a:cubicBezTo>
                  <a:pt x="99100" y="91094"/>
                  <a:pt x="86829" y="96001"/>
                  <a:pt x="78089" y="110237"/>
                </a:cubicBezTo>
                <a:cubicBezTo>
                  <a:pt x="56490" y="115369"/>
                  <a:pt x="42861" y="109017"/>
                  <a:pt x="32287" y="110237"/>
                </a:cubicBezTo>
                <a:cubicBezTo>
                  <a:pt x="15824" y="95890"/>
                  <a:pt x="10742" y="81065"/>
                  <a:pt x="0" y="77950"/>
                </a:cubicBezTo>
                <a:cubicBezTo>
                  <a:pt x="-3955" y="65623"/>
                  <a:pt x="3394" y="51686"/>
                  <a:pt x="0" y="32287"/>
                </a:cubicBezTo>
                <a:close/>
              </a:path>
              <a:path w="110376" h="110237" stroke="0" extrusionOk="0">
                <a:moveTo>
                  <a:pt x="0" y="32287"/>
                </a:moveTo>
                <a:cubicBezTo>
                  <a:pt x="13233" y="17705"/>
                  <a:pt x="19091" y="14754"/>
                  <a:pt x="32287" y="0"/>
                </a:cubicBezTo>
                <a:cubicBezTo>
                  <a:pt x="46619" y="-400"/>
                  <a:pt x="55547" y="1568"/>
                  <a:pt x="78089" y="0"/>
                </a:cubicBezTo>
                <a:cubicBezTo>
                  <a:pt x="90734" y="5730"/>
                  <a:pt x="94406" y="22229"/>
                  <a:pt x="110376" y="32287"/>
                </a:cubicBezTo>
                <a:cubicBezTo>
                  <a:pt x="114252" y="53857"/>
                  <a:pt x="108747" y="67773"/>
                  <a:pt x="110376" y="77950"/>
                </a:cubicBezTo>
                <a:cubicBezTo>
                  <a:pt x="98568" y="93547"/>
                  <a:pt x="84855" y="101487"/>
                  <a:pt x="78089" y="110237"/>
                </a:cubicBezTo>
                <a:cubicBezTo>
                  <a:pt x="60418" y="111721"/>
                  <a:pt x="51197" y="108430"/>
                  <a:pt x="32287" y="110237"/>
                </a:cubicBezTo>
                <a:cubicBezTo>
                  <a:pt x="16773" y="97166"/>
                  <a:pt x="9525" y="84072"/>
                  <a:pt x="0" y="77950"/>
                </a:cubicBezTo>
                <a:cubicBezTo>
                  <a:pt x="-1383" y="57986"/>
                  <a:pt x="659" y="47878"/>
                  <a:pt x="0" y="32287"/>
                </a:cubicBezTo>
                <a:close/>
              </a:path>
            </a:pathLst>
          </a:custGeom>
          <a:solidFill>
            <a:srgbClr val="8C6B48"/>
          </a:solidFill>
          <a:ln w="12700">
            <a:solidFill>
              <a:schemeClr val="tx1"/>
            </a:solidFill>
            <a:extLst>
              <a:ext uri="{C807C97D-BFC1-408E-A445-0C87EB9F89A2}">
                <ask:lineSketchStyleProps xmlns:ask="http://schemas.microsoft.com/office/drawing/2018/sketchyshapes" sd="1219033472">
                  <a:prstGeom prst="octagon">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ctagon 60">
            <a:extLst>
              <a:ext uri="{FF2B5EF4-FFF2-40B4-BE49-F238E27FC236}">
                <a16:creationId xmlns:a16="http://schemas.microsoft.com/office/drawing/2014/main" id="{9D82557F-3AB7-494D-8AA7-FB1B0C121EF2}"/>
              </a:ext>
            </a:extLst>
          </p:cNvPr>
          <p:cNvSpPr/>
          <p:nvPr/>
        </p:nvSpPr>
        <p:spPr>
          <a:xfrm>
            <a:off x="4950577" y="3514577"/>
            <a:ext cx="110376" cy="110237"/>
          </a:xfrm>
          <a:custGeom>
            <a:avLst/>
            <a:gdLst>
              <a:gd name="connsiteX0" fmla="*/ 0 w 110376"/>
              <a:gd name="connsiteY0" fmla="*/ 32287 h 110237"/>
              <a:gd name="connsiteX1" fmla="*/ 32287 w 110376"/>
              <a:gd name="connsiteY1" fmla="*/ 0 h 110237"/>
              <a:gd name="connsiteX2" fmla="*/ 78089 w 110376"/>
              <a:gd name="connsiteY2" fmla="*/ 0 h 110237"/>
              <a:gd name="connsiteX3" fmla="*/ 110376 w 110376"/>
              <a:gd name="connsiteY3" fmla="*/ 32287 h 110237"/>
              <a:gd name="connsiteX4" fmla="*/ 110376 w 110376"/>
              <a:gd name="connsiteY4" fmla="*/ 77950 h 110237"/>
              <a:gd name="connsiteX5" fmla="*/ 78089 w 110376"/>
              <a:gd name="connsiteY5" fmla="*/ 110237 h 110237"/>
              <a:gd name="connsiteX6" fmla="*/ 32287 w 110376"/>
              <a:gd name="connsiteY6" fmla="*/ 110237 h 110237"/>
              <a:gd name="connsiteX7" fmla="*/ 0 w 110376"/>
              <a:gd name="connsiteY7" fmla="*/ 77950 h 110237"/>
              <a:gd name="connsiteX8" fmla="*/ 0 w 110376"/>
              <a:gd name="connsiteY8" fmla="*/ 32287 h 110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0376" h="110237" fill="none" extrusionOk="0">
                <a:moveTo>
                  <a:pt x="0" y="32287"/>
                </a:moveTo>
                <a:cubicBezTo>
                  <a:pt x="8175" y="23026"/>
                  <a:pt x="19988" y="15960"/>
                  <a:pt x="32287" y="0"/>
                </a:cubicBezTo>
                <a:cubicBezTo>
                  <a:pt x="43817" y="-3244"/>
                  <a:pt x="59767" y="4290"/>
                  <a:pt x="78089" y="0"/>
                </a:cubicBezTo>
                <a:cubicBezTo>
                  <a:pt x="93843" y="8555"/>
                  <a:pt x="99577" y="27892"/>
                  <a:pt x="110376" y="32287"/>
                </a:cubicBezTo>
                <a:cubicBezTo>
                  <a:pt x="115679" y="49495"/>
                  <a:pt x="109463" y="60567"/>
                  <a:pt x="110376" y="77950"/>
                </a:cubicBezTo>
                <a:cubicBezTo>
                  <a:pt x="99100" y="91094"/>
                  <a:pt x="86829" y="96001"/>
                  <a:pt x="78089" y="110237"/>
                </a:cubicBezTo>
                <a:cubicBezTo>
                  <a:pt x="56490" y="115369"/>
                  <a:pt x="42861" y="109017"/>
                  <a:pt x="32287" y="110237"/>
                </a:cubicBezTo>
                <a:cubicBezTo>
                  <a:pt x="15824" y="95890"/>
                  <a:pt x="10742" y="81065"/>
                  <a:pt x="0" y="77950"/>
                </a:cubicBezTo>
                <a:cubicBezTo>
                  <a:pt x="-3955" y="65623"/>
                  <a:pt x="3394" y="51686"/>
                  <a:pt x="0" y="32287"/>
                </a:cubicBezTo>
                <a:close/>
              </a:path>
              <a:path w="110376" h="110237" stroke="0" extrusionOk="0">
                <a:moveTo>
                  <a:pt x="0" y="32287"/>
                </a:moveTo>
                <a:cubicBezTo>
                  <a:pt x="13233" y="17705"/>
                  <a:pt x="19091" y="14754"/>
                  <a:pt x="32287" y="0"/>
                </a:cubicBezTo>
                <a:cubicBezTo>
                  <a:pt x="46619" y="-400"/>
                  <a:pt x="55547" y="1568"/>
                  <a:pt x="78089" y="0"/>
                </a:cubicBezTo>
                <a:cubicBezTo>
                  <a:pt x="90734" y="5730"/>
                  <a:pt x="94406" y="22229"/>
                  <a:pt x="110376" y="32287"/>
                </a:cubicBezTo>
                <a:cubicBezTo>
                  <a:pt x="114252" y="53857"/>
                  <a:pt x="108747" y="67773"/>
                  <a:pt x="110376" y="77950"/>
                </a:cubicBezTo>
                <a:cubicBezTo>
                  <a:pt x="98568" y="93547"/>
                  <a:pt x="84855" y="101487"/>
                  <a:pt x="78089" y="110237"/>
                </a:cubicBezTo>
                <a:cubicBezTo>
                  <a:pt x="60418" y="111721"/>
                  <a:pt x="51197" y="108430"/>
                  <a:pt x="32287" y="110237"/>
                </a:cubicBezTo>
                <a:cubicBezTo>
                  <a:pt x="16773" y="97166"/>
                  <a:pt x="9525" y="84072"/>
                  <a:pt x="0" y="77950"/>
                </a:cubicBezTo>
                <a:cubicBezTo>
                  <a:pt x="-1383" y="57986"/>
                  <a:pt x="659" y="47878"/>
                  <a:pt x="0" y="32287"/>
                </a:cubicBezTo>
                <a:close/>
              </a:path>
            </a:pathLst>
          </a:custGeom>
          <a:solidFill>
            <a:srgbClr val="8C6B48"/>
          </a:solidFill>
          <a:ln w="12700">
            <a:solidFill>
              <a:schemeClr val="tx1"/>
            </a:solidFill>
            <a:extLst>
              <a:ext uri="{C807C97D-BFC1-408E-A445-0C87EB9F89A2}">
                <ask:lineSketchStyleProps xmlns:ask="http://schemas.microsoft.com/office/drawing/2018/sketchyshapes" sd="1219033472">
                  <a:prstGeom prst="octagon">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a:extLst>
              <a:ext uri="{FF2B5EF4-FFF2-40B4-BE49-F238E27FC236}">
                <a16:creationId xmlns:a16="http://schemas.microsoft.com/office/drawing/2014/main" id="{4E43A805-0351-4C42-BF26-E9232057CEA5}"/>
              </a:ext>
            </a:extLst>
          </p:cNvPr>
          <p:cNvSpPr/>
          <p:nvPr/>
        </p:nvSpPr>
        <p:spPr>
          <a:xfrm>
            <a:off x="5236668" y="3384858"/>
            <a:ext cx="113383" cy="78416"/>
          </a:xfrm>
          <a:prstGeom prst="hexagon">
            <a:avLst/>
          </a:prstGeom>
          <a:solidFill>
            <a:srgbClr val="AAAAAA"/>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CE871ECF-D4E9-FE4B-8FEF-9A499813F878}"/>
              </a:ext>
            </a:extLst>
          </p:cNvPr>
          <p:cNvSpPr/>
          <p:nvPr/>
        </p:nvSpPr>
        <p:spPr>
          <a:xfrm>
            <a:off x="5122492" y="3391829"/>
            <a:ext cx="169947" cy="150301"/>
          </a:xfrm>
          <a:prstGeom prst="ellipse">
            <a:avLst/>
          </a:prstGeom>
          <a:solidFill>
            <a:srgbClr val="945200"/>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BAD3E5C4-F3EE-514D-B92B-B7C5107E2C92}"/>
              </a:ext>
            </a:extLst>
          </p:cNvPr>
          <p:cNvSpPr/>
          <p:nvPr/>
        </p:nvSpPr>
        <p:spPr>
          <a:xfrm>
            <a:off x="4965351" y="3376316"/>
            <a:ext cx="169947" cy="150301"/>
          </a:xfrm>
          <a:prstGeom prst="ellipse">
            <a:avLst/>
          </a:prstGeom>
          <a:solidFill>
            <a:srgbClr val="945200"/>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a:extLst>
              <a:ext uri="{FF2B5EF4-FFF2-40B4-BE49-F238E27FC236}">
                <a16:creationId xmlns:a16="http://schemas.microsoft.com/office/drawing/2014/main" id="{E5ED9758-1D3F-9249-B612-D669355D2EE8}"/>
              </a:ext>
            </a:extLst>
          </p:cNvPr>
          <p:cNvSpPr/>
          <p:nvPr/>
        </p:nvSpPr>
        <p:spPr>
          <a:xfrm>
            <a:off x="5225905" y="3304778"/>
            <a:ext cx="113383" cy="78416"/>
          </a:xfrm>
          <a:prstGeom prst="hexagon">
            <a:avLst/>
          </a:prstGeom>
          <a:solidFill>
            <a:srgbClr val="AAAAAA"/>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a:extLst>
              <a:ext uri="{FF2B5EF4-FFF2-40B4-BE49-F238E27FC236}">
                <a16:creationId xmlns:a16="http://schemas.microsoft.com/office/drawing/2014/main" id="{0A0B429D-EC4C-9646-9C6E-19FA9262595C}"/>
              </a:ext>
            </a:extLst>
          </p:cNvPr>
          <p:cNvSpPr/>
          <p:nvPr/>
        </p:nvSpPr>
        <p:spPr>
          <a:xfrm rot="16019740">
            <a:off x="5079752" y="3303418"/>
            <a:ext cx="113383" cy="78416"/>
          </a:xfrm>
          <a:prstGeom prst="hexagon">
            <a:avLst/>
          </a:prstGeom>
          <a:solidFill>
            <a:schemeClr val="tx1"/>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a:extLst>
              <a:ext uri="{FF2B5EF4-FFF2-40B4-BE49-F238E27FC236}">
                <a16:creationId xmlns:a16="http://schemas.microsoft.com/office/drawing/2014/main" id="{28B7A464-849A-DA49-B2BD-F3C81C8B8E1B}"/>
              </a:ext>
            </a:extLst>
          </p:cNvPr>
          <p:cNvSpPr/>
          <p:nvPr/>
        </p:nvSpPr>
        <p:spPr>
          <a:xfrm rot="16019740">
            <a:off x="5232152" y="3455818"/>
            <a:ext cx="113383" cy="78416"/>
          </a:xfrm>
          <a:prstGeom prst="hexagon">
            <a:avLst/>
          </a:prstGeom>
          <a:solidFill>
            <a:schemeClr val="tx1"/>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a:extLst>
              <a:ext uri="{FF2B5EF4-FFF2-40B4-BE49-F238E27FC236}">
                <a16:creationId xmlns:a16="http://schemas.microsoft.com/office/drawing/2014/main" id="{26074D0E-228F-6240-B923-E089A464D6CF}"/>
              </a:ext>
            </a:extLst>
          </p:cNvPr>
          <p:cNvSpPr/>
          <p:nvPr/>
        </p:nvSpPr>
        <p:spPr>
          <a:xfrm rot="16019740">
            <a:off x="5297140" y="3298928"/>
            <a:ext cx="113383" cy="78416"/>
          </a:xfrm>
          <a:prstGeom prst="hexagon">
            <a:avLst/>
          </a:prstGeom>
          <a:solidFill>
            <a:schemeClr val="tx1"/>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a:extLst>
              <a:ext uri="{FF2B5EF4-FFF2-40B4-BE49-F238E27FC236}">
                <a16:creationId xmlns:a16="http://schemas.microsoft.com/office/drawing/2014/main" id="{3B54EBE2-DC75-FD4F-9700-2DA892091FBA}"/>
              </a:ext>
            </a:extLst>
          </p:cNvPr>
          <p:cNvSpPr/>
          <p:nvPr/>
        </p:nvSpPr>
        <p:spPr>
          <a:xfrm rot="16019740">
            <a:off x="5073801" y="3464831"/>
            <a:ext cx="113383" cy="78416"/>
          </a:xfrm>
          <a:prstGeom prst="hexagon">
            <a:avLst/>
          </a:prstGeom>
          <a:solidFill>
            <a:schemeClr val="tx1"/>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ctagon 69">
            <a:extLst>
              <a:ext uri="{FF2B5EF4-FFF2-40B4-BE49-F238E27FC236}">
                <a16:creationId xmlns:a16="http://schemas.microsoft.com/office/drawing/2014/main" id="{176A6343-9533-C949-BEC3-5C6AE83D2D73}"/>
              </a:ext>
            </a:extLst>
          </p:cNvPr>
          <p:cNvSpPr/>
          <p:nvPr/>
        </p:nvSpPr>
        <p:spPr>
          <a:xfrm>
            <a:off x="5158109" y="3275091"/>
            <a:ext cx="110376" cy="110237"/>
          </a:xfrm>
          <a:custGeom>
            <a:avLst/>
            <a:gdLst>
              <a:gd name="connsiteX0" fmla="*/ 0 w 110376"/>
              <a:gd name="connsiteY0" fmla="*/ 32287 h 110237"/>
              <a:gd name="connsiteX1" fmla="*/ 32287 w 110376"/>
              <a:gd name="connsiteY1" fmla="*/ 0 h 110237"/>
              <a:gd name="connsiteX2" fmla="*/ 78089 w 110376"/>
              <a:gd name="connsiteY2" fmla="*/ 0 h 110237"/>
              <a:gd name="connsiteX3" fmla="*/ 110376 w 110376"/>
              <a:gd name="connsiteY3" fmla="*/ 32287 h 110237"/>
              <a:gd name="connsiteX4" fmla="*/ 110376 w 110376"/>
              <a:gd name="connsiteY4" fmla="*/ 77950 h 110237"/>
              <a:gd name="connsiteX5" fmla="*/ 78089 w 110376"/>
              <a:gd name="connsiteY5" fmla="*/ 110237 h 110237"/>
              <a:gd name="connsiteX6" fmla="*/ 32287 w 110376"/>
              <a:gd name="connsiteY6" fmla="*/ 110237 h 110237"/>
              <a:gd name="connsiteX7" fmla="*/ 0 w 110376"/>
              <a:gd name="connsiteY7" fmla="*/ 77950 h 110237"/>
              <a:gd name="connsiteX8" fmla="*/ 0 w 110376"/>
              <a:gd name="connsiteY8" fmla="*/ 32287 h 110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0376" h="110237" fill="none" extrusionOk="0">
                <a:moveTo>
                  <a:pt x="0" y="32287"/>
                </a:moveTo>
                <a:cubicBezTo>
                  <a:pt x="8175" y="23026"/>
                  <a:pt x="19988" y="15960"/>
                  <a:pt x="32287" y="0"/>
                </a:cubicBezTo>
                <a:cubicBezTo>
                  <a:pt x="43817" y="-3244"/>
                  <a:pt x="59767" y="4290"/>
                  <a:pt x="78089" y="0"/>
                </a:cubicBezTo>
                <a:cubicBezTo>
                  <a:pt x="93843" y="8555"/>
                  <a:pt x="99577" y="27892"/>
                  <a:pt x="110376" y="32287"/>
                </a:cubicBezTo>
                <a:cubicBezTo>
                  <a:pt x="115679" y="49495"/>
                  <a:pt x="109463" y="60567"/>
                  <a:pt x="110376" y="77950"/>
                </a:cubicBezTo>
                <a:cubicBezTo>
                  <a:pt x="99100" y="91094"/>
                  <a:pt x="86829" y="96001"/>
                  <a:pt x="78089" y="110237"/>
                </a:cubicBezTo>
                <a:cubicBezTo>
                  <a:pt x="56490" y="115369"/>
                  <a:pt x="42861" y="109017"/>
                  <a:pt x="32287" y="110237"/>
                </a:cubicBezTo>
                <a:cubicBezTo>
                  <a:pt x="15824" y="95890"/>
                  <a:pt x="10742" y="81065"/>
                  <a:pt x="0" y="77950"/>
                </a:cubicBezTo>
                <a:cubicBezTo>
                  <a:pt x="-3955" y="65623"/>
                  <a:pt x="3394" y="51686"/>
                  <a:pt x="0" y="32287"/>
                </a:cubicBezTo>
                <a:close/>
              </a:path>
              <a:path w="110376" h="110237" stroke="0" extrusionOk="0">
                <a:moveTo>
                  <a:pt x="0" y="32287"/>
                </a:moveTo>
                <a:cubicBezTo>
                  <a:pt x="13233" y="17705"/>
                  <a:pt x="19091" y="14754"/>
                  <a:pt x="32287" y="0"/>
                </a:cubicBezTo>
                <a:cubicBezTo>
                  <a:pt x="46619" y="-400"/>
                  <a:pt x="55547" y="1568"/>
                  <a:pt x="78089" y="0"/>
                </a:cubicBezTo>
                <a:cubicBezTo>
                  <a:pt x="90734" y="5730"/>
                  <a:pt x="94406" y="22229"/>
                  <a:pt x="110376" y="32287"/>
                </a:cubicBezTo>
                <a:cubicBezTo>
                  <a:pt x="114252" y="53857"/>
                  <a:pt x="108747" y="67773"/>
                  <a:pt x="110376" y="77950"/>
                </a:cubicBezTo>
                <a:cubicBezTo>
                  <a:pt x="98568" y="93547"/>
                  <a:pt x="84855" y="101487"/>
                  <a:pt x="78089" y="110237"/>
                </a:cubicBezTo>
                <a:cubicBezTo>
                  <a:pt x="60418" y="111721"/>
                  <a:pt x="51197" y="108430"/>
                  <a:pt x="32287" y="110237"/>
                </a:cubicBezTo>
                <a:cubicBezTo>
                  <a:pt x="16773" y="97166"/>
                  <a:pt x="9525" y="84072"/>
                  <a:pt x="0" y="77950"/>
                </a:cubicBezTo>
                <a:cubicBezTo>
                  <a:pt x="-1383" y="57986"/>
                  <a:pt x="659" y="47878"/>
                  <a:pt x="0" y="32287"/>
                </a:cubicBezTo>
                <a:close/>
              </a:path>
            </a:pathLst>
          </a:custGeom>
          <a:solidFill>
            <a:srgbClr val="8C6B48"/>
          </a:solidFill>
          <a:ln w="12700">
            <a:solidFill>
              <a:schemeClr val="tx1"/>
            </a:solidFill>
            <a:extLst>
              <a:ext uri="{C807C97D-BFC1-408E-A445-0C87EB9F89A2}">
                <ask:lineSketchStyleProps xmlns:ask="http://schemas.microsoft.com/office/drawing/2018/sketchyshapes" sd="1219033472">
                  <a:prstGeom prst="octagon">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riangle 6">
            <a:extLst>
              <a:ext uri="{FF2B5EF4-FFF2-40B4-BE49-F238E27FC236}">
                <a16:creationId xmlns:a16="http://schemas.microsoft.com/office/drawing/2014/main" id="{18AE1E0B-52E5-7345-AE7D-F478B3B39012}"/>
              </a:ext>
            </a:extLst>
          </p:cNvPr>
          <p:cNvSpPr/>
          <p:nvPr/>
        </p:nvSpPr>
        <p:spPr>
          <a:xfrm>
            <a:off x="600901" y="2310467"/>
            <a:ext cx="2356701" cy="2129650"/>
          </a:xfrm>
          <a:prstGeom prst="triangl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71" name="Triangle 70">
            <a:extLst>
              <a:ext uri="{FF2B5EF4-FFF2-40B4-BE49-F238E27FC236}">
                <a16:creationId xmlns:a16="http://schemas.microsoft.com/office/drawing/2014/main" id="{50ADA478-235A-8C43-A18A-682DE9C8D427}"/>
              </a:ext>
            </a:extLst>
          </p:cNvPr>
          <p:cNvSpPr/>
          <p:nvPr/>
        </p:nvSpPr>
        <p:spPr>
          <a:xfrm>
            <a:off x="1416780" y="2571749"/>
            <a:ext cx="2039944" cy="1862119"/>
          </a:xfrm>
          <a:prstGeom prst="triangl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72" name="Triangle 71">
            <a:extLst>
              <a:ext uri="{FF2B5EF4-FFF2-40B4-BE49-F238E27FC236}">
                <a16:creationId xmlns:a16="http://schemas.microsoft.com/office/drawing/2014/main" id="{94D5CD0E-281A-294C-9142-15F343C9A3A3}"/>
              </a:ext>
            </a:extLst>
          </p:cNvPr>
          <p:cNvSpPr/>
          <p:nvPr/>
        </p:nvSpPr>
        <p:spPr>
          <a:xfrm>
            <a:off x="1879979" y="2312800"/>
            <a:ext cx="2356701" cy="2129650"/>
          </a:xfrm>
          <a:prstGeom prst="triangl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73" name="Triangle 72">
            <a:extLst>
              <a:ext uri="{FF2B5EF4-FFF2-40B4-BE49-F238E27FC236}">
                <a16:creationId xmlns:a16="http://schemas.microsoft.com/office/drawing/2014/main" id="{584CF274-5B79-0D45-A8D7-04E689F4CC7F}"/>
              </a:ext>
            </a:extLst>
          </p:cNvPr>
          <p:cNvSpPr/>
          <p:nvPr/>
        </p:nvSpPr>
        <p:spPr>
          <a:xfrm>
            <a:off x="2240811" y="2940872"/>
            <a:ext cx="1655432" cy="1493525"/>
          </a:xfrm>
          <a:prstGeom prst="triangle">
            <a:avLst/>
          </a:prstGeom>
          <a:solidFill>
            <a:schemeClr val="accent3">
              <a:lumMod val="60000"/>
              <a:lumOff val="4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74" name="Triangle 73">
            <a:extLst>
              <a:ext uri="{FF2B5EF4-FFF2-40B4-BE49-F238E27FC236}">
                <a16:creationId xmlns:a16="http://schemas.microsoft.com/office/drawing/2014/main" id="{93042BB8-C9CB-A547-B5E0-204BB048F819}"/>
              </a:ext>
            </a:extLst>
          </p:cNvPr>
          <p:cNvSpPr/>
          <p:nvPr/>
        </p:nvSpPr>
        <p:spPr>
          <a:xfrm>
            <a:off x="1017101" y="2943753"/>
            <a:ext cx="1655432" cy="1493525"/>
          </a:xfrm>
          <a:prstGeom prst="triangle">
            <a:avLst/>
          </a:prstGeom>
          <a:solidFill>
            <a:schemeClr val="accent3">
              <a:lumMod val="60000"/>
              <a:lumOff val="4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75" name="Triangle 74">
            <a:extLst>
              <a:ext uri="{FF2B5EF4-FFF2-40B4-BE49-F238E27FC236}">
                <a16:creationId xmlns:a16="http://schemas.microsoft.com/office/drawing/2014/main" id="{D5374D59-4DB0-D445-9DEA-4D1903B96D5B}"/>
              </a:ext>
            </a:extLst>
          </p:cNvPr>
          <p:cNvSpPr/>
          <p:nvPr/>
        </p:nvSpPr>
        <p:spPr>
          <a:xfrm>
            <a:off x="1640352" y="2946044"/>
            <a:ext cx="1655432" cy="1493525"/>
          </a:xfrm>
          <a:prstGeom prst="triangle">
            <a:avLst/>
          </a:prstGeom>
          <a:solidFill>
            <a:schemeClr val="accent3">
              <a:lumMod val="60000"/>
              <a:lumOff val="4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9" name="Delay 8">
            <a:extLst>
              <a:ext uri="{FF2B5EF4-FFF2-40B4-BE49-F238E27FC236}">
                <a16:creationId xmlns:a16="http://schemas.microsoft.com/office/drawing/2014/main" id="{FA093599-1CD1-314F-B1D7-5EFEDC7E2B13}"/>
              </a:ext>
            </a:extLst>
          </p:cNvPr>
          <p:cNvSpPr/>
          <p:nvPr/>
        </p:nvSpPr>
        <p:spPr>
          <a:xfrm rot="16200000">
            <a:off x="2220020" y="4026328"/>
            <a:ext cx="444818" cy="370263"/>
          </a:xfrm>
          <a:prstGeom prst="flowChartDelay">
            <a:avLst/>
          </a:prstGeom>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0F1F6BFA-F056-1941-89CC-BA2A3AA309B7}"/>
              </a:ext>
            </a:extLst>
          </p:cNvPr>
          <p:cNvSpPr/>
          <p:nvPr/>
        </p:nvSpPr>
        <p:spPr>
          <a:xfrm>
            <a:off x="176284" y="4876627"/>
            <a:ext cx="4162025" cy="180842"/>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r>
              <a:rPr lang="en-US" i="1">
                <a:solidFill>
                  <a:schemeClr val="tx1"/>
                </a:solidFill>
                <a:latin typeface="Open Sans" pitchFamily="2" charset="0"/>
                <a:ea typeface="Open Sans" pitchFamily="2" charset="0"/>
                <a:cs typeface="Open Sans" pitchFamily="2" charset="0"/>
              </a:rPr>
              <a:t>Mining Process</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1" name="Google Shape;171;p29"/>
          <p:cNvSpPr txBox="1">
            <a:spLocks noGrp="1"/>
          </p:cNvSpPr>
          <p:nvPr>
            <p:ph type="title"/>
          </p:nvPr>
        </p:nvSpPr>
        <p:spPr>
          <a:xfrm>
            <a:off x="311700" y="201100"/>
            <a:ext cx="8520600" cy="5727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990"/>
              <a:buNone/>
            </a:pPr>
            <a:r>
              <a:rPr lang="en" sz="2820" b="1">
                <a:latin typeface="Open Sans"/>
                <a:ea typeface="Open Sans"/>
                <a:cs typeface="Open Sans"/>
                <a:sym typeface="Open Sans"/>
              </a:rPr>
              <a:t>MINING POLLUTION</a:t>
            </a:r>
            <a:endParaRPr sz="2820" b="1">
              <a:latin typeface="Open Sans"/>
              <a:ea typeface="Open Sans"/>
              <a:cs typeface="Open Sans"/>
              <a:sym typeface="Open Sans"/>
            </a:endParaRPr>
          </a:p>
        </p:txBody>
      </p:sp>
      <p:sp>
        <p:nvSpPr>
          <p:cNvPr id="2" name="Rounded Rectangle 1">
            <a:extLst>
              <a:ext uri="{FF2B5EF4-FFF2-40B4-BE49-F238E27FC236}">
                <a16:creationId xmlns:a16="http://schemas.microsoft.com/office/drawing/2014/main" id="{C37B7489-AC48-5649-A2AF-4C42C04E93D1}"/>
              </a:ext>
            </a:extLst>
          </p:cNvPr>
          <p:cNvSpPr/>
          <p:nvPr/>
        </p:nvSpPr>
        <p:spPr>
          <a:xfrm>
            <a:off x="311700" y="808814"/>
            <a:ext cx="8520600" cy="572700"/>
          </a:xfrm>
          <a:prstGeom prst="roundRect">
            <a:avLst/>
          </a:prstGeom>
          <a:solidFill>
            <a:srgbClr val="8D64AA"/>
          </a:solidFill>
          <a:ln>
            <a:solidFill>
              <a:srgbClr val="F8A81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sz="1800" b="1">
                <a:solidFill>
                  <a:schemeClr val="tx2"/>
                </a:solidFill>
                <a:latin typeface="Open Sans"/>
                <a:ea typeface="Open Sans"/>
                <a:cs typeface="Open Sans"/>
                <a:sym typeface="Open Sans"/>
              </a:rPr>
              <a:t>If acid leaks from mines…how could this affect the local ecosystem? </a:t>
            </a:r>
            <a:endParaRPr lang="en-US" sz="1800">
              <a:solidFill>
                <a:schemeClr val="tx2"/>
              </a:solidFill>
            </a:endParaRPr>
          </a:p>
        </p:txBody>
      </p:sp>
      <p:sp>
        <p:nvSpPr>
          <p:cNvPr id="3" name="Triangle 2">
            <a:extLst>
              <a:ext uri="{FF2B5EF4-FFF2-40B4-BE49-F238E27FC236}">
                <a16:creationId xmlns:a16="http://schemas.microsoft.com/office/drawing/2014/main" id="{C61FDA04-F877-5145-9ECA-978EA68E953A}"/>
              </a:ext>
            </a:extLst>
          </p:cNvPr>
          <p:cNvSpPr/>
          <p:nvPr/>
        </p:nvSpPr>
        <p:spPr>
          <a:xfrm>
            <a:off x="352058" y="2571750"/>
            <a:ext cx="2488529" cy="2136086"/>
          </a:xfrm>
          <a:prstGeom prst="triangle">
            <a:avLst>
              <a:gd name="adj" fmla="val 27966"/>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riangle 7">
            <a:extLst>
              <a:ext uri="{FF2B5EF4-FFF2-40B4-BE49-F238E27FC236}">
                <a16:creationId xmlns:a16="http://schemas.microsoft.com/office/drawing/2014/main" id="{09D34155-3426-644D-8055-E8D0A168CDFF}"/>
              </a:ext>
            </a:extLst>
          </p:cNvPr>
          <p:cNvSpPr/>
          <p:nvPr/>
        </p:nvSpPr>
        <p:spPr>
          <a:xfrm>
            <a:off x="640434" y="2250386"/>
            <a:ext cx="2528888" cy="2457450"/>
          </a:xfrm>
          <a:prstGeom prst="triangle">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riangle 8">
            <a:extLst>
              <a:ext uri="{FF2B5EF4-FFF2-40B4-BE49-F238E27FC236}">
                <a16:creationId xmlns:a16="http://schemas.microsoft.com/office/drawing/2014/main" id="{7F6AF17C-C9F6-4941-89BE-3BB6D20835F6}"/>
              </a:ext>
            </a:extLst>
          </p:cNvPr>
          <p:cNvSpPr/>
          <p:nvPr/>
        </p:nvSpPr>
        <p:spPr>
          <a:xfrm>
            <a:off x="680794" y="3310042"/>
            <a:ext cx="1933819" cy="1397794"/>
          </a:xfrm>
          <a:prstGeom prst="triangle">
            <a:avLst>
              <a:gd name="adj" fmla="val 69845"/>
            </a:avLst>
          </a:prstGeom>
          <a:solidFill>
            <a:schemeClr val="accent2">
              <a:lumMod val="25000"/>
              <a:lumOff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oup 4">
            <a:extLst>
              <a:ext uri="{FF2B5EF4-FFF2-40B4-BE49-F238E27FC236}">
                <a16:creationId xmlns:a16="http://schemas.microsoft.com/office/drawing/2014/main" id="{87F74E4A-D5D7-D245-9481-2182966AD313}"/>
              </a:ext>
            </a:extLst>
          </p:cNvPr>
          <p:cNvGrpSpPr/>
          <p:nvPr/>
        </p:nvGrpSpPr>
        <p:grpSpPr>
          <a:xfrm>
            <a:off x="640434" y="1541795"/>
            <a:ext cx="7846341" cy="578011"/>
            <a:chOff x="669009" y="1506782"/>
            <a:chExt cx="7846341" cy="578011"/>
          </a:xfrm>
        </p:grpSpPr>
        <p:sp>
          <p:nvSpPr>
            <p:cNvPr id="10" name="Rounded Rectangle 9">
              <a:extLst>
                <a:ext uri="{FF2B5EF4-FFF2-40B4-BE49-F238E27FC236}">
                  <a16:creationId xmlns:a16="http://schemas.microsoft.com/office/drawing/2014/main" id="{77F7DBE2-9163-BF43-B450-378FC805FB5E}"/>
                </a:ext>
              </a:extLst>
            </p:cNvPr>
            <p:cNvSpPr/>
            <p:nvPr/>
          </p:nvSpPr>
          <p:spPr>
            <a:xfrm>
              <a:off x="669009" y="1506782"/>
              <a:ext cx="2145751" cy="572700"/>
            </a:xfrm>
            <a:prstGeom prst="roundRect">
              <a:avLst/>
            </a:prstGeom>
            <a:solidFill>
              <a:srgbClr val="9FCC3B"/>
            </a:solidFill>
            <a:ln>
              <a:solidFill>
                <a:srgbClr val="8D64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sz="2800" b="1">
                  <a:latin typeface="Open Sans"/>
                  <a:ea typeface="Open Sans"/>
                  <a:cs typeface="Open Sans"/>
                  <a:sym typeface="Open Sans"/>
                </a:rPr>
                <a:t>LAND</a:t>
              </a:r>
              <a:endParaRPr lang="en-US" sz="2800"/>
            </a:p>
          </p:txBody>
        </p:sp>
        <p:sp>
          <p:nvSpPr>
            <p:cNvPr id="12" name="Rounded Rectangle 11">
              <a:extLst>
                <a:ext uri="{FF2B5EF4-FFF2-40B4-BE49-F238E27FC236}">
                  <a16:creationId xmlns:a16="http://schemas.microsoft.com/office/drawing/2014/main" id="{5B905F17-5284-4442-8329-AADD2D409B0B}"/>
                </a:ext>
              </a:extLst>
            </p:cNvPr>
            <p:cNvSpPr/>
            <p:nvPr/>
          </p:nvSpPr>
          <p:spPr>
            <a:xfrm>
              <a:off x="3519304" y="1512093"/>
              <a:ext cx="2145751" cy="572700"/>
            </a:xfrm>
            <a:prstGeom prst="roundRect">
              <a:avLst/>
            </a:prstGeom>
            <a:solidFill>
              <a:srgbClr val="6091BA"/>
            </a:solidFill>
            <a:ln>
              <a:solidFill>
                <a:srgbClr val="8D64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sz="2800" b="1">
                  <a:latin typeface="Open Sans"/>
                  <a:ea typeface="Open Sans"/>
                  <a:cs typeface="Open Sans"/>
                  <a:sym typeface="Open Sans"/>
                </a:rPr>
                <a:t>WATER</a:t>
              </a:r>
              <a:endParaRPr lang="en-US" sz="2800"/>
            </a:p>
          </p:txBody>
        </p:sp>
        <p:sp>
          <p:nvSpPr>
            <p:cNvPr id="13" name="Rounded Rectangle 12">
              <a:extLst>
                <a:ext uri="{FF2B5EF4-FFF2-40B4-BE49-F238E27FC236}">
                  <a16:creationId xmlns:a16="http://schemas.microsoft.com/office/drawing/2014/main" id="{7D07880E-9C51-EF40-91EA-F5423A4DE88B}"/>
                </a:ext>
              </a:extLst>
            </p:cNvPr>
            <p:cNvSpPr/>
            <p:nvPr/>
          </p:nvSpPr>
          <p:spPr>
            <a:xfrm>
              <a:off x="6369599" y="1506782"/>
              <a:ext cx="2145751" cy="572700"/>
            </a:xfrm>
            <a:prstGeom prst="roundRect">
              <a:avLst/>
            </a:prstGeom>
            <a:solidFill>
              <a:srgbClr val="F8A81B"/>
            </a:solidFill>
            <a:ln>
              <a:solidFill>
                <a:srgbClr val="8D64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sz="2800" b="1">
                  <a:latin typeface="Open Sans"/>
                  <a:ea typeface="Open Sans"/>
                  <a:cs typeface="Open Sans"/>
                  <a:sym typeface="Open Sans"/>
                </a:rPr>
                <a:t>AIR</a:t>
              </a:r>
              <a:endParaRPr lang="en-US" sz="2800"/>
            </a:p>
          </p:txBody>
        </p:sp>
      </p:grpSp>
      <p:sp>
        <p:nvSpPr>
          <p:cNvPr id="6" name="Cloud 5">
            <a:extLst>
              <a:ext uri="{FF2B5EF4-FFF2-40B4-BE49-F238E27FC236}">
                <a16:creationId xmlns:a16="http://schemas.microsoft.com/office/drawing/2014/main" id="{1AEB7EF7-749A-764F-B0B7-6D761F4C2BC3}"/>
              </a:ext>
            </a:extLst>
          </p:cNvPr>
          <p:cNvSpPr/>
          <p:nvPr/>
        </p:nvSpPr>
        <p:spPr>
          <a:xfrm>
            <a:off x="6341024" y="2474159"/>
            <a:ext cx="1607833" cy="1013904"/>
          </a:xfrm>
          <a:prstGeom prst="cloud">
            <a:avLst/>
          </a:prstGeom>
          <a:solidFill>
            <a:schemeClr val="bg2">
              <a:lumMod val="20000"/>
              <a:lumOff val="80000"/>
            </a:schemeClr>
          </a:solidFill>
          <a:ln>
            <a:solidFill>
              <a:srgbClr val="6091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loud 15">
            <a:extLst>
              <a:ext uri="{FF2B5EF4-FFF2-40B4-BE49-F238E27FC236}">
                <a16:creationId xmlns:a16="http://schemas.microsoft.com/office/drawing/2014/main" id="{E82464BF-7980-024A-AFB1-ED17F8CF3DB9}"/>
              </a:ext>
            </a:extLst>
          </p:cNvPr>
          <p:cNvSpPr/>
          <p:nvPr/>
        </p:nvSpPr>
        <p:spPr>
          <a:xfrm>
            <a:off x="6903490" y="3156760"/>
            <a:ext cx="1600076" cy="966066"/>
          </a:xfrm>
          <a:prstGeom prst="cloud">
            <a:avLst/>
          </a:prstGeom>
          <a:solidFill>
            <a:schemeClr val="accent2">
              <a:lumMod val="10000"/>
              <a:lumOff val="90000"/>
            </a:schemeClr>
          </a:solidFill>
          <a:ln>
            <a:solidFill>
              <a:srgbClr val="6091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Cloud 16">
            <a:extLst>
              <a:ext uri="{FF2B5EF4-FFF2-40B4-BE49-F238E27FC236}">
                <a16:creationId xmlns:a16="http://schemas.microsoft.com/office/drawing/2014/main" id="{7C4D80BC-FB73-1E48-8B71-5295E85B0D8A}"/>
              </a:ext>
            </a:extLst>
          </p:cNvPr>
          <p:cNvSpPr/>
          <p:nvPr/>
        </p:nvSpPr>
        <p:spPr>
          <a:xfrm>
            <a:off x="6341024" y="3741770"/>
            <a:ext cx="1600076" cy="966066"/>
          </a:xfrm>
          <a:prstGeom prst="cloud">
            <a:avLst/>
          </a:prstGeom>
          <a:solidFill>
            <a:schemeClr val="bg1"/>
          </a:solidFill>
          <a:ln>
            <a:solidFill>
              <a:srgbClr val="6091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C67D17B1-D8EF-1642-9017-434CBD1F9333}"/>
              </a:ext>
            </a:extLst>
          </p:cNvPr>
          <p:cNvSpPr/>
          <p:nvPr/>
        </p:nvSpPr>
        <p:spPr>
          <a:xfrm>
            <a:off x="3286125" y="2732537"/>
            <a:ext cx="2571750" cy="1814512"/>
          </a:xfrm>
          <a:prstGeom prst="ellipse">
            <a:avLst/>
          </a:prstGeom>
          <a:solidFill>
            <a:srgbClr val="6091B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8847092F-9797-B048-AF87-1310232D21A8}"/>
              </a:ext>
            </a:extLst>
          </p:cNvPr>
          <p:cNvGrpSpPr/>
          <p:nvPr/>
        </p:nvGrpSpPr>
        <p:grpSpPr>
          <a:xfrm>
            <a:off x="3986213" y="3156760"/>
            <a:ext cx="257955" cy="204383"/>
            <a:chOff x="3986213" y="3156760"/>
            <a:chExt cx="257955" cy="204383"/>
          </a:xfrm>
        </p:grpSpPr>
        <p:sp>
          <p:nvSpPr>
            <p:cNvPr id="11" name="Oval 10">
              <a:extLst>
                <a:ext uri="{FF2B5EF4-FFF2-40B4-BE49-F238E27FC236}">
                  <a16:creationId xmlns:a16="http://schemas.microsoft.com/office/drawing/2014/main" id="{660E6161-9CB3-3743-B72F-C7DDC216B767}"/>
                </a:ext>
              </a:extLst>
            </p:cNvPr>
            <p:cNvSpPr/>
            <p:nvPr/>
          </p:nvSpPr>
          <p:spPr>
            <a:xfrm>
              <a:off x="3986213" y="3156760"/>
              <a:ext cx="171450" cy="153282"/>
            </a:xfrm>
            <a:prstGeom prst="ellipse">
              <a:avLst/>
            </a:prstGeom>
            <a:solidFill>
              <a:srgbClr val="8D64A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riangle 13">
              <a:extLst>
                <a:ext uri="{FF2B5EF4-FFF2-40B4-BE49-F238E27FC236}">
                  <a16:creationId xmlns:a16="http://schemas.microsoft.com/office/drawing/2014/main" id="{D7D609AB-77D8-4847-98E1-8A32A9E72C19}"/>
                </a:ext>
              </a:extLst>
            </p:cNvPr>
            <p:cNvSpPr/>
            <p:nvPr/>
          </p:nvSpPr>
          <p:spPr>
            <a:xfrm rot="17648550">
              <a:off x="4113842" y="3230818"/>
              <a:ext cx="167975" cy="92676"/>
            </a:xfrm>
            <a:prstGeom prst="triangle">
              <a:avLst/>
            </a:prstGeom>
            <a:solidFill>
              <a:srgbClr val="8D64A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2" name="Group 21">
            <a:extLst>
              <a:ext uri="{FF2B5EF4-FFF2-40B4-BE49-F238E27FC236}">
                <a16:creationId xmlns:a16="http://schemas.microsoft.com/office/drawing/2014/main" id="{F5D0951B-1A5D-2541-BD09-885858840257}"/>
              </a:ext>
            </a:extLst>
          </p:cNvPr>
          <p:cNvGrpSpPr/>
          <p:nvPr/>
        </p:nvGrpSpPr>
        <p:grpSpPr>
          <a:xfrm>
            <a:off x="4939240" y="3537601"/>
            <a:ext cx="257955" cy="204383"/>
            <a:chOff x="3986213" y="3156760"/>
            <a:chExt cx="257955" cy="204383"/>
          </a:xfrm>
        </p:grpSpPr>
        <p:sp>
          <p:nvSpPr>
            <p:cNvPr id="23" name="Oval 22">
              <a:extLst>
                <a:ext uri="{FF2B5EF4-FFF2-40B4-BE49-F238E27FC236}">
                  <a16:creationId xmlns:a16="http://schemas.microsoft.com/office/drawing/2014/main" id="{5BD97B18-F37D-2D4B-A724-429446C84559}"/>
                </a:ext>
              </a:extLst>
            </p:cNvPr>
            <p:cNvSpPr/>
            <p:nvPr/>
          </p:nvSpPr>
          <p:spPr>
            <a:xfrm>
              <a:off x="3986213" y="3156760"/>
              <a:ext cx="171450" cy="153282"/>
            </a:xfrm>
            <a:prstGeom prst="ellipse">
              <a:avLst/>
            </a:prstGeom>
            <a:solidFill>
              <a:srgbClr val="8D64A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riangle 23">
              <a:extLst>
                <a:ext uri="{FF2B5EF4-FFF2-40B4-BE49-F238E27FC236}">
                  <a16:creationId xmlns:a16="http://schemas.microsoft.com/office/drawing/2014/main" id="{3559B720-EAA1-E64C-B522-DB357E728BC9}"/>
                </a:ext>
              </a:extLst>
            </p:cNvPr>
            <p:cNvSpPr/>
            <p:nvPr/>
          </p:nvSpPr>
          <p:spPr>
            <a:xfrm rot="17648550">
              <a:off x="4113842" y="3230818"/>
              <a:ext cx="167975" cy="92676"/>
            </a:xfrm>
            <a:prstGeom prst="triangle">
              <a:avLst/>
            </a:prstGeom>
            <a:solidFill>
              <a:srgbClr val="8D64A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5" name="Group 24">
            <a:extLst>
              <a:ext uri="{FF2B5EF4-FFF2-40B4-BE49-F238E27FC236}">
                <a16:creationId xmlns:a16="http://schemas.microsoft.com/office/drawing/2014/main" id="{2DF82613-6C74-1645-B417-A0C4FD08025C}"/>
              </a:ext>
            </a:extLst>
          </p:cNvPr>
          <p:cNvGrpSpPr/>
          <p:nvPr/>
        </p:nvGrpSpPr>
        <p:grpSpPr>
          <a:xfrm>
            <a:off x="3757224" y="3804556"/>
            <a:ext cx="257955" cy="204383"/>
            <a:chOff x="3986213" y="3156760"/>
            <a:chExt cx="257955" cy="204383"/>
          </a:xfrm>
          <a:solidFill>
            <a:srgbClr val="F8A81B"/>
          </a:solidFill>
        </p:grpSpPr>
        <p:sp>
          <p:nvSpPr>
            <p:cNvPr id="26" name="Oval 25">
              <a:extLst>
                <a:ext uri="{FF2B5EF4-FFF2-40B4-BE49-F238E27FC236}">
                  <a16:creationId xmlns:a16="http://schemas.microsoft.com/office/drawing/2014/main" id="{58F34227-01D9-DF47-BE55-15039A8927EE}"/>
                </a:ext>
              </a:extLst>
            </p:cNvPr>
            <p:cNvSpPr/>
            <p:nvPr/>
          </p:nvSpPr>
          <p:spPr>
            <a:xfrm>
              <a:off x="3986213" y="3156760"/>
              <a:ext cx="171450" cy="153282"/>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riangle 26">
              <a:extLst>
                <a:ext uri="{FF2B5EF4-FFF2-40B4-BE49-F238E27FC236}">
                  <a16:creationId xmlns:a16="http://schemas.microsoft.com/office/drawing/2014/main" id="{88C979BC-E38C-A34A-9C01-B8CA76BCF4C9}"/>
                </a:ext>
              </a:extLst>
            </p:cNvPr>
            <p:cNvSpPr/>
            <p:nvPr/>
          </p:nvSpPr>
          <p:spPr>
            <a:xfrm rot="17648550">
              <a:off x="4113842" y="3230818"/>
              <a:ext cx="167975" cy="92676"/>
            </a:xfrm>
            <a:prstGeom prst="triangl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255E4D60-2FBE-4045-BE53-89AC7FACFBF7}"/>
              </a:ext>
            </a:extLst>
          </p:cNvPr>
          <p:cNvGrpSpPr/>
          <p:nvPr/>
        </p:nvGrpSpPr>
        <p:grpSpPr>
          <a:xfrm>
            <a:off x="4716334" y="3945754"/>
            <a:ext cx="257955" cy="204383"/>
            <a:chOff x="3986213" y="3156760"/>
            <a:chExt cx="257955" cy="204383"/>
          </a:xfrm>
          <a:solidFill>
            <a:srgbClr val="9FCC3B"/>
          </a:solidFill>
        </p:grpSpPr>
        <p:sp>
          <p:nvSpPr>
            <p:cNvPr id="29" name="Oval 28">
              <a:extLst>
                <a:ext uri="{FF2B5EF4-FFF2-40B4-BE49-F238E27FC236}">
                  <a16:creationId xmlns:a16="http://schemas.microsoft.com/office/drawing/2014/main" id="{ADE98CFD-6806-A549-8D4E-5F03BFA1A81B}"/>
                </a:ext>
              </a:extLst>
            </p:cNvPr>
            <p:cNvSpPr/>
            <p:nvPr/>
          </p:nvSpPr>
          <p:spPr>
            <a:xfrm>
              <a:off x="3986213" y="3156760"/>
              <a:ext cx="171450" cy="153282"/>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riangle 29">
              <a:extLst>
                <a:ext uri="{FF2B5EF4-FFF2-40B4-BE49-F238E27FC236}">
                  <a16:creationId xmlns:a16="http://schemas.microsoft.com/office/drawing/2014/main" id="{1452A747-6A22-DD4F-92A4-7478F1D0380C}"/>
                </a:ext>
              </a:extLst>
            </p:cNvPr>
            <p:cNvSpPr/>
            <p:nvPr/>
          </p:nvSpPr>
          <p:spPr>
            <a:xfrm rot="17648550">
              <a:off x="4113842" y="3230818"/>
              <a:ext cx="167975" cy="92676"/>
            </a:xfrm>
            <a:prstGeom prst="triangl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1" name="Group 30">
            <a:extLst>
              <a:ext uri="{FF2B5EF4-FFF2-40B4-BE49-F238E27FC236}">
                <a16:creationId xmlns:a16="http://schemas.microsoft.com/office/drawing/2014/main" id="{CECB01DD-8BB1-2546-8F7B-7DE867009334}"/>
              </a:ext>
            </a:extLst>
          </p:cNvPr>
          <p:cNvGrpSpPr/>
          <p:nvPr/>
        </p:nvGrpSpPr>
        <p:grpSpPr>
          <a:xfrm>
            <a:off x="4681285" y="2938525"/>
            <a:ext cx="257955" cy="204383"/>
            <a:chOff x="3986213" y="3156760"/>
            <a:chExt cx="257955" cy="204383"/>
          </a:xfrm>
          <a:solidFill>
            <a:srgbClr val="F8A81B"/>
          </a:solidFill>
        </p:grpSpPr>
        <p:sp>
          <p:nvSpPr>
            <p:cNvPr id="32" name="Oval 31">
              <a:extLst>
                <a:ext uri="{FF2B5EF4-FFF2-40B4-BE49-F238E27FC236}">
                  <a16:creationId xmlns:a16="http://schemas.microsoft.com/office/drawing/2014/main" id="{8F8E4611-D1A7-4C49-AD51-05BC5DC484A7}"/>
                </a:ext>
              </a:extLst>
            </p:cNvPr>
            <p:cNvSpPr/>
            <p:nvPr/>
          </p:nvSpPr>
          <p:spPr>
            <a:xfrm>
              <a:off x="3986213" y="3156760"/>
              <a:ext cx="171450" cy="153282"/>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riangle 32">
              <a:extLst>
                <a:ext uri="{FF2B5EF4-FFF2-40B4-BE49-F238E27FC236}">
                  <a16:creationId xmlns:a16="http://schemas.microsoft.com/office/drawing/2014/main" id="{815E474F-CA81-144B-BDB6-4F61280AABD3}"/>
                </a:ext>
              </a:extLst>
            </p:cNvPr>
            <p:cNvSpPr/>
            <p:nvPr/>
          </p:nvSpPr>
          <p:spPr>
            <a:xfrm rot="17648550">
              <a:off x="4113842" y="3230818"/>
              <a:ext cx="167975" cy="92676"/>
            </a:xfrm>
            <a:prstGeom prst="triangl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4" name="Group 33">
            <a:extLst>
              <a:ext uri="{FF2B5EF4-FFF2-40B4-BE49-F238E27FC236}">
                <a16:creationId xmlns:a16="http://schemas.microsoft.com/office/drawing/2014/main" id="{988CD78C-55AB-5946-8F07-1EA29C1CD4CD}"/>
              </a:ext>
            </a:extLst>
          </p:cNvPr>
          <p:cNvGrpSpPr/>
          <p:nvPr/>
        </p:nvGrpSpPr>
        <p:grpSpPr>
          <a:xfrm>
            <a:off x="4362162" y="3639793"/>
            <a:ext cx="257955" cy="204383"/>
            <a:chOff x="3986213" y="3156760"/>
            <a:chExt cx="257955" cy="204383"/>
          </a:xfrm>
          <a:solidFill>
            <a:srgbClr val="9FCC3B"/>
          </a:solidFill>
        </p:grpSpPr>
        <p:sp>
          <p:nvSpPr>
            <p:cNvPr id="35" name="Oval 34">
              <a:extLst>
                <a:ext uri="{FF2B5EF4-FFF2-40B4-BE49-F238E27FC236}">
                  <a16:creationId xmlns:a16="http://schemas.microsoft.com/office/drawing/2014/main" id="{4B807B6F-5D3F-2048-A5F8-750D124AB298}"/>
                </a:ext>
              </a:extLst>
            </p:cNvPr>
            <p:cNvSpPr/>
            <p:nvPr/>
          </p:nvSpPr>
          <p:spPr>
            <a:xfrm>
              <a:off x="3986213" y="3156760"/>
              <a:ext cx="171450" cy="153282"/>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riangle 35">
              <a:extLst>
                <a:ext uri="{FF2B5EF4-FFF2-40B4-BE49-F238E27FC236}">
                  <a16:creationId xmlns:a16="http://schemas.microsoft.com/office/drawing/2014/main" id="{79EA3ADE-1C68-584E-9491-D2217D225CEB}"/>
                </a:ext>
              </a:extLst>
            </p:cNvPr>
            <p:cNvSpPr/>
            <p:nvPr/>
          </p:nvSpPr>
          <p:spPr>
            <a:xfrm rot="17648550">
              <a:off x="4113842" y="3230818"/>
              <a:ext cx="167975" cy="92676"/>
            </a:xfrm>
            <a:prstGeom prst="triangl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7" name="Rectangle 36">
            <a:extLst>
              <a:ext uri="{FF2B5EF4-FFF2-40B4-BE49-F238E27FC236}">
                <a16:creationId xmlns:a16="http://schemas.microsoft.com/office/drawing/2014/main" id="{6A1B8EF1-FA4F-D840-961A-99EFFB64850A}"/>
              </a:ext>
            </a:extLst>
          </p:cNvPr>
          <p:cNvSpPr/>
          <p:nvPr/>
        </p:nvSpPr>
        <p:spPr>
          <a:xfrm>
            <a:off x="311575" y="4783044"/>
            <a:ext cx="4162025" cy="180842"/>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r>
              <a:rPr lang="en-US" i="1">
                <a:solidFill>
                  <a:schemeClr val="tx1"/>
                </a:solidFill>
                <a:latin typeface="Open Sans" pitchFamily="2" charset="0"/>
                <a:ea typeface="Open Sans" pitchFamily="2" charset="0"/>
                <a:cs typeface="Open Sans" pitchFamily="2" charset="0"/>
              </a:rPr>
              <a:t>Mining Pollution</a:t>
            </a:r>
            <a:endParaRPr lang="en-US"/>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3303</TotalTime>
  <Words>2154</Words>
  <Application>Microsoft Macintosh PowerPoint</Application>
  <PresentationFormat>On-screen Show (16:9)</PresentationFormat>
  <Paragraphs>229</Paragraphs>
  <Slides>20</Slides>
  <Notes>20</Notes>
  <HiddenSlides>1</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20</vt:i4>
      </vt:variant>
    </vt:vector>
  </HeadingPairs>
  <TitlesOfParts>
    <vt:vector size="24" baseType="lpstr">
      <vt:lpstr>Arial</vt:lpstr>
      <vt:lpstr>Open Sans</vt:lpstr>
      <vt:lpstr>Simple Light</vt:lpstr>
      <vt:lpstr>Simple Light</vt:lpstr>
      <vt:lpstr>PowerPoint Presentation</vt:lpstr>
      <vt:lpstr>DAY 1 (45 MINS)</vt:lpstr>
      <vt:lpstr>PowerPoint Presentation</vt:lpstr>
      <vt:lpstr>DAY 1 (45 MINS)</vt:lpstr>
      <vt:lpstr>WHAT ARE PHONES MADE OF? </vt:lpstr>
      <vt:lpstr>PowerPoint Presentation</vt:lpstr>
      <vt:lpstr>PowerPoint Presentation</vt:lpstr>
      <vt:lpstr>METALS COME FROM THE EARTH’S CRUST</vt:lpstr>
      <vt:lpstr>MINING POLLUTION</vt:lpstr>
      <vt:lpstr>PowerPoint Presentation</vt:lpstr>
      <vt:lpstr>PowerPoint Presentation</vt:lpstr>
      <vt:lpstr>THE METALS WE WILL BE “MINING”</vt:lpstr>
      <vt:lpstr>PowerPoint Presentation</vt:lpstr>
      <vt:lpstr>WHAT DO YOU ALREADY KNOW ABOUT SALT, SUGAR, WATER, AND PEPPER?  Talk to a shoulder partner.   Be ready to share your ideas.</vt:lpstr>
      <vt:lpstr>Pre-Test</vt:lpstr>
      <vt:lpstr>CLEARLY DEFINE THE PROBLEM</vt:lpstr>
      <vt:lpstr>CRITERIA AND CONSTRAINTS</vt:lpstr>
      <vt:lpstr>CRITERIA AND CONSTRAINTS</vt:lpstr>
      <vt:lpstr>END OF DAY 1</vt:lpstr>
      <vt:lpstr>Citations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now: Complete the “Mines to Mobiles” Warm-Up Questions with your group before the timer goes off</dc:title>
  <cp:lastModifiedBy>Beth McElroy</cp:lastModifiedBy>
  <cp:revision>122</cp:revision>
  <dcterms:modified xsi:type="dcterms:W3CDTF">2025-10-16T17:15:27Z</dcterms:modified>
</cp:coreProperties>
</file>