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73" r:id="rId3"/>
    <p:sldId id="284" r:id="rId4"/>
    <p:sldId id="261" r:id="rId5"/>
    <p:sldId id="262" r:id="rId6"/>
    <p:sldId id="263" r:id="rId7"/>
    <p:sldId id="264" r:id="rId8"/>
    <p:sldId id="280" r:id="rId9"/>
    <p:sldId id="274" r:id="rId10"/>
    <p:sldId id="275" r:id="rId11"/>
    <p:sldId id="266" r:id="rId12"/>
    <p:sldId id="282" r:id="rId13"/>
    <p:sldId id="260" r:id="rId14"/>
    <p:sldId id="277" r:id="rId15"/>
    <p:sldId id="278" r:id="rId16"/>
    <p:sldId id="279" r:id="rId17"/>
    <p:sldId id="270"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66A8"/>
    <a:srgbClr val="A0CA47"/>
    <a:srgbClr val="6292B8"/>
    <a:srgbClr val="F6A732"/>
    <a:srgbClr val="81C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6617"/>
  </p:normalViewPr>
  <p:slideViewPr>
    <p:cSldViewPr snapToGrid="0" snapToObjects="1">
      <p:cViewPr varScale="1">
        <p:scale>
          <a:sx n="57" d="100"/>
          <a:sy n="57" d="100"/>
        </p:scale>
        <p:origin x="258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6348A-E053-594B-AB47-878A9CA7426E}" type="datetimeFigureOut">
              <a:rPr lang="en-US" smtClean="0"/>
              <a:t>10/16/25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6D22B-B627-664B-BBA9-854CCFAB97BC}" type="slidenum">
              <a:rPr lang="en-US" smtClean="0"/>
              <a:t>‹#›</a:t>
            </a:fld>
            <a:endParaRPr lang="en-US"/>
          </a:p>
        </p:txBody>
      </p:sp>
    </p:spTree>
    <p:extLst>
      <p:ext uri="{BB962C8B-B14F-4D97-AF65-F5344CB8AC3E}">
        <p14:creationId xmlns:p14="http://schemas.microsoft.com/office/powerpoint/2010/main" val="148821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document/d/1ff8J5_rhcXmssgTSGtZHZL36uidmYIt77cSzN3wokk0/edi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ocs.google.com/document/d/11uZ8zrrnrxpCNtS_-sBBBUM5Qcp3VbmN2cgIg7cgmy0/edi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3856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1b0f68531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31b0f68531f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RESEARCH</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Students will need to take notes on solute, solvent, and solution. You can draw this on the board while they copy this in their notes. Students will add notes to their </a:t>
            </a:r>
            <a:r>
              <a:rPr lang="en-US" u="sng" dirty="0"/>
              <a:t>Initial Models. </a:t>
            </a:r>
          </a:p>
          <a:p>
            <a:pPr marL="0" lvl="0" indent="0" algn="l" rtl="0">
              <a:lnSpc>
                <a:spcPct val="100000"/>
              </a:lnSpc>
              <a:spcBef>
                <a:spcPts val="0"/>
              </a:spcBef>
              <a:spcAft>
                <a:spcPts val="0"/>
              </a:spcAft>
              <a:buSzPts val="1100"/>
              <a:buNone/>
            </a:pPr>
            <a:endParaRPr lang="en-US" u="sng" dirty="0"/>
          </a:p>
          <a:p>
            <a:pPr marL="0" lvl="0" indent="0" algn="l" rtl="0">
              <a:lnSpc>
                <a:spcPct val="100000"/>
              </a:lnSpc>
              <a:spcBef>
                <a:spcPts val="0"/>
              </a:spcBef>
              <a:spcAft>
                <a:spcPts val="0"/>
              </a:spcAft>
              <a:buSzPts val="1100"/>
              <a:buNone/>
            </a:pPr>
            <a:r>
              <a:rPr lang="en-US" b="1" i="1" u="sng" dirty="0"/>
              <a:t>It would also be critical to note here that to “dissolve” something completely, you can no longer visually see the solute. It appears as though it disappeared, but in reality it has mixed so well into the solvent that you can no longer see it with the naked eye.</a:t>
            </a:r>
            <a:endParaRPr b="1" i="1" u="sng" dirty="0"/>
          </a:p>
        </p:txBody>
      </p:sp>
    </p:spTree>
    <p:extLst>
      <p:ext uri="{BB962C8B-B14F-4D97-AF65-F5344CB8AC3E}">
        <p14:creationId xmlns:p14="http://schemas.microsoft.com/office/powerpoint/2010/main" val="95769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1b0f68531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31b0f68531f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b="1" dirty="0"/>
              <a:t>RESEARCH</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Question the class whether the pepper is hydrophobic or hydrophilic. W</a:t>
            </a:r>
            <a:r>
              <a:rPr lang="en-US" dirty="0"/>
              <a:t>h</a:t>
            </a:r>
            <a:r>
              <a:rPr lang="en" dirty="0"/>
              <a:t>y is this important information? </a:t>
            </a:r>
            <a:r>
              <a:rPr lang="en-US" dirty="0"/>
              <a:t>Students will add notes to their </a:t>
            </a:r>
            <a:r>
              <a:rPr lang="en-US" u="sng" dirty="0"/>
              <a:t>Initial Models</a:t>
            </a:r>
            <a:r>
              <a:rPr lang="en-US" u="none" dirty="0"/>
              <a:t>.</a:t>
            </a:r>
            <a:endParaRPr dirty="0"/>
          </a:p>
        </p:txBody>
      </p:sp>
    </p:spTree>
    <p:extLst>
      <p:ext uri="{BB962C8B-B14F-4D97-AF65-F5344CB8AC3E}">
        <p14:creationId xmlns:p14="http://schemas.microsoft.com/office/powerpoint/2010/main" val="85036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1b0f68531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31b0f68531f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b="1" dirty="0"/>
              <a:t>RESEARCH</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Ideally, all of these diagrams would be drawn on the board so students can reference them all week. Students will add notes to their </a:t>
            </a:r>
            <a:r>
              <a:rPr lang="en-US" u="sng" dirty="0"/>
              <a:t>Initial Models</a:t>
            </a:r>
            <a:r>
              <a:rPr lang="en-US" u="none" dirty="0"/>
              <a:t>.</a:t>
            </a:r>
            <a:endParaRPr dirty="0"/>
          </a:p>
        </p:txBody>
      </p:sp>
    </p:spTree>
    <p:extLst>
      <p:ext uri="{BB962C8B-B14F-4D97-AF65-F5344CB8AC3E}">
        <p14:creationId xmlns:p14="http://schemas.microsoft.com/office/powerpoint/2010/main" val="102118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1b0f68531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31b0f68531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b="1" dirty="0"/>
              <a:t>RESEARCH</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Use the I-squared strategy:</a:t>
            </a:r>
            <a:endParaRPr dirty="0"/>
          </a:p>
          <a:p>
            <a:pPr marL="457200" lvl="0" indent="-298450" algn="l" rtl="0">
              <a:lnSpc>
                <a:spcPct val="100000"/>
              </a:lnSpc>
              <a:spcBef>
                <a:spcPts val="0"/>
              </a:spcBef>
              <a:spcAft>
                <a:spcPts val="0"/>
              </a:spcAft>
              <a:buSzPts val="1100"/>
              <a:buAutoNum type="arabicPeriod"/>
            </a:pPr>
            <a:r>
              <a:rPr lang="en" dirty="0"/>
              <a:t>Identify patterns by adding arrows/color coding the graph.</a:t>
            </a:r>
            <a:endParaRPr dirty="0"/>
          </a:p>
          <a:p>
            <a:pPr marL="457200" lvl="0" indent="-298450" algn="l" rtl="0">
              <a:lnSpc>
                <a:spcPct val="100000"/>
              </a:lnSpc>
              <a:spcBef>
                <a:spcPts val="0"/>
              </a:spcBef>
              <a:spcAft>
                <a:spcPts val="0"/>
              </a:spcAft>
              <a:buSzPts val="1100"/>
              <a:buAutoNum type="arabicPeriod"/>
            </a:pPr>
            <a:r>
              <a:rPr lang="en" dirty="0"/>
              <a:t>Write under those arrows what the pattern means.</a:t>
            </a:r>
            <a:endParaRPr dirty="0"/>
          </a:p>
          <a:p>
            <a:pPr marL="457200" lvl="0" indent="-298450" algn="l" rtl="0">
              <a:lnSpc>
                <a:spcPct val="100000"/>
              </a:lnSpc>
              <a:spcBef>
                <a:spcPts val="0"/>
              </a:spcBef>
              <a:spcAft>
                <a:spcPts val="0"/>
              </a:spcAft>
              <a:buSzPts val="1100"/>
              <a:buAutoNum type="arabicPeriod"/>
            </a:pPr>
            <a:r>
              <a:rPr lang="en" dirty="0"/>
              <a:t>Caption what the graph means (summarize).</a:t>
            </a:r>
            <a:endParaRPr dirty="0"/>
          </a:p>
        </p:txBody>
      </p:sp>
    </p:spTree>
    <p:extLst>
      <p:ext uri="{BB962C8B-B14F-4D97-AF65-F5344CB8AC3E}">
        <p14:creationId xmlns:p14="http://schemas.microsoft.com/office/powerpoint/2010/main" val="279415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1ed8753f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31ed8753f1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b="1" dirty="0"/>
              <a:t>RESEARCH</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Record student consensus between laboratory data, key vocabulary, and the solubility graph data. The graph shows heat helps more with sugar, whereas salt reaches a maximum point of solubility with every 100 mL of solvent. Either a decreased concentration of salt or more than 100 mL of solvent is needed to get more than 50 grams of salt to dissolve completely.</a:t>
            </a:r>
            <a:endParaRPr dirty="0"/>
          </a:p>
        </p:txBody>
      </p:sp>
    </p:spTree>
    <p:extLst>
      <p:ext uri="{BB962C8B-B14F-4D97-AF65-F5344CB8AC3E}">
        <p14:creationId xmlns:p14="http://schemas.microsoft.com/office/powerpoint/2010/main" val="3555365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1b0f68531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31b0f68531f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Printable notes for all/absent/students with modifications</a:t>
            </a:r>
            <a:endParaRPr dirty="0"/>
          </a:p>
        </p:txBody>
      </p:sp>
    </p:spTree>
    <p:extLst>
      <p:ext uri="{BB962C8B-B14F-4D97-AF65-F5344CB8AC3E}">
        <p14:creationId xmlns:p14="http://schemas.microsoft.com/office/powerpoint/2010/main" val="201132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1b0f68531f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31b0f68531f_0_6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Printable notes for all/absent/students with modifications </a:t>
            </a:r>
          </a:p>
          <a:p>
            <a:pPr marL="0" lvl="0" indent="0" algn="l" rtl="0">
              <a:lnSpc>
                <a:spcPct val="100000"/>
              </a:lnSpc>
              <a:spcBef>
                <a:spcPts val="0"/>
              </a:spcBef>
              <a:spcAft>
                <a:spcPts val="0"/>
              </a:spcAft>
              <a:buSzPts val="1100"/>
              <a:buNone/>
            </a:pPr>
            <a:endParaRPr lang="en" dirty="0"/>
          </a:p>
          <a:p>
            <a:pPr marL="457200" indent="-457200" algn="l"/>
            <a:r>
              <a:rPr lang="en" dirty="0"/>
              <a:t>Graph Citation: </a:t>
            </a:r>
            <a:r>
              <a:rPr lang="en-US" b="0" i="0" dirty="0">
                <a:solidFill>
                  <a:srgbClr val="000000"/>
                </a:solidFill>
                <a:effectLst/>
                <a:latin typeface="Calibri" panose="020F0502020204030204" pitchFamily="34" charset="0"/>
              </a:rPr>
              <a:t>American Chemical Society. (2023, August 25). </a:t>
            </a:r>
            <a:r>
              <a:rPr lang="en-US" b="0" i="1" dirty="0">
                <a:solidFill>
                  <a:srgbClr val="000000"/>
                </a:solidFill>
                <a:effectLst/>
                <a:latin typeface="Calibri" panose="020F0502020204030204" pitchFamily="34" charset="0"/>
              </a:rPr>
              <a:t>Lesson 5.6: Does Temperature Affect Dissolving?</a:t>
            </a:r>
            <a:r>
              <a:rPr lang="en-US" b="0" i="0" dirty="0">
                <a:solidFill>
                  <a:srgbClr val="000000"/>
                </a:solidFill>
                <a:effectLst/>
                <a:latin typeface="Calibri" panose="020F0502020204030204" pitchFamily="34" charset="0"/>
              </a:rPr>
              <a:t> American Chemical Society; American Chemical Society. https://</a:t>
            </a:r>
            <a:r>
              <a:rPr lang="en-US" b="0" i="0" dirty="0" err="1">
                <a:solidFill>
                  <a:srgbClr val="000000"/>
                </a:solidFill>
                <a:effectLst/>
                <a:latin typeface="Calibri" panose="020F0502020204030204" pitchFamily="34" charset="0"/>
              </a:rPr>
              <a:t>www.acs.org</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middleschoolchemistry</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lessonplans</a:t>
            </a:r>
            <a:r>
              <a:rPr lang="en-US" b="0" i="0" dirty="0">
                <a:solidFill>
                  <a:srgbClr val="000000"/>
                </a:solidFill>
                <a:effectLst/>
                <a:latin typeface="Calibri" panose="020F0502020204030204" pitchFamily="34" charset="0"/>
              </a:rPr>
              <a:t>/chapter5/lesson6.html</a:t>
            </a:r>
          </a:p>
          <a:p>
            <a:pPr algn="l"/>
            <a:r>
              <a:rPr lang="en-US" b="0" i="0" dirty="0">
                <a:solidFill>
                  <a:srgbClr val="000000"/>
                </a:solidFill>
                <a:effectLst/>
                <a:latin typeface="Calibri" panose="020F0502020204030204" pitchFamily="34" charset="0"/>
              </a:rPr>
              <a:t>‌</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1861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f811e7031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f811e7031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456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6D22B-B627-664B-BBA9-854CCFAB97BC}" type="slidenum">
              <a:rPr lang="en-US" smtClean="0"/>
              <a:t>18</a:t>
            </a:fld>
            <a:endParaRPr lang="en-US"/>
          </a:p>
        </p:txBody>
      </p:sp>
    </p:spTree>
    <p:extLst>
      <p:ext uri="{BB962C8B-B14F-4D97-AF65-F5344CB8AC3E}">
        <p14:creationId xmlns:p14="http://schemas.microsoft.com/office/powerpoint/2010/main" val="78240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reference slide</a:t>
            </a:r>
          </a:p>
        </p:txBody>
      </p:sp>
    </p:spTree>
    <p:extLst>
      <p:ext uri="{BB962C8B-B14F-4D97-AF65-F5344CB8AC3E}">
        <p14:creationId xmlns:p14="http://schemas.microsoft.com/office/powerpoint/2010/main" val="44723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reference slide</a:t>
            </a:r>
          </a:p>
        </p:txBody>
      </p:sp>
    </p:spTree>
    <p:extLst>
      <p:ext uri="{BB962C8B-B14F-4D97-AF65-F5344CB8AC3E}">
        <p14:creationId xmlns:p14="http://schemas.microsoft.com/office/powerpoint/2010/main" val="398671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8126841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8126841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RESEARCH OVERVIEW</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Students will be at tables in groups of 4. If your classroom does not already have tables of 4, you can rearrange the desks or simply put students in groups of 4. If there are too many or too few students, do not make a group of 3. It is better to make a group of 5 and have two students partner up. Students will number themselves 1, 2, 3 or 4. You can either let them choose, or you can go in order of oldest to youngest, favorite color, etc. They group will split up to go to their lab stations. Each person will need to grab their </a:t>
            </a:r>
            <a:r>
              <a:rPr lang="en" b="1" dirty="0"/>
              <a:t>Stations Research Data Sheet (should be waiting for them at their lab table)</a:t>
            </a:r>
            <a:r>
              <a:rPr lang="en" u="none" dirty="0">
                <a:solidFill>
                  <a:schemeClr val="tx1"/>
                </a:solidFill>
              </a:rPr>
              <a:t>. </a:t>
            </a:r>
          </a:p>
          <a:p>
            <a:pPr marL="0" lvl="0" indent="0" algn="l" rtl="0">
              <a:spcBef>
                <a:spcPts val="0"/>
              </a:spcBef>
              <a:spcAft>
                <a:spcPts val="0"/>
              </a:spcAft>
              <a:buNone/>
            </a:pPr>
            <a:endParaRPr lang="en" u="none" dirty="0">
              <a:solidFill>
                <a:schemeClr val="tx1"/>
              </a:solidFill>
            </a:endParaRPr>
          </a:p>
          <a:p>
            <a:pPr marL="0" lvl="0" indent="0" algn="l" rtl="0">
              <a:spcBef>
                <a:spcPts val="0"/>
              </a:spcBef>
              <a:spcAft>
                <a:spcPts val="0"/>
              </a:spcAft>
              <a:buNone/>
            </a:pPr>
            <a:r>
              <a:rPr lang="en" u="none" dirty="0">
                <a:solidFill>
                  <a:schemeClr val="tx1"/>
                </a:solidFill>
              </a:rPr>
              <a:t>You will also need to have copies of </a:t>
            </a:r>
            <a:r>
              <a:rPr lang="en" b="1" u="none" dirty="0">
                <a:solidFill>
                  <a:schemeClr val="tx1"/>
                </a:solidFill>
                <a:hlinkClick r:id="rId3">
                  <a:extLst>
                    <a:ext uri="{A12FA001-AC4F-418D-AE19-62706E023703}">
                      <ahyp:hlinkClr xmlns:ahyp="http://schemas.microsoft.com/office/drawing/2018/hyperlinkcolor" val="tx"/>
                    </a:ext>
                  </a:extLst>
                </a:hlinkClick>
              </a:rPr>
              <a:t>Research Station Instructions</a:t>
            </a:r>
            <a:r>
              <a:rPr lang="en" b="1" u="none" dirty="0">
                <a:solidFill>
                  <a:schemeClr val="tx1"/>
                </a:solidFill>
              </a:rPr>
              <a:t> </a:t>
            </a:r>
            <a:r>
              <a:rPr lang="en" u="none" dirty="0">
                <a:solidFill>
                  <a:schemeClr val="tx1"/>
                </a:solidFill>
              </a:rPr>
              <a:t>printed (and probably also in sheet protectors) at each lab station. Students will then work with others to collect and discuss data. After 15 minutes, data collection should be done and students can assist with cleanup and then head back to their original groups of 4 to report their findings and record </a:t>
            </a:r>
            <a:r>
              <a:rPr lang="en" u="none" dirty="0">
                <a:solidFill>
                  <a:schemeClr val="tx1"/>
                </a:solidFill>
                <a:hlinkClick r:id="rId4">
                  <a:extLst>
                    <a:ext uri="{A12FA001-AC4F-418D-AE19-62706E023703}">
                      <ahyp:hlinkClr xmlns:ahyp="http://schemas.microsoft.com/office/drawing/2018/hyperlinkcolor" val="tx"/>
                    </a:ext>
                  </a:extLst>
                </a:hlinkClick>
              </a:rPr>
              <a:t>patterns of aqueous solutions </a:t>
            </a:r>
            <a:r>
              <a:rPr lang="en" u="none" dirty="0">
                <a:solidFill>
                  <a:schemeClr val="tx1"/>
                </a:solidFill>
              </a:rPr>
              <a:t>together. </a:t>
            </a:r>
          </a:p>
          <a:p>
            <a:pPr marL="0" lvl="0" indent="0" algn="l" rtl="0">
              <a:spcBef>
                <a:spcPts val="0"/>
              </a:spcBef>
              <a:spcAft>
                <a:spcPts val="0"/>
              </a:spcAft>
              <a:buNone/>
            </a:pPr>
            <a:endParaRPr lang="en" u="none" dirty="0">
              <a:solidFill>
                <a:schemeClr val="tx1"/>
              </a:solidFill>
            </a:endParaRPr>
          </a:p>
          <a:p>
            <a:pPr marL="0" lvl="0" indent="0" algn="l" rtl="0">
              <a:spcBef>
                <a:spcPts val="0"/>
              </a:spcBef>
              <a:spcAft>
                <a:spcPts val="0"/>
              </a:spcAft>
              <a:buNone/>
            </a:pPr>
            <a:r>
              <a:rPr lang="en" u="none" dirty="0">
                <a:solidFill>
                  <a:schemeClr val="tx1"/>
                </a:solidFill>
              </a:rPr>
              <a:t>If you only have one set of students, all non-reusable materials can go in the trash or down the sink. If you have another period of students coming in, have students reset the lab station to how they found it. </a:t>
            </a:r>
            <a:endParaRPr u="none" dirty="0">
              <a:solidFill>
                <a:schemeClr val="tx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5064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81268417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f81268417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b="1" dirty="0"/>
              <a:t>RESEARCH OVERVIEW</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Before they go back to lab, preview what they will be doing. Person 1 goes to Station 1, person 2 goes to Station 2, etc. As students go to stations, there should be anywhere from 3-8 people per station (class sizes vary). Each station tests 3 trials for salt, sugar, and pepper. The more hands there are, the better. Divide up roles at the lab. There should be at least one person per spice, and no more than 3 people per spice. If this is a very large class, it is always good to assign a “lab manager” role to ensure everyone is following along.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Assign lab roles. One person should read the </a:t>
            </a:r>
            <a:r>
              <a:rPr lang="en" b="1" dirty="0">
                <a:solidFill>
                  <a:schemeClr val="dk1"/>
                </a:solidFill>
              </a:rPr>
              <a:t>Table Directions</a:t>
            </a:r>
            <a:r>
              <a:rPr lang="en" dirty="0">
                <a:solidFill>
                  <a:schemeClr val="dk1"/>
                </a:solidFill>
              </a:rPr>
              <a:t> aloud to the group while the other people are doing the lab. One person needs to be conducting the research on the salt samples at the table, while the next person conducts the research on the sugar sample, and the last person conducts the research on the pepper sample. The remaining students will record the data and be sure to share out findings to the table. All students partake in cleanup. A good rule of thumb would be to demonstrate each station first so students can visualize directions.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 way to make the lab go faster is to have the spices weighed out before students get there. This is more work on your end, but saves time in lab in case things are taking too long. You can have a scale for each table to help weigh the spices if supplies allow. </a:t>
            </a:r>
            <a:r>
              <a:rPr lang="en" b="1" dirty="0">
                <a:solidFill>
                  <a:schemeClr val="dk1"/>
                </a:solidFill>
              </a:rPr>
              <a:t>This can be seen in the research preparation instructions. </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4852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f81268417b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2f81268417b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 b="1" dirty="0"/>
              <a:t>RESEARCH OVERVIEW</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Students will be around spices that will likely spill or get splashed. Please make sure students are wearing the safety equipment as listed above. Different stations have different safety requirements and personal protective equipment.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If these spices or solutions get into their eye, they will need to use the eyewash station or go see the nurse if one is not available. Students working with hot water need to practice caution. Hot water can lead to burns, and therefore any distractions like long hair, dangling jewelry, or long sleeves must be out of the way.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It is advised that only you should have access to the bulk hot water (kettle), and you should be the one pouring the hot water into the cups. Students can stir cups after the hot water has cooled down enough for them to stir it gently. If a student does get burned, they need to run the affected area under cool water for an extended period of and/or go see the nurse immediately. </a:t>
            </a:r>
            <a:endParaRPr dirty="0"/>
          </a:p>
        </p:txBody>
      </p:sp>
    </p:spTree>
    <p:extLst>
      <p:ext uri="{BB962C8B-B14F-4D97-AF65-F5344CB8AC3E}">
        <p14:creationId xmlns:p14="http://schemas.microsoft.com/office/powerpoint/2010/main" val="385244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2f81268417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2f81268417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b="1" dirty="0"/>
              <a:t>CONDUCTING RESEARCH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Leave these directions up during the research time so students can guide themselves. This total research should take no more than 15 minutes.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most important thing to do before a group starts to clean up is to </a:t>
            </a:r>
            <a:r>
              <a:rPr lang="en-US" b="1" dirty="0"/>
              <a:t>discuss what is happening when trying to dissolve the salt, sugar, and pepper at their station. </a:t>
            </a:r>
            <a:r>
              <a:rPr lang="en-US" b="0" dirty="0"/>
              <a:t>Did the solute dissolve at all? </a:t>
            </a:r>
            <a:endParaRPr dirty="0"/>
          </a:p>
        </p:txBody>
      </p:sp>
    </p:spTree>
    <p:extLst>
      <p:ext uri="{BB962C8B-B14F-4D97-AF65-F5344CB8AC3E}">
        <p14:creationId xmlns:p14="http://schemas.microsoft.com/office/powerpoint/2010/main" val="238618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1b0f6853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1b0f6853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SHARING RESEARCH</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Once the lab is clean, have students come back to their original teams. They will need the </a:t>
            </a:r>
            <a:r>
              <a:rPr lang="en" b="1" dirty="0"/>
              <a:t>JIGSAW Key Patterns page. </a:t>
            </a:r>
            <a:r>
              <a:rPr lang="en" b="0" dirty="0"/>
              <a:t>Station 1 person will start sharing the patterns they noticed for salt, sugar, and pepper. The other 3 students will need to write this down on their handouts. After person 1 has shared, person 2 will share. All students will take turns sharing until all their handout is complete. </a:t>
            </a:r>
          </a:p>
          <a:p>
            <a:pPr marL="0" lvl="0" indent="0" algn="l" rtl="0">
              <a:spcBef>
                <a:spcPts val="0"/>
              </a:spcBef>
              <a:spcAft>
                <a:spcPts val="0"/>
              </a:spcAft>
              <a:buNone/>
            </a:pPr>
            <a:endParaRPr lang="en" b="0" dirty="0"/>
          </a:p>
          <a:p>
            <a:pPr marL="0" lvl="0" indent="0" algn="l" rtl="0">
              <a:spcBef>
                <a:spcPts val="0"/>
              </a:spcBef>
              <a:spcAft>
                <a:spcPts val="0"/>
              </a:spcAft>
              <a:buNone/>
            </a:pPr>
            <a:r>
              <a:rPr lang="en" dirty="0"/>
              <a:t>Walk around and make sure students are talking about specific patterns. The more detail students can give on their station, the better. Pay close attention to how they are sharing about the patterns they observed in lab. If they are having a hard time understanding what happened in lab, try to guide them.</a:t>
            </a:r>
            <a:endParaRPr dirty="0"/>
          </a:p>
        </p:txBody>
      </p:sp>
    </p:spTree>
    <p:extLst>
      <p:ext uri="{BB962C8B-B14F-4D97-AF65-F5344CB8AC3E}">
        <p14:creationId xmlns:p14="http://schemas.microsoft.com/office/powerpoint/2010/main" val="62233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1b0f68531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31b0f68531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SHARING RESEARCH</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Rather than you leading the discussion, give the students these questions to discuss. If you have fewer than 7 groups, you can start the discussion by answering the first one or two questions. </a:t>
            </a:r>
            <a:endParaRPr dirty="0"/>
          </a:p>
        </p:txBody>
      </p:sp>
    </p:spTree>
    <p:extLst>
      <p:ext uri="{BB962C8B-B14F-4D97-AF65-F5344CB8AC3E}">
        <p14:creationId xmlns:p14="http://schemas.microsoft.com/office/powerpoint/2010/main" val="396457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DA07-B40D-C74F-BC27-9A77643D3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6B0769-290D-1046-9840-65349B6AA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38E77D-25AE-C44E-958D-F36C362EC751}"/>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5" name="Footer Placeholder 4">
            <a:extLst>
              <a:ext uri="{FF2B5EF4-FFF2-40B4-BE49-F238E27FC236}">
                <a16:creationId xmlns:a16="http://schemas.microsoft.com/office/drawing/2014/main" id="{5A748175-8C16-9641-9837-8ECCFDA85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277E7-BE57-8643-B415-45242FD5B5D8}"/>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374192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289B-6AAF-D445-B09A-204EF2EB8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6E686B-4441-804A-A6CD-DE382BFC4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943AB-25F6-EB49-8FFD-8D425146E1D4}"/>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5" name="Footer Placeholder 4">
            <a:extLst>
              <a:ext uri="{FF2B5EF4-FFF2-40B4-BE49-F238E27FC236}">
                <a16:creationId xmlns:a16="http://schemas.microsoft.com/office/drawing/2014/main" id="{734BCE22-BB80-C54A-B837-4936BF0FE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811E0-2B64-554F-A80D-63ED7FF4BCDD}"/>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42826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F45438-0BD3-A044-9CCF-0DD50064F5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D54B1F-47B3-8F40-854A-223419F5DD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C206C-EBEC-934D-8FA5-7F59B4484812}"/>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5" name="Footer Placeholder 4">
            <a:extLst>
              <a:ext uri="{FF2B5EF4-FFF2-40B4-BE49-F238E27FC236}">
                <a16:creationId xmlns:a16="http://schemas.microsoft.com/office/drawing/2014/main" id="{9204D964-6421-B94D-879F-8C8059525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3B7DA-C2D0-B149-8E8B-6716F4D04220}"/>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201772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1675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4800"/>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67" name="Google Shape;67;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287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FF65-09B1-5548-8432-10EBE4C7F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BDA70-C29B-A842-8E09-8F78D34ED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CB54C-8AB8-B440-8E02-01ECE60060CB}"/>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5" name="Footer Placeholder 4">
            <a:extLst>
              <a:ext uri="{FF2B5EF4-FFF2-40B4-BE49-F238E27FC236}">
                <a16:creationId xmlns:a16="http://schemas.microsoft.com/office/drawing/2014/main" id="{13EC5196-FA10-544A-9262-18C8B3B8F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5C208-9BB8-264D-AD5C-D77FA31BE844}"/>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312914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D018-31BC-7041-AA6E-FFD79E43B9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B77F6D-B109-354F-BB7B-FF0C3877CB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F35F61-C8F1-4548-BF5C-A12244D9E260}"/>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5" name="Footer Placeholder 4">
            <a:extLst>
              <a:ext uri="{FF2B5EF4-FFF2-40B4-BE49-F238E27FC236}">
                <a16:creationId xmlns:a16="http://schemas.microsoft.com/office/drawing/2014/main" id="{77F3B0F9-75EE-554E-8A9A-DCD30B6E1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BFCEF-5904-BC4B-B513-A0A84352B55F}"/>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329628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E9CB-AA1B-074B-9A6F-BD58FE6EE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2693CD-823A-1E40-A59A-726DA7ED42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B5716-8CFD-8640-BD22-1A55B5FE16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A25F44-89BB-9646-9E22-BCB6683AB5B6}"/>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6" name="Footer Placeholder 5">
            <a:extLst>
              <a:ext uri="{FF2B5EF4-FFF2-40B4-BE49-F238E27FC236}">
                <a16:creationId xmlns:a16="http://schemas.microsoft.com/office/drawing/2014/main" id="{F9B52346-4557-284E-BEC0-2D6655826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D7C86-7AE9-3A49-95B9-78141AD36EF3}"/>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269097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1E64-24AB-0142-982B-82DABEF79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99F8FF-D40F-D447-926A-DEE8CC3A0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0DF28C-14AC-6B46-9BD2-E7C53E3449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386788-1125-7B48-94CE-50EB2CECC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D0510A-B64A-4248-8FE7-8138DBDF1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EAE7C-E0C9-F542-842D-4D914B03FA91}"/>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8" name="Footer Placeholder 7">
            <a:extLst>
              <a:ext uri="{FF2B5EF4-FFF2-40B4-BE49-F238E27FC236}">
                <a16:creationId xmlns:a16="http://schemas.microsoft.com/office/drawing/2014/main" id="{31D0D46E-6970-D14E-B584-65D3C538A9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3FA352-9FB1-E34A-9100-2BEC06665591}"/>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420571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72E9-59CC-524E-BC20-7B415FA889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EA8599-3D02-3B41-9B27-F825F38DCB7E}"/>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4" name="Footer Placeholder 3">
            <a:extLst>
              <a:ext uri="{FF2B5EF4-FFF2-40B4-BE49-F238E27FC236}">
                <a16:creationId xmlns:a16="http://schemas.microsoft.com/office/drawing/2014/main" id="{B7B87370-5EC3-F043-949E-13E9D4D021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1C8FF-506C-C94A-9A2F-98B692037E53}"/>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149868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531C0-F4E2-5F44-8144-BC8AD49860B7}"/>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3" name="Footer Placeholder 2">
            <a:extLst>
              <a:ext uri="{FF2B5EF4-FFF2-40B4-BE49-F238E27FC236}">
                <a16:creationId xmlns:a16="http://schemas.microsoft.com/office/drawing/2014/main" id="{6342615F-D596-D84F-A8AD-B326E333A5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ADA75C-2EE5-B54D-8F13-ABA7D1C4A415}"/>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255442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287D-2EEB-F742-A278-898F41379E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31005E-A3DE-1442-8F08-915BA0A5E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2752E-E65B-5D4A-9969-F39D9804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03797-631D-884E-AE39-212AB326C286}"/>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6" name="Footer Placeholder 5">
            <a:extLst>
              <a:ext uri="{FF2B5EF4-FFF2-40B4-BE49-F238E27FC236}">
                <a16:creationId xmlns:a16="http://schemas.microsoft.com/office/drawing/2014/main" id="{B83BAD5F-5E53-6D4A-B37B-9EEE5FE06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12906-D1E7-BF4A-AD64-5EB77167C655}"/>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119647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1665B-5472-F844-A51A-D4B857EB7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DFB7D9-536E-AF4A-B9B9-A74713CD4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3132D4-E82A-034C-853B-61C304B71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73362-79A2-4E47-B14D-5A810062BCD6}"/>
              </a:ext>
            </a:extLst>
          </p:cNvPr>
          <p:cNvSpPr>
            <a:spLocks noGrp="1"/>
          </p:cNvSpPr>
          <p:nvPr>
            <p:ph type="dt" sz="half" idx="10"/>
          </p:nvPr>
        </p:nvSpPr>
        <p:spPr/>
        <p:txBody>
          <a:bodyPr/>
          <a:lstStyle/>
          <a:p>
            <a:fld id="{4513EC07-CF42-E145-A389-4F950FF9DCFA}" type="datetimeFigureOut">
              <a:rPr lang="en-US" smtClean="0"/>
              <a:t>10/16/25</a:t>
            </a:fld>
            <a:endParaRPr lang="en-US"/>
          </a:p>
        </p:txBody>
      </p:sp>
      <p:sp>
        <p:nvSpPr>
          <p:cNvPr id="6" name="Footer Placeholder 5">
            <a:extLst>
              <a:ext uri="{FF2B5EF4-FFF2-40B4-BE49-F238E27FC236}">
                <a16:creationId xmlns:a16="http://schemas.microsoft.com/office/drawing/2014/main" id="{B8D467F9-5C0A-C740-9263-146ECD3A4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103B-1E16-4349-928F-C6D1036DDD50}"/>
              </a:ext>
            </a:extLst>
          </p:cNvPr>
          <p:cNvSpPr>
            <a:spLocks noGrp="1"/>
          </p:cNvSpPr>
          <p:nvPr>
            <p:ph type="sldNum" sz="quarter" idx="12"/>
          </p:nvPr>
        </p:nvSpPr>
        <p:spPr/>
        <p:txBody>
          <a:bodyPr/>
          <a:lstStyle/>
          <a:p>
            <a:fld id="{F7F9880C-CB39-F247-B547-E70D0829226A}" type="slidenum">
              <a:rPr lang="en-US" smtClean="0"/>
              <a:t>‹#›</a:t>
            </a:fld>
            <a:endParaRPr lang="en-US"/>
          </a:p>
        </p:txBody>
      </p:sp>
    </p:spTree>
    <p:extLst>
      <p:ext uri="{BB962C8B-B14F-4D97-AF65-F5344CB8AC3E}">
        <p14:creationId xmlns:p14="http://schemas.microsoft.com/office/powerpoint/2010/main" val="177589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7DB9DA-094C-A349-9DB6-456B61BB5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0337B-F6F9-6A47-A35E-CD50F6D5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F27D0-A2A6-4048-BAC0-6F7DA576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3EC07-CF42-E145-A389-4F950FF9DCFA}" type="datetimeFigureOut">
              <a:rPr lang="en-US" smtClean="0"/>
              <a:t>10/16/25</a:t>
            </a:fld>
            <a:endParaRPr lang="en-US"/>
          </a:p>
        </p:txBody>
      </p:sp>
      <p:sp>
        <p:nvSpPr>
          <p:cNvPr id="5" name="Footer Placeholder 4">
            <a:extLst>
              <a:ext uri="{FF2B5EF4-FFF2-40B4-BE49-F238E27FC236}">
                <a16:creationId xmlns:a16="http://schemas.microsoft.com/office/drawing/2014/main" id="{0B5878BC-1AA9-D544-A3D0-31297EE24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C06713-A34D-E443-A2EC-9999DBC44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9880C-CB39-F247-B547-E70D0829226A}" type="slidenum">
              <a:rPr lang="en-US" smtClean="0"/>
              <a:t>‹#›</a:t>
            </a:fld>
            <a:endParaRPr lang="en-US"/>
          </a:p>
        </p:txBody>
      </p:sp>
    </p:spTree>
    <p:extLst>
      <p:ext uri="{BB962C8B-B14F-4D97-AF65-F5344CB8AC3E}">
        <p14:creationId xmlns:p14="http://schemas.microsoft.com/office/powerpoint/2010/main" val="1103652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cs.org/middleschoolchemistry/lessonplans/chapter5/lesson6.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8" name="Google Shape;68;p2">
            <a:extLst>
              <a:ext uri="{FF2B5EF4-FFF2-40B4-BE49-F238E27FC236}">
                <a16:creationId xmlns:a16="http://schemas.microsoft.com/office/drawing/2014/main" id="{BE957958-88CD-A046-A68C-70AA0A13D532}"/>
              </a:ext>
            </a:extLst>
          </p:cNvPr>
          <p:cNvSpPr/>
          <p:nvPr/>
        </p:nvSpPr>
        <p:spPr>
          <a:xfrm>
            <a:off x="0" y="0"/>
            <a:ext cx="12192000" cy="6858000"/>
          </a:xfrm>
          <a:prstGeom prst="rect">
            <a:avLst/>
          </a:prstGeom>
          <a:solidFill>
            <a:srgbClr val="6091BA"/>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54" name="Google Shape;54;p1"/>
          <p:cNvPicPr preferRelativeResize="0"/>
          <p:nvPr/>
        </p:nvPicPr>
        <p:blipFill rotWithShape="1">
          <a:blip r:embed="rId3">
            <a:alphaModFix amt="37000"/>
          </a:blip>
          <a:srcRect t="4924" b="-5447"/>
          <a:stretch/>
        </p:blipFill>
        <p:spPr>
          <a:xfrm>
            <a:off x="0" y="0"/>
            <a:ext cx="12253836" cy="7251401"/>
          </a:xfrm>
          <a:prstGeom prst="rect">
            <a:avLst/>
          </a:prstGeom>
          <a:noFill/>
          <a:ln>
            <a:noFill/>
          </a:ln>
        </p:spPr>
      </p:pic>
      <p:pic>
        <p:nvPicPr>
          <p:cNvPr id="55" name="Google Shape;55;p1"/>
          <p:cNvPicPr preferRelativeResize="0"/>
          <p:nvPr/>
        </p:nvPicPr>
        <p:blipFill rotWithShape="1">
          <a:blip r:embed="rId4">
            <a:alphaModFix/>
          </a:blip>
          <a:srcRect r="24183" b="3047"/>
          <a:stretch/>
        </p:blipFill>
        <p:spPr>
          <a:xfrm>
            <a:off x="214048" y="6218235"/>
            <a:ext cx="8919067" cy="520024"/>
          </a:xfrm>
          <a:prstGeom prst="rect">
            <a:avLst/>
          </a:prstGeom>
          <a:noFill/>
          <a:ln>
            <a:noFill/>
          </a:ln>
        </p:spPr>
      </p:pic>
      <p:pic>
        <p:nvPicPr>
          <p:cNvPr id="56" name="Google Shape;56;p1"/>
          <p:cNvPicPr preferRelativeResize="0"/>
          <p:nvPr/>
        </p:nvPicPr>
        <p:blipFill rotWithShape="1">
          <a:blip r:embed="rId5">
            <a:alphaModFix/>
          </a:blip>
          <a:srcRect/>
          <a:stretch/>
        </p:blipFill>
        <p:spPr>
          <a:xfrm>
            <a:off x="645951" y="3560267"/>
            <a:ext cx="10900100" cy="1085300"/>
          </a:xfrm>
          <a:prstGeom prst="rect">
            <a:avLst/>
          </a:prstGeom>
          <a:noFill/>
          <a:ln>
            <a:noFill/>
          </a:ln>
        </p:spPr>
      </p:pic>
      <p:sp>
        <p:nvSpPr>
          <p:cNvPr id="57" name="Google Shape;57;p1"/>
          <p:cNvSpPr txBox="1"/>
          <p:nvPr/>
        </p:nvSpPr>
        <p:spPr>
          <a:xfrm>
            <a:off x="583096" y="3835697"/>
            <a:ext cx="11025808" cy="407600"/>
          </a:xfrm>
          <a:prstGeom prst="rect">
            <a:avLst/>
          </a:prstGeom>
          <a:noFill/>
          <a:ln>
            <a:noFill/>
          </a:ln>
        </p:spPr>
        <p:txBody>
          <a:bodyPr spcFirstLastPara="1" wrap="square" lIns="121900" tIns="121900" rIns="121900" bIns="121900" anchor="t" anchorCtr="0">
            <a:noAutofit/>
          </a:bodyPr>
          <a:lstStyle/>
          <a:p>
            <a:pPr algn="ctr">
              <a:buClr>
                <a:srgbClr val="000000"/>
              </a:buClr>
              <a:buSzPts val="1600"/>
            </a:pPr>
            <a:r>
              <a:rPr lang="en" sz="2000" b="1" i="0" u="none" strike="noStrike" cap="none" dirty="0">
                <a:solidFill>
                  <a:srgbClr val="FFFFFF"/>
                </a:solidFill>
                <a:latin typeface="Open Sans"/>
                <a:ea typeface="Open Sans"/>
                <a:cs typeface="Open Sans"/>
                <a:sym typeface="Open Sans"/>
              </a:rPr>
              <a:t>Mines to Mobiles: Aqueous Solutions and Environmental Chemistry</a:t>
            </a:r>
          </a:p>
          <a:p>
            <a:pPr algn="ctr">
              <a:buClr>
                <a:srgbClr val="000000"/>
              </a:buClr>
              <a:buSzPts val="1600"/>
            </a:pPr>
            <a:endParaRPr lang="en" sz="2000" b="1" dirty="0">
              <a:solidFill>
                <a:srgbClr val="FFFFFF"/>
              </a:solidFill>
              <a:latin typeface="Open Sans"/>
              <a:ea typeface="Open Sans"/>
              <a:cs typeface="Open Sans"/>
              <a:sym typeface="Open Sans"/>
            </a:endParaRPr>
          </a:p>
          <a:p>
            <a:pPr algn="ctr">
              <a:buClr>
                <a:srgbClr val="000000"/>
              </a:buClr>
              <a:buSzPts val="1600"/>
            </a:pPr>
            <a:r>
              <a:rPr lang="en-US" sz="2000" b="1" i="0" u="none" strike="noStrike" cap="none" dirty="0">
                <a:solidFill>
                  <a:srgbClr val="FFFFFF"/>
                </a:solidFill>
                <a:latin typeface="Open Sans"/>
                <a:ea typeface="Open Sans"/>
                <a:cs typeface="Open Sans"/>
                <a:sym typeface="Open Sans"/>
              </a:rPr>
              <a:t>Day 2</a:t>
            </a:r>
          </a:p>
          <a:p>
            <a:pPr algn="ctr">
              <a:buClr>
                <a:srgbClr val="000000"/>
              </a:buClr>
              <a:buSzPts val="1600"/>
            </a:pPr>
            <a:endParaRPr lang="en" sz="2000" b="1" i="0" u="none" strike="noStrike" cap="none" dirty="0">
              <a:solidFill>
                <a:srgbClr val="FFFFFF"/>
              </a:solidFill>
              <a:latin typeface="Open Sans"/>
              <a:ea typeface="Open Sans"/>
              <a:cs typeface="Open Sans"/>
              <a:sym typeface="Open Sans"/>
            </a:endParaRPr>
          </a:p>
          <a:p>
            <a:pPr algn="ctr">
              <a:buClr>
                <a:srgbClr val="000000"/>
              </a:buClr>
              <a:buSzPts val="1600"/>
            </a:pPr>
            <a:endParaRPr sz="2000" b="1" dirty="0">
              <a:solidFill>
                <a:srgbClr val="FFFFFF"/>
              </a:solidFill>
              <a:latin typeface="Open Sans"/>
              <a:ea typeface="Open Sans"/>
              <a:cs typeface="Open Sans"/>
              <a:sym typeface="Open Sans"/>
            </a:endParaRPr>
          </a:p>
        </p:txBody>
      </p:sp>
      <p:pic>
        <p:nvPicPr>
          <p:cNvPr id="58" name="Google Shape;58;p1"/>
          <p:cNvPicPr preferRelativeResize="0"/>
          <p:nvPr/>
        </p:nvPicPr>
        <p:blipFill rotWithShape="1">
          <a:blip r:embed="rId6">
            <a:alphaModFix/>
          </a:blip>
          <a:srcRect/>
          <a:stretch/>
        </p:blipFill>
        <p:spPr>
          <a:xfrm>
            <a:off x="965774" y="2130704"/>
            <a:ext cx="10260453" cy="1247793"/>
          </a:xfrm>
          <a:prstGeom prst="rect">
            <a:avLst/>
          </a:prstGeom>
          <a:noFill/>
          <a:ln>
            <a:noFill/>
          </a:ln>
        </p:spPr>
      </p:pic>
      <p:pic>
        <p:nvPicPr>
          <p:cNvPr id="59" name="Google Shape;59;p1" descr="A white text on a black background&#10;&#10;Description automatically generated"/>
          <p:cNvPicPr preferRelativeResize="0"/>
          <p:nvPr/>
        </p:nvPicPr>
        <p:blipFill rotWithShape="1">
          <a:blip r:embed="rId7">
            <a:alphaModFix/>
          </a:blip>
          <a:srcRect/>
          <a:stretch/>
        </p:blipFill>
        <p:spPr>
          <a:xfrm>
            <a:off x="9610123" y="6041261"/>
            <a:ext cx="2440365" cy="803936"/>
          </a:xfrm>
          <a:prstGeom prst="rect">
            <a:avLst/>
          </a:prstGeom>
          <a:noFill/>
          <a:ln>
            <a:noFill/>
          </a:ln>
        </p:spPr>
      </p:pic>
    </p:spTree>
    <p:extLst>
      <p:ext uri="{BB962C8B-B14F-4D97-AF65-F5344CB8AC3E}">
        <p14:creationId xmlns:p14="http://schemas.microsoft.com/office/powerpoint/2010/main" val="234234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6"/>
          <p:cNvSpPr txBox="1">
            <a:spLocks noGrp="1"/>
          </p:cNvSpPr>
          <p:nvPr>
            <p:ph type="title"/>
          </p:nvPr>
        </p:nvSpPr>
        <p:spPr>
          <a:xfrm>
            <a:off x="331400" y="1039832"/>
            <a:ext cx="11529200" cy="1193600"/>
          </a:xfrm>
          <a:prstGeom prst="rect">
            <a:avLst/>
          </a:prstGeom>
          <a:noFill/>
          <a:ln>
            <a:noFill/>
          </a:ln>
        </p:spPr>
        <p:txBody>
          <a:bodyPr spcFirstLastPara="1" vert="horz" wrap="square" lIns="121900" tIns="121900" rIns="121900" bIns="121900" rtlCol="0" anchor="t" anchorCtr="0">
            <a:noAutofit/>
          </a:bodyPr>
          <a:lstStyle/>
          <a:p>
            <a:pPr>
              <a:buSzPct val="111111"/>
            </a:pPr>
            <a:r>
              <a:rPr lang="en" sz="2400" b="1" u="sng" dirty="0">
                <a:solidFill>
                  <a:srgbClr val="9FCC3B"/>
                </a:solidFill>
                <a:latin typeface="Open Sans"/>
                <a:ea typeface="Open Sans"/>
                <a:cs typeface="Open Sans"/>
                <a:sym typeface="Open Sans"/>
              </a:rPr>
              <a:t>Solubility</a:t>
            </a:r>
            <a:r>
              <a:rPr lang="en" sz="2400" b="1" dirty="0">
                <a:solidFill>
                  <a:srgbClr val="9FCC3B"/>
                </a:solidFill>
                <a:latin typeface="Open Sans"/>
                <a:ea typeface="Open Sans"/>
                <a:cs typeface="Open Sans"/>
                <a:sym typeface="Open Sans"/>
              </a:rPr>
              <a:t> - The ability of a substance (solute) to form a solution with another substance (solvent)</a:t>
            </a:r>
            <a:endParaRPr sz="2400" dirty="0">
              <a:solidFill>
                <a:srgbClr val="9FCC3B"/>
              </a:solidFill>
              <a:latin typeface="Open Sans"/>
              <a:ea typeface="Open Sans"/>
              <a:cs typeface="Open Sans"/>
              <a:sym typeface="Open Sans"/>
            </a:endParaRPr>
          </a:p>
          <a:p>
            <a:pPr>
              <a:buSzPct val="111111"/>
            </a:pPr>
            <a:endParaRPr sz="2400" i="1" u="sng" dirty="0">
              <a:solidFill>
                <a:srgbClr val="9FCC3B"/>
              </a:solidFill>
              <a:latin typeface="Open Sans"/>
              <a:ea typeface="Open Sans"/>
              <a:cs typeface="Open Sans"/>
              <a:sym typeface="Open Sans"/>
            </a:endParaRPr>
          </a:p>
        </p:txBody>
      </p:sp>
      <p:sp>
        <p:nvSpPr>
          <p:cNvPr id="417" name="Google Shape;417;p16"/>
          <p:cNvSpPr/>
          <p:nvPr/>
        </p:nvSpPr>
        <p:spPr>
          <a:xfrm>
            <a:off x="1642562" y="5589480"/>
            <a:ext cx="4000809" cy="817600"/>
          </a:xfrm>
          <a:prstGeom prst="rect">
            <a:avLst/>
          </a:prstGeom>
          <a:noFill/>
          <a:ln>
            <a:noFill/>
          </a:ln>
        </p:spPr>
        <p:txBody>
          <a:bodyPr spcFirstLastPara="1" wrap="square" lIns="121900" tIns="121900" rIns="121900" bIns="121900" anchor="ctr" anchorCtr="0">
            <a:noAutofit/>
          </a:bodyPr>
          <a:lstStyle/>
          <a:p>
            <a:pPr algn="ctr"/>
            <a:r>
              <a:rPr lang="en" sz="2400" b="1" dirty="0">
                <a:solidFill>
                  <a:srgbClr val="F8A81B"/>
                </a:solidFill>
                <a:latin typeface="Open Sans"/>
                <a:ea typeface="Open Sans"/>
                <a:cs typeface="Open Sans"/>
                <a:sym typeface="Open Sans"/>
              </a:rPr>
              <a:t>Aqueous Solution</a:t>
            </a:r>
            <a:r>
              <a:rPr lang="en" sz="2400" dirty="0">
                <a:solidFill>
                  <a:srgbClr val="F8A81B"/>
                </a:solidFill>
                <a:latin typeface="Open Sans"/>
                <a:ea typeface="Open Sans"/>
                <a:cs typeface="Open Sans"/>
                <a:sym typeface="Open Sans"/>
              </a:rPr>
              <a:t> - Solvent is water</a:t>
            </a:r>
            <a:endParaRPr sz="2400" dirty="0">
              <a:solidFill>
                <a:srgbClr val="F8A81B"/>
              </a:solidFill>
              <a:latin typeface="Open Sans"/>
              <a:ea typeface="Open Sans"/>
              <a:cs typeface="Open Sans"/>
              <a:sym typeface="Open Sans"/>
            </a:endParaRPr>
          </a:p>
        </p:txBody>
      </p:sp>
      <p:sp>
        <p:nvSpPr>
          <p:cNvPr id="5" name="Google Shape;415;p16">
            <a:extLst>
              <a:ext uri="{FF2B5EF4-FFF2-40B4-BE49-F238E27FC236}">
                <a16:creationId xmlns:a16="http://schemas.microsoft.com/office/drawing/2014/main" id="{8CF8506F-D208-A645-BC3F-96CD558CD68B}"/>
              </a:ext>
            </a:extLst>
          </p:cNvPr>
          <p:cNvSpPr txBox="1">
            <a:spLocks/>
          </p:cNvSpPr>
          <p:nvPr/>
        </p:nvSpPr>
        <p:spPr>
          <a:xfrm>
            <a:off x="331400" y="248403"/>
            <a:ext cx="11529200" cy="909764"/>
          </a:xfrm>
          <a:prstGeom prst="rect">
            <a:avLst/>
          </a:prstGeom>
          <a:noFill/>
          <a:ln>
            <a:noFill/>
          </a:ln>
        </p:spPr>
        <p:txBody>
          <a:bodyPr spcFirstLastPara="1" vert="horz" wrap="square" lIns="121900" tIns="121900" rIns="121900" bIns="121900" rtlCol="0" anchor="t" anchorCtr="0">
            <a:noAutofit/>
          </a:bodyPr>
          <a:lstStyle>
            <a:lvl1pPr lvl="0" algn="l" defTabSz="914400" rtl="0" eaLnBrk="1" latinLnBrk="0" hangingPunct="1">
              <a:lnSpc>
                <a:spcPct val="100000"/>
              </a:lnSpc>
              <a:spcBef>
                <a:spcPts val="0"/>
              </a:spcBef>
              <a:spcAft>
                <a:spcPts val="0"/>
              </a:spcAft>
              <a:buSzPts val="2800"/>
              <a:buNone/>
              <a:defRPr sz="4400" kern="1200">
                <a:solidFill>
                  <a:schemeClr val="tx1"/>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lgn="ctr">
              <a:buSzPct val="111111"/>
            </a:pPr>
            <a:r>
              <a:rPr lang="en-US" sz="4000" b="1" dirty="0">
                <a:solidFill>
                  <a:srgbClr val="9FCC3B"/>
                </a:solidFill>
                <a:latin typeface="Open Sans"/>
                <a:ea typeface="Open Sans"/>
                <a:cs typeface="Open Sans"/>
                <a:sym typeface="Open Sans"/>
              </a:rPr>
              <a:t>KEY VOCABULARY</a:t>
            </a:r>
            <a:endParaRPr lang="en-US" sz="4000" dirty="0">
              <a:solidFill>
                <a:srgbClr val="9FCC3B"/>
              </a:solidFill>
              <a:latin typeface="Open Sans"/>
              <a:ea typeface="Open Sans"/>
              <a:cs typeface="Open Sans"/>
              <a:sym typeface="Open Sans"/>
            </a:endParaRPr>
          </a:p>
          <a:p>
            <a:pPr algn="ctr">
              <a:buSzPct val="111111"/>
            </a:pPr>
            <a:endParaRPr lang="en-US" sz="4000" i="1" dirty="0">
              <a:solidFill>
                <a:srgbClr val="9FCC3B"/>
              </a:solidFill>
              <a:latin typeface="Open Sans"/>
              <a:ea typeface="Open Sans"/>
              <a:cs typeface="Open Sans"/>
              <a:sym typeface="Open Sans"/>
            </a:endParaRPr>
          </a:p>
        </p:txBody>
      </p:sp>
      <p:grpSp>
        <p:nvGrpSpPr>
          <p:cNvPr id="54" name="Group 53">
            <a:extLst>
              <a:ext uri="{FF2B5EF4-FFF2-40B4-BE49-F238E27FC236}">
                <a16:creationId xmlns:a16="http://schemas.microsoft.com/office/drawing/2014/main" id="{C6A06CBA-A87C-1B44-9AFF-BC0CF0BA452F}"/>
              </a:ext>
            </a:extLst>
          </p:cNvPr>
          <p:cNvGrpSpPr/>
          <p:nvPr/>
        </p:nvGrpSpPr>
        <p:grpSpPr>
          <a:xfrm>
            <a:off x="2617423" y="2130909"/>
            <a:ext cx="2000404" cy="2768450"/>
            <a:chOff x="4219443" y="2449587"/>
            <a:chExt cx="2000404" cy="2895315"/>
          </a:xfrm>
        </p:grpSpPr>
        <p:sp>
          <p:nvSpPr>
            <p:cNvPr id="7" name="Can 6">
              <a:extLst>
                <a:ext uri="{FF2B5EF4-FFF2-40B4-BE49-F238E27FC236}">
                  <a16:creationId xmlns:a16="http://schemas.microsoft.com/office/drawing/2014/main" id="{D2653D6E-526F-DD41-927E-166F56EC12BF}"/>
                </a:ext>
              </a:extLst>
            </p:cNvPr>
            <p:cNvSpPr/>
            <p:nvPr/>
          </p:nvSpPr>
          <p:spPr>
            <a:xfrm>
              <a:off x="4219443" y="2449587"/>
              <a:ext cx="2000404" cy="2876204"/>
            </a:xfrm>
            <a:prstGeom prst="can">
              <a:avLst/>
            </a:prstGeom>
            <a:noFill/>
            <a:ln>
              <a:solidFill>
                <a:srgbClr val="62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n 46">
              <a:extLst>
                <a:ext uri="{FF2B5EF4-FFF2-40B4-BE49-F238E27FC236}">
                  <a16:creationId xmlns:a16="http://schemas.microsoft.com/office/drawing/2014/main" id="{FE9ABC8C-5AF9-2D45-9754-30A8CF159748}"/>
                </a:ext>
              </a:extLst>
            </p:cNvPr>
            <p:cNvSpPr/>
            <p:nvPr/>
          </p:nvSpPr>
          <p:spPr>
            <a:xfrm>
              <a:off x="4219443" y="3565358"/>
              <a:ext cx="2000404" cy="1779544"/>
            </a:xfrm>
            <a:prstGeom prst="can">
              <a:avLst/>
            </a:prstGeom>
            <a:solidFill>
              <a:srgbClr val="6292B8"/>
            </a:solidFill>
            <a:ln>
              <a:solidFill>
                <a:srgbClr val="62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a:extLst>
              <a:ext uri="{FF2B5EF4-FFF2-40B4-BE49-F238E27FC236}">
                <a16:creationId xmlns:a16="http://schemas.microsoft.com/office/drawing/2014/main" id="{B23D5F39-EA78-F94F-83E2-09410DBCB998}"/>
              </a:ext>
            </a:extLst>
          </p:cNvPr>
          <p:cNvSpPr/>
          <p:nvPr/>
        </p:nvSpPr>
        <p:spPr>
          <a:xfrm>
            <a:off x="4978287" y="3592728"/>
            <a:ext cx="995894" cy="3430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Can 48">
            <a:extLst>
              <a:ext uri="{FF2B5EF4-FFF2-40B4-BE49-F238E27FC236}">
                <a16:creationId xmlns:a16="http://schemas.microsoft.com/office/drawing/2014/main" id="{10AEC2AB-0863-404D-B827-957D52897F54}"/>
              </a:ext>
            </a:extLst>
          </p:cNvPr>
          <p:cNvSpPr/>
          <p:nvPr/>
        </p:nvSpPr>
        <p:spPr>
          <a:xfrm>
            <a:off x="9649947" y="2208897"/>
            <a:ext cx="2000404" cy="2680906"/>
          </a:xfrm>
          <a:prstGeom prst="can">
            <a:avLst/>
          </a:prstGeom>
          <a:noFill/>
          <a:ln>
            <a:solidFill>
              <a:srgbClr val="62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an 49">
            <a:extLst>
              <a:ext uri="{FF2B5EF4-FFF2-40B4-BE49-F238E27FC236}">
                <a16:creationId xmlns:a16="http://schemas.microsoft.com/office/drawing/2014/main" id="{AF9529F1-763C-F445-9EEB-32933785B42D}"/>
              </a:ext>
            </a:extLst>
          </p:cNvPr>
          <p:cNvSpPr/>
          <p:nvPr/>
        </p:nvSpPr>
        <p:spPr>
          <a:xfrm>
            <a:off x="9649947" y="3247509"/>
            <a:ext cx="2000404" cy="1701570"/>
          </a:xfrm>
          <a:prstGeom prst="can">
            <a:avLst/>
          </a:prstGeom>
          <a:solidFill>
            <a:srgbClr val="81C1F3"/>
          </a:solidFill>
          <a:ln>
            <a:solidFill>
              <a:srgbClr val="62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Google Shape;417;p16">
            <a:extLst>
              <a:ext uri="{FF2B5EF4-FFF2-40B4-BE49-F238E27FC236}">
                <a16:creationId xmlns:a16="http://schemas.microsoft.com/office/drawing/2014/main" id="{A63EF690-1E26-A048-9D08-0EF698A68A23}"/>
              </a:ext>
            </a:extLst>
          </p:cNvPr>
          <p:cNvSpPr/>
          <p:nvPr/>
        </p:nvSpPr>
        <p:spPr>
          <a:xfrm>
            <a:off x="292403" y="4625144"/>
            <a:ext cx="1794271" cy="817600"/>
          </a:xfrm>
          <a:prstGeom prst="rect">
            <a:avLst/>
          </a:prstGeom>
          <a:noFill/>
          <a:ln>
            <a:noFill/>
          </a:ln>
        </p:spPr>
        <p:txBody>
          <a:bodyPr spcFirstLastPara="1" wrap="square" lIns="121900" tIns="121900" rIns="121900" bIns="121900" anchor="ctr" anchorCtr="0">
            <a:noAutofit/>
          </a:bodyPr>
          <a:lstStyle/>
          <a:p>
            <a:pPr algn="ctr"/>
            <a:r>
              <a:rPr lang="en" sz="2400" b="1" dirty="0">
                <a:solidFill>
                  <a:sysClr val="windowText" lastClr="000000"/>
                </a:solidFill>
                <a:latin typeface="Open Sans"/>
                <a:ea typeface="Open Sans"/>
                <a:cs typeface="Open Sans"/>
                <a:sym typeface="Open Sans"/>
              </a:rPr>
              <a:t>Solute</a:t>
            </a:r>
            <a:endParaRPr sz="2400" dirty="0">
              <a:solidFill>
                <a:sysClr val="windowText" lastClr="000000"/>
              </a:solidFill>
              <a:latin typeface="Open Sans"/>
              <a:ea typeface="Open Sans"/>
              <a:cs typeface="Open Sans"/>
              <a:sym typeface="Open Sans"/>
            </a:endParaRPr>
          </a:p>
        </p:txBody>
      </p:sp>
      <p:sp>
        <p:nvSpPr>
          <p:cNvPr id="52" name="Google Shape;417;p16">
            <a:extLst>
              <a:ext uri="{FF2B5EF4-FFF2-40B4-BE49-F238E27FC236}">
                <a16:creationId xmlns:a16="http://schemas.microsoft.com/office/drawing/2014/main" id="{54A24C6B-04B5-9147-9F07-1344E82E17A8}"/>
              </a:ext>
            </a:extLst>
          </p:cNvPr>
          <p:cNvSpPr/>
          <p:nvPr/>
        </p:nvSpPr>
        <p:spPr>
          <a:xfrm>
            <a:off x="2720489" y="4727091"/>
            <a:ext cx="1794271" cy="817600"/>
          </a:xfrm>
          <a:prstGeom prst="rect">
            <a:avLst/>
          </a:prstGeom>
          <a:noFill/>
          <a:ln>
            <a:noFill/>
          </a:ln>
        </p:spPr>
        <p:txBody>
          <a:bodyPr spcFirstLastPara="1" wrap="square" lIns="121900" tIns="121900" rIns="121900" bIns="121900" anchor="ctr" anchorCtr="0">
            <a:noAutofit/>
          </a:bodyPr>
          <a:lstStyle/>
          <a:p>
            <a:pPr algn="ctr"/>
            <a:r>
              <a:rPr lang="en" sz="2400" b="1" dirty="0">
                <a:solidFill>
                  <a:sysClr val="windowText" lastClr="000000"/>
                </a:solidFill>
                <a:latin typeface="Open Sans"/>
                <a:ea typeface="Open Sans"/>
                <a:cs typeface="Open Sans"/>
                <a:sym typeface="Open Sans"/>
              </a:rPr>
              <a:t>Solvent</a:t>
            </a:r>
            <a:endParaRPr sz="2400" dirty="0">
              <a:solidFill>
                <a:sysClr val="windowText" lastClr="000000"/>
              </a:solidFill>
              <a:latin typeface="Open Sans"/>
              <a:ea typeface="Open Sans"/>
              <a:cs typeface="Open Sans"/>
              <a:sym typeface="Open Sans"/>
            </a:endParaRPr>
          </a:p>
        </p:txBody>
      </p:sp>
      <p:sp>
        <p:nvSpPr>
          <p:cNvPr id="53" name="Google Shape;417;p16">
            <a:extLst>
              <a:ext uri="{FF2B5EF4-FFF2-40B4-BE49-F238E27FC236}">
                <a16:creationId xmlns:a16="http://schemas.microsoft.com/office/drawing/2014/main" id="{456F8CCE-4954-934B-97D1-D6D64C025483}"/>
              </a:ext>
            </a:extLst>
          </p:cNvPr>
          <p:cNvSpPr/>
          <p:nvPr/>
        </p:nvSpPr>
        <p:spPr>
          <a:xfrm>
            <a:off x="9753013" y="4771880"/>
            <a:ext cx="1794271" cy="817600"/>
          </a:xfrm>
          <a:prstGeom prst="rect">
            <a:avLst/>
          </a:prstGeom>
          <a:noFill/>
          <a:ln>
            <a:noFill/>
          </a:ln>
        </p:spPr>
        <p:txBody>
          <a:bodyPr spcFirstLastPara="1" wrap="square" lIns="121900" tIns="121900" rIns="121900" bIns="121900" anchor="ctr" anchorCtr="0">
            <a:noAutofit/>
          </a:bodyPr>
          <a:lstStyle/>
          <a:p>
            <a:pPr algn="ctr"/>
            <a:r>
              <a:rPr lang="en" sz="2400" b="1" dirty="0">
                <a:solidFill>
                  <a:sysClr val="windowText" lastClr="000000"/>
                </a:solidFill>
                <a:latin typeface="Open Sans"/>
                <a:ea typeface="Open Sans"/>
                <a:cs typeface="Open Sans"/>
                <a:sym typeface="Open Sans"/>
              </a:rPr>
              <a:t>Solution</a:t>
            </a:r>
            <a:endParaRPr sz="2400" dirty="0">
              <a:solidFill>
                <a:sysClr val="windowText" lastClr="000000"/>
              </a:solidFill>
              <a:latin typeface="Open Sans"/>
              <a:ea typeface="Open Sans"/>
              <a:cs typeface="Open Sans"/>
              <a:sym typeface="Open Sans"/>
            </a:endParaRPr>
          </a:p>
        </p:txBody>
      </p:sp>
      <p:sp>
        <p:nvSpPr>
          <p:cNvPr id="44" name="U-Turn Arrow 43">
            <a:extLst>
              <a:ext uri="{FF2B5EF4-FFF2-40B4-BE49-F238E27FC236}">
                <a16:creationId xmlns:a16="http://schemas.microsoft.com/office/drawing/2014/main" id="{231BCADB-FAC0-3140-9046-E4F6CEAEBD68}"/>
              </a:ext>
            </a:extLst>
          </p:cNvPr>
          <p:cNvSpPr/>
          <p:nvPr/>
        </p:nvSpPr>
        <p:spPr>
          <a:xfrm>
            <a:off x="1151111" y="2208897"/>
            <a:ext cx="2695319" cy="731520"/>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48" name="Group 47">
            <a:extLst>
              <a:ext uri="{FF2B5EF4-FFF2-40B4-BE49-F238E27FC236}">
                <a16:creationId xmlns:a16="http://schemas.microsoft.com/office/drawing/2014/main" id="{65963A4B-C0DC-8A43-A0F3-A75BEAA172F3}"/>
              </a:ext>
            </a:extLst>
          </p:cNvPr>
          <p:cNvGrpSpPr/>
          <p:nvPr/>
        </p:nvGrpSpPr>
        <p:grpSpPr>
          <a:xfrm>
            <a:off x="541649" y="3100065"/>
            <a:ext cx="1353637" cy="1612557"/>
            <a:chOff x="1784201" y="3142062"/>
            <a:chExt cx="1353637" cy="1612557"/>
          </a:xfrm>
        </p:grpSpPr>
        <p:sp>
          <p:nvSpPr>
            <p:cNvPr id="3" name="Cube 2">
              <a:extLst>
                <a:ext uri="{FF2B5EF4-FFF2-40B4-BE49-F238E27FC236}">
                  <a16:creationId xmlns:a16="http://schemas.microsoft.com/office/drawing/2014/main" id="{1FE98386-E62E-4F4A-A008-AA04E7B91481}"/>
                </a:ext>
              </a:extLst>
            </p:cNvPr>
            <p:cNvSpPr/>
            <p:nvPr/>
          </p:nvSpPr>
          <p:spPr>
            <a:xfrm>
              <a:off x="2697078" y="3382341"/>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a:extLst>
                <a:ext uri="{FF2B5EF4-FFF2-40B4-BE49-F238E27FC236}">
                  <a16:creationId xmlns:a16="http://schemas.microsoft.com/office/drawing/2014/main" id="{939F4FBA-4F73-A34C-BFFA-28ED2D6B5834}"/>
                </a:ext>
              </a:extLst>
            </p:cNvPr>
            <p:cNvSpPr/>
            <p:nvPr/>
          </p:nvSpPr>
          <p:spPr>
            <a:xfrm>
              <a:off x="2834091" y="3493699"/>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a:extLst>
                <a:ext uri="{FF2B5EF4-FFF2-40B4-BE49-F238E27FC236}">
                  <a16:creationId xmlns:a16="http://schemas.microsoft.com/office/drawing/2014/main" id="{B6F6B164-C957-DA49-B7A2-2CF4475CBB4D}"/>
                </a:ext>
              </a:extLst>
            </p:cNvPr>
            <p:cNvSpPr/>
            <p:nvPr/>
          </p:nvSpPr>
          <p:spPr>
            <a:xfrm>
              <a:off x="2355890" y="3390035"/>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a:extLst>
                <a:ext uri="{FF2B5EF4-FFF2-40B4-BE49-F238E27FC236}">
                  <a16:creationId xmlns:a16="http://schemas.microsoft.com/office/drawing/2014/main" id="{FD7DF9F0-6B3A-AA46-9C64-D790AA3725EC}"/>
                </a:ext>
              </a:extLst>
            </p:cNvPr>
            <p:cNvSpPr/>
            <p:nvPr/>
          </p:nvSpPr>
          <p:spPr>
            <a:xfrm>
              <a:off x="2508290" y="3542435"/>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a:extLst>
                <a:ext uri="{FF2B5EF4-FFF2-40B4-BE49-F238E27FC236}">
                  <a16:creationId xmlns:a16="http://schemas.microsoft.com/office/drawing/2014/main" id="{C3341527-8769-5A4E-81AE-545BCC59885F}"/>
                </a:ext>
              </a:extLst>
            </p:cNvPr>
            <p:cNvSpPr/>
            <p:nvPr/>
          </p:nvSpPr>
          <p:spPr>
            <a:xfrm>
              <a:off x="2209805" y="3586036"/>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a:extLst>
                <a:ext uri="{FF2B5EF4-FFF2-40B4-BE49-F238E27FC236}">
                  <a16:creationId xmlns:a16="http://schemas.microsoft.com/office/drawing/2014/main" id="{37E0B487-9B38-E845-85F6-93D79D672DE9}"/>
                </a:ext>
              </a:extLst>
            </p:cNvPr>
            <p:cNvSpPr/>
            <p:nvPr/>
          </p:nvSpPr>
          <p:spPr>
            <a:xfrm>
              <a:off x="2377282" y="3723990"/>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id="{6F5024AE-AA22-1643-9F4E-4B33C6BDF348}"/>
                </a:ext>
              </a:extLst>
            </p:cNvPr>
            <p:cNvSpPr/>
            <p:nvPr/>
          </p:nvSpPr>
          <p:spPr>
            <a:xfrm>
              <a:off x="2544759" y="3891467"/>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a:extLst>
                <a:ext uri="{FF2B5EF4-FFF2-40B4-BE49-F238E27FC236}">
                  <a16:creationId xmlns:a16="http://schemas.microsoft.com/office/drawing/2014/main" id="{F5BA4AC3-2FBD-884F-8438-8E15F883DCAC}"/>
                </a:ext>
              </a:extLst>
            </p:cNvPr>
            <p:cNvSpPr/>
            <p:nvPr/>
          </p:nvSpPr>
          <p:spPr>
            <a:xfrm>
              <a:off x="2186258" y="3422340"/>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a:extLst>
                <a:ext uri="{FF2B5EF4-FFF2-40B4-BE49-F238E27FC236}">
                  <a16:creationId xmlns:a16="http://schemas.microsoft.com/office/drawing/2014/main" id="{6D317889-D6A7-2143-9F33-98CB954DD1B0}"/>
                </a:ext>
              </a:extLst>
            </p:cNvPr>
            <p:cNvSpPr/>
            <p:nvPr/>
          </p:nvSpPr>
          <p:spPr>
            <a:xfrm>
              <a:off x="2619938" y="3669774"/>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a:extLst>
                <a:ext uri="{FF2B5EF4-FFF2-40B4-BE49-F238E27FC236}">
                  <a16:creationId xmlns:a16="http://schemas.microsoft.com/office/drawing/2014/main" id="{B2ACEB11-AE75-B94A-AA9B-DE24C54AED56}"/>
                </a:ext>
              </a:extLst>
            </p:cNvPr>
            <p:cNvSpPr/>
            <p:nvPr/>
          </p:nvSpPr>
          <p:spPr>
            <a:xfrm rot="14979068">
              <a:off x="1821176" y="3783835"/>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A9FCBF72-37BB-974E-A960-300ACF98D759}"/>
                </a:ext>
              </a:extLst>
            </p:cNvPr>
            <p:cNvSpPr/>
            <p:nvPr/>
          </p:nvSpPr>
          <p:spPr>
            <a:xfrm rot="14979068">
              <a:off x="1930440" y="3873703"/>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a:extLst>
                <a:ext uri="{FF2B5EF4-FFF2-40B4-BE49-F238E27FC236}">
                  <a16:creationId xmlns:a16="http://schemas.microsoft.com/office/drawing/2014/main" id="{8DFB4676-D009-F945-A22D-1FA5293002F5}"/>
                </a:ext>
              </a:extLst>
            </p:cNvPr>
            <p:cNvSpPr/>
            <p:nvPr/>
          </p:nvSpPr>
          <p:spPr>
            <a:xfrm rot="14979068">
              <a:off x="2348353" y="3571276"/>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be 24">
              <a:extLst>
                <a:ext uri="{FF2B5EF4-FFF2-40B4-BE49-F238E27FC236}">
                  <a16:creationId xmlns:a16="http://schemas.microsoft.com/office/drawing/2014/main" id="{757551EF-7980-8E4A-BA23-C0B6AEEBB8E0}"/>
                </a:ext>
              </a:extLst>
            </p:cNvPr>
            <p:cNvSpPr/>
            <p:nvPr/>
          </p:nvSpPr>
          <p:spPr>
            <a:xfrm rot="14979068">
              <a:off x="2305232" y="3873705"/>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a:extLst>
                <a:ext uri="{FF2B5EF4-FFF2-40B4-BE49-F238E27FC236}">
                  <a16:creationId xmlns:a16="http://schemas.microsoft.com/office/drawing/2014/main" id="{966F223F-3060-EF44-9AA2-EDB20592BC52}"/>
                </a:ext>
              </a:extLst>
            </p:cNvPr>
            <p:cNvSpPr/>
            <p:nvPr/>
          </p:nvSpPr>
          <p:spPr>
            <a:xfrm rot="14979068">
              <a:off x="1939804" y="3593085"/>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a:extLst>
                <a:ext uri="{FF2B5EF4-FFF2-40B4-BE49-F238E27FC236}">
                  <a16:creationId xmlns:a16="http://schemas.microsoft.com/office/drawing/2014/main" id="{11FFC030-6C7D-D84C-9393-B6C64D024538}"/>
                </a:ext>
              </a:extLst>
            </p:cNvPr>
            <p:cNvSpPr/>
            <p:nvPr/>
          </p:nvSpPr>
          <p:spPr>
            <a:xfrm rot="14979068">
              <a:off x="2119014" y="3589251"/>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6EC423D7-6ED2-404D-8863-161B1F7A2D7D}"/>
                </a:ext>
              </a:extLst>
            </p:cNvPr>
            <p:cNvSpPr/>
            <p:nvPr/>
          </p:nvSpPr>
          <p:spPr>
            <a:xfrm rot="14979068">
              <a:off x="2077495" y="3831621"/>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52F63A1D-5DE1-A346-B450-BAB39D79546B}"/>
                </a:ext>
              </a:extLst>
            </p:cNvPr>
            <p:cNvSpPr/>
            <p:nvPr/>
          </p:nvSpPr>
          <p:spPr>
            <a:xfrm rot="14979068">
              <a:off x="1975858" y="3703942"/>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a16="http://schemas.microsoft.com/office/drawing/2014/main" id="{BF54B289-7E48-354E-8C3A-3881FF815B3A}"/>
                </a:ext>
              </a:extLst>
            </p:cNvPr>
            <p:cNvSpPr/>
            <p:nvPr/>
          </p:nvSpPr>
          <p:spPr>
            <a:xfrm rot="14979068">
              <a:off x="2740145" y="3823062"/>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631646F2-661F-C644-98E9-F7AADB7CCD2F}"/>
                </a:ext>
              </a:extLst>
            </p:cNvPr>
            <p:cNvSpPr/>
            <p:nvPr/>
          </p:nvSpPr>
          <p:spPr>
            <a:xfrm>
              <a:off x="2010821" y="3457187"/>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a:extLst>
                <a:ext uri="{FF2B5EF4-FFF2-40B4-BE49-F238E27FC236}">
                  <a16:creationId xmlns:a16="http://schemas.microsoft.com/office/drawing/2014/main" id="{83EA0227-90A6-CF41-B3E2-BF4AE9016FA9}"/>
                </a:ext>
              </a:extLst>
            </p:cNvPr>
            <p:cNvSpPr/>
            <p:nvPr/>
          </p:nvSpPr>
          <p:spPr>
            <a:xfrm>
              <a:off x="2205924" y="3720212"/>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a:extLst>
                <a:ext uri="{FF2B5EF4-FFF2-40B4-BE49-F238E27FC236}">
                  <a16:creationId xmlns:a16="http://schemas.microsoft.com/office/drawing/2014/main" id="{020CDA77-30BE-CF48-BEC7-749F515978AA}"/>
                </a:ext>
              </a:extLst>
            </p:cNvPr>
            <p:cNvSpPr/>
            <p:nvPr/>
          </p:nvSpPr>
          <p:spPr>
            <a:xfrm>
              <a:off x="2885114" y="3690809"/>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a:extLst>
                <a:ext uri="{FF2B5EF4-FFF2-40B4-BE49-F238E27FC236}">
                  <a16:creationId xmlns:a16="http://schemas.microsoft.com/office/drawing/2014/main" id="{131E2406-98D0-4D4C-90AB-49A646C5BBB8}"/>
                </a:ext>
              </a:extLst>
            </p:cNvPr>
            <p:cNvSpPr/>
            <p:nvPr/>
          </p:nvSpPr>
          <p:spPr>
            <a:xfrm>
              <a:off x="2038531" y="3297397"/>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be 35">
              <a:extLst>
                <a:ext uri="{FF2B5EF4-FFF2-40B4-BE49-F238E27FC236}">
                  <a16:creationId xmlns:a16="http://schemas.microsoft.com/office/drawing/2014/main" id="{F1BEDFBF-D9DA-2B42-A324-0B75EC2D8467}"/>
                </a:ext>
              </a:extLst>
            </p:cNvPr>
            <p:cNvSpPr/>
            <p:nvPr/>
          </p:nvSpPr>
          <p:spPr>
            <a:xfrm>
              <a:off x="2209125" y="3225794"/>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a:extLst>
                <a:ext uri="{FF2B5EF4-FFF2-40B4-BE49-F238E27FC236}">
                  <a16:creationId xmlns:a16="http://schemas.microsoft.com/office/drawing/2014/main" id="{E0336666-4815-3947-98B7-F63B40821C05}"/>
                </a:ext>
              </a:extLst>
            </p:cNvPr>
            <p:cNvSpPr/>
            <p:nvPr/>
          </p:nvSpPr>
          <p:spPr>
            <a:xfrm>
              <a:off x="2574682" y="3364265"/>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a:extLst>
                <a:ext uri="{FF2B5EF4-FFF2-40B4-BE49-F238E27FC236}">
                  <a16:creationId xmlns:a16="http://schemas.microsoft.com/office/drawing/2014/main" id="{4FA1CD24-2634-1A42-83AE-B6FC7A7DCF88}"/>
                </a:ext>
              </a:extLst>
            </p:cNvPr>
            <p:cNvSpPr/>
            <p:nvPr/>
          </p:nvSpPr>
          <p:spPr>
            <a:xfrm>
              <a:off x="2740144" y="3623133"/>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a:extLst>
                <a:ext uri="{FF2B5EF4-FFF2-40B4-BE49-F238E27FC236}">
                  <a16:creationId xmlns:a16="http://schemas.microsoft.com/office/drawing/2014/main" id="{592F4269-56E7-A94E-BF25-6992BE9DC975}"/>
                </a:ext>
              </a:extLst>
            </p:cNvPr>
            <p:cNvSpPr/>
            <p:nvPr/>
          </p:nvSpPr>
          <p:spPr>
            <a:xfrm>
              <a:off x="2895118" y="3855514"/>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a:extLst>
                <a:ext uri="{FF2B5EF4-FFF2-40B4-BE49-F238E27FC236}">
                  <a16:creationId xmlns:a16="http://schemas.microsoft.com/office/drawing/2014/main" id="{1F8B061A-882C-B844-84A0-04385C2483E5}"/>
                </a:ext>
              </a:extLst>
            </p:cNvPr>
            <p:cNvSpPr/>
            <p:nvPr/>
          </p:nvSpPr>
          <p:spPr>
            <a:xfrm rot="14979068">
              <a:off x="2635393" y="3223726"/>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a:extLst>
                <a:ext uri="{FF2B5EF4-FFF2-40B4-BE49-F238E27FC236}">
                  <a16:creationId xmlns:a16="http://schemas.microsoft.com/office/drawing/2014/main" id="{09C5AD36-F6E9-D64B-A6A3-EF8BAA516934}"/>
                </a:ext>
              </a:extLst>
            </p:cNvPr>
            <p:cNvSpPr/>
            <p:nvPr/>
          </p:nvSpPr>
          <p:spPr>
            <a:xfrm rot="18112880" flipH="1" flipV="1">
              <a:off x="2531187" y="3144490"/>
              <a:ext cx="154049" cy="149193"/>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a:extLst>
                <a:ext uri="{FF2B5EF4-FFF2-40B4-BE49-F238E27FC236}">
                  <a16:creationId xmlns:a16="http://schemas.microsoft.com/office/drawing/2014/main" id="{C9ACC002-4902-6B40-8F33-549C541C950B}"/>
                </a:ext>
              </a:extLst>
            </p:cNvPr>
            <p:cNvSpPr/>
            <p:nvPr/>
          </p:nvSpPr>
          <p:spPr>
            <a:xfrm rot="18112880" flipH="1" flipV="1">
              <a:off x="2316661" y="3156659"/>
              <a:ext cx="154049" cy="149193"/>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1413F6E-B96C-564F-9675-5F9205F55371}"/>
                </a:ext>
              </a:extLst>
            </p:cNvPr>
            <p:cNvSpPr/>
            <p:nvPr/>
          </p:nvSpPr>
          <p:spPr>
            <a:xfrm rot="18112880" flipH="1" flipV="1">
              <a:off x="2434066" y="3285475"/>
              <a:ext cx="154049" cy="149193"/>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519C8A7B-BFB1-9042-B368-C6AB97292E94}"/>
                </a:ext>
              </a:extLst>
            </p:cNvPr>
            <p:cNvSpPr/>
            <p:nvPr/>
          </p:nvSpPr>
          <p:spPr>
            <a:xfrm rot="5400000">
              <a:off x="2070340" y="3687121"/>
              <a:ext cx="781359" cy="1353637"/>
            </a:xfrm>
            <a:prstGeom prst="flowChartDelay">
              <a:avLst/>
            </a:prstGeom>
            <a:solidFill>
              <a:srgbClr val="8C66A8"/>
            </a:solidFill>
            <a:ln w="28575">
              <a:solidFill>
                <a:srgbClr val="62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a:extLst>
                <a:ext uri="{FF2B5EF4-FFF2-40B4-BE49-F238E27FC236}">
                  <a16:creationId xmlns:a16="http://schemas.microsoft.com/office/drawing/2014/main" id="{953759E3-E29D-8D41-99DC-F2A034449975}"/>
                </a:ext>
              </a:extLst>
            </p:cNvPr>
            <p:cNvSpPr/>
            <p:nvPr/>
          </p:nvSpPr>
          <p:spPr>
            <a:xfrm rot="18112880" flipH="1" flipV="1">
              <a:off x="2444652" y="3251854"/>
              <a:ext cx="154049" cy="149193"/>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5">
              <a:extLst>
                <a:ext uri="{FF2B5EF4-FFF2-40B4-BE49-F238E27FC236}">
                  <a16:creationId xmlns:a16="http://schemas.microsoft.com/office/drawing/2014/main" id="{EC481736-00BE-8B42-8DAE-5B6C402307D0}"/>
                </a:ext>
              </a:extLst>
            </p:cNvPr>
            <p:cNvSpPr/>
            <p:nvPr/>
          </p:nvSpPr>
          <p:spPr>
            <a:xfrm>
              <a:off x="2509076" y="3722508"/>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D60F33A7-872A-3848-8B99-06D4D839970B}"/>
              </a:ext>
            </a:extLst>
          </p:cNvPr>
          <p:cNvGrpSpPr/>
          <p:nvPr/>
        </p:nvGrpSpPr>
        <p:grpSpPr>
          <a:xfrm>
            <a:off x="6306085" y="2208897"/>
            <a:ext cx="2000404" cy="2768450"/>
            <a:chOff x="4219443" y="2449587"/>
            <a:chExt cx="2000404" cy="2895315"/>
          </a:xfrm>
        </p:grpSpPr>
        <p:sp>
          <p:nvSpPr>
            <p:cNvPr id="60" name="Can 59">
              <a:extLst>
                <a:ext uri="{FF2B5EF4-FFF2-40B4-BE49-F238E27FC236}">
                  <a16:creationId xmlns:a16="http://schemas.microsoft.com/office/drawing/2014/main" id="{5814E70D-6277-FF42-9813-5D59D63FF596}"/>
                </a:ext>
              </a:extLst>
            </p:cNvPr>
            <p:cNvSpPr/>
            <p:nvPr/>
          </p:nvSpPr>
          <p:spPr>
            <a:xfrm>
              <a:off x="4219443" y="2449587"/>
              <a:ext cx="2000404" cy="2876204"/>
            </a:xfrm>
            <a:prstGeom prst="can">
              <a:avLst/>
            </a:prstGeom>
            <a:noFill/>
            <a:ln>
              <a:solidFill>
                <a:srgbClr val="62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an 60">
              <a:extLst>
                <a:ext uri="{FF2B5EF4-FFF2-40B4-BE49-F238E27FC236}">
                  <a16:creationId xmlns:a16="http://schemas.microsoft.com/office/drawing/2014/main" id="{1E720A1B-76FA-7747-94AF-0B438AD07633}"/>
                </a:ext>
              </a:extLst>
            </p:cNvPr>
            <p:cNvSpPr/>
            <p:nvPr/>
          </p:nvSpPr>
          <p:spPr>
            <a:xfrm>
              <a:off x="4219443" y="3565358"/>
              <a:ext cx="2000404" cy="1779544"/>
            </a:xfrm>
            <a:prstGeom prst="can">
              <a:avLst/>
            </a:prstGeom>
            <a:solidFill>
              <a:srgbClr val="6292B8"/>
            </a:solidFill>
            <a:ln>
              <a:solidFill>
                <a:srgbClr val="629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Cube 61">
            <a:extLst>
              <a:ext uri="{FF2B5EF4-FFF2-40B4-BE49-F238E27FC236}">
                <a16:creationId xmlns:a16="http://schemas.microsoft.com/office/drawing/2014/main" id="{D8BD649B-9D34-8644-B490-9F90E4B1E652}"/>
              </a:ext>
            </a:extLst>
          </p:cNvPr>
          <p:cNvSpPr/>
          <p:nvPr/>
        </p:nvSpPr>
        <p:spPr>
          <a:xfrm>
            <a:off x="1419032" y="3476986"/>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ube 62">
            <a:extLst>
              <a:ext uri="{FF2B5EF4-FFF2-40B4-BE49-F238E27FC236}">
                <a16:creationId xmlns:a16="http://schemas.microsoft.com/office/drawing/2014/main" id="{C1AE772E-82A3-944D-BCEA-9181ABDF8ED9}"/>
              </a:ext>
            </a:extLst>
          </p:cNvPr>
          <p:cNvSpPr/>
          <p:nvPr/>
        </p:nvSpPr>
        <p:spPr>
          <a:xfrm>
            <a:off x="6563819" y="3933943"/>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ube 63">
            <a:extLst>
              <a:ext uri="{FF2B5EF4-FFF2-40B4-BE49-F238E27FC236}">
                <a16:creationId xmlns:a16="http://schemas.microsoft.com/office/drawing/2014/main" id="{BCC894AC-6A10-3D42-AFF8-094F867A485D}"/>
              </a:ext>
            </a:extLst>
          </p:cNvPr>
          <p:cNvSpPr/>
          <p:nvPr/>
        </p:nvSpPr>
        <p:spPr>
          <a:xfrm>
            <a:off x="6759929" y="4321942"/>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ube 64">
            <a:extLst>
              <a:ext uri="{FF2B5EF4-FFF2-40B4-BE49-F238E27FC236}">
                <a16:creationId xmlns:a16="http://schemas.microsoft.com/office/drawing/2014/main" id="{7F112F9A-C99D-5E46-B846-58B2738B4783}"/>
              </a:ext>
            </a:extLst>
          </p:cNvPr>
          <p:cNvSpPr/>
          <p:nvPr/>
        </p:nvSpPr>
        <p:spPr>
          <a:xfrm>
            <a:off x="7319286" y="3980994"/>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ube 65">
            <a:extLst>
              <a:ext uri="{FF2B5EF4-FFF2-40B4-BE49-F238E27FC236}">
                <a16:creationId xmlns:a16="http://schemas.microsoft.com/office/drawing/2014/main" id="{2A51FC39-DBCA-4749-9B95-A1927F53AF51}"/>
              </a:ext>
            </a:extLst>
          </p:cNvPr>
          <p:cNvSpPr/>
          <p:nvPr/>
        </p:nvSpPr>
        <p:spPr>
          <a:xfrm>
            <a:off x="7175081" y="4489419"/>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ube 66">
            <a:extLst>
              <a:ext uri="{FF2B5EF4-FFF2-40B4-BE49-F238E27FC236}">
                <a16:creationId xmlns:a16="http://schemas.microsoft.com/office/drawing/2014/main" id="{30DEA115-F852-024C-BE1D-A99DA0848FD6}"/>
              </a:ext>
            </a:extLst>
          </p:cNvPr>
          <p:cNvSpPr/>
          <p:nvPr/>
        </p:nvSpPr>
        <p:spPr>
          <a:xfrm>
            <a:off x="7846809" y="4323099"/>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ube 67">
            <a:extLst>
              <a:ext uri="{FF2B5EF4-FFF2-40B4-BE49-F238E27FC236}">
                <a16:creationId xmlns:a16="http://schemas.microsoft.com/office/drawing/2014/main" id="{346FBBEF-4C54-3349-A047-13D01EE33599}"/>
              </a:ext>
            </a:extLst>
          </p:cNvPr>
          <p:cNvSpPr/>
          <p:nvPr/>
        </p:nvSpPr>
        <p:spPr>
          <a:xfrm>
            <a:off x="7832319" y="3924182"/>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ube 68">
            <a:extLst>
              <a:ext uri="{FF2B5EF4-FFF2-40B4-BE49-F238E27FC236}">
                <a16:creationId xmlns:a16="http://schemas.microsoft.com/office/drawing/2014/main" id="{435E32E7-1B7F-C24A-95EC-56111572828E}"/>
              </a:ext>
            </a:extLst>
          </p:cNvPr>
          <p:cNvSpPr/>
          <p:nvPr/>
        </p:nvSpPr>
        <p:spPr>
          <a:xfrm>
            <a:off x="7577111" y="4574314"/>
            <a:ext cx="167477" cy="167477"/>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a:extLst>
              <a:ext uri="{FF2B5EF4-FFF2-40B4-BE49-F238E27FC236}">
                <a16:creationId xmlns:a16="http://schemas.microsoft.com/office/drawing/2014/main" id="{1E302153-B49A-4C43-BB63-7AA7E7363C23}"/>
              </a:ext>
            </a:extLst>
          </p:cNvPr>
          <p:cNvSpPr/>
          <p:nvPr/>
        </p:nvSpPr>
        <p:spPr>
          <a:xfrm>
            <a:off x="8480271" y="3592728"/>
            <a:ext cx="995894" cy="3430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43972C0-5E0E-0940-ADF4-F98721BD68AD}"/>
              </a:ext>
            </a:extLst>
          </p:cNvPr>
          <p:cNvSpPr/>
          <p:nvPr/>
        </p:nvSpPr>
        <p:spPr>
          <a:xfrm>
            <a:off x="97915" y="6608044"/>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1" dirty="0">
                <a:solidFill>
                  <a:srgbClr val="000000"/>
                </a:solidFill>
                <a:effectLst/>
                <a:latin typeface="Calibri" panose="020F0502020204030204" pitchFamily="34" charset="0"/>
              </a:rPr>
              <a:t>Dissolution Process</a:t>
            </a:r>
            <a:endParaRPr lang="en-US" i="1" dirty="0"/>
          </a:p>
        </p:txBody>
      </p:sp>
    </p:spTree>
    <p:extLst>
      <p:ext uri="{BB962C8B-B14F-4D97-AF65-F5344CB8AC3E}">
        <p14:creationId xmlns:p14="http://schemas.microsoft.com/office/powerpoint/2010/main" val="194594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5" name="Google Shape;465;p23"/>
          <p:cNvSpPr/>
          <p:nvPr/>
        </p:nvSpPr>
        <p:spPr>
          <a:xfrm>
            <a:off x="0" y="5313122"/>
            <a:ext cx="5812501" cy="117110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 sz="2267" dirty="0">
                <a:latin typeface="Open Sans"/>
                <a:ea typeface="Open Sans"/>
                <a:cs typeface="Open Sans"/>
                <a:sym typeface="Open Sans"/>
              </a:rPr>
              <a:t>‘</a:t>
            </a:r>
            <a:r>
              <a:rPr lang="en" sz="2267" b="1" dirty="0">
                <a:latin typeface="Open Sans"/>
                <a:ea typeface="Open Sans"/>
                <a:cs typeface="Open Sans"/>
                <a:sym typeface="Open Sans"/>
              </a:rPr>
              <a:t>Water Fearing</a:t>
            </a:r>
            <a:r>
              <a:rPr lang="en" sz="2267" dirty="0">
                <a:latin typeface="Open Sans"/>
                <a:ea typeface="Open Sans"/>
                <a:cs typeface="Open Sans"/>
                <a:sym typeface="Open Sans"/>
              </a:rPr>
              <a:t>” </a:t>
            </a:r>
            <a:endParaRPr sz="2267" dirty="0">
              <a:latin typeface="Open Sans"/>
              <a:ea typeface="Open Sans"/>
              <a:cs typeface="Open Sans"/>
              <a:sym typeface="Open Sans"/>
            </a:endParaRPr>
          </a:p>
          <a:p>
            <a:pPr algn="ctr"/>
            <a:r>
              <a:rPr lang="en" sz="2267" dirty="0">
                <a:latin typeface="Open Sans"/>
                <a:ea typeface="Open Sans"/>
                <a:cs typeface="Open Sans"/>
                <a:sym typeface="Open Sans"/>
              </a:rPr>
              <a:t>These objects do not like water and do not mix with water.</a:t>
            </a:r>
            <a:endParaRPr sz="2267" dirty="0">
              <a:latin typeface="Open Sans"/>
              <a:ea typeface="Open Sans"/>
              <a:cs typeface="Open Sans"/>
              <a:sym typeface="Open Sans"/>
            </a:endParaRPr>
          </a:p>
        </p:txBody>
      </p:sp>
      <p:sp>
        <p:nvSpPr>
          <p:cNvPr id="466" name="Google Shape;466;p23"/>
          <p:cNvSpPr/>
          <p:nvPr/>
        </p:nvSpPr>
        <p:spPr>
          <a:xfrm>
            <a:off x="6096000" y="5326299"/>
            <a:ext cx="5812500" cy="117110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 sz="2267" dirty="0">
                <a:latin typeface="Open Sans"/>
                <a:ea typeface="Open Sans"/>
                <a:cs typeface="Open Sans"/>
                <a:sym typeface="Open Sans"/>
              </a:rPr>
              <a:t>‘</a:t>
            </a:r>
            <a:r>
              <a:rPr lang="en" sz="2267" b="1" dirty="0">
                <a:latin typeface="Open Sans"/>
                <a:ea typeface="Open Sans"/>
                <a:cs typeface="Open Sans"/>
                <a:sym typeface="Open Sans"/>
              </a:rPr>
              <a:t>Water Loving</a:t>
            </a:r>
            <a:r>
              <a:rPr lang="en" sz="2267" dirty="0">
                <a:latin typeface="Open Sans"/>
                <a:ea typeface="Open Sans"/>
                <a:cs typeface="Open Sans"/>
                <a:sym typeface="Open Sans"/>
              </a:rPr>
              <a:t>” </a:t>
            </a:r>
            <a:endParaRPr sz="2267" dirty="0">
              <a:latin typeface="Open Sans"/>
              <a:ea typeface="Open Sans"/>
              <a:cs typeface="Open Sans"/>
              <a:sym typeface="Open Sans"/>
            </a:endParaRPr>
          </a:p>
          <a:p>
            <a:pPr algn="ctr"/>
            <a:r>
              <a:rPr lang="en" sz="2267" dirty="0">
                <a:latin typeface="Open Sans"/>
                <a:ea typeface="Open Sans"/>
                <a:cs typeface="Open Sans"/>
                <a:sym typeface="Open Sans"/>
              </a:rPr>
              <a:t>These objects like water and like to mix with water.</a:t>
            </a:r>
            <a:endParaRPr sz="2267" dirty="0">
              <a:latin typeface="Open Sans"/>
              <a:ea typeface="Open Sans"/>
              <a:cs typeface="Open Sans"/>
              <a:sym typeface="Open Sans"/>
            </a:endParaRPr>
          </a:p>
        </p:txBody>
      </p:sp>
      <p:sp>
        <p:nvSpPr>
          <p:cNvPr id="8" name="Google Shape;415;p16">
            <a:extLst>
              <a:ext uri="{FF2B5EF4-FFF2-40B4-BE49-F238E27FC236}">
                <a16:creationId xmlns:a16="http://schemas.microsoft.com/office/drawing/2014/main" id="{5A515F3B-20F3-154B-A12F-59DACAB7A270}"/>
              </a:ext>
            </a:extLst>
          </p:cNvPr>
          <p:cNvSpPr txBox="1">
            <a:spLocks/>
          </p:cNvSpPr>
          <p:nvPr/>
        </p:nvSpPr>
        <p:spPr>
          <a:xfrm>
            <a:off x="331400" y="427067"/>
            <a:ext cx="11529200" cy="909764"/>
          </a:xfrm>
          <a:prstGeom prst="rect">
            <a:avLst/>
          </a:prstGeom>
          <a:noFill/>
          <a:ln>
            <a:noFill/>
          </a:ln>
        </p:spPr>
        <p:txBody>
          <a:bodyPr spcFirstLastPara="1" vert="horz" wrap="square" lIns="121900" tIns="121900" rIns="121900" bIns="121900" rtlCol="0" anchor="t" anchorCtr="0">
            <a:noAutofit/>
          </a:bodyPr>
          <a:lstStyle>
            <a:lvl1pPr lvl="0" algn="l" defTabSz="914400" rtl="0" eaLnBrk="1" latinLnBrk="0" hangingPunct="1">
              <a:lnSpc>
                <a:spcPct val="100000"/>
              </a:lnSpc>
              <a:spcBef>
                <a:spcPts val="0"/>
              </a:spcBef>
              <a:spcAft>
                <a:spcPts val="0"/>
              </a:spcAft>
              <a:buSzPts val="2800"/>
              <a:buNone/>
              <a:defRPr sz="4400" kern="1200">
                <a:solidFill>
                  <a:schemeClr val="tx1"/>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lgn="ctr">
              <a:buSzPct val="111111"/>
            </a:pPr>
            <a:r>
              <a:rPr lang="en-US" sz="4000" b="1" dirty="0">
                <a:solidFill>
                  <a:srgbClr val="9FCC3B"/>
                </a:solidFill>
                <a:latin typeface="Open Sans"/>
                <a:ea typeface="Open Sans"/>
                <a:cs typeface="Open Sans"/>
                <a:sym typeface="Open Sans"/>
              </a:rPr>
              <a:t>KEY VOCABULARY</a:t>
            </a:r>
            <a:endParaRPr lang="en-US" sz="4000" dirty="0">
              <a:solidFill>
                <a:srgbClr val="9FCC3B"/>
              </a:solidFill>
              <a:latin typeface="Open Sans"/>
              <a:ea typeface="Open Sans"/>
              <a:cs typeface="Open Sans"/>
              <a:sym typeface="Open Sans"/>
            </a:endParaRPr>
          </a:p>
          <a:p>
            <a:pPr algn="ctr">
              <a:buSzPct val="111111"/>
            </a:pPr>
            <a:endParaRPr lang="en-US" sz="4000" i="1" dirty="0">
              <a:solidFill>
                <a:srgbClr val="9FCC3B"/>
              </a:solidFill>
              <a:latin typeface="Open Sans"/>
              <a:ea typeface="Open Sans"/>
              <a:cs typeface="Open Sans"/>
              <a:sym typeface="Open Sans"/>
            </a:endParaRPr>
          </a:p>
        </p:txBody>
      </p:sp>
      <p:pic>
        <p:nvPicPr>
          <p:cNvPr id="1026" name="Picture 2">
            <a:extLst>
              <a:ext uri="{FF2B5EF4-FFF2-40B4-BE49-F238E27FC236}">
                <a16:creationId xmlns:a16="http://schemas.microsoft.com/office/drawing/2014/main" id="{ACF21FBB-A9A5-3846-A01C-06EC6C0E2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961"/>
            <a:ext cx="12192000" cy="4121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8C48140-04A1-B048-B32C-4F36E2679408}"/>
              </a:ext>
            </a:extLst>
          </p:cNvPr>
          <p:cNvSpPr/>
          <p:nvPr/>
        </p:nvSpPr>
        <p:spPr>
          <a:xfrm>
            <a:off x="0" y="6585800"/>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1" dirty="0">
                <a:solidFill>
                  <a:schemeClr val="bg2">
                    <a:lumMod val="50000"/>
                  </a:schemeClr>
                </a:solidFill>
                <a:effectLst/>
                <a:latin typeface="Calibri" panose="020F0502020204030204" pitchFamily="34" charset="0"/>
              </a:rPr>
              <a:t>Hydrophobic and Hydrophilic</a:t>
            </a:r>
            <a:endParaRPr lang="en-US" i="1" dirty="0">
              <a:solidFill>
                <a:schemeClr val="bg2">
                  <a:lumMod val="50000"/>
                </a:schemeClr>
              </a:solidFill>
            </a:endParaRPr>
          </a:p>
        </p:txBody>
      </p:sp>
    </p:spTree>
    <p:extLst>
      <p:ext uri="{BB962C8B-B14F-4D97-AF65-F5344CB8AC3E}">
        <p14:creationId xmlns:p14="http://schemas.microsoft.com/office/powerpoint/2010/main" val="190081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3074" name="Picture 2">
            <a:extLst>
              <a:ext uri="{FF2B5EF4-FFF2-40B4-BE49-F238E27FC236}">
                <a16:creationId xmlns:a16="http://schemas.microsoft.com/office/drawing/2014/main" id="{B25762D6-5B47-D246-9C80-EDFF5BBAE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246" y="523838"/>
            <a:ext cx="9131507" cy="532938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15;p16">
            <a:extLst>
              <a:ext uri="{FF2B5EF4-FFF2-40B4-BE49-F238E27FC236}">
                <a16:creationId xmlns:a16="http://schemas.microsoft.com/office/drawing/2014/main" id="{5A515F3B-20F3-154B-A12F-59DACAB7A270}"/>
              </a:ext>
            </a:extLst>
          </p:cNvPr>
          <p:cNvSpPr txBox="1">
            <a:spLocks/>
          </p:cNvSpPr>
          <p:nvPr/>
        </p:nvSpPr>
        <p:spPr>
          <a:xfrm>
            <a:off x="331400" y="427067"/>
            <a:ext cx="11529200" cy="909764"/>
          </a:xfrm>
          <a:prstGeom prst="rect">
            <a:avLst/>
          </a:prstGeom>
          <a:noFill/>
          <a:ln>
            <a:noFill/>
          </a:ln>
        </p:spPr>
        <p:txBody>
          <a:bodyPr spcFirstLastPara="1" vert="horz" wrap="square" lIns="121900" tIns="121900" rIns="121900" bIns="121900" rtlCol="0" anchor="t" anchorCtr="0">
            <a:noAutofit/>
          </a:bodyPr>
          <a:lstStyle>
            <a:lvl1pPr lvl="0" algn="l" defTabSz="914400" rtl="0" eaLnBrk="1" latinLnBrk="0" hangingPunct="1">
              <a:lnSpc>
                <a:spcPct val="100000"/>
              </a:lnSpc>
              <a:spcBef>
                <a:spcPts val="0"/>
              </a:spcBef>
              <a:spcAft>
                <a:spcPts val="0"/>
              </a:spcAft>
              <a:buSzPts val="2800"/>
              <a:buNone/>
              <a:defRPr sz="4400" kern="1200">
                <a:solidFill>
                  <a:schemeClr val="tx1"/>
                </a:solidFill>
                <a:latin typeface="+mj-lt"/>
                <a:ea typeface="+mj-ea"/>
                <a:cs typeface="+mj-c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lgn="ctr">
              <a:buSzPct val="111111"/>
            </a:pPr>
            <a:r>
              <a:rPr lang="en-US" sz="4000" b="1" dirty="0">
                <a:solidFill>
                  <a:srgbClr val="9FCC3B"/>
                </a:solidFill>
                <a:latin typeface="Open Sans"/>
                <a:ea typeface="Open Sans"/>
                <a:cs typeface="Open Sans"/>
                <a:sym typeface="Open Sans"/>
              </a:rPr>
              <a:t>KEY VOCABULARY</a:t>
            </a:r>
            <a:endParaRPr lang="en-US" sz="4000" dirty="0">
              <a:solidFill>
                <a:srgbClr val="9FCC3B"/>
              </a:solidFill>
              <a:latin typeface="Open Sans"/>
              <a:ea typeface="Open Sans"/>
              <a:cs typeface="Open Sans"/>
              <a:sym typeface="Open Sans"/>
            </a:endParaRPr>
          </a:p>
          <a:p>
            <a:pPr algn="ctr">
              <a:buSzPct val="111111"/>
            </a:pPr>
            <a:endParaRPr lang="en-US" sz="4000" i="1" dirty="0">
              <a:solidFill>
                <a:srgbClr val="9FCC3B"/>
              </a:solidFill>
              <a:latin typeface="Open Sans"/>
              <a:ea typeface="Open Sans"/>
              <a:cs typeface="Open Sans"/>
              <a:sym typeface="Open Sans"/>
            </a:endParaRPr>
          </a:p>
        </p:txBody>
      </p:sp>
      <p:sp>
        <p:nvSpPr>
          <p:cNvPr id="7" name="Google Shape;465;p23">
            <a:extLst>
              <a:ext uri="{FF2B5EF4-FFF2-40B4-BE49-F238E27FC236}">
                <a16:creationId xmlns:a16="http://schemas.microsoft.com/office/drawing/2014/main" id="{CECA3200-0F92-F447-92D7-3F58298B45C4}"/>
              </a:ext>
            </a:extLst>
          </p:cNvPr>
          <p:cNvSpPr/>
          <p:nvPr/>
        </p:nvSpPr>
        <p:spPr>
          <a:xfrm>
            <a:off x="331400" y="4373217"/>
            <a:ext cx="8136739" cy="2292999"/>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US" sz="2267" dirty="0">
                <a:latin typeface="Open Sans"/>
                <a:ea typeface="Open Sans"/>
                <a:cs typeface="Open Sans"/>
                <a:sym typeface="Open Sans"/>
              </a:rPr>
              <a:t>When hydrophilic salt and sugar completely mix with water, you can no longer see the particles. This means they went </a:t>
            </a:r>
            <a:r>
              <a:rPr lang="en-US" sz="2267" b="1" dirty="0">
                <a:latin typeface="Open Sans"/>
                <a:ea typeface="Open Sans"/>
                <a:cs typeface="Open Sans"/>
                <a:sym typeface="Open Sans"/>
              </a:rPr>
              <a:t>into solution. </a:t>
            </a:r>
          </a:p>
          <a:p>
            <a:pPr algn="ctr"/>
            <a:endParaRPr lang="en-US" sz="1400" b="1" dirty="0">
              <a:latin typeface="Open Sans"/>
              <a:ea typeface="Open Sans"/>
              <a:cs typeface="Open Sans"/>
              <a:sym typeface="Open Sans"/>
            </a:endParaRPr>
          </a:p>
          <a:p>
            <a:pPr algn="ctr"/>
            <a:r>
              <a:rPr lang="en-US" sz="2267" dirty="0">
                <a:latin typeface="Open Sans"/>
                <a:ea typeface="Open Sans"/>
                <a:cs typeface="Open Sans"/>
                <a:sym typeface="Open Sans"/>
              </a:rPr>
              <a:t>Hydrophobic pepper won’t mix with water. It can still be seen despite agitation. This makes it a </a:t>
            </a:r>
            <a:r>
              <a:rPr lang="en-US" sz="2267" b="1" dirty="0">
                <a:latin typeface="Open Sans"/>
                <a:ea typeface="Open Sans"/>
                <a:cs typeface="Open Sans"/>
                <a:sym typeface="Open Sans"/>
              </a:rPr>
              <a:t>mixture. </a:t>
            </a:r>
            <a:endParaRPr sz="2267" dirty="0">
              <a:latin typeface="Open Sans"/>
              <a:ea typeface="Open Sans"/>
              <a:cs typeface="Open Sans"/>
              <a:sym typeface="Open Sans"/>
            </a:endParaRPr>
          </a:p>
        </p:txBody>
      </p:sp>
      <p:sp>
        <p:nvSpPr>
          <p:cNvPr id="5" name="Rectangle 4">
            <a:extLst>
              <a:ext uri="{FF2B5EF4-FFF2-40B4-BE49-F238E27FC236}">
                <a16:creationId xmlns:a16="http://schemas.microsoft.com/office/drawing/2014/main" id="{B257EF9F-3C2C-8642-BB99-9986D34B35E6}"/>
              </a:ext>
            </a:extLst>
          </p:cNvPr>
          <p:cNvSpPr/>
          <p:nvPr/>
        </p:nvSpPr>
        <p:spPr>
          <a:xfrm>
            <a:off x="7387525" y="6586780"/>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0" i="1" dirty="0">
                <a:solidFill>
                  <a:schemeClr val="bg2">
                    <a:lumMod val="50000"/>
                  </a:schemeClr>
                </a:solidFill>
                <a:effectLst/>
                <a:latin typeface="Calibri" panose="020F0502020204030204" pitchFamily="34" charset="0"/>
              </a:rPr>
              <a:t>Salt and Sugar Dissolve; Pepper Does Not </a:t>
            </a:r>
            <a:endParaRPr lang="en-US" i="1" dirty="0">
              <a:solidFill>
                <a:schemeClr val="bg2">
                  <a:lumMod val="50000"/>
                </a:schemeClr>
              </a:solidFill>
            </a:endParaRPr>
          </a:p>
        </p:txBody>
      </p:sp>
    </p:spTree>
    <p:extLst>
      <p:ext uri="{BB962C8B-B14F-4D97-AF65-F5344CB8AC3E}">
        <p14:creationId xmlns:p14="http://schemas.microsoft.com/office/powerpoint/2010/main" val="251913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7"/>
          <p:cNvSpPr txBox="1">
            <a:spLocks noGrp="1"/>
          </p:cNvSpPr>
          <p:nvPr>
            <p:ph type="title"/>
          </p:nvPr>
        </p:nvSpPr>
        <p:spPr>
          <a:xfrm>
            <a:off x="162133" y="178000"/>
            <a:ext cx="8510000" cy="1193600"/>
          </a:xfrm>
          <a:prstGeom prst="rect">
            <a:avLst/>
          </a:prstGeom>
          <a:noFill/>
          <a:ln>
            <a:noFill/>
          </a:ln>
        </p:spPr>
        <p:txBody>
          <a:bodyPr spcFirstLastPara="1" vert="horz" wrap="square" lIns="121900" tIns="121900" rIns="121900" bIns="121900" rtlCol="0" anchor="t" anchorCtr="0">
            <a:normAutofit/>
          </a:bodyPr>
          <a:lstStyle/>
          <a:p>
            <a:pPr>
              <a:buSzPct val="111111"/>
            </a:pPr>
            <a:r>
              <a:rPr lang="en-US" b="1" dirty="0">
                <a:solidFill>
                  <a:srgbClr val="9FCC3B"/>
                </a:solidFill>
                <a:latin typeface="Open Sans"/>
                <a:ea typeface="Open Sans"/>
                <a:cs typeface="Open Sans"/>
                <a:sym typeface="Open Sans"/>
              </a:rPr>
              <a:t>SOLUBILITY GRAPH</a:t>
            </a:r>
            <a:endParaRPr b="1" dirty="0">
              <a:solidFill>
                <a:srgbClr val="9FCC3B"/>
              </a:solidFill>
              <a:latin typeface="Open Sans"/>
              <a:ea typeface="Open Sans"/>
              <a:cs typeface="Open Sans"/>
              <a:sym typeface="Open Sans"/>
            </a:endParaRPr>
          </a:p>
        </p:txBody>
      </p:sp>
      <p:sp>
        <p:nvSpPr>
          <p:cNvPr id="423" name="Google Shape;423;p17"/>
          <p:cNvSpPr txBox="1">
            <a:spLocks noGrp="1"/>
          </p:cNvSpPr>
          <p:nvPr>
            <p:ph type="body" idx="1"/>
          </p:nvPr>
        </p:nvSpPr>
        <p:spPr>
          <a:xfrm>
            <a:off x="162133" y="1112733"/>
            <a:ext cx="6755200" cy="5643600"/>
          </a:xfrm>
          <a:prstGeom prst="rect">
            <a:avLst/>
          </a:prstGeom>
          <a:noFill/>
          <a:ln>
            <a:noFill/>
          </a:ln>
        </p:spPr>
        <p:txBody>
          <a:bodyPr spcFirstLastPara="1" vert="horz" wrap="square" lIns="121900" tIns="121900" rIns="121900" bIns="121900" rtlCol="0" anchor="t" anchorCtr="0">
            <a:noAutofit/>
          </a:bodyPr>
          <a:lstStyle/>
          <a:p>
            <a:pPr marL="0" indent="0">
              <a:lnSpc>
                <a:spcPct val="105000"/>
              </a:lnSpc>
              <a:buNone/>
            </a:pPr>
            <a:r>
              <a:rPr lang="en" sz="2933" b="1" dirty="0">
                <a:latin typeface="Open Sans"/>
                <a:ea typeface="Open Sans"/>
                <a:cs typeface="Open Sans"/>
                <a:sym typeface="Open Sans"/>
              </a:rPr>
              <a:t>On your personal copy of this graph, annotate:</a:t>
            </a:r>
            <a:endParaRPr sz="2933" b="1" dirty="0">
              <a:latin typeface="Open Sans"/>
              <a:ea typeface="Open Sans"/>
              <a:cs typeface="Open Sans"/>
              <a:sym typeface="Open Sans"/>
            </a:endParaRPr>
          </a:p>
          <a:p>
            <a:pPr marL="0" indent="0">
              <a:lnSpc>
                <a:spcPct val="105000"/>
              </a:lnSpc>
              <a:buNone/>
            </a:pPr>
            <a:endParaRPr sz="2933" b="1" dirty="0">
              <a:latin typeface="Open Sans"/>
              <a:ea typeface="Open Sans"/>
              <a:cs typeface="Open Sans"/>
              <a:sym typeface="Open Sans"/>
            </a:endParaRPr>
          </a:p>
          <a:p>
            <a:pPr marL="0" indent="0">
              <a:lnSpc>
                <a:spcPct val="105000"/>
              </a:lnSpc>
              <a:buNone/>
            </a:pPr>
            <a:r>
              <a:rPr lang="en" sz="2933" b="1" dirty="0">
                <a:latin typeface="Open Sans"/>
                <a:ea typeface="Open Sans"/>
                <a:cs typeface="Open Sans"/>
                <a:sym typeface="Open Sans"/>
              </a:rPr>
              <a:t>What I see…</a:t>
            </a:r>
            <a:endParaRPr sz="2933" b="1" dirty="0">
              <a:latin typeface="Open Sans"/>
              <a:ea typeface="Open Sans"/>
              <a:cs typeface="Open Sans"/>
              <a:sym typeface="Open Sans"/>
            </a:endParaRPr>
          </a:p>
          <a:p>
            <a:pPr marL="0" indent="0">
              <a:lnSpc>
                <a:spcPct val="105000"/>
              </a:lnSpc>
              <a:buNone/>
            </a:pPr>
            <a:endParaRPr sz="2933" b="1" dirty="0">
              <a:latin typeface="Open Sans"/>
              <a:ea typeface="Open Sans"/>
              <a:cs typeface="Open Sans"/>
              <a:sym typeface="Open Sans"/>
            </a:endParaRPr>
          </a:p>
          <a:p>
            <a:pPr marL="0" indent="0">
              <a:lnSpc>
                <a:spcPct val="105000"/>
              </a:lnSpc>
              <a:buNone/>
            </a:pPr>
            <a:endParaRPr sz="2933" b="1" dirty="0">
              <a:latin typeface="Open Sans"/>
              <a:ea typeface="Open Sans"/>
              <a:cs typeface="Open Sans"/>
              <a:sym typeface="Open Sans"/>
            </a:endParaRPr>
          </a:p>
          <a:p>
            <a:pPr marL="0" indent="0">
              <a:lnSpc>
                <a:spcPct val="105000"/>
              </a:lnSpc>
              <a:buNone/>
            </a:pPr>
            <a:r>
              <a:rPr lang="en" sz="2933" b="1" dirty="0">
                <a:latin typeface="Open Sans"/>
                <a:ea typeface="Open Sans"/>
                <a:cs typeface="Open Sans"/>
                <a:sym typeface="Open Sans"/>
              </a:rPr>
              <a:t>What it means…</a:t>
            </a:r>
            <a:endParaRPr sz="2933" b="1" dirty="0">
              <a:latin typeface="Open Sans"/>
              <a:ea typeface="Open Sans"/>
              <a:cs typeface="Open Sans"/>
              <a:sym typeface="Open Sans"/>
            </a:endParaRPr>
          </a:p>
          <a:p>
            <a:pPr marL="0" indent="0">
              <a:lnSpc>
                <a:spcPct val="105000"/>
              </a:lnSpc>
              <a:buNone/>
            </a:pPr>
            <a:endParaRPr sz="2933" b="1" dirty="0">
              <a:latin typeface="Open Sans"/>
              <a:ea typeface="Open Sans"/>
              <a:cs typeface="Open Sans"/>
              <a:sym typeface="Open Sans"/>
            </a:endParaRPr>
          </a:p>
          <a:p>
            <a:pPr marL="0" indent="0">
              <a:lnSpc>
                <a:spcPct val="105000"/>
              </a:lnSpc>
              <a:buNone/>
            </a:pPr>
            <a:endParaRPr sz="2933" b="1" dirty="0">
              <a:latin typeface="Open Sans"/>
              <a:ea typeface="Open Sans"/>
              <a:cs typeface="Open Sans"/>
              <a:sym typeface="Open Sans"/>
            </a:endParaRPr>
          </a:p>
        </p:txBody>
      </p:sp>
      <p:pic>
        <p:nvPicPr>
          <p:cNvPr id="424" name="Google Shape;424;p17"/>
          <p:cNvPicPr preferRelativeResize="0"/>
          <p:nvPr/>
        </p:nvPicPr>
        <p:blipFill rotWithShape="1">
          <a:blip r:embed="rId3">
            <a:alphaModFix/>
          </a:blip>
          <a:srcRect/>
          <a:stretch/>
        </p:blipFill>
        <p:spPr>
          <a:xfrm>
            <a:off x="6804658" y="7"/>
            <a:ext cx="5387356" cy="6858000"/>
          </a:xfrm>
          <a:prstGeom prst="rect">
            <a:avLst/>
          </a:prstGeom>
          <a:noFill/>
          <a:ln>
            <a:noFill/>
          </a:ln>
        </p:spPr>
      </p:pic>
      <p:sp>
        <p:nvSpPr>
          <p:cNvPr id="5" name="Rectangle 4">
            <a:extLst>
              <a:ext uri="{FF2B5EF4-FFF2-40B4-BE49-F238E27FC236}">
                <a16:creationId xmlns:a16="http://schemas.microsoft.com/office/drawing/2014/main" id="{6ADAD0D8-6647-834A-B1D9-D70DD44F96B5}"/>
              </a:ext>
            </a:extLst>
          </p:cNvPr>
          <p:cNvSpPr/>
          <p:nvPr/>
        </p:nvSpPr>
        <p:spPr>
          <a:xfrm>
            <a:off x="6804574" y="6620890"/>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199349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9"/>
          <p:cNvSpPr txBox="1">
            <a:spLocks noGrp="1"/>
          </p:cNvSpPr>
          <p:nvPr>
            <p:ph type="title"/>
          </p:nvPr>
        </p:nvSpPr>
        <p:spPr>
          <a:xfrm>
            <a:off x="162133" y="178000"/>
            <a:ext cx="8510000" cy="1193600"/>
          </a:xfrm>
          <a:prstGeom prst="rect">
            <a:avLst/>
          </a:prstGeom>
          <a:noFill/>
          <a:ln>
            <a:noFill/>
          </a:ln>
        </p:spPr>
        <p:txBody>
          <a:bodyPr spcFirstLastPara="1" vert="horz" wrap="square" lIns="121900" tIns="121900" rIns="121900" bIns="121900" rtlCol="0" anchor="t" anchorCtr="0">
            <a:noAutofit/>
          </a:bodyPr>
          <a:lstStyle/>
          <a:p>
            <a:r>
              <a:rPr lang="en-US" sz="4000" b="1" dirty="0">
                <a:solidFill>
                  <a:srgbClr val="9FCC3B"/>
                </a:solidFill>
                <a:latin typeface="Open Sans"/>
                <a:ea typeface="Open Sans"/>
                <a:cs typeface="Open Sans"/>
                <a:sym typeface="Open Sans"/>
              </a:rPr>
              <a:t>SOLUBILITY CONSENSUS</a:t>
            </a:r>
            <a:endParaRPr sz="4000" b="1" dirty="0">
              <a:solidFill>
                <a:srgbClr val="9FCC3B"/>
              </a:solidFill>
              <a:latin typeface="Open Sans"/>
              <a:ea typeface="Open Sans"/>
              <a:cs typeface="Open Sans"/>
              <a:sym typeface="Open Sans"/>
            </a:endParaRPr>
          </a:p>
          <a:p>
            <a:endParaRPr sz="4000" b="1" i="1" u="sng" dirty="0">
              <a:solidFill>
                <a:srgbClr val="9FCC3B"/>
              </a:solidFill>
              <a:latin typeface="Open Sans"/>
              <a:ea typeface="Open Sans"/>
              <a:cs typeface="Open Sans"/>
              <a:sym typeface="Open Sans"/>
            </a:endParaRPr>
          </a:p>
        </p:txBody>
      </p:sp>
      <p:sp>
        <p:nvSpPr>
          <p:cNvPr id="436" name="Google Shape;436;p19"/>
          <p:cNvSpPr txBox="1">
            <a:spLocks noGrp="1"/>
          </p:cNvSpPr>
          <p:nvPr>
            <p:ph type="body" idx="1"/>
          </p:nvPr>
        </p:nvSpPr>
        <p:spPr>
          <a:xfrm>
            <a:off x="162133" y="954158"/>
            <a:ext cx="6755200" cy="5802342"/>
          </a:xfrm>
          <a:prstGeom prst="rect">
            <a:avLst/>
          </a:prstGeom>
          <a:noFill/>
          <a:ln>
            <a:noFill/>
          </a:ln>
        </p:spPr>
        <p:txBody>
          <a:bodyPr spcFirstLastPara="1" vert="horz" wrap="square" lIns="121900" tIns="121900" rIns="121900" bIns="121900" rtlCol="0" anchor="t" anchorCtr="0">
            <a:noAutofit/>
          </a:bodyPr>
          <a:lstStyle/>
          <a:p>
            <a:pPr indent="-434329">
              <a:buSzPct val="100000"/>
              <a:buFont typeface="Open Sans"/>
              <a:buAutoNum type="arabicPeriod"/>
            </a:pPr>
            <a:r>
              <a:rPr lang="en" sz="1600" b="1" dirty="0">
                <a:latin typeface="Open Sans"/>
                <a:ea typeface="Open Sans"/>
                <a:cs typeface="Open Sans"/>
                <a:sym typeface="Open Sans"/>
              </a:rPr>
              <a:t>Temperature:</a:t>
            </a:r>
            <a:endParaRPr sz="1600" b="1" dirty="0">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The more sugar and salt you add, the less gets dissolved by the water</a:t>
            </a:r>
            <a:endParaRPr sz="1600" dirty="0">
              <a:solidFill>
                <a:schemeClr val="lt1"/>
              </a:solidFill>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Pepper never got dissolved no matter how much there was</a:t>
            </a:r>
            <a:endParaRPr sz="1600" dirty="0">
              <a:solidFill>
                <a:schemeClr val="lt1"/>
              </a:solidFill>
              <a:latin typeface="Open Sans"/>
              <a:ea typeface="Open Sans"/>
              <a:cs typeface="Open Sans"/>
              <a:sym typeface="Open Sans"/>
            </a:endParaRPr>
          </a:p>
          <a:p>
            <a:pPr indent="-434329">
              <a:buSzPct val="100000"/>
              <a:buFont typeface="Open Sans"/>
              <a:buAutoNum type="arabicPeriod"/>
            </a:pPr>
            <a:r>
              <a:rPr lang="en" sz="1600" b="1" dirty="0">
                <a:latin typeface="Open Sans"/>
                <a:ea typeface="Open Sans"/>
                <a:cs typeface="Open Sans"/>
                <a:sym typeface="Open Sans"/>
              </a:rPr>
              <a:t>Concentration:</a:t>
            </a:r>
            <a:endParaRPr sz="1600" b="1" dirty="0">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The </a:t>
            </a:r>
            <a:endParaRPr sz="1600" dirty="0">
              <a:solidFill>
                <a:schemeClr val="lt1"/>
              </a:solidFill>
              <a:latin typeface="Open Sans"/>
              <a:ea typeface="Open Sans"/>
              <a:cs typeface="Open Sans"/>
              <a:sym typeface="Open Sans"/>
            </a:endParaRPr>
          </a:p>
          <a:p>
            <a:pPr lvl="1" indent="-405543">
              <a:spcBef>
                <a:spcPts val="0"/>
              </a:spcBef>
              <a:buClr>
                <a:schemeClr val="lt1"/>
              </a:buClr>
              <a:buSzPct val="100000"/>
              <a:buFont typeface="Open Sans"/>
              <a:buChar char="○"/>
            </a:pPr>
            <a:endParaRPr sz="1600" dirty="0">
              <a:solidFill>
                <a:schemeClr val="lt1"/>
              </a:solidFill>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more surface area there was, the more sugar and salt dissolved</a:t>
            </a:r>
            <a:endParaRPr sz="1600" dirty="0">
              <a:solidFill>
                <a:schemeClr val="lt1"/>
              </a:solidFill>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Pepper never dissolved </a:t>
            </a:r>
            <a:endParaRPr sz="1600" dirty="0">
              <a:solidFill>
                <a:schemeClr val="lt1"/>
              </a:solidFill>
              <a:latin typeface="Open Sans"/>
              <a:ea typeface="Open Sans"/>
              <a:cs typeface="Open Sans"/>
              <a:sym typeface="Open Sans"/>
            </a:endParaRPr>
          </a:p>
          <a:p>
            <a:pPr indent="-434329">
              <a:buSzPct val="100000"/>
              <a:buFont typeface="Open Sans"/>
              <a:buAutoNum type="arabicPeriod"/>
            </a:pPr>
            <a:r>
              <a:rPr lang="en" sz="1600" b="1" dirty="0">
                <a:latin typeface="Open Sans"/>
                <a:ea typeface="Open Sans"/>
                <a:cs typeface="Open Sans"/>
                <a:sym typeface="Open Sans"/>
              </a:rPr>
              <a:t>Agitation:</a:t>
            </a:r>
            <a:endParaRPr sz="1600" b="1" dirty="0">
              <a:latin typeface="Open Sans"/>
              <a:ea typeface="Open Sans"/>
              <a:cs typeface="Open Sans"/>
              <a:sym typeface="Open Sans"/>
            </a:endParaRPr>
          </a:p>
          <a:p>
            <a:pPr lvl="1" indent="-434329">
              <a:spcBef>
                <a:spcPts val="0"/>
              </a:spcBef>
              <a:buClr>
                <a:schemeClr val="lt1"/>
              </a:buClr>
              <a:buSzPct val="128571"/>
              <a:buFont typeface="Open Sans"/>
              <a:buChar char="○"/>
            </a:pPr>
            <a:r>
              <a:rPr lang="en" sz="1600" dirty="0">
                <a:solidFill>
                  <a:schemeClr val="lt1"/>
                </a:solidFill>
                <a:latin typeface="Open Sans"/>
                <a:ea typeface="Open Sans"/>
                <a:cs typeface="Open Sans"/>
                <a:sym typeface="Open Sans"/>
              </a:rPr>
              <a:t>The hotter the water, the more sugar would dissolve</a:t>
            </a:r>
            <a:endParaRPr sz="1600" dirty="0">
              <a:solidFill>
                <a:schemeClr val="lt1"/>
              </a:solidFill>
              <a:latin typeface="Open Sans"/>
              <a:ea typeface="Open Sans"/>
              <a:cs typeface="Open Sans"/>
              <a:sym typeface="Open Sans"/>
            </a:endParaRPr>
          </a:p>
          <a:p>
            <a:pPr lvl="1" indent="-405543">
              <a:spcBef>
                <a:spcPts val="0"/>
              </a:spcBef>
              <a:buClr>
                <a:schemeClr val="lt1"/>
              </a:buClr>
              <a:buSzPct val="100000"/>
              <a:buFont typeface="Open Sans"/>
              <a:buChar char="○"/>
            </a:pPr>
            <a:endParaRPr sz="1600" dirty="0">
              <a:solidFill>
                <a:schemeClr val="lt1"/>
              </a:solidFill>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Pepper never dissolved</a:t>
            </a:r>
            <a:endParaRPr sz="1600" dirty="0">
              <a:solidFill>
                <a:schemeClr val="lt1"/>
              </a:solidFill>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Salt only dissolves a little no matter what temperature</a:t>
            </a:r>
            <a:endParaRPr sz="1600" dirty="0">
              <a:solidFill>
                <a:schemeClr val="lt1"/>
              </a:solidFill>
              <a:latin typeface="Open Sans"/>
              <a:ea typeface="Open Sans"/>
              <a:cs typeface="Open Sans"/>
              <a:sym typeface="Open Sans"/>
            </a:endParaRPr>
          </a:p>
          <a:p>
            <a:pPr indent="-434329">
              <a:buSzPct val="100000"/>
              <a:buFont typeface="Open Sans"/>
              <a:buAutoNum type="arabicPeriod"/>
            </a:pPr>
            <a:r>
              <a:rPr lang="en" sz="1600" b="1" dirty="0">
                <a:latin typeface="Open Sans"/>
                <a:ea typeface="Open Sans"/>
                <a:cs typeface="Open Sans"/>
                <a:sym typeface="Open Sans"/>
              </a:rPr>
              <a:t>Surface Area of Solute:</a:t>
            </a:r>
            <a:endParaRPr sz="1600" b="1" dirty="0">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Increased agitation causes more sugar and salt to dissolve</a:t>
            </a:r>
            <a:endParaRPr sz="1600" dirty="0">
              <a:solidFill>
                <a:schemeClr val="lt1"/>
              </a:solidFill>
              <a:latin typeface="Open Sans"/>
              <a:ea typeface="Open Sans"/>
              <a:cs typeface="Open Sans"/>
              <a:sym typeface="Open Sans"/>
            </a:endParaRPr>
          </a:p>
          <a:p>
            <a:pPr lvl="1" indent="-405543">
              <a:spcBef>
                <a:spcPts val="0"/>
              </a:spcBef>
              <a:buClr>
                <a:schemeClr val="lt1"/>
              </a:buClr>
              <a:buSzPct val="100000"/>
              <a:buFont typeface="Open Sans"/>
              <a:buChar char="○"/>
            </a:pPr>
            <a:r>
              <a:rPr lang="en" sz="1600" dirty="0">
                <a:solidFill>
                  <a:schemeClr val="lt1"/>
                </a:solidFill>
                <a:latin typeface="Open Sans"/>
                <a:ea typeface="Open Sans"/>
                <a:cs typeface="Open Sans"/>
                <a:sym typeface="Open Sans"/>
              </a:rPr>
              <a:t>Black pepper does not dissolve under any circumstances</a:t>
            </a:r>
            <a:endParaRPr sz="1600" dirty="0">
              <a:solidFill>
                <a:schemeClr val="lt1"/>
              </a:solidFill>
              <a:latin typeface="Open Sans"/>
              <a:ea typeface="Open Sans"/>
              <a:cs typeface="Open Sans"/>
              <a:sym typeface="Open Sans"/>
            </a:endParaRPr>
          </a:p>
        </p:txBody>
      </p:sp>
      <p:pic>
        <p:nvPicPr>
          <p:cNvPr id="437" name="Google Shape;437;p19"/>
          <p:cNvPicPr preferRelativeResize="0"/>
          <p:nvPr/>
        </p:nvPicPr>
        <p:blipFill rotWithShape="1">
          <a:blip r:embed="rId3">
            <a:alphaModFix/>
          </a:blip>
          <a:srcRect/>
          <a:stretch/>
        </p:blipFill>
        <p:spPr>
          <a:xfrm>
            <a:off x="6804658" y="7"/>
            <a:ext cx="5387356" cy="6858000"/>
          </a:xfrm>
          <a:prstGeom prst="rect">
            <a:avLst/>
          </a:prstGeom>
          <a:noFill/>
          <a:ln>
            <a:noFill/>
          </a:ln>
        </p:spPr>
      </p:pic>
      <p:sp>
        <p:nvSpPr>
          <p:cNvPr id="5" name="Rectangle 4">
            <a:extLst>
              <a:ext uri="{FF2B5EF4-FFF2-40B4-BE49-F238E27FC236}">
                <a16:creationId xmlns:a16="http://schemas.microsoft.com/office/drawing/2014/main" id="{69EA7B80-ACF2-E048-BA21-C00E5A731A65}"/>
              </a:ext>
            </a:extLst>
          </p:cNvPr>
          <p:cNvSpPr/>
          <p:nvPr/>
        </p:nvSpPr>
        <p:spPr>
          <a:xfrm>
            <a:off x="6804574" y="6620890"/>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296874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441"/>
        <p:cNvGrpSpPr/>
        <p:nvPr/>
      </p:nvGrpSpPr>
      <p:grpSpPr>
        <a:xfrm>
          <a:off x="0" y="0"/>
          <a:ext cx="0" cy="0"/>
          <a:chOff x="0" y="0"/>
          <a:chExt cx="0" cy="0"/>
        </a:xfrm>
      </p:grpSpPr>
      <p:sp>
        <p:nvSpPr>
          <p:cNvPr id="442" name="Google Shape;442;p20"/>
          <p:cNvSpPr txBox="1">
            <a:spLocks noGrp="1"/>
          </p:cNvSpPr>
          <p:nvPr>
            <p:ph type="title"/>
          </p:nvPr>
        </p:nvSpPr>
        <p:spPr>
          <a:xfrm>
            <a:off x="0" y="101500"/>
            <a:ext cx="8510000" cy="1193600"/>
          </a:xfrm>
          <a:prstGeom prst="rect">
            <a:avLst/>
          </a:prstGeom>
          <a:noFill/>
          <a:ln>
            <a:noFill/>
          </a:ln>
        </p:spPr>
        <p:txBody>
          <a:bodyPr spcFirstLastPara="1" vert="horz" wrap="square" lIns="121900" tIns="121900" rIns="121900" bIns="121900" rtlCol="0" anchor="t" anchorCtr="0">
            <a:normAutofit/>
          </a:bodyPr>
          <a:lstStyle/>
          <a:p>
            <a:pPr>
              <a:buSzPct val="111111"/>
            </a:pPr>
            <a:r>
              <a:rPr lang="en-US" sz="4400" b="1" dirty="0">
                <a:solidFill>
                  <a:srgbClr val="9FCC3B"/>
                </a:solidFill>
                <a:latin typeface="Open Sans"/>
                <a:ea typeface="Open Sans"/>
                <a:cs typeface="Open Sans"/>
                <a:sym typeface="Open Sans"/>
              </a:rPr>
              <a:t>SOLUBILITY CONSENSUS</a:t>
            </a:r>
            <a:endParaRPr i="1" u="sng" dirty="0">
              <a:solidFill>
                <a:srgbClr val="9FCC3B"/>
              </a:solidFill>
              <a:latin typeface="Open Sans"/>
              <a:ea typeface="Open Sans"/>
              <a:cs typeface="Open Sans"/>
              <a:sym typeface="Open Sans"/>
            </a:endParaRPr>
          </a:p>
        </p:txBody>
      </p:sp>
      <p:sp>
        <p:nvSpPr>
          <p:cNvPr id="443" name="Google Shape;443;p20"/>
          <p:cNvSpPr txBox="1">
            <a:spLocks noGrp="1"/>
          </p:cNvSpPr>
          <p:nvPr>
            <p:ph type="body" idx="1"/>
          </p:nvPr>
        </p:nvSpPr>
        <p:spPr>
          <a:xfrm>
            <a:off x="0" y="835700"/>
            <a:ext cx="6917200" cy="5920800"/>
          </a:xfrm>
          <a:prstGeom prst="rect">
            <a:avLst/>
          </a:prstGeom>
          <a:noFill/>
          <a:ln>
            <a:noFill/>
          </a:ln>
        </p:spPr>
        <p:txBody>
          <a:bodyPr spcFirstLastPara="1" vert="horz" wrap="square" lIns="121900" tIns="121900" rIns="121900" bIns="121900" rtlCol="0" anchor="t" anchorCtr="0">
            <a:normAutofit fontScale="70000" lnSpcReduction="20000"/>
          </a:bodyPr>
          <a:lstStyle/>
          <a:p>
            <a:pPr indent="-445758">
              <a:buSzPct val="100000"/>
              <a:buFont typeface="Open Sans"/>
              <a:buAutoNum type="arabicPeriod"/>
            </a:pPr>
            <a:r>
              <a:rPr lang="en" b="1" dirty="0">
                <a:latin typeface="Open Sans"/>
                <a:ea typeface="Open Sans"/>
                <a:cs typeface="Open Sans"/>
                <a:sym typeface="Open Sans"/>
              </a:rPr>
              <a:t>Concentration:</a:t>
            </a:r>
            <a:endParaRPr b="1"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The more sugar and salt you add, the less gets __________________ by the water.</a:t>
            </a:r>
            <a:endParaRPr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___________________never got dissolved no matter how much there was.</a:t>
            </a:r>
            <a:endParaRPr dirty="0">
              <a:latin typeface="Open Sans"/>
              <a:ea typeface="Open Sans"/>
              <a:cs typeface="Open Sans"/>
              <a:sym typeface="Open Sans"/>
            </a:endParaRPr>
          </a:p>
          <a:p>
            <a:pPr indent="-445758">
              <a:buSzPct val="100000"/>
              <a:buFont typeface="Open Sans"/>
              <a:buAutoNum type="arabicPeriod"/>
            </a:pPr>
            <a:r>
              <a:rPr lang="en" b="1" dirty="0">
                <a:latin typeface="Open Sans"/>
                <a:ea typeface="Open Sans"/>
                <a:cs typeface="Open Sans"/>
                <a:sym typeface="Open Sans"/>
              </a:rPr>
              <a:t>Surface Area:</a:t>
            </a:r>
            <a:endParaRPr b="1"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The more surface ________________there was, the more sugar and salt dissolved </a:t>
            </a:r>
            <a:r>
              <a:rPr lang="en-US" dirty="0">
                <a:latin typeface="Open Sans"/>
                <a:ea typeface="Open Sans"/>
                <a:cs typeface="Open Sans"/>
                <a:sym typeface="Open Sans"/>
              </a:rPr>
              <a:t>(smaller particles dissolved faster).</a:t>
            </a:r>
            <a:endParaRPr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__________________never dissolved. </a:t>
            </a:r>
            <a:endParaRPr dirty="0">
              <a:latin typeface="Open Sans"/>
              <a:ea typeface="Open Sans"/>
              <a:cs typeface="Open Sans"/>
              <a:sym typeface="Open Sans"/>
            </a:endParaRPr>
          </a:p>
          <a:p>
            <a:pPr indent="-445758">
              <a:buSzPct val="100000"/>
              <a:buFont typeface="Open Sans"/>
              <a:buAutoNum type="arabicPeriod"/>
            </a:pPr>
            <a:r>
              <a:rPr lang="en" b="1" dirty="0">
                <a:latin typeface="Open Sans"/>
                <a:ea typeface="Open Sans"/>
                <a:cs typeface="Open Sans"/>
                <a:sym typeface="Open Sans"/>
              </a:rPr>
              <a:t>Temperature:</a:t>
            </a:r>
            <a:endParaRPr b="1" dirty="0">
              <a:latin typeface="Open Sans"/>
              <a:ea typeface="Open Sans"/>
              <a:cs typeface="Open Sans"/>
              <a:sym typeface="Open Sans"/>
            </a:endParaRPr>
          </a:p>
          <a:p>
            <a:pPr lvl="1" indent="-445758">
              <a:spcBef>
                <a:spcPts val="0"/>
              </a:spcBef>
              <a:buSzPct val="128571"/>
              <a:buFont typeface="Open Sans"/>
              <a:buChar char="○"/>
            </a:pPr>
            <a:r>
              <a:rPr lang="en" dirty="0">
                <a:latin typeface="Open Sans"/>
                <a:ea typeface="Open Sans"/>
                <a:cs typeface="Open Sans"/>
                <a:sym typeface="Open Sans"/>
              </a:rPr>
              <a:t>The ____________ the water, the more sugar would dissolve.</a:t>
            </a:r>
            <a:endParaRPr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Pepper never dissolved.</a:t>
            </a:r>
            <a:endParaRPr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Salt only dissolves a little no matter what _____________._</a:t>
            </a:r>
            <a:endParaRPr dirty="0">
              <a:latin typeface="Open Sans"/>
              <a:ea typeface="Open Sans"/>
              <a:cs typeface="Open Sans"/>
              <a:sym typeface="Open Sans"/>
            </a:endParaRPr>
          </a:p>
          <a:p>
            <a:pPr indent="-445758">
              <a:buSzPct val="100000"/>
              <a:buFont typeface="Open Sans"/>
              <a:buAutoNum type="arabicPeriod"/>
            </a:pPr>
            <a:r>
              <a:rPr lang="en" b="1" dirty="0">
                <a:latin typeface="Open Sans"/>
                <a:ea typeface="Open Sans"/>
                <a:cs typeface="Open Sans"/>
                <a:sym typeface="Open Sans"/>
              </a:rPr>
              <a:t>Agitation:</a:t>
            </a:r>
            <a:endParaRPr b="1"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Increased ____________ causes more sugar and salt to dissolve.</a:t>
            </a:r>
            <a:endParaRPr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Black pepper does not dissolve under any circumstances.</a:t>
            </a:r>
            <a:endParaRPr dirty="0">
              <a:latin typeface="Open Sans"/>
              <a:ea typeface="Open Sans"/>
              <a:cs typeface="Open Sans"/>
              <a:sym typeface="Open Sans"/>
            </a:endParaRPr>
          </a:p>
        </p:txBody>
      </p:sp>
      <p:pic>
        <p:nvPicPr>
          <p:cNvPr id="444" name="Google Shape;444;p20"/>
          <p:cNvPicPr preferRelativeResize="0"/>
          <p:nvPr/>
        </p:nvPicPr>
        <p:blipFill rotWithShape="1">
          <a:blip r:embed="rId3">
            <a:alphaModFix/>
          </a:blip>
          <a:srcRect/>
          <a:stretch/>
        </p:blipFill>
        <p:spPr>
          <a:xfrm>
            <a:off x="6804574" y="7"/>
            <a:ext cx="5387441" cy="6858000"/>
          </a:xfrm>
          <a:prstGeom prst="rect">
            <a:avLst/>
          </a:prstGeom>
          <a:noFill/>
          <a:ln>
            <a:noFill/>
          </a:ln>
        </p:spPr>
      </p:pic>
      <p:sp>
        <p:nvSpPr>
          <p:cNvPr id="5" name="Rectangle 4">
            <a:extLst>
              <a:ext uri="{FF2B5EF4-FFF2-40B4-BE49-F238E27FC236}">
                <a16:creationId xmlns:a16="http://schemas.microsoft.com/office/drawing/2014/main" id="{CBE624D5-8994-564E-B2F2-CD2A3D6E2EA4}"/>
              </a:ext>
            </a:extLst>
          </p:cNvPr>
          <p:cNvSpPr/>
          <p:nvPr/>
        </p:nvSpPr>
        <p:spPr>
          <a:xfrm>
            <a:off x="6804574" y="6620890"/>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228850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48"/>
        <p:cNvGrpSpPr/>
        <p:nvPr/>
      </p:nvGrpSpPr>
      <p:grpSpPr>
        <a:xfrm>
          <a:off x="0" y="0"/>
          <a:ext cx="0" cy="0"/>
          <a:chOff x="0" y="0"/>
          <a:chExt cx="0" cy="0"/>
        </a:xfrm>
      </p:grpSpPr>
      <p:sp>
        <p:nvSpPr>
          <p:cNvPr id="449" name="Google Shape;449;p21"/>
          <p:cNvSpPr txBox="1">
            <a:spLocks noGrp="1"/>
          </p:cNvSpPr>
          <p:nvPr>
            <p:ph type="title"/>
          </p:nvPr>
        </p:nvSpPr>
        <p:spPr>
          <a:xfrm>
            <a:off x="0" y="101500"/>
            <a:ext cx="8510000" cy="1193600"/>
          </a:xfrm>
          <a:prstGeom prst="rect">
            <a:avLst/>
          </a:prstGeom>
          <a:noFill/>
          <a:ln>
            <a:noFill/>
          </a:ln>
        </p:spPr>
        <p:txBody>
          <a:bodyPr spcFirstLastPara="1" vert="horz" wrap="square" lIns="121900" tIns="121900" rIns="121900" bIns="121900" rtlCol="0" anchor="t" anchorCtr="0">
            <a:normAutofit/>
          </a:bodyPr>
          <a:lstStyle/>
          <a:p>
            <a:pPr>
              <a:buSzPct val="111111"/>
            </a:pPr>
            <a:r>
              <a:rPr lang="en-US" sz="4400" b="1" dirty="0">
                <a:solidFill>
                  <a:srgbClr val="9FCC3B"/>
                </a:solidFill>
                <a:latin typeface="Open Sans"/>
                <a:ea typeface="Open Sans"/>
                <a:cs typeface="Open Sans"/>
                <a:sym typeface="Open Sans"/>
              </a:rPr>
              <a:t>SOLUBILITY CONSENSUS</a:t>
            </a:r>
            <a:endParaRPr i="1" u="sng" dirty="0">
              <a:solidFill>
                <a:srgbClr val="9FCC3B"/>
              </a:solidFill>
              <a:latin typeface="Open Sans"/>
              <a:ea typeface="Open Sans"/>
              <a:cs typeface="Open Sans"/>
              <a:sym typeface="Open Sans"/>
            </a:endParaRPr>
          </a:p>
        </p:txBody>
      </p:sp>
      <p:sp>
        <p:nvSpPr>
          <p:cNvPr id="450" name="Google Shape;450;p21"/>
          <p:cNvSpPr txBox="1">
            <a:spLocks noGrp="1"/>
          </p:cNvSpPr>
          <p:nvPr>
            <p:ph type="body" idx="1"/>
          </p:nvPr>
        </p:nvSpPr>
        <p:spPr>
          <a:xfrm>
            <a:off x="162133" y="835700"/>
            <a:ext cx="6755200" cy="5920800"/>
          </a:xfrm>
          <a:prstGeom prst="rect">
            <a:avLst/>
          </a:prstGeom>
          <a:noFill/>
          <a:ln>
            <a:noFill/>
          </a:ln>
        </p:spPr>
        <p:txBody>
          <a:bodyPr spcFirstLastPara="1" vert="horz" wrap="square" lIns="121900" tIns="121900" rIns="121900" bIns="121900" rtlCol="0" anchor="t" anchorCtr="0">
            <a:normAutofit fontScale="70000" lnSpcReduction="20000"/>
          </a:bodyPr>
          <a:lstStyle/>
          <a:p>
            <a:pPr indent="-445758">
              <a:buSzPct val="100000"/>
              <a:buFont typeface="Open Sans"/>
              <a:buAutoNum type="arabicPeriod"/>
            </a:pPr>
            <a:r>
              <a:rPr lang="en" b="1" dirty="0">
                <a:latin typeface="Open Sans"/>
                <a:ea typeface="Open Sans"/>
                <a:cs typeface="Open Sans"/>
                <a:sym typeface="Open Sans"/>
              </a:rPr>
              <a:t>Concentration:</a:t>
            </a:r>
            <a:endParaRPr b="1"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The more sugar and salt you add, the less gets </a:t>
            </a:r>
            <a:r>
              <a:rPr lang="en" u="sng" dirty="0">
                <a:latin typeface="Open Sans"/>
                <a:ea typeface="Open Sans"/>
                <a:cs typeface="Open Sans"/>
                <a:sym typeface="Open Sans"/>
              </a:rPr>
              <a:t>dissolved</a:t>
            </a:r>
            <a:r>
              <a:rPr lang="en" dirty="0">
                <a:latin typeface="Open Sans"/>
                <a:ea typeface="Open Sans"/>
                <a:cs typeface="Open Sans"/>
                <a:sym typeface="Open Sans"/>
              </a:rPr>
              <a:t> by the water.</a:t>
            </a:r>
            <a:endParaRPr dirty="0">
              <a:latin typeface="Open Sans"/>
              <a:ea typeface="Open Sans"/>
              <a:cs typeface="Open Sans"/>
              <a:sym typeface="Open Sans"/>
            </a:endParaRPr>
          </a:p>
          <a:p>
            <a:pPr lvl="1" indent="-414432">
              <a:spcBef>
                <a:spcPts val="0"/>
              </a:spcBef>
              <a:buSzPct val="100000"/>
              <a:buFont typeface="Open Sans"/>
              <a:buChar char="○"/>
            </a:pPr>
            <a:r>
              <a:rPr lang="en" u="sng" dirty="0">
                <a:latin typeface="Open Sans"/>
                <a:ea typeface="Open Sans"/>
                <a:cs typeface="Open Sans"/>
                <a:sym typeface="Open Sans"/>
              </a:rPr>
              <a:t>Pepper</a:t>
            </a:r>
            <a:r>
              <a:rPr lang="en" dirty="0">
                <a:latin typeface="Open Sans"/>
                <a:ea typeface="Open Sans"/>
                <a:cs typeface="Open Sans"/>
                <a:sym typeface="Open Sans"/>
              </a:rPr>
              <a:t> never got dissolved no matter how much there was.</a:t>
            </a:r>
            <a:endParaRPr dirty="0">
              <a:latin typeface="Open Sans"/>
              <a:ea typeface="Open Sans"/>
              <a:cs typeface="Open Sans"/>
              <a:sym typeface="Open Sans"/>
            </a:endParaRPr>
          </a:p>
          <a:p>
            <a:pPr indent="-445758">
              <a:buSzPct val="100000"/>
              <a:buFont typeface="Open Sans"/>
              <a:buAutoNum type="arabicPeriod"/>
            </a:pPr>
            <a:r>
              <a:rPr lang="en" b="1" dirty="0">
                <a:latin typeface="Open Sans"/>
                <a:ea typeface="Open Sans"/>
                <a:cs typeface="Open Sans"/>
                <a:sym typeface="Open Sans"/>
              </a:rPr>
              <a:t>Surface Area:</a:t>
            </a:r>
            <a:endParaRPr b="1"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The more surface </a:t>
            </a:r>
            <a:r>
              <a:rPr lang="en" u="sng" dirty="0">
                <a:latin typeface="Open Sans"/>
                <a:ea typeface="Open Sans"/>
                <a:cs typeface="Open Sans"/>
                <a:sym typeface="Open Sans"/>
              </a:rPr>
              <a:t>area</a:t>
            </a:r>
            <a:r>
              <a:rPr lang="en" dirty="0">
                <a:latin typeface="Open Sans"/>
                <a:ea typeface="Open Sans"/>
                <a:cs typeface="Open Sans"/>
                <a:sym typeface="Open Sans"/>
              </a:rPr>
              <a:t> there was, the more sugar and salt dissolved (smaller particles dissolved faster).</a:t>
            </a:r>
            <a:endParaRPr dirty="0">
              <a:latin typeface="Open Sans"/>
              <a:ea typeface="Open Sans"/>
              <a:cs typeface="Open Sans"/>
              <a:sym typeface="Open Sans"/>
            </a:endParaRPr>
          </a:p>
          <a:p>
            <a:pPr lvl="1" indent="-414432">
              <a:spcBef>
                <a:spcPts val="0"/>
              </a:spcBef>
              <a:buSzPct val="100000"/>
              <a:buFont typeface="Open Sans"/>
              <a:buChar char="○"/>
            </a:pPr>
            <a:r>
              <a:rPr lang="en" u="sng" dirty="0">
                <a:latin typeface="Open Sans"/>
                <a:ea typeface="Open Sans"/>
                <a:cs typeface="Open Sans"/>
                <a:sym typeface="Open Sans"/>
              </a:rPr>
              <a:t>Pepper</a:t>
            </a:r>
            <a:r>
              <a:rPr lang="en" dirty="0">
                <a:latin typeface="Open Sans"/>
                <a:ea typeface="Open Sans"/>
                <a:cs typeface="Open Sans"/>
                <a:sym typeface="Open Sans"/>
              </a:rPr>
              <a:t> never dissolved.</a:t>
            </a:r>
            <a:endParaRPr dirty="0">
              <a:latin typeface="Open Sans"/>
              <a:ea typeface="Open Sans"/>
              <a:cs typeface="Open Sans"/>
              <a:sym typeface="Open Sans"/>
            </a:endParaRPr>
          </a:p>
          <a:p>
            <a:pPr indent="-445758">
              <a:buSzPct val="100000"/>
              <a:buFont typeface="Open Sans"/>
              <a:buAutoNum type="arabicPeriod"/>
            </a:pPr>
            <a:r>
              <a:rPr lang="en" b="1" dirty="0">
                <a:latin typeface="Open Sans"/>
                <a:ea typeface="Open Sans"/>
                <a:cs typeface="Open Sans"/>
                <a:sym typeface="Open Sans"/>
              </a:rPr>
              <a:t>Temperature:</a:t>
            </a:r>
            <a:endParaRPr b="1" dirty="0">
              <a:latin typeface="Open Sans"/>
              <a:ea typeface="Open Sans"/>
              <a:cs typeface="Open Sans"/>
              <a:sym typeface="Open Sans"/>
            </a:endParaRPr>
          </a:p>
          <a:p>
            <a:pPr lvl="1" indent="-445758">
              <a:spcBef>
                <a:spcPts val="0"/>
              </a:spcBef>
              <a:buSzPct val="128571"/>
              <a:buFont typeface="Open Sans"/>
              <a:buChar char="○"/>
            </a:pPr>
            <a:r>
              <a:rPr lang="en" dirty="0">
                <a:latin typeface="Open Sans"/>
                <a:ea typeface="Open Sans"/>
                <a:cs typeface="Open Sans"/>
                <a:sym typeface="Open Sans"/>
              </a:rPr>
              <a:t>The </a:t>
            </a:r>
            <a:r>
              <a:rPr lang="en" u="sng" dirty="0">
                <a:latin typeface="Open Sans"/>
                <a:ea typeface="Open Sans"/>
                <a:cs typeface="Open Sans"/>
                <a:sym typeface="Open Sans"/>
              </a:rPr>
              <a:t>hotter</a:t>
            </a:r>
            <a:r>
              <a:rPr lang="en" dirty="0">
                <a:latin typeface="Open Sans"/>
                <a:ea typeface="Open Sans"/>
                <a:cs typeface="Open Sans"/>
                <a:sym typeface="Open Sans"/>
              </a:rPr>
              <a:t> the water, the more sugar would dissolve.</a:t>
            </a:r>
            <a:endParaRPr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Pepper never dissolved.</a:t>
            </a:r>
            <a:endParaRPr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Salt only dissolved a little no matter what </a:t>
            </a:r>
            <a:r>
              <a:rPr lang="en" u="sng" dirty="0">
                <a:latin typeface="Open Sans"/>
                <a:ea typeface="Open Sans"/>
                <a:cs typeface="Open Sans"/>
                <a:sym typeface="Open Sans"/>
              </a:rPr>
              <a:t>temperature</a:t>
            </a:r>
            <a:r>
              <a:rPr lang="en" dirty="0">
                <a:latin typeface="Open Sans"/>
                <a:ea typeface="Open Sans"/>
                <a:cs typeface="Open Sans"/>
                <a:sym typeface="Open Sans"/>
              </a:rPr>
              <a:t>.</a:t>
            </a:r>
            <a:endParaRPr u="sng" dirty="0">
              <a:latin typeface="Open Sans"/>
              <a:ea typeface="Open Sans"/>
              <a:cs typeface="Open Sans"/>
              <a:sym typeface="Open Sans"/>
            </a:endParaRPr>
          </a:p>
          <a:p>
            <a:pPr indent="-445758">
              <a:buSzPct val="100000"/>
              <a:buFont typeface="Open Sans"/>
              <a:buAutoNum type="arabicPeriod"/>
            </a:pPr>
            <a:r>
              <a:rPr lang="en" b="1" dirty="0">
                <a:latin typeface="Open Sans"/>
                <a:ea typeface="Open Sans"/>
                <a:cs typeface="Open Sans"/>
                <a:sym typeface="Open Sans"/>
              </a:rPr>
              <a:t>Agitation:</a:t>
            </a:r>
            <a:endParaRPr b="1"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Increased </a:t>
            </a:r>
            <a:r>
              <a:rPr lang="en" u="sng" dirty="0">
                <a:latin typeface="Open Sans"/>
                <a:ea typeface="Open Sans"/>
                <a:cs typeface="Open Sans"/>
                <a:sym typeface="Open Sans"/>
              </a:rPr>
              <a:t>agitation </a:t>
            </a:r>
            <a:r>
              <a:rPr lang="en" dirty="0">
                <a:latin typeface="Open Sans"/>
                <a:ea typeface="Open Sans"/>
                <a:cs typeface="Open Sans"/>
                <a:sym typeface="Open Sans"/>
              </a:rPr>
              <a:t>causes more sugar and salt to dissolve.</a:t>
            </a:r>
            <a:endParaRPr dirty="0">
              <a:latin typeface="Open Sans"/>
              <a:ea typeface="Open Sans"/>
              <a:cs typeface="Open Sans"/>
              <a:sym typeface="Open Sans"/>
            </a:endParaRPr>
          </a:p>
          <a:p>
            <a:pPr lvl="1" indent="-414432">
              <a:spcBef>
                <a:spcPts val="0"/>
              </a:spcBef>
              <a:buSzPct val="100000"/>
              <a:buFont typeface="Open Sans"/>
              <a:buChar char="○"/>
            </a:pPr>
            <a:r>
              <a:rPr lang="en" dirty="0">
                <a:latin typeface="Open Sans"/>
                <a:ea typeface="Open Sans"/>
                <a:cs typeface="Open Sans"/>
                <a:sym typeface="Open Sans"/>
              </a:rPr>
              <a:t>Black pepper does not dissolve under any circumstances.</a:t>
            </a:r>
            <a:endParaRPr dirty="0">
              <a:latin typeface="Open Sans"/>
              <a:ea typeface="Open Sans"/>
              <a:cs typeface="Open Sans"/>
              <a:sym typeface="Open Sans"/>
            </a:endParaRPr>
          </a:p>
        </p:txBody>
      </p:sp>
      <p:pic>
        <p:nvPicPr>
          <p:cNvPr id="451" name="Google Shape;451;p21"/>
          <p:cNvPicPr preferRelativeResize="0"/>
          <p:nvPr/>
        </p:nvPicPr>
        <p:blipFill rotWithShape="1">
          <a:blip r:embed="rId3">
            <a:alphaModFix/>
          </a:blip>
          <a:srcRect/>
          <a:stretch/>
        </p:blipFill>
        <p:spPr>
          <a:xfrm>
            <a:off x="6804574" y="7"/>
            <a:ext cx="5387441" cy="6858000"/>
          </a:xfrm>
          <a:prstGeom prst="rect">
            <a:avLst/>
          </a:prstGeom>
          <a:noFill/>
          <a:ln>
            <a:noFill/>
          </a:ln>
        </p:spPr>
      </p:pic>
      <p:sp>
        <p:nvSpPr>
          <p:cNvPr id="2" name="Rectangle 1">
            <a:extLst>
              <a:ext uri="{FF2B5EF4-FFF2-40B4-BE49-F238E27FC236}">
                <a16:creationId xmlns:a16="http://schemas.microsoft.com/office/drawing/2014/main" id="{013418D0-638A-3F42-91FA-D4A6AED86CF0}"/>
              </a:ext>
            </a:extLst>
          </p:cNvPr>
          <p:cNvSpPr/>
          <p:nvPr/>
        </p:nvSpPr>
        <p:spPr>
          <a:xfrm>
            <a:off x="6804574" y="6620890"/>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1" dirty="0">
                <a:solidFill>
                  <a:srgbClr val="000000"/>
                </a:solidFill>
                <a:effectLst/>
                <a:latin typeface="Calibri" panose="020F0502020204030204" pitchFamily="34" charset="0"/>
              </a:rPr>
              <a:t>American Chemical Society. (2023, August 25)</a:t>
            </a:r>
            <a:endParaRPr lang="en-US" i="1" dirty="0"/>
          </a:p>
        </p:txBody>
      </p:sp>
    </p:spTree>
    <p:extLst>
      <p:ext uri="{BB962C8B-B14F-4D97-AF65-F5344CB8AC3E}">
        <p14:creationId xmlns:p14="http://schemas.microsoft.com/office/powerpoint/2010/main" val="354648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0" anchor="ctr" anchorCtr="0">
            <a:normAutofit/>
          </a:bodyPr>
          <a:lstStyle/>
          <a:p>
            <a:r>
              <a:rPr lang="en" sz="5333" b="1" dirty="0">
                <a:latin typeface="Open Sans" panose="020B0606030504020204" pitchFamily="34" charset="0"/>
                <a:ea typeface="Open Sans" panose="020B0606030504020204" pitchFamily="34" charset="0"/>
                <a:cs typeface="Open Sans" panose="020B0606030504020204" pitchFamily="34" charset="0"/>
              </a:rPr>
              <a:t>END OF DAY 2</a:t>
            </a:r>
            <a:endParaRPr sz="5333"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292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71F656-6DF7-8D49-8F31-7F13A6B1CF13}"/>
              </a:ext>
            </a:extLst>
          </p:cNvPr>
          <p:cNvSpPr>
            <a:spLocks noGrp="1"/>
          </p:cNvSpPr>
          <p:nvPr>
            <p:ph idx="1"/>
          </p:nvPr>
        </p:nvSpPr>
        <p:spPr/>
        <p:txBody>
          <a:bodyPr>
            <a:normAutofit fontScale="70000" lnSpcReduction="20000"/>
          </a:bodyPr>
          <a:lstStyle/>
          <a:p>
            <a:r>
              <a:rPr lang="en-US" dirty="0">
                <a:solidFill>
                  <a:schemeClr val="tx1"/>
                </a:solidFill>
                <a:latin typeface="Open Sans" pitchFamily="2" charset="0"/>
                <a:ea typeface="Open Sans" pitchFamily="2" charset="0"/>
                <a:cs typeface="Open Sans" pitchFamily="2" charset="0"/>
              </a:rPr>
              <a:t>Ademski, E. (2025). </a:t>
            </a:r>
            <a:r>
              <a:rPr lang="en-US" i="1" dirty="0">
                <a:latin typeface="Open Sans" pitchFamily="2" charset="0"/>
                <a:ea typeface="Open Sans" pitchFamily="2" charset="0"/>
                <a:cs typeface="Open Sans" pitchFamily="2" charset="0"/>
              </a:rPr>
              <a:t>Dissolution Process</a:t>
            </a:r>
            <a:r>
              <a:rPr lang="en-US" i="1" dirty="0">
                <a:solidFill>
                  <a:schemeClr val="tx1"/>
                </a:solidFill>
                <a:latin typeface="Open Sans" pitchFamily="2" charset="0"/>
                <a:ea typeface="Open Sans" pitchFamily="2" charset="0"/>
                <a:cs typeface="Open Sans" pitchFamily="2" charset="0"/>
              </a:rPr>
              <a:t> </a:t>
            </a:r>
            <a:r>
              <a:rPr lang="en-US" dirty="0">
                <a:solidFill>
                  <a:schemeClr val="tx1"/>
                </a:solidFill>
                <a:latin typeface="Open Sans" pitchFamily="2" charset="0"/>
                <a:ea typeface="Open Sans" pitchFamily="2" charset="0"/>
                <a:cs typeface="Open Sans" pitchFamily="2" charset="0"/>
              </a:rPr>
              <a:t>[Diagram].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Hydrophobic and Hydrophilic </a:t>
            </a:r>
            <a:r>
              <a:rPr lang="en-US" dirty="0">
                <a:solidFill>
                  <a:schemeClr val="tx1"/>
                </a:solidFill>
                <a:latin typeface="Open Sans" pitchFamily="2" charset="0"/>
                <a:ea typeface="Open Sans" pitchFamily="2" charset="0"/>
                <a:cs typeface="Open Sans" pitchFamily="2" charset="0"/>
              </a:rPr>
              <a:t>[Diagram].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JIGSAW Research Roles</a:t>
            </a:r>
            <a:r>
              <a:rPr lang="en-US" dirty="0">
                <a:solidFill>
                  <a:schemeClr val="tx1"/>
                </a:solidFill>
                <a:latin typeface="Open Sans" pitchFamily="2" charset="0"/>
                <a:ea typeface="Open Sans" pitchFamily="2" charset="0"/>
                <a:cs typeface="Open Sans" pitchFamily="2" charset="0"/>
              </a:rPr>
              <a:t> [Diagram].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Research Stations</a:t>
            </a:r>
            <a:r>
              <a:rPr lang="en-US" dirty="0">
                <a:solidFill>
                  <a:schemeClr val="tx1"/>
                </a:solidFill>
                <a:latin typeface="Open Sans" pitchFamily="2" charset="0"/>
                <a:ea typeface="Open Sans" pitchFamily="2" charset="0"/>
                <a:cs typeface="Open Sans" pitchFamily="2" charset="0"/>
              </a:rPr>
              <a:t> [Diagram].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latin typeface="Open Sans" pitchFamily="2" charset="0"/>
                <a:ea typeface="Open Sans" pitchFamily="2" charset="0"/>
                <a:cs typeface="Open Sans" pitchFamily="2" charset="0"/>
              </a:rPr>
              <a:t>Salt and Sugar Dissolve; Pepper Does Not</a:t>
            </a:r>
            <a:r>
              <a:rPr lang="en-US" i="1" dirty="0">
                <a:solidFill>
                  <a:schemeClr val="tx1"/>
                </a:solidFill>
                <a:latin typeface="Open Sans" pitchFamily="2" charset="0"/>
                <a:ea typeface="Open Sans" pitchFamily="2" charset="0"/>
                <a:cs typeface="Open Sans" pitchFamily="2" charset="0"/>
              </a:rPr>
              <a:t> </a:t>
            </a:r>
            <a:r>
              <a:rPr lang="en-US" dirty="0">
                <a:solidFill>
                  <a:schemeClr val="tx1"/>
                </a:solidFill>
                <a:latin typeface="Open Sans" pitchFamily="2" charset="0"/>
                <a:ea typeface="Open Sans" pitchFamily="2" charset="0"/>
                <a:cs typeface="Open Sans" pitchFamily="2" charset="0"/>
              </a:rPr>
              <a:t>[Diagram]. Teach Engineering.</a:t>
            </a:r>
          </a:p>
          <a:p>
            <a:r>
              <a:rPr lang="en-US" dirty="0">
                <a:solidFill>
                  <a:schemeClr val="tx1"/>
                </a:solidFill>
                <a:latin typeface="Open Sans" pitchFamily="2" charset="0"/>
                <a:ea typeface="Open Sans" pitchFamily="2" charset="0"/>
                <a:cs typeface="Open Sans" pitchFamily="2" charset="0"/>
              </a:rPr>
              <a:t>Ademski, E. (2025). </a:t>
            </a:r>
            <a:r>
              <a:rPr lang="en-US" i="1" dirty="0">
                <a:solidFill>
                  <a:schemeClr val="tx1"/>
                </a:solidFill>
                <a:latin typeface="Open Sans" pitchFamily="2" charset="0"/>
                <a:ea typeface="Open Sans" pitchFamily="2" charset="0"/>
                <a:cs typeface="Open Sans" pitchFamily="2" charset="0"/>
              </a:rPr>
              <a:t>Stations Lab Safety</a:t>
            </a:r>
            <a:r>
              <a:rPr lang="en-US" dirty="0">
                <a:solidFill>
                  <a:schemeClr val="tx1"/>
                </a:solidFill>
                <a:latin typeface="Open Sans" pitchFamily="2" charset="0"/>
                <a:ea typeface="Open Sans" pitchFamily="2" charset="0"/>
                <a:cs typeface="Open Sans" pitchFamily="2" charset="0"/>
              </a:rPr>
              <a:t> [Diagram]. Teach Engineering.</a:t>
            </a:r>
          </a:p>
          <a:p>
            <a:r>
              <a:rPr lang="en-US" b="0" i="0" dirty="0">
                <a:solidFill>
                  <a:srgbClr val="000000"/>
                </a:solidFill>
                <a:effectLst/>
                <a:latin typeface="Calibri" panose="020F0502020204030204" pitchFamily="34" charset="0"/>
              </a:rPr>
              <a:t>American Chemical Society. (2023, August 25). </a:t>
            </a:r>
            <a:r>
              <a:rPr lang="en-US" b="0" i="1" dirty="0">
                <a:solidFill>
                  <a:srgbClr val="000000"/>
                </a:solidFill>
                <a:effectLst/>
                <a:latin typeface="Calibri" panose="020F0502020204030204" pitchFamily="34" charset="0"/>
              </a:rPr>
              <a:t>Lesson 5.6: Does Temperature Affect Dissolving?</a:t>
            </a:r>
            <a:r>
              <a:rPr lang="en-US" b="0" i="0" dirty="0">
                <a:solidFill>
                  <a:srgbClr val="000000"/>
                </a:solidFill>
                <a:effectLst/>
                <a:latin typeface="Calibri" panose="020F0502020204030204" pitchFamily="34" charset="0"/>
              </a:rPr>
              <a:t> American Chemical Society; American Chemical Society. </a:t>
            </a:r>
            <a:r>
              <a:rPr lang="en-US" b="0" i="0" dirty="0">
                <a:solidFill>
                  <a:srgbClr val="000000"/>
                </a:solidFill>
                <a:effectLst/>
                <a:latin typeface="Calibri" panose="020F0502020204030204" pitchFamily="34" charset="0"/>
                <a:hlinkClick r:id="rId3"/>
              </a:rPr>
              <a:t>https://www.acs.org/middleschoolchemistry/lessonplans/chapter5/lesson6.html</a:t>
            </a:r>
            <a:endParaRPr lang="en-US" dirty="0">
              <a:solidFill>
                <a:schemeClr val="tx1"/>
              </a:solidFill>
              <a:latin typeface="Open Sans" pitchFamily="2" charset="0"/>
              <a:ea typeface="Open Sans" pitchFamily="2" charset="0"/>
              <a:cs typeface="Open Sans" pitchFamily="2" charset="0"/>
            </a:endParaRPr>
          </a:p>
          <a:p>
            <a:r>
              <a:rPr lang="en-US" dirty="0">
                <a:solidFill>
                  <a:schemeClr val="tx1"/>
                </a:solidFill>
                <a:effectLst/>
                <a:latin typeface="Open Sans" pitchFamily="2" charset="0"/>
                <a:ea typeface="Open Sans" pitchFamily="2" charset="0"/>
                <a:cs typeface="Open Sans" pitchFamily="2" charset="0"/>
              </a:rPr>
              <a:t>Teach Engineering. </a:t>
            </a:r>
            <a:r>
              <a:rPr lang="en-US" i="1" dirty="0">
                <a:solidFill>
                  <a:schemeClr val="tx1"/>
                </a:solidFill>
                <a:effectLst/>
                <a:latin typeface="Open Sans" pitchFamily="2" charset="0"/>
                <a:ea typeface="Open Sans" pitchFamily="2" charset="0"/>
                <a:cs typeface="Open Sans" pitchFamily="2" charset="0"/>
              </a:rPr>
              <a:t>NGSS Engineering Design Process </a:t>
            </a:r>
            <a:r>
              <a:rPr lang="en-US" dirty="0">
                <a:solidFill>
                  <a:schemeClr val="tx1"/>
                </a:solidFill>
                <a:latin typeface="Open Sans" pitchFamily="2" charset="0"/>
                <a:ea typeface="Open Sans" pitchFamily="2" charset="0"/>
                <a:cs typeface="Open Sans" pitchFamily="2" charset="0"/>
              </a:rPr>
              <a:t>[Diagram</a:t>
            </a:r>
            <a:r>
              <a:rPr lang="en-US">
                <a:solidFill>
                  <a:schemeClr val="tx1"/>
                </a:solidFill>
                <a:latin typeface="Open Sans" pitchFamily="2" charset="0"/>
                <a:ea typeface="Open Sans" pitchFamily="2" charset="0"/>
                <a:cs typeface="Open Sans" pitchFamily="2" charset="0"/>
              </a:rPr>
              <a:t>]</a:t>
            </a:r>
            <a:r>
              <a:rPr lang="en-US">
                <a:solidFill>
                  <a:schemeClr val="tx1"/>
                </a:solidFill>
                <a:effectLst/>
                <a:latin typeface="Open Sans" pitchFamily="2" charset="0"/>
                <a:ea typeface="Open Sans" pitchFamily="2" charset="0"/>
                <a:cs typeface="Open Sans" pitchFamily="2" charset="0"/>
              </a:rPr>
              <a:t>. </a:t>
            </a:r>
          </a:p>
          <a:p>
            <a:r>
              <a:rPr lang="en-US" i="1">
                <a:solidFill>
                  <a:schemeClr val="tx1"/>
                </a:solidFill>
                <a:effectLst/>
                <a:latin typeface="Open Sans" pitchFamily="2" charset="0"/>
                <a:ea typeface="Open Sans" pitchFamily="2" charset="0"/>
                <a:cs typeface="Open Sans" pitchFamily="2" charset="0"/>
              </a:rPr>
              <a:t>TeachEngineering</a:t>
            </a:r>
            <a:r>
              <a:rPr lang="en-US" i="1" dirty="0" err="1">
                <a:solidFill>
                  <a:schemeClr val="tx1"/>
                </a:solidFill>
                <a:effectLst/>
                <a:latin typeface="Open Sans" pitchFamily="2" charset="0"/>
                <a:ea typeface="Open Sans" pitchFamily="2" charset="0"/>
                <a:cs typeface="Open Sans" pitchFamily="2" charset="0"/>
              </a:rPr>
              <a:t>.Org</a:t>
            </a:r>
            <a:r>
              <a:rPr lang="en-US" dirty="0">
                <a:solidFill>
                  <a:schemeClr val="tx1"/>
                </a:solidFill>
                <a:effectLst/>
                <a:latin typeface="Open Sans" pitchFamily="2" charset="0"/>
                <a:ea typeface="Open Sans" pitchFamily="2" charset="0"/>
                <a:cs typeface="Open Sans" pitchFamily="2" charset="0"/>
              </a:rPr>
              <a:t>, https://</a:t>
            </a:r>
            <a:r>
              <a:rPr lang="en-US" dirty="0" err="1">
                <a:solidFill>
                  <a:schemeClr val="tx1"/>
                </a:solidFill>
                <a:effectLst/>
                <a:latin typeface="Open Sans" pitchFamily="2" charset="0"/>
                <a:ea typeface="Open Sans" pitchFamily="2" charset="0"/>
                <a:cs typeface="Open Sans" pitchFamily="2" charset="0"/>
              </a:rPr>
              <a:t>www.teachengineering.org</a:t>
            </a:r>
            <a:r>
              <a:rPr lang="en-US" dirty="0">
                <a:solidFill>
                  <a:schemeClr val="tx1"/>
                </a:solidFill>
                <a:effectLst/>
                <a:latin typeface="Open Sans" pitchFamily="2" charset="0"/>
                <a:ea typeface="Open Sans" pitchFamily="2" charset="0"/>
                <a:cs typeface="Open Sans" pitchFamily="2" charset="0"/>
              </a:rPr>
              <a:t>/</a:t>
            </a:r>
            <a:r>
              <a:rPr lang="en-US" dirty="0" err="1">
                <a:solidFill>
                  <a:schemeClr val="tx1"/>
                </a:solidFill>
                <a:effectLst/>
                <a:latin typeface="Open Sans" pitchFamily="2" charset="0"/>
                <a:ea typeface="Open Sans" pitchFamily="2" charset="0"/>
                <a:cs typeface="Open Sans" pitchFamily="2" charset="0"/>
              </a:rPr>
              <a:t>populartopics</a:t>
            </a:r>
            <a:r>
              <a:rPr lang="en-US" dirty="0">
                <a:solidFill>
                  <a:schemeClr val="tx1"/>
                </a:solidFill>
                <a:effectLst/>
                <a:latin typeface="Open Sans" pitchFamily="2" charset="0"/>
                <a:ea typeface="Open Sans" pitchFamily="2" charset="0"/>
                <a:cs typeface="Open Sans" pitchFamily="2" charset="0"/>
              </a:rPr>
              <a:t>/</a:t>
            </a:r>
            <a:r>
              <a:rPr lang="en-US" dirty="0" err="1">
                <a:solidFill>
                  <a:schemeClr val="tx1"/>
                </a:solidFill>
                <a:effectLst/>
                <a:latin typeface="Open Sans" pitchFamily="2" charset="0"/>
                <a:ea typeface="Open Sans" pitchFamily="2" charset="0"/>
                <a:cs typeface="Open Sans" pitchFamily="2" charset="0"/>
              </a:rPr>
              <a:t>designprocess</a:t>
            </a:r>
            <a:r>
              <a:rPr lang="en-US" dirty="0">
                <a:solidFill>
                  <a:schemeClr val="tx1"/>
                </a:solidFill>
                <a:effectLst/>
                <a:latin typeface="Open Sans" pitchFamily="2" charset="0"/>
                <a:ea typeface="Open Sans" pitchFamily="2" charset="0"/>
                <a:cs typeface="Open Sans" pitchFamily="2" charset="0"/>
              </a:rPr>
              <a:t>. Accessed 24 June 2025. </a:t>
            </a:r>
          </a:p>
          <a:p>
            <a:endParaRPr lang="en-US" b="0" i="0" dirty="0">
              <a:solidFill>
                <a:srgbClr val="000000"/>
              </a:solidFill>
              <a:effectLst/>
              <a:latin typeface="Calibri" panose="020F0502020204030204" pitchFamily="34" charset="0"/>
            </a:endParaRPr>
          </a:p>
          <a:p>
            <a:endParaRPr lang="en-US" dirty="0"/>
          </a:p>
        </p:txBody>
      </p:sp>
      <p:sp>
        <p:nvSpPr>
          <p:cNvPr id="5" name="Google Shape;310;p39">
            <a:extLst>
              <a:ext uri="{FF2B5EF4-FFF2-40B4-BE49-F238E27FC236}">
                <a16:creationId xmlns:a16="http://schemas.microsoft.com/office/drawing/2014/main" id="{6CD6AF64-A49A-BD4F-8A4F-0FF2EF359FBB}"/>
              </a:ext>
            </a:extLst>
          </p:cNvPr>
          <p:cNvSpPr txBox="1">
            <a:spLocks noGrp="1"/>
          </p:cNvSpPr>
          <p:nvPr>
            <p:ph type="title"/>
          </p:nvPr>
        </p:nvSpPr>
        <p:spPr>
          <a:prstGeom prst="rect">
            <a:avLst/>
          </a:prstGeom>
        </p:spPr>
        <p:txBody>
          <a:bodyPr spcFirstLastPara="1" vert="horz" wrap="square" lIns="121900" tIns="121900" rIns="121900" bIns="121900" rtlCol="0" anchor="ctr" anchorCtr="0">
            <a:normAutofit/>
          </a:bodyPr>
          <a:lstStyle/>
          <a:p>
            <a:r>
              <a:rPr lang="en" sz="5333" b="1" dirty="0">
                <a:latin typeface="Open Sans" panose="020B0606030504020204" pitchFamily="34" charset="0"/>
                <a:ea typeface="Open Sans" panose="020B0606030504020204" pitchFamily="34" charset="0"/>
                <a:cs typeface="Open Sans" panose="020B0606030504020204" pitchFamily="34" charset="0"/>
              </a:rPr>
              <a:t>Citations</a:t>
            </a:r>
            <a:endParaRPr sz="5333"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785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DB424-55E4-6846-90F4-E66A5F578920}"/>
              </a:ext>
            </a:extLst>
          </p:cNvPr>
          <p:cNvSpPr>
            <a:spLocks noGrp="1"/>
          </p:cNvSpPr>
          <p:nvPr>
            <p:ph type="ctrTitle"/>
          </p:nvPr>
        </p:nvSpPr>
        <p:spPr>
          <a:xfrm>
            <a:off x="415600" y="461160"/>
            <a:ext cx="11360800" cy="821376"/>
          </a:xfrm>
        </p:spPr>
        <p:txBody>
          <a:bodyPr>
            <a:no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DAY</a:t>
            </a:r>
            <a:r>
              <a:rPr lang="en-US" sz="3733" b="1" dirty="0">
                <a:latin typeface="Open Sans" panose="020B0606030504020204" pitchFamily="34" charset="0"/>
                <a:ea typeface="Open Sans" panose="020B0606030504020204" pitchFamily="34" charset="0"/>
                <a:cs typeface="Open Sans" panose="020B0606030504020204" pitchFamily="34" charset="0"/>
              </a:rPr>
              <a:t> 2 </a:t>
            </a:r>
            <a:r>
              <a:rPr lang="en-US" sz="3733" dirty="0">
                <a:latin typeface="Open Sans" panose="020B0606030504020204" pitchFamily="34" charset="0"/>
                <a:ea typeface="Open Sans" panose="020B0606030504020204" pitchFamily="34" charset="0"/>
                <a:cs typeface="Open Sans" panose="020B0606030504020204" pitchFamily="34" charset="0"/>
              </a:rPr>
              <a:t>(45 MINS)</a:t>
            </a:r>
          </a:p>
        </p:txBody>
      </p:sp>
      <p:sp>
        <p:nvSpPr>
          <p:cNvPr id="5" name="Subtitle 4">
            <a:extLst>
              <a:ext uri="{FF2B5EF4-FFF2-40B4-BE49-F238E27FC236}">
                <a16:creationId xmlns:a16="http://schemas.microsoft.com/office/drawing/2014/main" id="{260D67FE-A7AA-0043-A939-9A9C73BBCE81}"/>
              </a:ext>
            </a:extLst>
          </p:cNvPr>
          <p:cNvSpPr>
            <a:spLocks noGrp="1"/>
          </p:cNvSpPr>
          <p:nvPr>
            <p:ph type="subTitle" idx="1"/>
          </p:nvPr>
        </p:nvSpPr>
        <p:spPr>
          <a:xfrm>
            <a:off x="415600" y="1282537"/>
            <a:ext cx="11360800" cy="5404014"/>
          </a:xfrm>
        </p:spPr>
        <p:txBody>
          <a:bodyPr>
            <a:noAutofit/>
          </a:bodyPr>
          <a:lstStyle/>
          <a:p>
            <a:pPr algn="l">
              <a:lnSpc>
                <a:spcPct val="170000"/>
              </a:lnSpc>
            </a:pPr>
            <a:r>
              <a:rPr lang="en-US" sz="1200" b="1" u="sng" dirty="0">
                <a:solidFill>
                  <a:srgbClr val="8D64AA"/>
                </a:solidFill>
                <a:latin typeface="Open Sans" panose="020B0606030504020204" pitchFamily="34" charset="0"/>
                <a:ea typeface="Open Sans" panose="020B0606030504020204" pitchFamily="34" charset="0"/>
                <a:cs typeface="Open Sans" panose="020B0606030504020204" pitchFamily="34" charset="0"/>
              </a:rPr>
              <a:t>Today students will: </a:t>
            </a:r>
          </a:p>
          <a:p>
            <a:pPr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Conduct laboratory research on aqueous solutions in a jigsaw format.</a:t>
            </a:r>
          </a:p>
          <a:p>
            <a:pPr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 Confirm findings with jigsaw partners.</a:t>
            </a:r>
          </a:p>
          <a:p>
            <a:pPr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Have a class consensus of key aqueous solutions patterns.</a:t>
            </a:r>
          </a:p>
          <a:p>
            <a:pPr algn="l">
              <a:lnSpc>
                <a:spcPct val="170000"/>
              </a:lnSpc>
            </a:pPr>
            <a:r>
              <a:rPr lang="en-US" sz="1200" b="1" u="sng" dirty="0">
                <a:solidFill>
                  <a:srgbClr val="8D64AA"/>
                </a:solidFill>
                <a:latin typeface="Open Sans" panose="020B0606030504020204" pitchFamily="34" charset="0"/>
                <a:ea typeface="Open Sans" panose="020B0606030504020204" pitchFamily="34" charset="0"/>
                <a:cs typeface="Open Sans" panose="020B0606030504020204" pitchFamily="34" charset="0"/>
              </a:rPr>
              <a:t>Materials needed before class starts: </a:t>
            </a:r>
          </a:p>
          <a:p>
            <a:pPr marL="114300" indent="0"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Wet Lab Research Stations Prepped with all supplies (cups, beakers, salt, sugar, etc.)</a:t>
            </a:r>
          </a:p>
          <a:p>
            <a:pPr marL="114300" indent="0"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See “Teacher Resource – </a:t>
            </a:r>
            <a:r>
              <a:rPr lang="en-US" sz="1200" b="1" dirty="0">
                <a:latin typeface="Open Sans" panose="020B0606030504020204" pitchFamily="34" charset="0"/>
                <a:ea typeface="Open Sans" panose="020B0606030504020204" pitchFamily="34" charset="0"/>
                <a:cs typeface="Open Sans" panose="020B0606030504020204" pitchFamily="34" charset="0"/>
                <a:sym typeface="Wingdings" pitchFamily="2" charset="2"/>
              </a:rPr>
              <a:t>Research Station Preparation</a:t>
            </a: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marL="114300" indent="0"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Team Handout – </a:t>
            </a:r>
            <a:r>
              <a:rPr lang="en-US" sz="1200" b="1" dirty="0">
                <a:latin typeface="Open Sans" panose="020B0606030504020204" pitchFamily="34" charset="0"/>
                <a:ea typeface="Open Sans" panose="020B0606030504020204" pitchFamily="34" charset="0"/>
                <a:cs typeface="Open Sans" panose="020B0606030504020204" pitchFamily="34" charset="0"/>
              </a:rPr>
              <a:t>Research Table Directions </a:t>
            </a: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1 or 2 copies per research station</a:t>
            </a:r>
          </a:p>
          <a:p>
            <a:pPr marL="114300" indent="0"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Student Handout – </a:t>
            </a:r>
            <a:r>
              <a:rPr lang="en-US" sz="1200" b="1" dirty="0">
                <a:latin typeface="Open Sans" panose="020B0606030504020204" pitchFamily="34" charset="0"/>
                <a:ea typeface="Open Sans" panose="020B0606030504020204" pitchFamily="34" charset="0"/>
                <a:cs typeface="Open Sans" panose="020B0606030504020204" pitchFamily="34" charset="0"/>
              </a:rPr>
              <a:t>Stations Research Data Sheet </a:t>
            </a: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9-10 copies at each research station per class period </a:t>
            </a:r>
          </a:p>
          <a:p>
            <a:pPr marL="114300" indent="0"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Station 1 should only have Station 1 data sheets, Station 2 should only have Station 2 data sheets, etc. </a:t>
            </a:r>
          </a:p>
          <a:p>
            <a:pPr marL="114300" indent="0"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Student Handout – </a:t>
            </a:r>
            <a:r>
              <a:rPr lang="en-US" sz="1200" b="1" dirty="0">
                <a:latin typeface="Open Sans" panose="020B0606030504020204" pitchFamily="34" charset="0"/>
                <a:ea typeface="Open Sans" panose="020B0606030504020204" pitchFamily="34" charset="0"/>
                <a:cs typeface="Open Sans" panose="020B0606030504020204" pitchFamily="34" charset="0"/>
                <a:sym typeface="Wingdings" pitchFamily="2" charset="2"/>
              </a:rPr>
              <a:t>JIGSAW Key Patterns </a:t>
            </a: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1 per student</a:t>
            </a:r>
          </a:p>
          <a:p>
            <a:pPr marL="114300" indent="0" algn="l">
              <a:lnSpc>
                <a:spcPct val="170000"/>
              </a:lnSpc>
            </a:pP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Student Handout – </a:t>
            </a:r>
            <a:r>
              <a:rPr lang="en-US" sz="1200" b="1" dirty="0">
                <a:latin typeface="Open Sans" panose="020B0606030504020204" pitchFamily="34" charset="0"/>
                <a:ea typeface="Open Sans" panose="020B0606030504020204" pitchFamily="34" charset="0"/>
                <a:cs typeface="Open Sans" panose="020B0606030504020204" pitchFamily="34" charset="0"/>
                <a:sym typeface="Wingdings" pitchFamily="2" charset="2"/>
              </a:rPr>
              <a:t>Solubility Graph</a:t>
            </a:r>
            <a:r>
              <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 1 per student </a:t>
            </a:r>
            <a:endParaRPr lang="en-US" sz="12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43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DB424-55E4-6846-90F4-E66A5F578920}"/>
              </a:ext>
            </a:extLst>
          </p:cNvPr>
          <p:cNvSpPr>
            <a:spLocks noGrp="1"/>
          </p:cNvSpPr>
          <p:nvPr>
            <p:ph type="ctrTitle"/>
          </p:nvPr>
        </p:nvSpPr>
        <p:spPr>
          <a:xfrm>
            <a:off x="415600" y="461160"/>
            <a:ext cx="11360800" cy="821376"/>
          </a:xfrm>
        </p:spPr>
        <p:txBody>
          <a:bodyPr>
            <a:noAutofit/>
          </a:bodyPr>
          <a:lstStyle/>
          <a:p>
            <a:r>
              <a:rPr lang="en-US" sz="3733" b="1" dirty="0">
                <a:latin typeface="Open Sans" panose="020B0606030504020204" pitchFamily="34" charset="0"/>
                <a:ea typeface="Open Sans" panose="020B0606030504020204" pitchFamily="34" charset="0"/>
                <a:cs typeface="Open Sans" panose="020B0606030504020204" pitchFamily="34" charset="0"/>
              </a:rPr>
              <a:t>DAY 2 </a:t>
            </a:r>
            <a:r>
              <a:rPr lang="en-US" sz="3733" dirty="0">
                <a:latin typeface="Open Sans" panose="020B0606030504020204" pitchFamily="34" charset="0"/>
                <a:ea typeface="Open Sans" panose="020B0606030504020204" pitchFamily="34" charset="0"/>
                <a:cs typeface="Open Sans" panose="020B0606030504020204" pitchFamily="34" charset="0"/>
              </a:rPr>
              <a:t>(45 MINS)</a:t>
            </a:r>
          </a:p>
        </p:txBody>
      </p:sp>
      <p:pic>
        <p:nvPicPr>
          <p:cNvPr id="3074" name="Picture 2" descr="Engineering Design Process">
            <a:extLst>
              <a:ext uri="{FF2B5EF4-FFF2-40B4-BE49-F238E27FC236}">
                <a16:creationId xmlns:a16="http://schemas.microsoft.com/office/drawing/2014/main" id="{435441DC-BBFF-A949-B613-162532275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644" y="1282536"/>
            <a:ext cx="5575464" cy="55754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F242D93-DF50-4B44-8048-5461E4DCBC7F}"/>
              </a:ext>
            </a:extLst>
          </p:cNvPr>
          <p:cNvSpPr/>
          <p:nvPr/>
        </p:nvSpPr>
        <p:spPr>
          <a:xfrm>
            <a:off x="6928922" y="2103912"/>
            <a:ext cx="1781908" cy="16060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26F9FA74-BF77-8A4C-991D-576996A2A265}"/>
              </a:ext>
            </a:extLst>
          </p:cNvPr>
          <p:cNvSpPr/>
          <p:nvPr/>
        </p:nvSpPr>
        <p:spPr>
          <a:xfrm>
            <a:off x="0" y="6396840"/>
            <a:ext cx="4162025" cy="3545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i="1" dirty="0">
                <a:solidFill>
                  <a:schemeClr val="tx1"/>
                </a:solidFill>
                <a:latin typeface="Open Sans" pitchFamily="2" charset="0"/>
                <a:ea typeface="Open Sans" pitchFamily="2" charset="0"/>
                <a:cs typeface="Open Sans" pitchFamily="2" charset="0"/>
              </a:rPr>
              <a:t>Teach Engineering</a:t>
            </a:r>
            <a:endParaRPr lang="en-US" dirty="0"/>
          </a:p>
        </p:txBody>
      </p:sp>
    </p:spTree>
    <p:extLst>
      <p:ext uri="{BB962C8B-B14F-4D97-AF65-F5344CB8AC3E}">
        <p14:creationId xmlns:p14="http://schemas.microsoft.com/office/powerpoint/2010/main" val="128477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a:spLocks noGrp="1"/>
          </p:cNvSpPr>
          <p:nvPr>
            <p:ph type="title"/>
          </p:nvPr>
        </p:nvSpPr>
        <p:spPr>
          <a:xfrm>
            <a:off x="705684" y="560633"/>
            <a:ext cx="10967116" cy="763600"/>
          </a:xfrm>
          <a:prstGeom prst="rect">
            <a:avLst/>
          </a:prstGeom>
        </p:spPr>
        <p:txBody>
          <a:bodyPr spcFirstLastPara="1" vert="horz" wrap="square" lIns="121900" tIns="121900" rIns="121900" bIns="121900" rtlCol="0" anchor="t" anchorCtr="0">
            <a:normAutofit fontScale="90000"/>
          </a:bodyPr>
          <a:lstStyle/>
          <a:p>
            <a:pPr algn="ctr"/>
            <a:r>
              <a:rPr lang="en" b="1" dirty="0">
                <a:latin typeface="Open Sans"/>
                <a:ea typeface="Open Sans"/>
                <a:cs typeface="Open Sans"/>
                <a:sym typeface="Open Sans"/>
              </a:rPr>
              <a:t>JIGSAW LABORATORY RESEARCH</a:t>
            </a:r>
            <a:endParaRPr b="1" dirty="0">
              <a:latin typeface="Open Sans"/>
              <a:ea typeface="Open Sans"/>
              <a:cs typeface="Open Sans"/>
              <a:sym typeface="Open Sans"/>
            </a:endParaRPr>
          </a:p>
        </p:txBody>
      </p:sp>
      <p:sp>
        <p:nvSpPr>
          <p:cNvPr id="150" name="Google Shape;150;p18"/>
          <p:cNvSpPr txBox="1">
            <a:spLocks noGrp="1"/>
          </p:cNvSpPr>
          <p:nvPr>
            <p:ph type="body" idx="1"/>
          </p:nvPr>
        </p:nvSpPr>
        <p:spPr>
          <a:xfrm>
            <a:off x="392592" y="1902687"/>
            <a:ext cx="3952059" cy="4584746"/>
          </a:xfrm>
          <a:prstGeom prst="rect">
            <a:avLst/>
          </a:prstGeom>
        </p:spPr>
        <p:txBody>
          <a:bodyPr spcFirstLastPara="1" vert="horz" wrap="square" lIns="121900" tIns="121900" rIns="121900" bIns="121900" rtlCol="0" anchor="t" anchorCtr="0">
            <a:noAutofit/>
          </a:bodyPr>
          <a:lstStyle/>
          <a:p>
            <a:pPr marL="0" indent="0">
              <a:lnSpc>
                <a:spcPct val="95000"/>
              </a:lnSpc>
              <a:buNone/>
            </a:pPr>
            <a:r>
              <a:rPr lang="en-US" sz="2000" b="1" dirty="0">
                <a:solidFill>
                  <a:schemeClr val="dk1"/>
                </a:solidFill>
                <a:latin typeface="Open Sans"/>
                <a:ea typeface="Open Sans"/>
                <a:cs typeface="Open Sans"/>
                <a:sym typeface="Open Sans"/>
              </a:rPr>
              <a:t>Goal</a:t>
            </a:r>
            <a:r>
              <a:rPr lang="en-US" sz="2000" dirty="0">
                <a:solidFill>
                  <a:schemeClr val="dk1"/>
                </a:solidFill>
                <a:latin typeface="Open Sans"/>
                <a:ea typeface="Open Sans"/>
                <a:cs typeface="Open Sans"/>
                <a:sym typeface="Open Sans"/>
              </a:rPr>
              <a:t>: Learn how salt, sugar, and pepper dissolve in water.</a:t>
            </a:r>
          </a:p>
          <a:p>
            <a:pPr marL="0" indent="0">
              <a:lnSpc>
                <a:spcPct val="95000"/>
              </a:lnSpc>
              <a:buNone/>
            </a:pPr>
            <a:endParaRPr lang="en" sz="2000" b="1" dirty="0">
              <a:solidFill>
                <a:schemeClr val="dk1"/>
              </a:solidFill>
              <a:latin typeface="Open Sans"/>
              <a:ea typeface="Open Sans"/>
              <a:cs typeface="Open Sans"/>
              <a:sym typeface="Open Sans"/>
            </a:endParaRPr>
          </a:p>
          <a:p>
            <a:pPr marL="0" indent="0">
              <a:lnSpc>
                <a:spcPct val="95000"/>
              </a:lnSpc>
              <a:buNone/>
            </a:pPr>
            <a:r>
              <a:rPr lang="en" sz="2000" b="1" dirty="0">
                <a:solidFill>
                  <a:schemeClr val="dk1"/>
                </a:solidFill>
                <a:latin typeface="Open Sans"/>
                <a:ea typeface="Open Sans"/>
                <a:cs typeface="Open Sans"/>
                <a:sym typeface="Open Sans"/>
              </a:rPr>
              <a:t>Assignment:</a:t>
            </a:r>
            <a:r>
              <a:rPr lang="en" sz="2000" dirty="0">
                <a:solidFill>
                  <a:schemeClr val="dk1"/>
                </a:solidFill>
                <a:latin typeface="Open Sans"/>
                <a:ea typeface="Open Sans"/>
                <a:cs typeface="Open Sans"/>
                <a:sym typeface="Open Sans"/>
              </a:rPr>
              <a:t> Each table group person gets a different station.</a:t>
            </a:r>
            <a:endParaRPr sz="2000" dirty="0">
              <a:solidFill>
                <a:schemeClr val="dk1"/>
              </a:solidFill>
              <a:latin typeface="Open Sans"/>
              <a:ea typeface="Open Sans"/>
              <a:cs typeface="Open Sans"/>
              <a:sym typeface="Open Sans"/>
            </a:endParaRPr>
          </a:p>
          <a:p>
            <a:pPr marL="0" indent="0">
              <a:lnSpc>
                <a:spcPct val="95000"/>
              </a:lnSpc>
              <a:spcBef>
                <a:spcPts val="1600"/>
              </a:spcBef>
              <a:buNone/>
            </a:pPr>
            <a:r>
              <a:rPr lang="en" sz="2000" b="1" dirty="0">
                <a:solidFill>
                  <a:schemeClr val="dk1"/>
                </a:solidFill>
                <a:latin typeface="Open Sans"/>
                <a:ea typeface="Open Sans"/>
                <a:cs typeface="Open Sans"/>
                <a:sym typeface="Open Sans"/>
              </a:rPr>
              <a:t>Time:</a:t>
            </a:r>
            <a:r>
              <a:rPr lang="en" sz="2000" dirty="0">
                <a:solidFill>
                  <a:schemeClr val="dk1"/>
                </a:solidFill>
                <a:latin typeface="Open Sans"/>
                <a:ea typeface="Open Sans"/>
                <a:cs typeface="Open Sans"/>
                <a:sym typeface="Open Sans"/>
              </a:rPr>
              <a:t> 20 minutes for data collection.</a:t>
            </a:r>
            <a:endParaRPr sz="2000" dirty="0">
              <a:solidFill>
                <a:schemeClr val="dk1"/>
              </a:solidFill>
              <a:latin typeface="Open Sans"/>
              <a:ea typeface="Open Sans"/>
              <a:cs typeface="Open Sans"/>
              <a:sym typeface="Open Sans"/>
            </a:endParaRPr>
          </a:p>
          <a:p>
            <a:pPr marL="0" indent="0">
              <a:lnSpc>
                <a:spcPct val="95000"/>
              </a:lnSpc>
              <a:spcBef>
                <a:spcPts val="1600"/>
              </a:spcBef>
              <a:buNone/>
            </a:pPr>
            <a:r>
              <a:rPr lang="en" sz="2000" b="1" dirty="0">
                <a:solidFill>
                  <a:schemeClr val="dk1"/>
                </a:solidFill>
                <a:latin typeface="Open Sans"/>
                <a:ea typeface="Open Sans"/>
                <a:cs typeface="Open Sans"/>
                <a:sym typeface="Open Sans"/>
              </a:rPr>
              <a:t>Collaboration:</a:t>
            </a:r>
            <a:r>
              <a:rPr lang="en" sz="2000" dirty="0">
                <a:solidFill>
                  <a:schemeClr val="dk1"/>
                </a:solidFill>
                <a:latin typeface="Open Sans"/>
                <a:ea typeface="Open Sans"/>
                <a:cs typeface="Open Sans"/>
                <a:sym typeface="Open Sans"/>
              </a:rPr>
              <a:t> Work with others at your lab station.</a:t>
            </a:r>
            <a:endParaRPr sz="2000" dirty="0">
              <a:solidFill>
                <a:schemeClr val="dk1"/>
              </a:solidFill>
              <a:latin typeface="Open Sans"/>
              <a:ea typeface="Open Sans"/>
              <a:cs typeface="Open Sans"/>
              <a:sym typeface="Open Sans"/>
            </a:endParaRPr>
          </a:p>
          <a:p>
            <a:pPr marL="0" indent="0">
              <a:lnSpc>
                <a:spcPct val="95000"/>
              </a:lnSpc>
              <a:spcBef>
                <a:spcPts val="1600"/>
              </a:spcBef>
              <a:buNone/>
            </a:pPr>
            <a:r>
              <a:rPr lang="en" sz="2000" b="1" dirty="0">
                <a:solidFill>
                  <a:schemeClr val="dk1"/>
                </a:solidFill>
                <a:latin typeface="Open Sans"/>
                <a:ea typeface="Open Sans"/>
                <a:cs typeface="Open Sans"/>
                <a:sym typeface="Open Sans"/>
              </a:rPr>
              <a:t>Reporting:</a:t>
            </a:r>
            <a:r>
              <a:rPr lang="en" sz="2000" dirty="0">
                <a:solidFill>
                  <a:schemeClr val="dk1"/>
                </a:solidFill>
                <a:latin typeface="Open Sans"/>
                <a:ea typeface="Open Sans"/>
                <a:cs typeface="Open Sans"/>
                <a:sym typeface="Open Sans"/>
              </a:rPr>
              <a:t> Share findings with your original table group.</a:t>
            </a:r>
          </a:p>
          <a:p>
            <a:pPr marL="0" indent="0">
              <a:lnSpc>
                <a:spcPct val="95000"/>
              </a:lnSpc>
              <a:spcBef>
                <a:spcPts val="1600"/>
              </a:spcBef>
              <a:buSzPts val="1018"/>
              <a:buNone/>
            </a:pPr>
            <a:endParaRPr sz="3600" dirty="0">
              <a:solidFill>
                <a:schemeClr val="dk1"/>
              </a:solidFill>
              <a:latin typeface="Open Sans"/>
              <a:ea typeface="Open Sans"/>
              <a:cs typeface="Open Sans"/>
              <a:sym typeface="Open Sans"/>
            </a:endParaRPr>
          </a:p>
          <a:p>
            <a:pPr marL="0" indent="0">
              <a:lnSpc>
                <a:spcPct val="95000"/>
              </a:lnSpc>
              <a:spcBef>
                <a:spcPts val="1600"/>
              </a:spcBef>
              <a:spcAft>
                <a:spcPts val="1600"/>
              </a:spcAft>
              <a:buSzPts val="1018"/>
              <a:buNone/>
            </a:pPr>
            <a:endParaRPr sz="3600" dirty="0">
              <a:solidFill>
                <a:schemeClr val="dk1"/>
              </a:solidFill>
              <a:latin typeface="Open Sans"/>
              <a:ea typeface="Open Sans"/>
              <a:cs typeface="Open Sans"/>
              <a:sym typeface="Open Sans"/>
            </a:endParaRPr>
          </a:p>
        </p:txBody>
      </p:sp>
      <p:grpSp>
        <p:nvGrpSpPr>
          <p:cNvPr id="151" name="Google Shape;151;p18"/>
          <p:cNvGrpSpPr/>
          <p:nvPr/>
        </p:nvGrpSpPr>
        <p:grpSpPr>
          <a:xfrm>
            <a:off x="4976795" y="1902687"/>
            <a:ext cx="6696000" cy="4249600"/>
            <a:chOff x="3732596" y="1427015"/>
            <a:chExt cx="5022000" cy="3187200"/>
          </a:xfrm>
        </p:grpSpPr>
        <p:sp>
          <p:nvSpPr>
            <p:cNvPr id="152" name="Google Shape;152;p18"/>
            <p:cNvSpPr/>
            <p:nvPr/>
          </p:nvSpPr>
          <p:spPr>
            <a:xfrm>
              <a:off x="3732596" y="1427015"/>
              <a:ext cx="5022000" cy="3187200"/>
            </a:xfrm>
            <a:prstGeom prst="rect">
              <a:avLst/>
            </a:prstGeom>
            <a:solidFill>
              <a:srgbClr val="EEF4FF"/>
            </a:solidFill>
            <a:ln w="9525" cap="flat" cmpd="sng">
              <a:solidFill>
                <a:srgbClr val="595959"/>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endParaRPr sz="1867">
                <a:solidFill>
                  <a:srgbClr val="FFFFFF"/>
                </a:solidFill>
                <a:latin typeface="Arial"/>
                <a:ea typeface="Arial"/>
                <a:cs typeface="Arial"/>
                <a:sym typeface="Arial"/>
              </a:endParaRPr>
            </a:p>
          </p:txBody>
        </p:sp>
        <p:cxnSp>
          <p:nvCxnSpPr>
            <p:cNvPr id="153" name="Google Shape;153;p18"/>
            <p:cNvCxnSpPr>
              <a:stCxn id="152" idx="0"/>
              <a:endCxn id="152" idx="2"/>
            </p:cNvCxnSpPr>
            <p:nvPr/>
          </p:nvCxnSpPr>
          <p:spPr>
            <a:xfrm>
              <a:off x="6243596" y="1427015"/>
              <a:ext cx="0" cy="3187200"/>
            </a:xfrm>
            <a:prstGeom prst="straightConnector1">
              <a:avLst/>
            </a:prstGeom>
            <a:noFill/>
            <a:ln w="38100" cap="flat" cmpd="sng">
              <a:solidFill>
                <a:schemeClr val="dk2"/>
              </a:solidFill>
              <a:prstDash val="solid"/>
              <a:round/>
              <a:headEnd type="none" w="med" len="med"/>
              <a:tailEnd type="none" w="med" len="med"/>
            </a:ln>
          </p:spPr>
        </p:cxnSp>
        <p:cxnSp>
          <p:nvCxnSpPr>
            <p:cNvPr id="154" name="Google Shape;154;p18"/>
            <p:cNvCxnSpPr>
              <a:stCxn id="152" idx="1"/>
              <a:endCxn id="152" idx="3"/>
            </p:cNvCxnSpPr>
            <p:nvPr/>
          </p:nvCxnSpPr>
          <p:spPr>
            <a:xfrm>
              <a:off x="3732596" y="3020615"/>
              <a:ext cx="5022000" cy="0"/>
            </a:xfrm>
            <a:prstGeom prst="straightConnector1">
              <a:avLst/>
            </a:prstGeom>
            <a:noFill/>
            <a:ln w="38100" cap="flat" cmpd="sng">
              <a:solidFill>
                <a:schemeClr val="dk2"/>
              </a:solidFill>
              <a:prstDash val="solid"/>
              <a:round/>
              <a:headEnd type="none" w="med" len="med"/>
              <a:tailEnd type="none" w="med" len="med"/>
            </a:ln>
          </p:spPr>
        </p:cxnSp>
        <p:grpSp>
          <p:nvGrpSpPr>
            <p:cNvPr id="155" name="Google Shape;155;p18"/>
            <p:cNvGrpSpPr/>
            <p:nvPr/>
          </p:nvGrpSpPr>
          <p:grpSpPr>
            <a:xfrm>
              <a:off x="4029538" y="1813545"/>
              <a:ext cx="514825" cy="817817"/>
              <a:chOff x="3293100" y="824051"/>
              <a:chExt cx="315650" cy="527999"/>
            </a:xfrm>
          </p:grpSpPr>
          <p:sp>
            <p:nvSpPr>
              <p:cNvPr id="156" name="Google Shape;156;p18"/>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57" name="Google Shape;157;p18"/>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58" name="Google Shape;158;p18"/>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59" name="Google Shape;159;p18"/>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160" name="Google Shape;160;p18"/>
            <p:cNvGrpSpPr/>
            <p:nvPr/>
          </p:nvGrpSpPr>
          <p:grpSpPr>
            <a:xfrm>
              <a:off x="6518337" y="3398508"/>
              <a:ext cx="514825" cy="817817"/>
              <a:chOff x="3293100" y="824051"/>
              <a:chExt cx="315650" cy="527999"/>
            </a:xfrm>
          </p:grpSpPr>
          <p:sp>
            <p:nvSpPr>
              <p:cNvPr id="161" name="Google Shape;161;p18"/>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62" name="Google Shape;162;p18"/>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63" name="Google Shape;163;p18"/>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64" name="Google Shape;164;p18"/>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165" name="Google Shape;165;p18"/>
            <p:cNvGrpSpPr/>
            <p:nvPr/>
          </p:nvGrpSpPr>
          <p:grpSpPr>
            <a:xfrm>
              <a:off x="4029538" y="3361860"/>
              <a:ext cx="514825" cy="891119"/>
              <a:chOff x="3293100" y="1474101"/>
              <a:chExt cx="315650" cy="575324"/>
            </a:xfrm>
          </p:grpSpPr>
          <p:sp>
            <p:nvSpPr>
              <p:cNvPr id="166" name="Google Shape;166;p18"/>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67" name="Google Shape;167;p18"/>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68" name="Google Shape;168;p18"/>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69" name="Google Shape;169;p18"/>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170" name="Google Shape;170;p18"/>
            <p:cNvGrpSpPr/>
            <p:nvPr/>
          </p:nvGrpSpPr>
          <p:grpSpPr>
            <a:xfrm>
              <a:off x="6518337" y="1813548"/>
              <a:ext cx="514825" cy="891119"/>
              <a:chOff x="3293100" y="1474101"/>
              <a:chExt cx="315650" cy="575324"/>
            </a:xfrm>
          </p:grpSpPr>
          <p:sp>
            <p:nvSpPr>
              <p:cNvPr id="171" name="Google Shape;171;p18"/>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72" name="Google Shape;172;p18"/>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73" name="Google Shape;173;p18"/>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74" name="Google Shape;174;p18"/>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sp>
          <p:nvSpPr>
            <p:cNvPr id="175" name="Google Shape;175;p18"/>
            <p:cNvSpPr/>
            <p:nvPr/>
          </p:nvSpPr>
          <p:spPr>
            <a:xfrm>
              <a:off x="4714475" y="1625063"/>
              <a:ext cx="1445400" cy="1323000"/>
            </a:xfrm>
            <a:prstGeom prst="rect">
              <a:avLst/>
            </a:prstGeom>
            <a:noFill/>
            <a:ln>
              <a:noFill/>
            </a:ln>
          </p:spPr>
          <p:txBody>
            <a:bodyPr spcFirstLastPara="1" wrap="square" lIns="121900" tIns="121900" rIns="121900" bIns="121900" anchor="ctr" anchorCtr="0">
              <a:noAutofit/>
            </a:bodyPr>
            <a:lstStyle/>
            <a:p>
              <a:pPr algn="ctr"/>
              <a:r>
                <a:rPr lang="en" sz="2933" b="1">
                  <a:latin typeface="Open Sans"/>
                  <a:ea typeface="Open Sans"/>
                  <a:cs typeface="Open Sans"/>
                  <a:sym typeface="Open Sans"/>
                </a:rPr>
                <a:t>Person 1:</a:t>
              </a:r>
              <a:endParaRPr sz="2933" b="1">
                <a:latin typeface="Open Sans"/>
                <a:ea typeface="Open Sans"/>
                <a:cs typeface="Open Sans"/>
                <a:sym typeface="Open Sans"/>
              </a:endParaRPr>
            </a:p>
            <a:p>
              <a:pPr algn="ctr"/>
              <a:r>
                <a:rPr lang="en" sz="1733">
                  <a:latin typeface="Open Sans"/>
                  <a:ea typeface="Open Sans"/>
                  <a:cs typeface="Open Sans"/>
                  <a:sym typeface="Open Sans"/>
                </a:rPr>
                <a:t>Concentration</a:t>
              </a:r>
              <a:endParaRPr sz="1733">
                <a:latin typeface="Open Sans"/>
                <a:ea typeface="Open Sans"/>
                <a:cs typeface="Open Sans"/>
                <a:sym typeface="Open Sans"/>
              </a:endParaRPr>
            </a:p>
          </p:txBody>
        </p:sp>
        <p:sp>
          <p:nvSpPr>
            <p:cNvPr id="176" name="Google Shape;176;p18"/>
            <p:cNvSpPr/>
            <p:nvPr/>
          </p:nvSpPr>
          <p:spPr>
            <a:xfrm>
              <a:off x="7265515" y="1625055"/>
              <a:ext cx="1354500" cy="1323000"/>
            </a:xfrm>
            <a:prstGeom prst="rect">
              <a:avLst/>
            </a:prstGeom>
            <a:noFill/>
            <a:ln>
              <a:noFill/>
            </a:ln>
          </p:spPr>
          <p:txBody>
            <a:bodyPr spcFirstLastPara="1" wrap="square" lIns="121900" tIns="121900" rIns="121900" bIns="121900" anchor="ctr" anchorCtr="0">
              <a:noAutofit/>
            </a:bodyPr>
            <a:lstStyle/>
            <a:p>
              <a:pPr algn="ctr"/>
              <a:r>
                <a:rPr lang="en" sz="2933" b="1">
                  <a:latin typeface="Open Sans"/>
                  <a:ea typeface="Open Sans"/>
                  <a:cs typeface="Open Sans"/>
                  <a:sym typeface="Open Sans"/>
                </a:rPr>
                <a:t>Person 2:</a:t>
              </a:r>
              <a:endParaRPr sz="2933" b="1">
                <a:latin typeface="Open Sans"/>
                <a:ea typeface="Open Sans"/>
                <a:cs typeface="Open Sans"/>
                <a:sym typeface="Open Sans"/>
              </a:endParaRPr>
            </a:p>
            <a:p>
              <a:pPr algn="ctr"/>
              <a:r>
                <a:rPr lang="en" sz="1733">
                  <a:latin typeface="Open Sans"/>
                  <a:ea typeface="Open Sans"/>
                  <a:cs typeface="Open Sans"/>
                  <a:sym typeface="Open Sans"/>
                </a:rPr>
                <a:t>Surface Area</a:t>
              </a:r>
              <a:endParaRPr sz="1733">
                <a:latin typeface="Open Sans"/>
                <a:ea typeface="Open Sans"/>
                <a:cs typeface="Open Sans"/>
                <a:sym typeface="Open Sans"/>
              </a:endParaRPr>
            </a:p>
          </p:txBody>
        </p:sp>
        <p:sp>
          <p:nvSpPr>
            <p:cNvPr id="177" name="Google Shape;177;p18"/>
            <p:cNvSpPr/>
            <p:nvPr/>
          </p:nvSpPr>
          <p:spPr>
            <a:xfrm>
              <a:off x="4805300" y="3200824"/>
              <a:ext cx="1354500" cy="1323000"/>
            </a:xfrm>
            <a:prstGeom prst="rect">
              <a:avLst/>
            </a:prstGeom>
            <a:noFill/>
            <a:ln>
              <a:noFill/>
            </a:ln>
          </p:spPr>
          <p:txBody>
            <a:bodyPr spcFirstLastPara="1" wrap="square" lIns="121900" tIns="121900" rIns="121900" bIns="121900" anchor="ctr" anchorCtr="0">
              <a:noAutofit/>
            </a:bodyPr>
            <a:lstStyle/>
            <a:p>
              <a:pPr algn="ctr"/>
              <a:r>
                <a:rPr lang="en" sz="2933" b="1">
                  <a:latin typeface="Open Sans"/>
                  <a:ea typeface="Open Sans"/>
                  <a:cs typeface="Open Sans"/>
                  <a:sym typeface="Open Sans"/>
                </a:rPr>
                <a:t>Person 3:</a:t>
              </a:r>
              <a:endParaRPr sz="2933" b="1">
                <a:latin typeface="Open Sans"/>
                <a:ea typeface="Open Sans"/>
                <a:cs typeface="Open Sans"/>
                <a:sym typeface="Open Sans"/>
              </a:endParaRPr>
            </a:p>
            <a:p>
              <a:pPr algn="ctr"/>
              <a:r>
                <a:rPr lang="en" sz="1733">
                  <a:latin typeface="Open Sans"/>
                  <a:ea typeface="Open Sans"/>
                  <a:cs typeface="Open Sans"/>
                  <a:sym typeface="Open Sans"/>
                </a:rPr>
                <a:t>Temperature</a:t>
              </a:r>
              <a:endParaRPr sz="1733">
                <a:latin typeface="Open Sans"/>
                <a:ea typeface="Open Sans"/>
                <a:cs typeface="Open Sans"/>
                <a:sym typeface="Open Sans"/>
              </a:endParaRPr>
            </a:p>
          </p:txBody>
        </p:sp>
        <p:sp>
          <p:nvSpPr>
            <p:cNvPr id="178" name="Google Shape;178;p18"/>
            <p:cNvSpPr/>
            <p:nvPr/>
          </p:nvSpPr>
          <p:spPr>
            <a:xfrm>
              <a:off x="7265515" y="3200774"/>
              <a:ext cx="1354500" cy="1323000"/>
            </a:xfrm>
            <a:prstGeom prst="rect">
              <a:avLst/>
            </a:prstGeom>
            <a:noFill/>
            <a:ln>
              <a:noFill/>
            </a:ln>
          </p:spPr>
          <p:txBody>
            <a:bodyPr spcFirstLastPara="1" wrap="square" lIns="121900" tIns="121900" rIns="121900" bIns="121900" anchor="ctr" anchorCtr="0">
              <a:noAutofit/>
            </a:bodyPr>
            <a:lstStyle/>
            <a:p>
              <a:pPr algn="ctr"/>
              <a:r>
                <a:rPr lang="en" sz="2933" b="1">
                  <a:latin typeface="Open Sans"/>
                  <a:ea typeface="Open Sans"/>
                  <a:cs typeface="Open Sans"/>
                  <a:sym typeface="Open Sans"/>
                </a:rPr>
                <a:t>Person 4:</a:t>
              </a:r>
              <a:endParaRPr sz="2933" b="1">
                <a:latin typeface="Open Sans"/>
                <a:ea typeface="Open Sans"/>
                <a:cs typeface="Open Sans"/>
                <a:sym typeface="Open Sans"/>
              </a:endParaRPr>
            </a:p>
            <a:p>
              <a:pPr algn="ctr"/>
              <a:r>
                <a:rPr lang="en" sz="1733">
                  <a:latin typeface="Open Sans"/>
                  <a:ea typeface="Open Sans"/>
                  <a:cs typeface="Open Sans"/>
                  <a:sym typeface="Open Sans"/>
                </a:rPr>
                <a:t>Agitation</a:t>
              </a:r>
              <a:endParaRPr sz="1733">
                <a:latin typeface="Open Sans"/>
                <a:ea typeface="Open Sans"/>
                <a:cs typeface="Open Sans"/>
                <a:sym typeface="Open Sans"/>
              </a:endParaRPr>
            </a:p>
          </p:txBody>
        </p:sp>
      </p:grpSp>
      <p:sp>
        <p:nvSpPr>
          <p:cNvPr id="32" name="Rectangle 31">
            <a:extLst>
              <a:ext uri="{FF2B5EF4-FFF2-40B4-BE49-F238E27FC236}">
                <a16:creationId xmlns:a16="http://schemas.microsoft.com/office/drawing/2014/main" id="{EE6F25ED-DEF8-6540-B994-3FB0CF9CC168}"/>
              </a:ext>
            </a:extLst>
          </p:cNvPr>
          <p:cNvSpPr/>
          <p:nvPr/>
        </p:nvSpPr>
        <p:spPr>
          <a:xfrm>
            <a:off x="6975202" y="6216213"/>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0" i="1" dirty="0">
                <a:solidFill>
                  <a:srgbClr val="000000"/>
                </a:solidFill>
                <a:effectLst/>
                <a:latin typeface="Calibri" panose="020F0502020204030204" pitchFamily="34" charset="0"/>
              </a:rPr>
              <a:t>JIGSAW Research Roles</a:t>
            </a:r>
            <a:endParaRPr lang="en-US" i="1" dirty="0"/>
          </a:p>
        </p:txBody>
      </p:sp>
    </p:spTree>
    <p:extLst>
      <p:ext uri="{BB962C8B-B14F-4D97-AF65-F5344CB8AC3E}">
        <p14:creationId xmlns:p14="http://schemas.microsoft.com/office/powerpoint/2010/main" val="323337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p:nvPr/>
        </p:nvSpPr>
        <p:spPr>
          <a:xfrm>
            <a:off x="6105333" y="1557388"/>
            <a:ext cx="5714400" cy="23736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1867" b="1" dirty="0">
                <a:solidFill>
                  <a:schemeClr val="lt1"/>
                </a:solidFill>
                <a:latin typeface="Open Sans"/>
                <a:ea typeface="Open Sans"/>
                <a:cs typeface="Open Sans"/>
                <a:sym typeface="Open Sans"/>
              </a:rPr>
              <a:t>Investigation 2: </a:t>
            </a:r>
            <a:r>
              <a:rPr lang="en" sz="1867" dirty="0">
                <a:solidFill>
                  <a:schemeClr val="lt1"/>
                </a:solidFill>
                <a:latin typeface="Open Sans"/>
                <a:ea typeface="Open Sans"/>
                <a:cs typeface="Open Sans"/>
                <a:sym typeface="Open Sans"/>
              </a:rPr>
              <a:t>Changing Size of Sugar, Salt, and Pepper </a:t>
            </a:r>
            <a:endParaRPr sz="1867" dirty="0">
              <a:solidFill>
                <a:schemeClr val="lt1"/>
              </a:solidFill>
              <a:latin typeface="Open Sans"/>
              <a:ea typeface="Open Sans"/>
              <a:cs typeface="Open Sans"/>
              <a:sym typeface="Open Sans"/>
            </a:endParaRPr>
          </a:p>
        </p:txBody>
      </p:sp>
      <p:sp>
        <p:nvSpPr>
          <p:cNvPr id="185" name="Google Shape;185;p19"/>
          <p:cNvSpPr/>
          <p:nvPr/>
        </p:nvSpPr>
        <p:spPr>
          <a:xfrm>
            <a:off x="10800780" y="33272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86" name="Google Shape;186;p19"/>
          <p:cNvSpPr/>
          <p:nvPr/>
        </p:nvSpPr>
        <p:spPr>
          <a:xfrm>
            <a:off x="10841910" y="3390623"/>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87" name="Google Shape;187;p19"/>
          <p:cNvSpPr/>
          <p:nvPr/>
        </p:nvSpPr>
        <p:spPr>
          <a:xfrm>
            <a:off x="10321497" y="33302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88" name="Google Shape;188;p19"/>
          <p:cNvSpPr/>
          <p:nvPr/>
        </p:nvSpPr>
        <p:spPr>
          <a:xfrm>
            <a:off x="10363426" y="3392106"/>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89" name="Google Shape;189;p19"/>
          <p:cNvSpPr/>
          <p:nvPr/>
        </p:nvSpPr>
        <p:spPr>
          <a:xfrm>
            <a:off x="9068564" y="3332818"/>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90" name="Google Shape;190;p19"/>
          <p:cNvSpPr/>
          <p:nvPr/>
        </p:nvSpPr>
        <p:spPr>
          <a:xfrm>
            <a:off x="9110493" y="3394723"/>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91" name="Google Shape;191;p19"/>
          <p:cNvSpPr/>
          <p:nvPr/>
        </p:nvSpPr>
        <p:spPr>
          <a:xfrm>
            <a:off x="8585631" y="3332834"/>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92" name="Google Shape;192;p19"/>
          <p:cNvSpPr/>
          <p:nvPr/>
        </p:nvSpPr>
        <p:spPr>
          <a:xfrm>
            <a:off x="8627559" y="3394739"/>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93" name="Google Shape;193;p19"/>
          <p:cNvSpPr/>
          <p:nvPr/>
        </p:nvSpPr>
        <p:spPr>
          <a:xfrm>
            <a:off x="7229280" y="33302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94" name="Google Shape;194;p19"/>
          <p:cNvSpPr/>
          <p:nvPr/>
        </p:nvSpPr>
        <p:spPr>
          <a:xfrm>
            <a:off x="7271210" y="3392106"/>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95" name="Google Shape;195;p19"/>
          <p:cNvSpPr/>
          <p:nvPr/>
        </p:nvSpPr>
        <p:spPr>
          <a:xfrm>
            <a:off x="6723113" y="3327185"/>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96" name="Google Shape;196;p19"/>
          <p:cNvSpPr/>
          <p:nvPr/>
        </p:nvSpPr>
        <p:spPr>
          <a:xfrm>
            <a:off x="6765043" y="3387990"/>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197" name="Google Shape;197;p19"/>
          <p:cNvSpPr/>
          <p:nvPr/>
        </p:nvSpPr>
        <p:spPr>
          <a:xfrm>
            <a:off x="6115551" y="4250367"/>
            <a:ext cx="5714400" cy="23736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1867" b="1" dirty="0">
                <a:solidFill>
                  <a:schemeClr val="lt1"/>
                </a:solidFill>
                <a:latin typeface="Open Sans"/>
                <a:ea typeface="Open Sans"/>
                <a:cs typeface="Open Sans"/>
                <a:sym typeface="Open Sans"/>
              </a:rPr>
              <a:t>Investigation 4: </a:t>
            </a:r>
            <a:r>
              <a:rPr lang="en" sz="1867" dirty="0">
                <a:solidFill>
                  <a:schemeClr val="lt1"/>
                </a:solidFill>
                <a:latin typeface="Open Sans"/>
                <a:ea typeface="Open Sans"/>
                <a:cs typeface="Open Sans"/>
                <a:sym typeface="Open Sans"/>
              </a:rPr>
              <a:t>Increasing Time of Agitation (Amount of Stirring)</a:t>
            </a:r>
            <a:endParaRPr sz="1867" dirty="0">
              <a:solidFill>
                <a:schemeClr val="lt1"/>
              </a:solidFill>
              <a:latin typeface="Open Sans"/>
              <a:ea typeface="Open Sans"/>
              <a:cs typeface="Open Sans"/>
              <a:sym typeface="Open Sans"/>
            </a:endParaRPr>
          </a:p>
        </p:txBody>
      </p:sp>
      <p:sp>
        <p:nvSpPr>
          <p:cNvPr id="198" name="Google Shape;198;p19"/>
          <p:cNvSpPr/>
          <p:nvPr/>
        </p:nvSpPr>
        <p:spPr>
          <a:xfrm>
            <a:off x="7185967" y="60005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30s</a:t>
            </a:r>
            <a:endParaRPr sz="667" b="1">
              <a:latin typeface="Open Sans"/>
              <a:ea typeface="Open Sans"/>
              <a:cs typeface="Open Sans"/>
              <a:sym typeface="Open Sans"/>
            </a:endParaRPr>
          </a:p>
        </p:txBody>
      </p:sp>
      <p:sp>
        <p:nvSpPr>
          <p:cNvPr id="199" name="Google Shape;199;p19"/>
          <p:cNvSpPr txBox="1">
            <a:spLocks noGrp="1"/>
          </p:cNvSpPr>
          <p:nvPr>
            <p:ph type="title"/>
          </p:nvPr>
        </p:nvSpPr>
        <p:spPr>
          <a:xfrm>
            <a:off x="0" y="474433"/>
            <a:ext cx="12192000" cy="763600"/>
          </a:xfrm>
          <a:prstGeom prst="rect">
            <a:avLst/>
          </a:prstGeom>
          <a:noFill/>
          <a:ln>
            <a:noFill/>
          </a:ln>
        </p:spPr>
        <p:txBody>
          <a:bodyPr spcFirstLastPara="1" vert="horz" wrap="square" lIns="121900" tIns="121900" rIns="121900" bIns="121900" rtlCol="0" anchor="t" anchorCtr="0">
            <a:normAutofit fontScale="90000"/>
          </a:bodyPr>
          <a:lstStyle/>
          <a:p>
            <a:pPr algn="ctr">
              <a:buSzPct val="111111"/>
            </a:pPr>
            <a:r>
              <a:rPr lang="en" b="1" dirty="0">
                <a:solidFill>
                  <a:srgbClr val="6091BA"/>
                </a:solidFill>
                <a:latin typeface="Open Sans"/>
                <a:ea typeface="Open Sans"/>
                <a:cs typeface="Open Sans"/>
                <a:sym typeface="Open Sans"/>
              </a:rPr>
              <a:t>4 </a:t>
            </a:r>
            <a:r>
              <a:rPr lang="en-US" b="1" dirty="0">
                <a:solidFill>
                  <a:srgbClr val="6091BA"/>
                </a:solidFill>
                <a:latin typeface="Open Sans"/>
                <a:ea typeface="Open Sans"/>
                <a:cs typeface="Open Sans"/>
                <a:sym typeface="Open Sans"/>
              </a:rPr>
              <a:t>TOTAL RESEARCH STATIONS</a:t>
            </a:r>
            <a:endParaRPr b="1" dirty="0">
              <a:solidFill>
                <a:srgbClr val="6091BA"/>
              </a:solidFill>
              <a:latin typeface="Open Sans"/>
              <a:ea typeface="Open Sans"/>
              <a:cs typeface="Open Sans"/>
              <a:sym typeface="Open Sans"/>
            </a:endParaRPr>
          </a:p>
          <a:p>
            <a:pPr algn="ctr">
              <a:buSzPct val="184307"/>
            </a:pPr>
            <a:endParaRPr sz="2249" i="1" dirty="0">
              <a:solidFill>
                <a:srgbClr val="6091BA"/>
              </a:solidFill>
              <a:latin typeface="Open Sans"/>
              <a:ea typeface="Open Sans"/>
              <a:cs typeface="Open Sans"/>
              <a:sym typeface="Open Sans"/>
            </a:endParaRPr>
          </a:p>
        </p:txBody>
      </p:sp>
      <p:sp>
        <p:nvSpPr>
          <p:cNvPr id="200" name="Google Shape;200;p19"/>
          <p:cNvSpPr/>
          <p:nvPr/>
        </p:nvSpPr>
        <p:spPr>
          <a:xfrm>
            <a:off x="249533" y="4250351"/>
            <a:ext cx="5714400" cy="23736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1867" b="1" dirty="0">
                <a:solidFill>
                  <a:schemeClr val="lt1"/>
                </a:solidFill>
                <a:latin typeface="Open Sans"/>
                <a:ea typeface="Open Sans"/>
                <a:cs typeface="Open Sans"/>
                <a:sym typeface="Open Sans"/>
              </a:rPr>
              <a:t>Investigation 3: </a:t>
            </a:r>
            <a:r>
              <a:rPr lang="en" sz="1867" dirty="0">
                <a:solidFill>
                  <a:schemeClr val="lt1"/>
                </a:solidFill>
                <a:latin typeface="Open Sans"/>
                <a:ea typeface="Open Sans"/>
                <a:cs typeface="Open Sans"/>
                <a:sym typeface="Open Sans"/>
              </a:rPr>
              <a:t>Increasing Temperature of the Water</a:t>
            </a:r>
            <a:endParaRPr sz="1867" dirty="0">
              <a:solidFill>
                <a:schemeClr val="lt1"/>
              </a:solidFill>
              <a:latin typeface="Open Sans"/>
              <a:ea typeface="Open Sans"/>
              <a:cs typeface="Open Sans"/>
              <a:sym typeface="Open Sans"/>
            </a:endParaRPr>
          </a:p>
        </p:txBody>
      </p:sp>
      <p:sp>
        <p:nvSpPr>
          <p:cNvPr id="201" name="Google Shape;201;p19"/>
          <p:cNvSpPr/>
          <p:nvPr/>
        </p:nvSpPr>
        <p:spPr>
          <a:xfrm>
            <a:off x="253400" y="1557400"/>
            <a:ext cx="5714400" cy="23736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1867" b="1" dirty="0">
                <a:solidFill>
                  <a:schemeClr val="lt1"/>
                </a:solidFill>
                <a:latin typeface="Open Sans"/>
                <a:ea typeface="Open Sans"/>
                <a:cs typeface="Open Sans"/>
                <a:sym typeface="Open Sans"/>
              </a:rPr>
              <a:t>Investigation 1: </a:t>
            </a:r>
            <a:r>
              <a:rPr lang="en" sz="1867" dirty="0">
                <a:solidFill>
                  <a:schemeClr val="lt1"/>
                </a:solidFill>
                <a:latin typeface="Open Sans"/>
                <a:ea typeface="Open Sans"/>
                <a:cs typeface="Open Sans"/>
                <a:sym typeface="Open Sans"/>
              </a:rPr>
              <a:t>Increasing Amount of  Salt, Sugar, and Pepper  </a:t>
            </a:r>
            <a:endParaRPr sz="1867" dirty="0">
              <a:solidFill>
                <a:schemeClr val="lt1"/>
              </a:solidFill>
              <a:latin typeface="Open Sans"/>
              <a:ea typeface="Open Sans"/>
              <a:cs typeface="Open Sans"/>
              <a:sym typeface="Open Sans"/>
            </a:endParaRPr>
          </a:p>
        </p:txBody>
      </p:sp>
      <p:sp>
        <p:nvSpPr>
          <p:cNvPr id="202" name="Google Shape;202;p19"/>
          <p:cNvSpPr/>
          <p:nvPr/>
        </p:nvSpPr>
        <p:spPr>
          <a:xfrm>
            <a:off x="5092997" y="33272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03" name="Google Shape;203;p19"/>
          <p:cNvSpPr/>
          <p:nvPr/>
        </p:nvSpPr>
        <p:spPr>
          <a:xfrm>
            <a:off x="5134926" y="3392106"/>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04" name="Google Shape;204;p19"/>
          <p:cNvSpPr/>
          <p:nvPr/>
        </p:nvSpPr>
        <p:spPr>
          <a:xfrm rot="10800000">
            <a:off x="5164123" y="3500451"/>
            <a:ext cx="317600" cy="179600"/>
          </a:xfrm>
          <a:prstGeom prst="trapezoid">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05" name="Google Shape;205;p19"/>
          <p:cNvSpPr/>
          <p:nvPr/>
        </p:nvSpPr>
        <p:spPr>
          <a:xfrm>
            <a:off x="4611283" y="33272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06" name="Google Shape;206;p19"/>
          <p:cNvSpPr/>
          <p:nvPr/>
        </p:nvSpPr>
        <p:spPr>
          <a:xfrm>
            <a:off x="4653211" y="3392106"/>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07" name="Google Shape;207;p19"/>
          <p:cNvSpPr/>
          <p:nvPr/>
        </p:nvSpPr>
        <p:spPr>
          <a:xfrm rot="10800000">
            <a:off x="4705941" y="3601633"/>
            <a:ext cx="270400" cy="74400"/>
          </a:xfrm>
          <a:prstGeom prst="trapezoid">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08" name="Google Shape;208;p19"/>
          <p:cNvSpPr/>
          <p:nvPr/>
        </p:nvSpPr>
        <p:spPr>
          <a:xfrm>
            <a:off x="4122597" y="3327185"/>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09" name="Google Shape;209;p19"/>
          <p:cNvSpPr/>
          <p:nvPr/>
        </p:nvSpPr>
        <p:spPr>
          <a:xfrm>
            <a:off x="4164527" y="3392088"/>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10" name="Google Shape;210;p19"/>
          <p:cNvSpPr/>
          <p:nvPr/>
        </p:nvSpPr>
        <p:spPr>
          <a:xfrm rot="10800000">
            <a:off x="4227040" y="3648833"/>
            <a:ext cx="247200" cy="27200"/>
          </a:xfrm>
          <a:prstGeom prst="trapezoid">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grpSp>
        <p:nvGrpSpPr>
          <p:cNvPr id="211" name="Google Shape;211;p19"/>
          <p:cNvGrpSpPr/>
          <p:nvPr/>
        </p:nvGrpSpPr>
        <p:grpSpPr>
          <a:xfrm>
            <a:off x="795096" y="3327185"/>
            <a:ext cx="1430385" cy="357916"/>
            <a:chOff x="5310800" y="1923563"/>
            <a:chExt cx="959475" cy="268437"/>
          </a:xfrm>
        </p:grpSpPr>
        <p:sp>
          <p:nvSpPr>
            <p:cNvPr id="212" name="Google Shape;212;p19"/>
            <p:cNvSpPr/>
            <p:nvPr/>
          </p:nvSpPr>
          <p:spPr>
            <a:xfrm>
              <a:off x="5961725"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13" name="Google Shape;213;p19"/>
            <p:cNvSpPr/>
            <p:nvPr/>
          </p:nvSpPr>
          <p:spPr>
            <a:xfrm>
              <a:off x="5989850"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14" name="Google Shape;214;p19"/>
            <p:cNvSpPr/>
            <p:nvPr/>
          </p:nvSpPr>
          <p:spPr>
            <a:xfrm rot="10800000">
              <a:off x="6009475" y="2053513"/>
              <a:ext cx="213000" cy="1347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15" name="Google Shape;215;p19"/>
            <p:cNvSpPr/>
            <p:nvPr/>
          </p:nvSpPr>
          <p:spPr>
            <a:xfrm>
              <a:off x="5638600"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16" name="Google Shape;216;p19"/>
            <p:cNvSpPr/>
            <p:nvPr/>
          </p:nvSpPr>
          <p:spPr>
            <a:xfrm>
              <a:off x="5666725"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17" name="Google Shape;217;p19"/>
            <p:cNvSpPr/>
            <p:nvPr/>
          </p:nvSpPr>
          <p:spPr>
            <a:xfrm rot="10800000">
              <a:off x="5701975" y="2129400"/>
              <a:ext cx="181500" cy="558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18" name="Google Shape;218;p19"/>
            <p:cNvSpPr/>
            <p:nvPr/>
          </p:nvSpPr>
          <p:spPr>
            <a:xfrm>
              <a:off x="5310800" y="1923563"/>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19" name="Google Shape;219;p19"/>
            <p:cNvSpPr/>
            <p:nvPr/>
          </p:nvSpPr>
          <p:spPr>
            <a:xfrm>
              <a:off x="5338925" y="1972241"/>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20" name="Google Shape;220;p19"/>
            <p:cNvSpPr/>
            <p:nvPr/>
          </p:nvSpPr>
          <p:spPr>
            <a:xfrm rot="10800000">
              <a:off x="5380775" y="2164800"/>
              <a:ext cx="165900" cy="204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grpSp>
      <p:grpSp>
        <p:nvGrpSpPr>
          <p:cNvPr id="221" name="Google Shape;221;p19"/>
          <p:cNvGrpSpPr/>
          <p:nvPr/>
        </p:nvGrpSpPr>
        <p:grpSpPr>
          <a:xfrm>
            <a:off x="2455362" y="3327185"/>
            <a:ext cx="1430385" cy="357916"/>
            <a:chOff x="6424475" y="1923563"/>
            <a:chExt cx="959475" cy="268437"/>
          </a:xfrm>
        </p:grpSpPr>
        <p:sp>
          <p:nvSpPr>
            <p:cNvPr id="222" name="Google Shape;222;p19"/>
            <p:cNvSpPr/>
            <p:nvPr/>
          </p:nvSpPr>
          <p:spPr>
            <a:xfrm>
              <a:off x="7075400"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23" name="Google Shape;223;p19"/>
            <p:cNvSpPr/>
            <p:nvPr/>
          </p:nvSpPr>
          <p:spPr>
            <a:xfrm>
              <a:off x="7103525"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24" name="Google Shape;224;p19"/>
            <p:cNvSpPr/>
            <p:nvPr/>
          </p:nvSpPr>
          <p:spPr>
            <a:xfrm rot="10800000">
              <a:off x="7123150" y="2053513"/>
              <a:ext cx="213000" cy="1347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25" name="Google Shape;225;p19"/>
            <p:cNvSpPr/>
            <p:nvPr/>
          </p:nvSpPr>
          <p:spPr>
            <a:xfrm>
              <a:off x="6752275"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26" name="Google Shape;226;p19"/>
            <p:cNvSpPr/>
            <p:nvPr/>
          </p:nvSpPr>
          <p:spPr>
            <a:xfrm>
              <a:off x="6780400"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27" name="Google Shape;227;p19"/>
            <p:cNvSpPr/>
            <p:nvPr/>
          </p:nvSpPr>
          <p:spPr>
            <a:xfrm rot="10800000">
              <a:off x="6815650" y="2129400"/>
              <a:ext cx="181500" cy="558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28" name="Google Shape;228;p19"/>
            <p:cNvSpPr/>
            <p:nvPr/>
          </p:nvSpPr>
          <p:spPr>
            <a:xfrm>
              <a:off x="6424475" y="1923563"/>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29" name="Google Shape;229;p19"/>
            <p:cNvSpPr/>
            <p:nvPr/>
          </p:nvSpPr>
          <p:spPr>
            <a:xfrm>
              <a:off x="6452600" y="1972241"/>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0" name="Google Shape;230;p19"/>
            <p:cNvSpPr/>
            <p:nvPr/>
          </p:nvSpPr>
          <p:spPr>
            <a:xfrm rot="10800000">
              <a:off x="6494450" y="2164800"/>
              <a:ext cx="165900" cy="204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grpSp>
      <p:sp>
        <p:nvSpPr>
          <p:cNvPr id="231" name="Google Shape;231;p19"/>
          <p:cNvSpPr/>
          <p:nvPr/>
        </p:nvSpPr>
        <p:spPr>
          <a:xfrm>
            <a:off x="3436217"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2" name="Google Shape;232;p19"/>
          <p:cNvSpPr/>
          <p:nvPr/>
        </p:nvSpPr>
        <p:spPr>
          <a:xfrm>
            <a:off x="3473718"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3" name="Google Shape;233;p19"/>
          <p:cNvSpPr/>
          <p:nvPr/>
        </p:nvSpPr>
        <p:spPr>
          <a:xfrm rot="10800000">
            <a:off x="3499884" y="6367551"/>
            <a:ext cx="284000" cy="179600"/>
          </a:xfrm>
          <a:prstGeom prst="trapezoid">
            <a:avLst>
              <a:gd name="adj" fmla="val 25000"/>
            </a:avLst>
          </a:prstGeom>
          <a:solidFill>
            <a:schemeClr val="lt2"/>
          </a:solid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4" name="Google Shape;234;p19"/>
          <p:cNvSpPr/>
          <p:nvPr/>
        </p:nvSpPr>
        <p:spPr>
          <a:xfrm>
            <a:off x="2972635"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5" name="Google Shape;235;p19"/>
          <p:cNvSpPr/>
          <p:nvPr/>
        </p:nvSpPr>
        <p:spPr>
          <a:xfrm>
            <a:off x="300455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6" name="Google Shape;236;p19"/>
          <p:cNvSpPr/>
          <p:nvPr/>
        </p:nvSpPr>
        <p:spPr>
          <a:xfrm rot="10800000">
            <a:off x="3030717" y="6367551"/>
            <a:ext cx="284000" cy="179600"/>
          </a:xfrm>
          <a:prstGeom prst="trapezoid">
            <a:avLst>
              <a:gd name="adj" fmla="val 25000"/>
            </a:avLst>
          </a:prstGeom>
          <a:solidFill>
            <a:schemeClr val="lt2"/>
          </a:solidFill>
          <a:ln w="38100" cap="flat" cmpd="sng">
            <a:solidFill>
              <a:srgbClr val="F4CCC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7" name="Google Shape;237;p19"/>
          <p:cNvSpPr/>
          <p:nvPr/>
        </p:nvSpPr>
        <p:spPr>
          <a:xfrm>
            <a:off x="2509051"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8" name="Google Shape;238;p19"/>
          <p:cNvSpPr/>
          <p:nvPr/>
        </p:nvSpPr>
        <p:spPr>
          <a:xfrm>
            <a:off x="254655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39" name="Google Shape;239;p19"/>
          <p:cNvSpPr/>
          <p:nvPr/>
        </p:nvSpPr>
        <p:spPr>
          <a:xfrm rot="10800000">
            <a:off x="2572717" y="6367551"/>
            <a:ext cx="284000" cy="179600"/>
          </a:xfrm>
          <a:prstGeom prst="trapezoid">
            <a:avLst>
              <a:gd name="adj" fmla="val 25000"/>
            </a:avLst>
          </a:prstGeom>
          <a:solidFill>
            <a:schemeClr val="lt2"/>
          </a:solidFill>
          <a:ln w="38100" cap="flat" cmpd="sng">
            <a:solidFill>
              <a:srgbClr val="C9DAF8"/>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0" name="Google Shape;240;p19"/>
          <p:cNvSpPr/>
          <p:nvPr/>
        </p:nvSpPr>
        <p:spPr>
          <a:xfrm>
            <a:off x="1802800"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1" name="Google Shape;241;p19"/>
          <p:cNvSpPr/>
          <p:nvPr/>
        </p:nvSpPr>
        <p:spPr>
          <a:xfrm>
            <a:off x="184030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2" name="Google Shape;242;p19"/>
          <p:cNvSpPr/>
          <p:nvPr/>
        </p:nvSpPr>
        <p:spPr>
          <a:xfrm rot="10800000">
            <a:off x="1866467" y="6367551"/>
            <a:ext cx="284000" cy="179600"/>
          </a:xfrm>
          <a:prstGeom prst="trapezoid">
            <a:avLst>
              <a:gd name="adj" fmla="val 25000"/>
            </a:avLst>
          </a:prstGeom>
          <a:solidFill>
            <a:schemeClr val="lt1"/>
          </a:solid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3" name="Google Shape;243;p19"/>
          <p:cNvSpPr/>
          <p:nvPr/>
        </p:nvSpPr>
        <p:spPr>
          <a:xfrm>
            <a:off x="1339217"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4" name="Google Shape;244;p19"/>
          <p:cNvSpPr/>
          <p:nvPr/>
        </p:nvSpPr>
        <p:spPr>
          <a:xfrm>
            <a:off x="1371134"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5" name="Google Shape;245;p19"/>
          <p:cNvSpPr/>
          <p:nvPr/>
        </p:nvSpPr>
        <p:spPr>
          <a:xfrm rot="10800000">
            <a:off x="1397300" y="6367551"/>
            <a:ext cx="284000" cy="179600"/>
          </a:xfrm>
          <a:prstGeom prst="trapezoid">
            <a:avLst>
              <a:gd name="adj" fmla="val 25000"/>
            </a:avLst>
          </a:prstGeom>
          <a:solidFill>
            <a:schemeClr val="lt1"/>
          </a:solidFill>
          <a:ln w="38100" cap="flat" cmpd="sng">
            <a:solidFill>
              <a:srgbClr val="F4CCC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6" name="Google Shape;246;p19"/>
          <p:cNvSpPr/>
          <p:nvPr/>
        </p:nvSpPr>
        <p:spPr>
          <a:xfrm>
            <a:off x="875633"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7" name="Google Shape;247;p19"/>
          <p:cNvSpPr/>
          <p:nvPr/>
        </p:nvSpPr>
        <p:spPr>
          <a:xfrm>
            <a:off x="913134"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8" name="Google Shape;248;p19"/>
          <p:cNvSpPr/>
          <p:nvPr/>
        </p:nvSpPr>
        <p:spPr>
          <a:xfrm rot="10800000">
            <a:off x="939300" y="6367551"/>
            <a:ext cx="284000" cy="179600"/>
          </a:xfrm>
          <a:prstGeom prst="trapezoid">
            <a:avLst>
              <a:gd name="adj" fmla="val 25000"/>
            </a:avLst>
          </a:prstGeom>
          <a:solidFill>
            <a:schemeClr val="lt1"/>
          </a:solidFill>
          <a:ln w="38100" cap="flat" cmpd="sng">
            <a:solidFill>
              <a:srgbClr val="C9DAF8"/>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49" name="Google Shape;249;p19"/>
          <p:cNvSpPr/>
          <p:nvPr/>
        </p:nvSpPr>
        <p:spPr>
          <a:xfrm>
            <a:off x="5069617"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0" name="Google Shape;250;p19"/>
          <p:cNvSpPr/>
          <p:nvPr/>
        </p:nvSpPr>
        <p:spPr>
          <a:xfrm>
            <a:off x="5107118"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1" name="Google Shape;251;p19"/>
          <p:cNvSpPr/>
          <p:nvPr/>
        </p:nvSpPr>
        <p:spPr>
          <a:xfrm rot="10800000">
            <a:off x="5133284" y="6367551"/>
            <a:ext cx="284000" cy="179600"/>
          </a:xfrm>
          <a:prstGeom prst="trapezoid">
            <a:avLst>
              <a:gd name="adj" fmla="val 25000"/>
            </a:avLst>
          </a:prstGeom>
          <a:solidFill>
            <a:schemeClr val="dk1"/>
          </a:solid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2" name="Google Shape;252;p19"/>
          <p:cNvSpPr/>
          <p:nvPr/>
        </p:nvSpPr>
        <p:spPr>
          <a:xfrm>
            <a:off x="4606033"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3" name="Google Shape;253;p19"/>
          <p:cNvSpPr/>
          <p:nvPr/>
        </p:nvSpPr>
        <p:spPr>
          <a:xfrm>
            <a:off x="463795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4" name="Google Shape;254;p19"/>
          <p:cNvSpPr/>
          <p:nvPr/>
        </p:nvSpPr>
        <p:spPr>
          <a:xfrm rot="10800000">
            <a:off x="4664117" y="6367551"/>
            <a:ext cx="284000" cy="179600"/>
          </a:xfrm>
          <a:prstGeom prst="trapezoid">
            <a:avLst>
              <a:gd name="adj" fmla="val 25000"/>
            </a:avLst>
          </a:prstGeom>
          <a:solidFill>
            <a:schemeClr val="dk1"/>
          </a:solidFill>
          <a:ln w="38100" cap="flat" cmpd="sng">
            <a:solidFill>
              <a:srgbClr val="F4CCC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5" name="Google Shape;255;p19"/>
          <p:cNvSpPr/>
          <p:nvPr/>
        </p:nvSpPr>
        <p:spPr>
          <a:xfrm>
            <a:off x="4142451"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6" name="Google Shape;256;p19"/>
          <p:cNvSpPr/>
          <p:nvPr/>
        </p:nvSpPr>
        <p:spPr>
          <a:xfrm>
            <a:off x="417995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7" name="Google Shape;257;p19"/>
          <p:cNvSpPr/>
          <p:nvPr/>
        </p:nvSpPr>
        <p:spPr>
          <a:xfrm rot="10800000">
            <a:off x="4206117" y="6367551"/>
            <a:ext cx="284000" cy="179600"/>
          </a:xfrm>
          <a:prstGeom prst="trapezoid">
            <a:avLst>
              <a:gd name="adj" fmla="val 25000"/>
            </a:avLst>
          </a:prstGeom>
          <a:solidFill>
            <a:schemeClr val="dk1"/>
          </a:solidFill>
          <a:ln w="38100" cap="flat" cmpd="sng">
            <a:solidFill>
              <a:srgbClr val="C9DAF8"/>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8" name="Google Shape;258;p19"/>
          <p:cNvSpPr/>
          <p:nvPr/>
        </p:nvSpPr>
        <p:spPr>
          <a:xfrm>
            <a:off x="6774000" y="61801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59" name="Google Shape;259;p19"/>
          <p:cNvSpPr/>
          <p:nvPr/>
        </p:nvSpPr>
        <p:spPr>
          <a:xfrm>
            <a:off x="6811501" y="62450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60" name="Google Shape;260;p19"/>
          <p:cNvSpPr/>
          <p:nvPr/>
        </p:nvSpPr>
        <p:spPr>
          <a:xfrm rot="10800000">
            <a:off x="6837667" y="6353351"/>
            <a:ext cx="284000" cy="1796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61" name="Google Shape;261;p19"/>
          <p:cNvSpPr/>
          <p:nvPr/>
        </p:nvSpPr>
        <p:spPr>
          <a:xfrm>
            <a:off x="7204833" y="61801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62" name="Google Shape;262;p19"/>
          <p:cNvSpPr/>
          <p:nvPr/>
        </p:nvSpPr>
        <p:spPr>
          <a:xfrm>
            <a:off x="7242334" y="62450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63" name="Google Shape;263;p19"/>
          <p:cNvSpPr/>
          <p:nvPr/>
        </p:nvSpPr>
        <p:spPr>
          <a:xfrm rot="10800000">
            <a:off x="7268500" y="6353351"/>
            <a:ext cx="284000" cy="1796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64" name="Google Shape;264;p19"/>
          <p:cNvSpPr/>
          <p:nvPr/>
        </p:nvSpPr>
        <p:spPr>
          <a:xfrm>
            <a:off x="7635667" y="61801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65" name="Google Shape;265;p19"/>
          <p:cNvSpPr/>
          <p:nvPr/>
        </p:nvSpPr>
        <p:spPr>
          <a:xfrm>
            <a:off x="7673167" y="62450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66" name="Google Shape;266;p19"/>
          <p:cNvSpPr/>
          <p:nvPr/>
        </p:nvSpPr>
        <p:spPr>
          <a:xfrm rot="10800000">
            <a:off x="7699333" y="6353351"/>
            <a:ext cx="284000" cy="1796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cxnSp>
        <p:nvCxnSpPr>
          <p:cNvPr id="267" name="Google Shape;267;p19"/>
          <p:cNvCxnSpPr/>
          <p:nvPr/>
        </p:nvCxnSpPr>
        <p:spPr>
          <a:xfrm flipH="1">
            <a:off x="7400500" y="5957433"/>
            <a:ext cx="152000" cy="480000"/>
          </a:xfrm>
          <a:prstGeom prst="straightConnector1">
            <a:avLst/>
          </a:prstGeom>
          <a:noFill/>
          <a:ln w="9525" cap="flat" cmpd="sng">
            <a:solidFill>
              <a:srgbClr val="F8A81B"/>
            </a:solidFill>
            <a:prstDash val="solid"/>
            <a:round/>
            <a:headEnd type="none" w="sm" len="sm"/>
            <a:tailEnd type="none" w="sm" len="sm"/>
          </a:ln>
        </p:spPr>
      </p:cxnSp>
      <p:cxnSp>
        <p:nvCxnSpPr>
          <p:cNvPr id="268" name="Google Shape;268;p19"/>
          <p:cNvCxnSpPr/>
          <p:nvPr/>
        </p:nvCxnSpPr>
        <p:spPr>
          <a:xfrm flipH="1">
            <a:off x="7831333" y="5971633"/>
            <a:ext cx="152000" cy="480000"/>
          </a:xfrm>
          <a:prstGeom prst="straightConnector1">
            <a:avLst/>
          </a:prstGeom>
          <a:noFill/>
          <a:ln w="9525" cap="flat" cmpd="sng">
            <a:solidFill>
              <a:srgbClr val="F8A81B"/>
            </a:solidFill>
            <a:prstDash val="solid"/>
            <a:round/>
            <a:headEnd type="none" w="sm" len="sm"/>
            <a:tailEnd type="none" w="sm" len="sm"/>
          </a:ln>
        </p:spPr>
      </p:cxnSp>
      <p:sp>
        <p:nvSpPr>
          <p:cNvPr id="269" name="Google Shape;269;p19"/>
          <p:cNvSpPr/>
          <p:nvPr/>
        </p:nvSpPr>
        <p:spPr>
          <a:xfrm>
            <a:off x="8362633"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70" name="Google Shape;270;p19"/>
          <p:cNvSpPr/>
          <p:nvPr/>
        </p:nvSpPr>
        <p:spPr>
          <a:xfrm>
            <a:off x="8400134"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71" name="Google Shape;271;p19"/>
          <p:cNvSpPr/>
          <p:nvPr/>
        </p:nvSpPr>
        <p:spPr>
          <a:xfrm rot="10800000">
            <a:off x="8426300" y="6367551"/>
            <a:ext cx="284000" cy="1796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72" name="Google Shape;272;p19"/>
          <p:cNvSpPr/>
          <p:nvPr/>
        </p:nvSpPr>
        <p:spPr>
          <a:xfrm>
            <a:off x="8793467"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73" name="Google Shape;273;p19"/>
          <p:cNvSpPr/>
          <p:nvPr/>
        </p:nvSpPr>
        <p:spPr>
          <a:xfrm>
            <a:off x="8830967"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74" name="Google Shape;274;p19"/>
          <p:cNvSpPr/>
          <p:nvPr/>
        </p:nvSpPr>
        <p:spPr>
          <a:xfrm rot="10800000">
            <a:off x="8857133" y="6367551"/>
            <a:ext cx="284000" cy="1796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75" name="Google Shape;275;p19"/>
          <p:cNvSpPr/>
          <p:nvPr/>
        </p:nvSpPr>
        <p:spPr>
          <a:xfrm>
            <a:off x="9224300"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76" name="Google Shape;276;p19"/>
          <p:cNvSpPr/>
          <p:nvPr/>
        </p:nvSpPr>
        <p:spPr>
          <a:xfrm>
            <a:off x="9261801"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77" name="Google Shape;277;p19"/>
          <p:cNvSpPr/>
          <p:nvPr/>
        </p:nvSpPr>
        <p:spPr>
          <a:xfrm rot="10800000">
            <a:off x="9287967" y="6367551"/>
            <a:ext cx="284000" cy="1796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cxnSp>
        <p:nvCxnSpPr>
          <p:cNvPr id="278" name="Google Shape;278;p19"/>
          <p:cNvCxnSpPr/>
          <p:nvPr/>
        </p:nvCxnSpPr>
        <p:spPr>
          <a:xfrm flipH="1">
            <a:off x="8989133" y="5971633"/>
            <a:ext cx="152000" cy="480000"/>
          </a:xfrm>
          <a:prstGeom prst="straightConnector1">
            <a:avLst/>
          </a:prstGeom>
          <a:noFill/>
          <a:ln w="9525" cap="flat" cmpd="sng">
            <a:solidFill>
              <a:srgbClr val="F8A81B"/>
            </a:solidFill>
            <a:prstDash val="solid"/>
            <a:round/>
            <a:headEnd type="none" w="sm" len="sm"/>
            <a:tailEnd type="none" w="sm" len="sm"/>
          </a:ln>
        </p:spPr>
      </p:cxnSp>
      <p:cxnSp>
        <p:nvCxnSpPr>
          <p:cNvPr id="279" name="Google Shape;279;p19"/>
          <p:cNvCxnSpPr/>
          <p:nvPr/>
        </p:nvCxnSpPr>
        <p:spPr>
          <a:xfrm flipH="1">
            <a:off x="9419967" y="5985833"/>
            <a:ext cx="152000" cy="480000"/>
          </a:xfrm>
          <a:prstGeom prst="straightConnector1">
            <a:avLst/>
          </a:prstGeom>
          <a:noFill/>
          <a:ln w="9525" cap="flat" cmpd="sng">
            <a:solidFill>
              <a:srgbClr val="F8A81B"/>
            </a:solidFill>
            <a:prstDash val="solid"/>
            <a:round/>
            <a:headEnd type="none" w="sm" len="sm"/>
            <a:tailEnd type="none" w="sm" len="sm"/>
          </a:ln>
        </p:spPr>
      </p:cxnSp>
      <p:sp>
        <p:nvSpPr>
          <p:cNvPr id="280" name="Google Shape;280;p19"/>
          <p:cNvSpPr/>
          <p:nvPr/>
        </p:nvSpPr>
        <p:spPr>
          <a:xfrm>
            <a:off x="9922067"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81" name="Google Shape;281;p19"/>
          <p:cNvSpPr/>
          <p:nvPr/>
        </p:nvSpPr>
        <p:spPr>
          <a:xfrm>
            <a:off x="9959567"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82" name="Google Shape;282;p19"/>
          <p:cNvSpPr/>
          <p:nvPr/>
        </p:nvSpPr>
        <p:spPr>
          <a:xfrm rot="10800000">
            <a:off x="9985733" y="6367551"/>
            <a:ext cx="284000" cy="179600"/>
          </a:xfrm>
          <a:prstGeom prst="trapezoid">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83" name="Google Shape;283;p19"/>
          <p:cNvSpPr/>
          <p:nvPr/>
        </p:nvSpPr>
        <p:spPr>
          <a:xfrm>
            <a:off x="10352900"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84" name="Google Shape;284;p19"/>
          <p:cNvSpPr/>
          <p:nvPr/>
        </p:nvSpPr>
        <p:spPr>
          <a:xfrm>
            <a:off x="10390401"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85" name="Google Shape;285;p19"/>
          <p:cNvSpPr/>
          <p:nvPr/>
        </p:nvSpPr>
        <p:spPr>
          <a:xfrm rot="10800000">
            <a:off x="10416567" y="6367551"/>
            <a:ext cx="284000" cy="179600"/>
          </a:xfrm>
          <a:prstGeom prst="trapezoid">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86" name="Google Shape;286;p19"/>
          <p:cNvSpPr/>
          <p:nvPr/>
        </p:nvSpPr>
        <p:spPr>
          <a:xfrm>
            <a:off x="10783733"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87" name="Google Shape;287;p19"/>
          <p:cNvSpPr/>
          <p:nvPr/>
        </p:nvSpPr>
        <p:spPr>
          <a:xfrm>
            <a:off x="10821234"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88" name="Google Shape;288;p19"/>
          <p:cNvSpPr/>
          <p:nvPr/>
        </p:nvSpPr>
        <p:spPr>
          <a:xfrm rot="10800000">
            <a:off x="10847400" y="6367551"/>
            <a:ext cx="284000" cy="179600"/>
          </a:xfrm>
          <a:prstGeom prst="trapezoid">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cxnSp>
        <p:nvCxnSpPr>
          <p:cNvPr id="289" name="Google Shape;289;p19"/>
          <p:cNvCxnSpPr/>
          <p:nvPr/>
        </p:nvCxnSpPr>
        <p:spPr>
          <a:xfrm flipH="1">
            <a:off x="10548567" y="5971633"/>
            <a:ext cx="152000" cy="480000"/>
          </a:xfrm>
          <a:prstGeom prst="straightConnector1">
            <a:avLst/>
          </a:prstGeom>
          <a:noFill/>
          <a:ln w="9525" cap="flat" cmpd="sng">
            <a:solidFill>
              <a:srgbClr val="F8A81B"/>
            </a:solidFill>
            <a:prstDash val="solid"/>
            <a:round/>
            <a:headEnd type="none" w="sm" len="sm"/>
            <a:tailEnd type="none" w="sm" len="sm"/>
          </a:ln>
        </p:spPr>
      </p:cxnSp>
      <p:cxnSp>
        <p:nvCxnSpPr>
          <p:cNvPr id="290" name="Google Shape;290;p19"/>
          <p:cNvCxnSpPr/>
          <p:nvPr/>
        </p:nvCxnSpPr>
        <p:spPr>
          <a:xfrm flipH="1">
            <a:off x="10979400" y="5985833"/>
            <a:ext cx="152000" cy="480000"/>
          </a:xfrm>
          <a:prstGeom prst="straightConnector1">
            <a:avLst/>
          </a:prstGeom>
          <a:noFill/>
          <a:ln w="9525" cap="flat" cmpd="sng">
            <a:solidFill>
              <a:srgbClr val="F8A81B"/>
            </a:solidFill>
            <a:prstDash val="solid"/>
            <a:round/>
            <a:headEnd type="none" w="sm" len="sm"/>
            <a:tailEnd type="none" w="sm" len="sm"/>
          </a:ln>
        </p:spPr>
      </p:cxnSp>
      <p:cxnSp>
        <p:nvCxnSpPr>
          <p:cNvPr id="291" name="Google Shape;291;p19"/>
          <p:cNvCxnSpPr/>
          <p:nvPr/>
        </p:nvCxnSpPr>
        <p:spPr>
          <a:xfrm flipH="1">
            <a:off x="10971984"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grpSp>
        <p:nvGrpSpPr>
          <p:cNvPr id="292" name="Google Shape;292;p19"/>
          <p:cNvGrpSpPr/>
          <p:nvPr/>
        </p:nvGrpSpPr>
        <p:grpSpPr>
          <a:xfrm>
            <a:off x="1165896" y="2531493"/>
            <a:ext cx="343217" cy="524479"/>
            <a:chOff x="3293100" y="824051"/>
            <a:chExt cx="315650" cy="527999"/>
          </a:xfrm>
        </p:grpSpPr>
        <p:sp>
          <p:nvSpPr>
            <p:cNvPr id="293" name="Google Shape;293;p19"/>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94" name="Google Shape;294;p19"/>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95" name="Google Shape;295;p19"/>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96" name="Google Shape;296;p19"/>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297" name="Google Shape;297;p19"/>
          <p:cNvGrpSpPr/>
          <p:nvPr/>
        </p:nvGrpSpPr>
        <p:grpSpPr>
          <a:xfrm>
            <a:off x="1580762" y="2531493"/>
            <a:ext cx="343217" cy="524479"/>
            <a:chOff x="3293100" y="824051"/>
            <a:chExt cx="315650" cy="527999"/>
          </a:xfrm>
        </p:grpSpPr>
        <p:sp>
          <p:nvSpPr>
            <p:cNvPr id="298" name="Google Shape;298;p19"/>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299" name="Google Shape;299;p19"/>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00" name="Google Shape;300;p19"/>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01" name="Google Shape;301;p19"/>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02" name="Google Shape;302;p19"/>
          <p:cNvGrpSpPr/>
          <p:nvPr/>
        </p:nvGrpSpPr>
        <p:grpSpPr>
          <a:xfrm>
            <a:off x="2755378" y="2531493"/>
            <a:ext cx="343217" cy="524479"/>
            <a:chOff x="3293100" y="824051"/>
            <a:chExt cx="315650" cy="527999"/>
          </a:xfrm>
        </p:grpSpPr>
        <p:sp>
          <p:nvSpPr>
            <p:cNvPr id="303" name="Google Shape;303;p19"/>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04" name="Google Shape;304;p19"/>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05" name="Google Shape;305;p19"/>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06" name="Google Shape;306;p19"/>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07" name="Google Shape;307;p19"/>
          <p:cNvGrpSpPr/>
          <p:nvPr/>
        </p:nvGrpSpPr>
        <p:grpSpPr>
          <a:xfrm>
            <a:off x="3174478" y="2531493"/>
            <a:ext cx="343217" cy="524479"/>
            <a:chOff x="3293100" y="824051"/>
            <a:chExt cx="315650" cy="527999"/>
          </a:xfrm>
        </p:grpSpPr>
        <p:sp>
          <p:nvSpPr>
            <p:cNvPr id="308" name="Google Shape;308;p19"/>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09" name="Google Shape;309;p19"/>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10" name="Google Shape;310;p19"/>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11" name="Google Shape;311;p19"/>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12" name="Google Shape;312;p19"/>
          <p:cNvGrpSpPr/>
          <p:nvPr/>
        </p:nvGrpSpPr>
        <p:grpSpPr>
          <a:xfrm>
            <a:off x="4272329" y="2531475"/>
            <a:ext cx="343217" cy="524479"/>
            <a:chOff x="3293100" y="824051"/>
            <a:chExt cx="315650" cy="527999"/>
          </a:xfrm>
        </p:grpSpPr>
        <p:sp>
          <p:nvSpPr>
            <p:cNvPr id="313" name="Google Shape;313;p19"/>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14" name="Google Shape;314;p19"/>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15" name="Google Shape;315;p19"/>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16" name="Google Shape;316;p19"/>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17" name="Google Shape;317;p19"/>
          <p:cNvGrpSpPr/>
          <p:nvPr/>
        </p:nvGrpSpPr>
        <p:grpSpPr>
          <a:xfrm>
            <a:off x="4687196" y="2531475"/>
            <a:ext cx="343217" cy="524479"/>
            <a:chOff x="3293100" y="824051"/>
            <a:chExt cx="315650" cy="527999"/>
          </a:xfrm>
        </p:grpSpPr>
        <p:sp>
          <p:nvSpPr>
            <p:cNvPr id="318" name="Google Shape;318;p19"/>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19" name="Google Shape;319;p19"/>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20" name="Google Shape;320;p19"/>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21" name="Google Shape;321;p19"/>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22" name="Google Shape;322;p19"/>
          <p:cNvGrpSpPr/>
          <p:nvPr/>
        </p:nvGrpSpPr>
        <p:grpSpPr>
          <a:xfrm>
            <a:off x="5102062" y="2531475"/>
            <a:ext cx="343217" cy="524479"/>
            <a:chOff x="3293100" y="824051"/>
            <a:chExt cx="315650" cy="527999"/>
          </a:xfrm>
        </p:grpSpPr>
        <p:sp>
          <p:nvSpPr>
            <p:cNvPr id="323" name="Google Shape;323;p19"/>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24" name="Google Shape;324;p19"/>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25" name="Google Shape;325;p19"/>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26" name="Google Shape;326;p19"/>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27" name="Google Shape;327;p19"/>
          <p:cNvGrpSpPr/>
          <p:nvPr/>
        </p:nvGrpSpPr>
        <p:grpSpPr>
          <a:xfrm>
            <a:off x="6655013" y="2531480"/>
            <a:ext cx="312788" cy="524465"/>
            <a:chOff x="3293100" y="1474101"/>
            <a:chExt cx="315650" cy="575324"/>
          </a:xfrm>
        </p:grpSpPr>
        <p:sp>
          <p:nvSpPr>
            <p:cNvPr id="328" name="Google Shape;328;p19"/>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29" name="Google Shape;329;p19"/>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30" name="Google Shape;330;p19"/>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31" name="Google Shape;331;p19"/>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32" name="Google Shape;332;p19"/>
          <p:cNvGrpSpPr/>
          <p:nvPr/>
        </p:nvGrpSpPr>
        <p:grpSpPr>
          <a:xfrm>
            <a:off x="7085413" y="2531497"/>
            <a:ext cx="312788" cy="524465"/>
            <a:chOff x="3293100" y="1474101"/>
            <a:chExt cx="315650" cy="575324"/>
          </a:xfrm>
        </p:grpSpPr>
        <p:sp>
          <p:nvSpPr>
            <p:cNvPr id="333" name="Google Shape;333;p19"/>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34" name="Google Shape;334;p19"/>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35" name="Google Shape;335;p19"/>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36" name="Google Shape;336;p19"/>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37" name="Google Shape;337;p19"/>
          <p:cNvGrpSpPr/>
          <p:nvPr/>
        </p:nvGrpSpPr>
        <p:grpSpPr>
          <a:xfrm>
            <a:off x="7515813" y="2531513"/>
            <a:ext cx="312788" cy="524465"/>
            <a:chOff x="3293100" y="1474101"/>
            <a:chExt cx="315650" cy="575324"/>
          </a:xfrm>
        </p:grpSpPr>
        <p:sp>
          <p:nvSpPr>
            <p:cNvPr id="338" name="Google Shape;338;p19"/>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39" name="Google Shape;339;p19"/>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40" name="Google Shape;340;p19"/>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41" name="Google Shape;341;p19"/>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42" name="Google Shape;342;p19"/>
          <p:cNvGrpSpPr/>
          <p:nvPr/>
        </p:nvGrpSpPr>
        <p:grpSpPr>
          <a:xfrm>
            <a:off x="8702479" y="2531513"/>
            <a:ext cx="312788" cy="524465"/>
            <a:chOff x="3293100" y="1474101"/>
            <a:chExt cx="315650" cy="575324"/>
          </a:xfrm>
        </p:grpSpPr>
        <p:sp>
          <p:nvSpPr>
            <p:cNvPr id="343" name="Google Shape;343;p19"/>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44" name="Google Shape;344;p19"/>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45" name="Google Shape;345;p19"/>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46" name="Google Shape;346;p19"/>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47" name="Google Shape;347;p19"/>
          <p:cNvGrpSpPr/>
          <p:nvPr/>
        </p:nvGrpSpPr>
        <p:grpSpPr>
          <a:xfrm>
            <a:off x="9086946" y="2531513"/>
            <a:ext cx="312788" cy="524465"/>
            <a:chOff x="3293100" y="1474101"/>
            <a:chExt cx="315650" cy="575324"/>
          </a:xfrm>
        </p:grpSpPr>
        <p:sp>
          <p:nvSpPr>
            <p:cNvPr id="348" name="Google Shape;348;p19"/>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49" name="Google Shape;349;p19"/>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50" name="Google Shape;350;p19"/>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51" name="Google Shape;351;p19"/>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52" name="Google Shape;352;p19"/>
          <p:cNvGrpSpPr/>
          <p:nvPr/>
        </p:nvGrpSpPr>
        <p:grpSpPr>
          <a:xfrm>
            <a:off x="10445279" y="2544713"/>
            <a:ext cx="312788" cy="524465"/>
            <a:chOff x="3293100" y="1474101"/>
            <a:chExt cx="315650" cy="575324"/>
          </a:xfrm>
        </p:grpSpPr>
        <p:sp>
          <p:nvSpPr>
            <p:cNvPr id="353" name="Google Shape;353;p19"/>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54" name="Google Shape;354;p19"/>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55" name="Google Shape;355;p19"/>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56" name="Google Shape;356;p19"/>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57" name="Google Shape;357;p19"/>
          <p:cNvGrpSpPr/>
          <p:nvPr/>
        </p:nvGrpSpPr>
        <p:grpSpPr>
          <a:xfrm>
            <a:off x="10805913" y="2544713"/>
            <a:ext cx="312788" cy="524465"/>
            <a:chOff x="3293100" y="1474101"/>
            <a:chExt cx="315650" cy="575324"/>
          </a:xfrm>
        </p:grpSpPr>
        <p:sp>
          <p:nvSpPr>
            <p:cNvPr id="358" name="Google Shape;358;p19"/>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59" name="Google Shape;359;p19"/>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60" name="Google Shape;360;p19"/>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61" name="Google Shape;361;p19"/>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cxnSp>
        <p:nvCxnSpPr>
          <p:cNvPr id="362" name="Google Shape;362;p19"/>
          <p:cNvCxnSpPr/>
          <p:nvPr/>
        </p:nvCxnSpPr>
        <p:spPr>
          <a:xfrm flipH="1">
            <a:off x="10966117" y="64339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363" name="Google Shape;363;p19"/>
          <p:cNvCxnSpPr/>
          <p:nvPr/>
        </p:nvCxnSpPr>
        <p:spPr>
          <a:xfrm flipH="1">
            <a:off x="10527601" y="64339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364" name="Google Shape;364;p19"/>
          <p:cNvCxnSpPr/>
          <p:nvPr/>
        </p:nvCxnSpPr>
        <p:spPr>
          <a:xfrm flipH="1">
            <a:off x="9416451" y="64447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365" name="Google Shape;365;p19"/>
          <p:cNvCxnSpPr/>
          <p:nvPr/>
        </p:nvCxnSpPr>
        <p:spPr>
          <a:xfrm flipH="1">
            <a:off x="8968168" y="64339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366" name="Google Shape;366;p19"/>
          <p:cNvCxnSpPr/>
          <p:nvPr/>
        </p:nvCxnSpPr>
        <p:spPr>
          <a:xfrm flipH="1">
            <a:off x="7819317" y="64447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367" name="Google Shape;367;p19"/>
          <p:cNvCxnSpPr/>
          <p:nvPr/>
        </p:nvCxnSpPr>
        <p:spPr>
          <a:xfrm flipH="1">
            <a:off x="7379535" y="64339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368" name="Google Shape;368;p19"/>
          <p:cNvCxnSpPr/>
          <p:nvPr/>
        </p:nvCxnSpPr>
        <p:spPr>
          <a:xfrm flipH="1">
            <a:off x="10541151"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cxnSp>
        <p:nvCxnSpPr>
          <p:cNvPr id="369" name="Google Shape;369;p19"/>
          <p:cNvCxnSpPr/>
          <p:nvPr/>
        </p:nvCxnSpPr>
        <p:spPr>
          <a:xfrm flipH="1">
            <a:off x="9403384"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cxnSp>
        <p:nvCxnSpPr>
          <p:cNvPr id="370" name="Google Shape;370;p19"/>
          <p:cNvCxnSpPr/>
          <p:nvPr/>
        </p:nvCxnSpPr>
        <p:spPr>
          <a:xfrm flipH="1">
            <a:off x="8981717"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cxnSp>
        <p:nvCxnSpPr>
          <p:cNvPr id="371" name="Google Shape;371;p19"/>
          <p:cNvCxnSpPr/>
          <p:nvPr/>
        </p:nvCxnSpPr>
        <p:spPr>
          <a:xfrm flipH="1">
            <a:off x="7820551"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cxnSp>
        <p:nvCxnSpPr>
          <p:cNvPr id="372" name="Google Shape;372;p19"/>
          <p:cNvCxnSpPr/>
          <p:nvPr/>
        </p:nvCxnSpPr>
        <p:spPr>
          <a:xfrm flipH="1">
            <a:off x="7393084"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sp>
        <p:nvSpPr>
          <p:cNvPr id="373" name="Google Shape;373;p19"/>
          <p:cNvSpPr/>
          <p:nvPr/>
        </p:nvSpPr>
        <p:spPr>
          <a:xfrm>
            <a:off x="8793367" y="60147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30s</a:t>
            </a:r>
            <a:endParaRPr sz="667" b="1">
              <a:latin typeface="Open Sans"/>
              <a:ea typeface="Open Sans"/>
              <a:cs typeface="Open Sans"/>
              <a:sym typeface="Open Sans"/>
            </a:endParaRPr>
          </a:p>
        </p:txBody>
      </p:sp>
      <p:sp>
        <p:nvSpPr>
          <p:cNvPr id="374" name="Google Shape;374;p19"/>
          <p:cNvSpPr/>
          <p:nvPr/>
        </p:nvSpPr>
        <p:spPr>
          <a:xfrm>
            <a:off x="10344233" y="60147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30s</a:t>
            </a:r>
            <a:endParaRPr sz="667" b="1">
              <a:latin typeface="Open Sans"/>
              <a:ea typeface="Open Sans"/>
              <a:cs typeface="Open Sans"/>
              <a:sym typeface="Open Sans"/>
            </a:endParaRPr>
          </a:p>
        </p:txBody>
      </p:sp>
      <p:sp>
        <p:nvSpPr>
          <p:cNvPr id="375" name="Google Shape;375;p19"/>
          <p:cNvSpPr/>
          <p:nvPr/>
        </p:nvSpPr>
        <p:spPr>
          <a:xfrm>
            <a:off x="7635667" y="60005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60s</a:t>
            </a:r>
            <a:endParaRPr sz="667" b="1">
              <a:latin typeface="Open Sans"/>
              <a:ea typeface="Open Sans"/>
              <a:cs typeface="Open Sans"/>
              <a:sym typeface="Open Sans"/>
            </a:endParaRPr>
          </a:p>
        </p:txBody>
      </p:sp>
      <p:sp>
        <p:nvSpPr>
          <p:cNvPr id="376" name="Google Shape;376;p19"/>
          <p:cNvSpPr/>
          <p:nvPr/>
        </p:nvSpPr>
        <p:spPr>
          <a:xfrm>
            <a:off x="9228533" y="60147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60s</a:t>
            </a:r>
            <a:endParaRPr sz="667" b="1">
              <a:latin typeface="Open Sans"/>
              <a:ea typeface="Open Sans"/>
              <a:cs typeface="Open Sans"/>
              <a:sym typeface="Open Sans"/>
            </a:endParaRPr>
          </a:p>
        </p:txBody>
      </p:sp>
      <p:sp>
        <p:nvSpPr>
          <p:cNvPr id="377" name="Google Shape;377;p19"/>
          <p:cNvSpPr/>
          <p:nvPr/>
        </p:nvSpPr>
        <p:spPr>
          <a:xfrm>
            <a:off x="10783733" y="60147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60s</a:t>
            </a:r>
            <a:endParaRPr sz="667" b="1">
              <a:latin typeface="Open Sans"/>
              <a:ea typeface="Open Sans"/>
              <a:cs typeface="Open Sans"/>
              <a:sym typeface="Open Sans"/>
            </a:endParaRPr>
          </a:p>
        </p:txBody>
      </p:sp>
      <p:grpSp>
        <p:nvGrpSpPr>
          <p:cNvPr id="378" name="Google Shape;378;p19"/>
          <p:cNvGrpSpPr/>
          <p:nvPr/>
        </p:nvGrpSpPr>
        <p:grpSpPr>
          <a:xfrm>
            <a:off x="1091910" y="5345189"/>
            <a:ext cx="291365" cy="524465"/>
            <a:chOff x="3293100" y="1474101"/>
            <a:chExt cx="315650" cy="575324"/>
          </a:xfrm>
        </p:grpSpPr>
        <p:sp>
          <p:nvSpPr>
            <p:cNvPr id="379" name="Google Shape;379;p19"/>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80" name="Google Shape;380;p19"/>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81" name="Google Shape;381;p19"/>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82" name="Google Shape;382;p19"/>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83" name="Google Shape;383;p19"/>
          <p:cNvGrpSpPr/>
          <p:nvPr/>
        </p:nvGrpSpPr>
        <p:grpSpPr>
          <a:xfrm>
            <a:off x="1492143" y="5345189"/>
            <a:ext cx="291365" cy="524465"/>
            <a:chOff x="3293100" y="1474101"/>
            <a:chExt cx="315650" cy="575324"/>
          </a:xfrm>
        </p:grpSpPr>
        <p:sp>
          <p:nvSpPr>
            <p:cNvPr id="384" name="Google Shape;384;p19"/>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85" name="Google Shape;385;p19"/>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86" name="Google Shape;386;p19"/>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87" name="Google Shape;387;p19"/>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88" name="Google Shape;388;p19"/>
          <p:cNvGrpSpPr/>
          <p:nvPr/>
        </p:nvGrpSpPr>
        <p:grpSpPr>
          <a:xfrm>
            <a:off x="2455376" y="5345189"/>
            <a:ext cx="291365" cy="524465"/>
            <a:chOff x="3293100" y="1474101"/>
            <a:chExt cx="315650" cy="575324"/>
          </a:xfrm>
        </p:grpSpPr>
        <p:sp>
          <p:nvSpPr>
            <p:cNvPr id="389" name="Google Shape;389;p19"/>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90" name="Google Shape;390;p19"/>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91" name="Google Shape;391;p19"/>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92" name="Google Shape;392;p19"/>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93" name="Google Shape;393;p19"/>
          <p:cNvGrpSpPr/>
          <p:nvPr/>
        </p:nvGrpSpPr>
        <p:grpSpPr>
          <a:xfrm>
            <a:off x="2848343" y="5345189"/>
            <a:ext cx="291365" cy="524465"/>
            <a:chOff x="3293100" y="1474101"/>
            <a:chExt cx="315650" cy="575324"/>
          </a:xfrm>
        </p:grpSpPr>
        <p:sp>
          <p:nvSpPr>
            <p:cNvPr id="394" name="Google Shape;394;p19"/>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395" name="Google Shape;395;p19"/>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96" name="Google Shape;396;p19"/>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97" name="Google Shape;397;p19"/>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98" name="Google Shape;398;p19"/>
          <p:cNvGrpSpPr/>
          <p:nvPr/>
        </p:nvGrpSpPr>
        <p:grpSpPr>
          <a:xfrm>
            <a:off x="3241310" y="5345189"/>
            <a:ext cx="291365" cy="524465"/>
            <a:chOff x="3293100" y="1474101"/>
            <a:chExt cx="315650" cy="575324"/>
          </a:xfrm>
        </p:grpSpPr>
        <p:sp>
          <p:nvSpPr>
            <p:cNvPr id="399" name="Google Shape;399;p19"/>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00" name="Google Shape;400;p19"/>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01" name="Google Shape;401;p19"/>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02" name="Google Shape;402;p19"/>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03" name="Google Shape;403;p19"/>
          <p:cNvGrpSpPr/>
          <p:nvPr/>
        </p:nvGrpSpPr>
        <p:grpSpPr>
          <a:xfrm>
            <a:off x="4481960" y="5345189"/>
            <a:ext cx="291365" cy="524465"/>
            <a:chOff x="3293100" y="1474101"/>
            <a:chExt cx="315650" cy="575324"/>
          </a:xfrm>
        </p:grpSpPr>
        <p:sp>
          <p:nvSpPr>
            <p:cNvPr id="404" name="Google Shape;404;p19"/>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05" name="Google Shape;405;p19"/>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06" name="Google Shape;406;p19"/>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07" name="Google Shape;407;p19"/>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08" name="Google Shape;408;p19"/>
          <p:cNvGrpSpPr/>
          <p:nvPr/>
        </p:nvGrpSpPr>
        <p:grpSpPr>
          <a:xfrm>
            <a:off x="4872110" y="5345189"/>
            <a:ext cx="291365" cy="524465"/>
            <a:chOff x="3293100" y="1474101"/>
            <a:chExt cx="315650" cy="575324"/>
          </a:xfrm>
        </p:grpSpPr>
        <p:sp>
          <p:nvSpPr>
            <p:cNvPr id="409" name="Google Shape;409;p19"/>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10" name="Google Shape;410;p19"/>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11" name="Google Shape;411;p19"/>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12" name="Google Shape;412;p19"/>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13" name="Google Shape;413;p19"/>
          <p:cNvGrpSpPr/>
          <p:nvPr/>
        </p:nvGrpSpPr>
        <p:grpSpPr>
          <a:xfrm>
            <a:off x="7288830" y="5345182"/>
            <a:ext cx="291365" cy="524479"/>
            <a:chOff x="3293100" y="824051"/>
            <a:chExt cx="315650" cy="527999"/>
          </a:xfrm>
        </p:grpSpPr>
        <p:sp>
          <p:nvSpPr>
            <p:cNvPr id="414" name="Google Shape;414;p19"/>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15" name="Google Shape;415;p19"/>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16" name="Google Shape;416;p19"/>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17" name="Google Shape;417;p19"/>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18" name="Google Shape;418;p19"/>
          <p:cNvGrpSpPr/>
          <p:nvPr/>
        </p:nvGrpSpPr>
        <p:grpSpPr>
          <a:xfrm>
            <a:off x="7695863" y="5345199"/>
            <a:ext cx="291365" cy="524479"/>
            <a:chOff x="3293100" y="824051"/>
            <a:chExt cx="315650" cy="527999"/>
          </a:xfrm>
        </p:grpSpPr>
        <p:sp>
          <p:nvSpPr>
            <p:cNvPr id="419" name="Google Shape;419;p19"/>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20" name="Google Shape;420;p19"/>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21" name="Google Shape;421;p19"/>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22" name="Google Shape;422;p19"/>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23" name="Google Shape;423;p19"/>
          <p:cNvGrpSpPr/>
          <p:nvPr/>
        </p:nvGrpSpPr>
        <p:grpSpPr>
          <a:xfrm>
            <a:off x="6895863" y="5345199"/>
            <a:ext cx="291365" cy="524479"/>
            <a:chOff x="3293100" y="824051"/>
            <a:chExt cx="315650" cy="527999"/>
          </a:xfrm>
        </p:grpSpPr>
        <p:sp>
          <p:nvSpPr>
            <p:cNvPr id="424" name="Google Shape;424;p19"/>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25" name="Google Shape;425;p19"/>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26" name="Google Shape;426;p19"/>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27" name="Google Shape;427;p19"/>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28" name="Google Shape;428;p19"/>
          <p:cNvGrpSpPr/>
          <p:nvPr/>
        </p:nvGrpSpPr>
        <p:grpSpPr>
          <a:xfrm>
            <a:off x="8713180" y="5345182"/>
            <a:ext cx="291365" cy="524479"/>
            <a:chOff x="3293100" y="824051"/>
            <a:chExt cx="315650" cy="527999"/>
          </a:xfrm>
        </p:grpSpPr>
        <p:sp>
          <p:nvSpPr>
            <p:cNvPr id="429" name="Google Shape;429;p19"/>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30" name="Google Shape;430;p19"/>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31" name="Google Shape;431;p19"/>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32" name="Google Shape;432;p19"/>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33" name="Google Shape;433;p19"/>
          <p:cNvGrpSpPr/>
          <p:nvPr/>
        </p:nvGrpSpPr>
        <p:grpSpPr>
          <a:xfrm>
            <a:off x="9100563" y="5345182"/>
            <a:ext cx="291365" cy="524479"/>
            <a:chOff x="3293100" y="824051"/>
            <a:chExt cx="315650" cy="527999"/>
          </a:xfrm>
        </p:grpSpPr>
        <p:sp>
          <p:nvSpPr>
            <p:cNvPr id="434" name="Google Shape;434;p19"/>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35" name="Google Shape;435;p19"/>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36" name="Google Shape;436;p19"/>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37" name="Google Shape;437;p19"/>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38" name="Google Shape;438;p19"/>
          <p:cNvGrpSpPr/>
          <p:nvPr/>
        </p:nvGrpSpPr>
        <p:grpSpPr>
          <a:xfrm>
            <a:off x="10227830" y="5345199"/>
            <a:ext cx="291365" cy="524479"/>
            <a:chOff x="3293100" y="824051"/>
            <a:chExt cx="315650" cy="527999"/>
          </a:xfrm>
        </p:grpSpPr>
        <p:sp>
          <p:nvSpPr>
            <p:cNvPr id="439" name="Google Shape;439;p19"/>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40" name="Google Shape;440;p19"/>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41" name="Google Shape;441;p19"/>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42" name="Google Shape;442;p19"/>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443" name="Google Shape;443;p19"/>
          <p:cNvGrpSpPr/>
          <p:nvPr/>
        </p:nvGrpSpPr>
        <p:grpSpPr>
          <a:xfrm>
            <a:off x="10596263" y="5316949"/>
            <a:ext cx="291365" cy="524479"/>
            <a:chOff x="3293100" y="824051"/>
            <a:chExt cx="315650" cy="527999"/>
          </a:xfrm>
        </p:grpSpPr>
        <p:sp>
          <p:nvSpPr>
            <p:cNvPr id="444" name="Google Shape;444;p19"/>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445" name="Google Shape;445;p19"/>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46" name="Google Shape;446;p19"/>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47" name="Google Shape;447;p19"/>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sp>
        <p:nvSpPr>
          <p:cNvPr id="448" name="Google Shape;448;p19"/>
          <p:cNvSpPr/>
          <p:nvPr/>
        </p:nvSpPr>
        <p:spPr>
          <a:xfrm>
            <a:off x="6921367" y="36363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49" name="Google Shape;449;p19"/>
          <p:cNvSpPr/>
          <p:nvPr/>
        </p:nvSpPr>
        <p:spPr>
          <a:xfrm>
            <a:off x="7022967" y="3660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0" name="Google Shape;450;p19"/>
          <p:cNvSpPr/>
          <p:nvPr/>
        </p:nvSpPr>
        <p:spPr>
          <a:xfrm>
            <a:off x="7022967" y="35586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1" name="Google Shape;451;p19"/>
          <p:cNvSpPr/>
          <p:nvPr/>
        </p:nvSpPr>
        <p:spPr>
          <a:xfrm>
            <a:off x="6921367" y="35347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2" name="Google Shape;452;p19"/>
          <p:cNvSpPr/>
          <p:nvPr/>
        </p:nvSpPr>
        <p:spPr>
          <a:xfrm>
            <a:off x="7003900" y="36116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3" name="Google Shape;453;p19"/>
          <p:cNvSpPr/>
          <p:nvPr/>
        </p:nvSpPr>
        <p:spPr>
          <a:xfrm>
            <a:off x="6951533" y="35878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4" name="Google Shape;454;p19"/>
          <p:cNvSpPr/>
          <p:nvPr/>
        </p:nvSpPr>
        <p:spPr>
          <a:xfrm>
            <a:off x="7349367" y="3609684"/>
            <a:ext cx="38800" cy="340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5" name="Google Shape;455;p19"/>
          <p:cNvSpPr/>
          <p:nvPr/>
        </p:nvSpPr>
        <p:spPr>
          <a:xfrm>
            <a:off x="7439867" y="3527417"/>
            <a:ext cx="38800" cy="340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6" name="Google Shape;456;p19"/>
          <p:cNvSpPr/>
          <p:nvPr/>
        </p:nvSpPr>
        <p:spPr>
          <a:xfrm>
            <a:off x="7413867" y="3589617"/>
            <a:ext cx="38800" cy="340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7" name="Google Shape;457;p19"/>
          <p:cNvSpPr/>
          <p:nvPr/>
        </p:nvSpPr>
        <p:spPr>
          <a:xfrm>
            <a:off x="7344800" y="3520451"/>
            <a:ext cx="38800" cy="340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8" name="Google Shape;458;p19"/>
          <p:cNvSpPr/>
          <p:nvPr/>
        </p:nvSpPr>
        <p:spPr>
          <a:xfrm>
            <a:off x="6977200" y="36245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59" name="Google Shape;459;p19"/>
          <p:cNvSpPr/>
          <p:nvPr/>
        </p:nvSpPr>
        <p:spPr>
          <a:xfrm>
            <a:off x="6972167" y="35295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0" name="Google Shape;460;p19"/>
          <p:cNvSpPr/>
          <p:nvPr/>
        </p:nvSpPr>
        <p:spPr>
          <a:xfrm>
            <a:off x="6910567" y="3578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1" name="Google Shape;461;p19"/>
          <p:cNvSpPr/>
          <p:nvPr/>
        </p:nvSpPr>
        <p:spPr>
          <a:xfrm>
            <a:off x="8729217" y="3579384"/>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2" name="Google Shape;462;p19"/>
          <p:cNvSpPr/>
          <p:nvPr/>
        </p:nvSpPr>
        <p:spPr>
          <a:xfrm>
            <a:off x="8811151" y="353966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3" name="Google Shape;463;p19"/>
          <p:cNvSpPr/>
          <p:nvPr/>
        </p:nvSpPr>
        <p:spPr>
          <a:xfrm>
            <a:off x="8702100" y="35548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4" name="Google Shape;464;p19"/>
          <p:cNvSpPr/>
          <p:nvPr/>
        </p:nvSpPr>
        <p:spPr>
          <a:xfrm>
            <a:off x="8776651" y="3519600"/>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5" name="Google Shape;465;p19"/>
          <p:cNvSpPr/>
          <p:nvPr/>
        </p:nvSpPr>
        <p:spPr>
          <a:xfrm>
            <a:off x="8832967" y="3457400"/>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6" name="Google Shape;466;p19"/>
          <p:cNvSpPr/>
          <p:nvPr/>
        </p:nvSpPr>
        <p:spPr>
          <a:xfrm>
            <a:off x="8773500" y="3472233"/>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7" name="Google Shape;467;p19"/>
          <p:cNvSpPr/>
          <p:nvPr/>
        </p:nvSpPr>
        <p:spPr>
          <a:xfrm>
            <a:off x="8685117" y="3462951"/>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8" name="Google Shape;468;p19"/>
          <p:cNvSpPr/>
          <p:nvPr/>
        </p:nvSpPr>
        <p:spPr>
          <a:xfrm>
            <a:off x="8794167" y="3447800"/>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9" name="Google Shape;469;p19"/>
          <p:cNvSpPr/>
          <p:nvPr/>
        </p:nvSpPr>
        <p:spPr>
          <a:xfrm>
            <a:off x="8702117" y="35116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0" name="Google Shape;470;p19"/>
          <p:cNvSpPr/>
          <p:nvPr/>
        </p:nvSpPr>
        <p:spPr>
          <a:xfrm>
            <a:off x="9218667" y="3627300"/>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1" name="Google Shape;471;p19"/>
          <p:cNvSpPr/>
          <p:nvPr/>
        </p:nvSpPr>
        <p:spPr>
          <a:xfrm>
            <a:off x="9314267" y="3599567"/>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2" name="Google Shape;472;p19"/>
          <p:cNvSpPr/>
          <p:nvPr/>
        </p:nvSpPr>
        <p:spPr>
          <a:xfrm>
            <a:off x="9196300" y="3541300"/>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3" name="Google Shape;473;p19"/>
          <p:cNvSpPr/>
          <p:nvPr/>
        </p:nvSpPr>
        <p:spPr>
          <a:xfrm>
            <a:off x="9349817" y="3491000"/>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4" name="Google Shape;474;p19"/>
          <p:cNvSpPr/>
          <p:nvPr/>
        </p:nvSpPr>
        <p:spPr>
          <a:xfrm>
            <a:off x="10543133" y="36549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5" name="Google Shape;475;p19"/>
          <p:cNvSpPr/>
          <p:nvPr/>
        </p:nvSpPr>
        <p:spPr>
          <a:xfrm>
            <a:off x="10644733" y="35533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6" name="Google Shape;476;p19"/>
          <p:cNvSpPr/>
          <p:nvPr/>
        </p:nvSpPr>
        <p:spPr>
          <a:xfrm>
            <a:off x="10543133" y="35533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7" name="Google Shape;477;p19"/>
          <p:cNvSpPr/>
          <p:nvPr/>
        </p:nvSpPr>
        <p:spPr>
          <a:xfrm>
            <a:off x="10644733" y="36549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8" name="Google Shape;478;p19"/>
          <p:cNvSpPr/>
          <p:nvPr/>
        </p:nvSpPr>
        <p:spPr>
          <a:xfrm>
            <a:off x="10596267" y="3592433"/>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79" name="Google Shape;479;p19"/>
          <p:cNvSpPr/>
          <p:nvPr/>
        </p:nvSpPr>
        <p:spPr>
          <a:xfrm>
            <a:off x="10644733" y="3611633"/>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0" name="Google Shape;480;p19"/>
          <p:cNvSpPr/>
          <p:nvPr/>
        </p:nvSpPr>
        <p:spPr>
          <a:xfrm>
            <a:off x="10532233" y="36059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1" name="Google Shape;481;p19"/>
          <p:cNvSpPr/>
          <p:nvPr/>
        </p:nvSpPr>
        <p:spPr>
          <a:xfrm>
            <a:off x="10532233" y="35043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2" name="Google Shape;482;p19"/>
          <p:cNvSpPr/>
          <p:nvPr/>
        </p:nvSpPr>
        <p:spPr>
          <a:xfrm>
            <a:off x="10488700" y="35437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3" name="Google Shape;483;p19"/>
          <p:cNvSpPr/>
          <p:nvPr/>
        </p:nvSpPr>
        <p:spPr>
          <a:xfrm>
            <a:off x="11056100" y="3602600"/>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4" name="Google Shape;484;p19"/>
          <p:cNvSpPr/>
          <p:nvPr/>
        </p:nvSpPr>
        <p:spPr>
          <a:xfrm>
            <a:off x="10934484" y="3502533"/>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5" name="Google Shape;485;p19"/>
          <p:cNvSpPr/>
          <p:nvPr/>
        </p:nvSpPr>
        <p:spPr>
          <a:xfrm>
            <a:off x="11090833" y="3510733"/>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6" name="Google Shape;486;p19"/>
          <p:cNvSpPr/>
          <p:nvPr/>
        </p:nvSpPr>
        <p:spPr>
          <a:xfrm>
            <a:off x="10969233" y="3588533"/>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7" name="Google Shape;487;p19"/>
          <p:cNvSpPr/>
          <p:nvPr/>
        </p:nvSpPr>
        <p:spPr>
          <a:xfrm>
            <a:off x="6863884" y="35878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8" name="Google Shape;488;p19"/>
          <p:cNvSpPr/>
          <p:nvPr/>
        </p:nvSpPr>
        <p:spPr>
          <a:xfrm>
            <a:off x="6965484" y="35878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89" name="Google Shape;489;p19"/>
          <p:cNvSpPr/>
          <p:nvPr/>
        </p:nvSpPr>
        <p:spPr>
          <a:xfrm>
            <a:off x="6965484" y="3486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0" name="Google Shape;490;p19"/>
          <p:cNvSpPr/>
          <p:nvPr/>
        </p:nvSpPr>
        <p:spPr>
          <a:xfrm>
            <a:off x="6863884" y="3486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1" name="Google Shape;491;p19"/>
          <p:cNvSpPr/>
          <p:nvPr/>
        </p:nvSpPr>
        <p:spPr>
          <a:xfrm>
            <a:off x="6946417" y="35392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2" name="Google Shape;492;p19"/>
          <p:cNvSpPr/>
          <p:nvPr/>
        </p:nvSpPr>
        <p:spPr>
          <a:xfrm>
            <a:off x="6894051" y="35392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3" name="Google Shape;493;p19"/>
          <p:cNvSpPr/>
          <p:nvPr/>
        </p:nvSpPr>
        <p:spPr>
          <a:xfrm>
            <a:off x="6919717" y="35759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4" name="Google Shape;494;p19"/>
          <p:cNvSpPr/>
          <p:nvPr/>
        </p:nvSpPr>
        <p:spPr>
          <a:xfrm>
            <a:off x="6914684" y="34809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5" name="Google Shape;495;p19"/>
          <p:cNvSpPr/>
          <p:nvPr/>
        </p:nvSpPr>
        <p:spPr>
          <a:xfrm>
            <a:off x="6853084" y="35296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6" name="Google Shape;496;p19"/>
          <p:cNvSpPr/>
          <p:nvPr/>
        </p:nvSpPr>
        <p:spPr>
          <a:xfrm rot="8414828">
            <a:off x="7486531" y="3426725"/>
            <a:ext cx="55671" cy="65097"/>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7" name="Google Shape;497;p19"/>
          <p:cNvSpPr/>
          <p:nvPr/>
        </p:nvSpPr>
        <p:spPr>
          <a:xfrm rot="8425236">
            <a:off x="7461014" y="3556637"/>
            <a:ext cx="38924" cy="34111"/>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8" name="Google Shape;498;p19"/>
          <p:cNvSpPr/>
          <p:nvPr/>
        </p:nvSpPr>
        <p:spPr>
          <a:xfrm rot="8425236">
            <a:off x="7441561" y="3492089"/>
            <a:ext cx="38924" cy="34111"/>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99" name="Google Shape;499;p19"/>
          <p:cNvSpPr/>
          <p:nvPr/>
        </p:nvSpPr>
        <p:spPr>
          <a:xfrm rot="8425236">
            <a:off x="7538842" y="3527550"/>
            <a:ext cx="38924" cy="34111"/>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0" name="Google Shape;500;p19"/>
          <p:cNvSpPr/>
          <p:nvPr/>
        </p:nvSpPr>
        <p:spPr>
          <a:xfrm>
            <a:off x="8838267" y="3665833"/>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1" name="Google Shape;501;p19"/>
          <p:cNvSpPr/>
          <p:nvPr/>
        </p:nvSpPr>
        <p:spPr>
          <a:xfrm>
            <a:off x="8912751" y="364126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2" name="Google Shape;502;p19"/>
          <p:cNvSpPr/>
          <p:nvPr/>
        </p:nvSpPr>
        <p:spPr>
          <a:xfrm>
            <a:off x="8811151" y="364126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3" name="Google Shape;503;p19"/>
          <p:cNvSpPr/>
          <p:nvPr/>
        </p:nvSpPr>
        <p:spPr>
          <a:xfrm>
            <a:off x="8878251" y="3621200"/>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4" name="Google Shape;504;p19"/>
          <p:cNvSpPr/>
          <p:nvPr/>
        </p:nvSpPr>
        <p:spPr>
          <a:xfrm>
            <a:off x="8934567" y="3559000"/>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5" name="Google Shape;505;p19"/>
          <p:cNvSpPr/>
          <p:nvPr/>
        </p:nvSpPr>
        <p:spPr>
          <a:xfrm>
            <a:off x="8875100" y="3573833"/>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6" name="Google Shape;506;p19"/>
          <p:cNvSpPr/>
          <p:nvPr/>
        </p:nvSpPr>
        <p:spPr>
          <a:xfrm>
            <a:off x="8794167" y="3549400"/>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7" name="Google Shape;507;p19"/>
          <p:cNvSpPr/>
          <p:nvPr/>
        </p:nvSpPr>
        <p:spPr>
          <a:xfrm>
            <a:off x="8895767" y="3549400"/>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8" name="Google Shape;508;p19"/>
          <p:cNvSpPr/>
          <p:nvPr/>
        </p:nvSpPr>
        <p:spPr>
          <a:xfrm>
            <a:off x="8811167" y="359806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09" name="Google Shape;509;p19"/>
          <p:cNvSpPr/>
          <p:nvPr/>
        </p:nvSpPr>
        <p:spPr>
          <a:xfrm>
            <a:off x="9049533" y="4119167"/>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0" name="Google Shape;510;p19"/>
          <p:cNvSpPr/>
          <p:nvPr/>
        </p:nvSpPr>
        <p:spPr>
          <a:xfrm>
            <a:off x="9145133" y="4091433"/>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1" name="Google Shape;511;p19"/>
          <p:cNvSpPr/>
          <p:nvPr/>
        </p:nvSpPr>
        <p:spPr>
          <a:xfrm>
            <a:off x="9027167" y="4033167"/>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2" name="Google Shape;512;p19"/>
          <p:cNvSpPr/>
          <p:nvPr/>
        </p:nvSpPr>
        <p:spPr>
          <a:xfrm>
            <a:off x="9135467" y="4014567"/>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3" name="Google Shape;513;p19"/>
          <p:cNvSpPr/>
          <p:nvPr/>
        </p:nvSpPr>
        <p:spPr>
          <a:xfrm>
            <a:off x="9406200" y="3421100"/>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4" name="Google Shape;514;p19"/>
          <p:cNvSpPr/>
          <p:nvPr/>
        </p:nvSpPr>
        <p:spPr>
          <a:xfrm>
            <a:off x="9203000" y="3421100"/>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5" name="Google Shape;515;p19"/>
          <p:cNvSpPr/>
          <p:nvPr/>
        </p:nvSpPr>
        <p:spPr>
          <a:xfrm>
            <a:off x="9304600" y="3421100"/>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6" name="Google Shape;516;p19"/>
          <p:cNvSpPr/>
          <p:nvPr/>
        </p:nvSpPr>
        <p:spPr>
          <a:xfrm rot="8414828">
            <a:off x="7357350" y="3429991"/>
            <a:ext cx="55671" cy="53164"/>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7" name="Google Shape;517;p19"/>
          <p:cNvSpPr/>
          <p:nvPr/>
        </p:nvSpPr>
        <p:spPr>
          <a:xfrm rot="8414828">
            <a:off x="7506447" y="3597392"/>
            <a:ext cx="55671" cy="65097"/>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p>
        </p:txBody>
      </p:sp>
      <p:sp>
        <p:nvSpPr>
          <p:cNvPr id="518" name="Google Shape;518;p19"/>
          <p:cNvSpPr/>
          <p:nvPr/>
        </p:nvSpPr>
        <p:spPr>
          <a:xfrm>
            <a:off x="7067084" y="35878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19" name="Google Shape;519;p19"/>
          <p:cNvSpPr/>
          <p:nvPr/>
        </p:nvSpPr>
        <p:spPr>
          <a:xfrm>
            <a:off x="6863884" y="3648351"/>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0" name="Google Shape;520;p19"/>
          <p:cNvSpPr/>
          <p:nvPr/>
        </p:nvSpPr>
        <p:spPr>
          <a:xfrm>
            <a:off x="6837833" y="36059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1" name="Google Shape;521;p19"/>
          <p:cNvSpPr/>
          <p:nvPr/>
        </p:nvSpPr>
        <p:spPr>
          <a:xfrm>
            <a:off x="7067084" y="3486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2" name="Google Shape;522;p19"/>
          <p:cNvSpPr/>
          <p:nvPr/>
        </p:nvSpPr>
        <p:spPr>
          <a:xfrm>
            <a:off x="10441533" y="36549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3" name="Google Shape;523;p19"/>
          <p:cNvSpPr/>
          <p:nvPr/>
        </p:nvSpPr>
        <p:spPr>
          <a:xfrm>
            <a:off x="10644733" y="34517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4" name="Google Shape;524;p19"/>
          <p:cNvSpPr/>
          <p:nvPr/>
        </p:nvSpPr>
        <p:spPr>
          <a:xfrm>
            <a:off x="10441533" y="35533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5" name="Google Shape;525;p19"/>
          <p:cNvSpPr/>
          <p:nvPr/>
        </p:nvSpPr>
        <p:spPr>
          <a:xfrm>
            <a:off x="10441533" y="34517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6" name="Google Shape;526;p19"/>
          <p:cNvSpPr/>
          <p:nvPr/>
        </p:nvSpPr>
        <p:spPr>
          <a:xfrm>
            <a:off x="11022684" y="3441967"/>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7" name="Google Shape;527;p19"/>
          <p:cNvSpPr/>
          <p:nvPr/>
        </p:nvSpPr>
        <p:spPr>
          <a:xfrm>
            <a:off x="10913633" y="3405533"/>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28" name="Rectangle 527">
            <a:extLst>
              <a:ext uri="{FF2B5EF4-FFF2-40B4-BE49-F238E27FC236}">
                <a16:creationId xmlns:a16="http://schemas.microsoft.com/office/drawing/2014/main" id="{CF2449D2-2197-E04B-A116-D53227B39CBF}"/>
              </a:ext>
            </a:extLst>
          </p:cNvPr>
          <p:cNvSpPr/>
          <p:nvPr/>
        </p:nvSpPr>
        <p:spPr>
          <a:xfrm>
            <a:off x="97915" y="6608044"/>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1" dirty="0">
                <a:solidFill>
                  <a:srgbClr val="000000"/>
                </a:solidFill>
                <a:effectLst/>
                <a:latin typeface="Calibri" panose="020F0502020204030204" pitchFamily="34" charset="0"/>
              </a:rPr>
              <a:t>Research Stations</a:t>
            </a:r>
            <a:endParaRPr lang="en-US" i="1" dirty="0"/>
          </a:p>
        </p:txBody>
      </p:sp>
    </p:spTree>
    <p:extLst>
      <p:ext uri="{BB962C8B-B14F-4D97-AF65-F5344CB8AC3E}">
        <p14:creationId xmlns:p14="http://schemas.microsoft.com/office/powerpoint/2010/main" val="22780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0"/>
          <p:cNvSpPr/>
          <p:nvPr/>
        </p:nvSpPr>
        <p:spPr>
          <a:xfrm>
            <a:off x="6115551" y="4250367"/>
            <a:ext cx="5714400" cy="23736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2000" b="1" dirty="0">
                <a:solidFill>
                  <a:schemeClr val="lt1"/>
                </a:solidFill>
                <a:latin typeface="Open Sans"/>
                <a:ea typeface="Open Sans"/>
                <a:cs typeface="Open Sans"/>
                <a:sym typeface="Open Sans"/>
              </a:rPr>
              <a:t>Investigation 4: </a:t>
            </a:r>
            <a:r>
              <a:rPr lang="en" sz="2000" dirty="0">
                <a:solidFill>
                  <a:schemeClr val="lt1"/>
                </a:solidFill>
                <a:latin typeface="Open Sans"/>
                <a:ea typeface="Open Sans"/>
                <a:cs typeface="Open Sans"/>
                <a:sym typeface="Open Sans"/>
              </a:rPr>
              <a:t>safety goggles, hair back, sleeves up</a:t>
            </a:r>
            <a:endParaRPr sz="2000" dirty="0">
              <a:solidFill>
                <a:schemeClr val="lt1"/>
              </a:solidFill>
              <a:latin typeface="Open Sans"/>
              <a:ea typeface="Open Sans"/>
              <a:cs typeface="Open Sans"/>
              <a:sym typeface="Open Sans"/>
            </a:endParaRPr>
          </a:p>
        </p:txBody>
      </p:sp>
      <p:sp>
        <p:nvSpPr>
          <p:cNvPr id="533" name="Google Shape;533;p20"/>
          <p:cNvSpPr/>
          <p:nvPr/>
        </p:nvSpPr>
        <p:spPr>
          <a:xfrm>
            <a:off x="7185967" y="60005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30s</a:t>
            </a:r>
            <a:endParaRPr sz="667" b="1">
              <a:latin typeface="Open Sans"/>
              <a:ea typeface="Open Sans"/>
              <a:cs typeface="Open Sans"/>
              <a:sym typeface="Open Sans"/>
            </a:endParaRPr>
          </a:p>
        </p:txBody>
      </p:sp>
      <p:sp>
        <p:nvSpPr>
          <p:cNvPr id="534" name="Google Shape;534;p20"/>
          <p:cNvSpPr txBox="1">
            <a:spLocks noGrp="1"/>
          </p:cNvSpPr>
          <p:nvPr>
            <p:ph type="title"/>
          </p:nvPr>
        </p:nvSpPr>
        <p:spPr>
          <a:xfrm>
            <a:off x="0" y="474433"/>
            <a:ext cx="12192000" cy="763600"/>
          </a:xfrm>
          <a:prstGeom prst="rect">
            <a:avLst/>
          </a:prstGeom>
          <a:noFill/>
          <a:ln>
            <a:noFill/>
          </a:ln>
        </p:spPr>
        <p:txBody>
          <a:bodyPr spcFirstLastPara="1" vert="horz" wrap="square" lIns="121900" tIns="121900" rIns="121900" bIns="121900" rtlCol="0" anchor="t" anchorCtr="0">
            <a:normAutofit fontScale="90000"/>
          </a:bodyPr>
          <a:lstStyle/>
          <a:p>
            <a:pPr algn="ctr">
              <a:buSzPct val="111111"/>
            </a:pPr>
            <a:r>
              <a:rPr lang="en-US" b="1" dirty="0">
                <a:solidFill>
                  <a:srgbClr val="6091BA"/>
                </a:solidFill>
                <a:latin typeface="Open Sans"/>
                <a:ea typeface="Open Sans"/>
                <a:cs typeface="Open Sans"/>
                <a:sym typeface="Open Sans"/>
              </a:rPr>
              <a:t>LAB SAFETY</a:t>
            </a:r>
            <a:endParaRPr b="1" dirty="0">
              <a:solidFill>
                <a:srgbClr val="6091BA"/>
              </a:solidFill>
              <a:latin typeface="Open Sans"/>
              <a:ea typeface="Open Sans"/>
              <a:cs typeface="Open Sans"/>
              <a:sym typeface="Open Sans"/>
            </a:endParaRPr>
          </a:p>
          <a:p>
            <a:pPr algn="ctr">
              <a:buSzPct val="184307"/>
            </a:pPr>
            <a:endParaRPr sz="2249" i="1" dirty="0">
              <a:solidFill>
                <a:srgbClr val="6091BA"/>
              </a:solidFill>
              <a:latin typeface="Open Sans"/>
              <a:ea typeface="Open Sans"/>
              <a:cs typeface="Open Sans"/>
              <a:sym typeface="Open Sans"/>
            </a:endParaRPr>
          </a:p>
        </p:txBody>
      </p:sp>
      <p:sp>
        <p:nvSpPr>
          <p:cNvPr id="535" name="Google Shape;535;p20"/>
          <p:cNvSpPr/>
          <p:nvPr/>
        </p:nvSpPr>
        <p:spPr>
          <a:xfrm>
            <a:off x="249533" y="4250351"/>
            <a:ext cx="5714400" cy="23736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2000" b="1" dirty="0">
                <a:solidFill>
                  <a:schemeClr val="lt1"/>
                </a:solidFill>
                <a:latin typeface="Open Sans"/>
                <a:ea typeface="Open Sans"/>
                <a:cs typeface="Open Sans"/>
                <a:sym typeface="Open Sans"/>
              </a:rPr>
              <a:t>Investigation 3: </a:t>
            </a:r>
            <a:r>
              <a:rPr lang="en" sz="2000" dirty="0">
                <a:solidFill>
                  <a:schemeClr val="lt1"/>
                </a:solidFill>
                <a:latin typeface="Open Sans"/>
                <a:ea typeface="Open Sans"/>
                <a:cs typeface="Open Sans"/>
                <a:sym typeface="Open Sans"/>
              </a:rPr>
              <a:t>safety goggles, hair back, sleeves up, heat-protection gloves, teacher supervision</a:t>
            </a:r>
            <a:endParaRPr sz="2000" dirty="0">
              <a:solidFill>
                <a:schemeClr val="lt1"/>
              </a:solidFill>
              <a:latin typeface="Open Sans"/>
              <a:ea typeface="Open Sans"/>
              <a:cs typeface="Open Sans"/>
              <a:sym typeface="Open Sans"/>
            </a:endParaRPr>
          </a:p>
        </p:txBody>
      </p:sp>
      <p:sp>
        <p:nvSpPr>
          <p:cNvPr id="536" name="Google Shape;536;p20"/>
          <p:cNvSpPr/>
          <p:nvPr/>
        </p:nvSpPr>
        <p:spPr>
          <a:xfrm>
            <a:off x="278400" y="1557400"/>
            <a:ext cx="5714400" cy="23736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2000" b="1" dirty="0">
                <a:solidFill>
                  <a:schemeClr val="lt1"/>
                </a:solidFill>
                <a:latin typeface="Open Sans"/>
                <a:ea typeface="Open Sans"/>
                <a:cs typeface="Open Sans"/>
                <a:sym typeface="Open Sans"/>
              </a:rPr>
              <a:t>Investigation 1: </a:t>
            </a:r>
            <a:r>
              <a:rPr lang="en" sz="2000" dirty="0">
                <a:solidFill>
                  <a:schemeClr val="lt1"/>
                </a:solidFill>
                <a:latin typeface="Open Sans"/>
                <a:ea typeface="Open Sans"/>
                <a:cs typeface="Open Sans"/>
                <a:sym typeface="Open Sans"/>
              </a:rPr>
              <a:t>safety goggles, hair back, sleeves up</a:t>
            </a:r>
            <a:endParaRPr sz="2000" dirty="0">
              <a:solidFill>
                <a:schemeClr val="lt1"/>
              </a:solidFill>
              <a:latin typeface="Open Sans"/>
              <a:ea typeface="Open Sans"/>
              <a:cs typeface="Open Sans"/>
              <a:sym typeface="Open Sans"/>
            </a:endParaRPr>
          </a:p>
        </p:txBody>
      </p:sp>
      <p:grpSp>
        <p:nvGrpSpPr>
          <p:cNvPr id="537" name="Google Shape;537;p20"/>
          <p:cNvGrpSpPr/>
          <p:nvPr/>
        </p:nvGrpSpPr>
        <p:grpSpPr>
          <a:xfrm>
            <a:off x="4122598" y="3327185"/>
            <a:ext cx="1430385" cy="357916"/>
            <a:chOff x="7542825" y="1923563"/>
            <a:chExt cx="959475" cy="268437"/>
          </a:xfrm>
        </p:grpSpPr>
        <p:sp>
          <p:nvSpPr>
            <p:cNvPr id="538" name="Google Shape;538;p20"/>
            <p:cNvSpPr/>
            <p:nvPr/>
          </p:nvSpPr>
          <p:spPr>
            <a:xfrm>
              <a:off x="8193750"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39" name="Google Shape;539;p20"/>
            <p:cNvSpPr/>
            <p:nvPr/>
          </p:nvSpPr>
          <p:spPr>
            <a:xfrm>
              <a:off x="8221875"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40" name="Google Shape;540;p20"/>
            <p:cNvSpPr/>
            <p:nvPr/>
          </p:nvSpPr>
          <p:spPr>
            <a:xfrm rot="10800000">
              <a:off x="8241500" y="2053513"/>
              <a:ext cx="213000" cy="134700"/>
            </a:xfrm>
            <a:prstGeom prst="trapezoid">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41" name="Google Shape;541;p20"/>
            <p:cNvSpPr/>
            <p:nvPr/>
          </p:nvSpPr>
          <p:spPr>
            <a:xfrm>
              <a:off x="7870625"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42" name="Google Shape;542;p20"/>
            <p:cNvSpPr/>
            <p:nvPr/>
          </p:nvSpPr>
          <p:spPr>
            <a:xfrm>
              <a:off x="7898750"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43" name="Google Shape;543;p20"/>
            <p:cNvSpPr/>
            <p:nvPr/>
          </p:nvSpPr>
          <p:spPr>
            <a:xfrm rot="10800000">
              <a:off x="7934000" y="2129400"/>
              <a:ext cx="181500" cy="55800"/>
            </a:xfrm>
            <a:prstGeom prst="trapezoid">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44" name="Google Shape;544;p20"/>
            <p:cNvSpPr/>
            <p:nvPr/>
          </p:nvSpPr>
          <p:spPr>
            <a:xfrm>
              <a:off x="7542825" y="1923563"/>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45" name="Google Shape;545;p20"/>
            <p:cNvSpPr/>
            <p:nvPr/>
          </p:nvSpPr>
          <p:spPr>
            <a:xfrm>
              <a:off x="7570950" y="1972241"/>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46" name="Google Shape;546;p20"/>
            <p:cNvSpPr/>
            <p:nvPr/>
          </p:nvSpPr>
          <p:spPr>
            <a:xfrm rot="10800000">
              <a:off x="7612800" y="2164800"/>
              <a:ext cx="165900" cy="20400"/>
            </a:xfrm>
            <a:prstGeom prst="trapezoid">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grpSp>
      <p:grpSp>
        <p:nvGrpSpPr>
          <p:cNvPr id="547" name="Google Shape;547;p20"/>
          <p:cNvGrpSpPr/>
          <p:nvPr/>
        </p:nvGrpSpPr>
        <p:grpSpPr>
          <a:xfrm>
            <a:off x="795096" y="3327185"/>
            <a:ext cx="1430385" cy="357916"/>
            <a:chOff x="5310800" y="1923563"/>
            <a:chExt cx="959475" cy="268437"/>
          </a:xfrm>
        </p:grpSpPr>
        <p:sp>
          <p:nvSpPr>
            <p:cNvPr id="548" name="Google Shape;548;p20"/>
            <p:cNvSpPr/>
            <p:nvPr/>
          </p:nvSpPr>
          <p:spPr>
            <a:xfrm>
              <a:off x="5961725"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49" name="Google Shape;549;p20"/>
            <p:cNvSpPr/>
            <p:nvPr/>
          </p:nvSpPr>
          <p:spPr>
            <a:xfrm>
              <a:off x="5989850"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50" name="Google Shape;550;p20"/>
            <p:cNvSpPr/>
            <p:nvPr/>
          </p:nvSpPr>
          <p:spPr>
            <a:xfrm rot="10800000">
              <a:off x="6009475" y="2053513"/>
              <a:ext cx="213000" cy="1347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51" name="Google Shape;551;p20"/>
            <p:cNvSpPr/>
            <p:nvPr/>
          </p:nvSpPr>
          <p:spPr>
            <a:xfrm>
              <a:off x="5638600"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52" name="Google Shape;552;p20"/>
            <p:cNvSpPr/>
            <p:nvPr/>
          </p:nvSpPr>
          <p:spPr>
            <a:xfrm>
              <a:off x="5666725"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53" name="Google Shape;553;p20"/>
            <p:cNvSpPr/>
            <p:nvPr/>
          </p:nvSpPr>
          <p:spPr>
            <a:xfrm rot="10800000">
              <a:off x="5701975" y="2129400"/>
              <a:ext cx="181500" cy="558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54" name="Google Shape;554;p20"/>
            <p:cNvSpPr/>
            <p:nvPr/>
          </p:nvSpPr>
          <p:spPr>
            <a:xfrm>
              <a:off x="5310800" y="1923563"/>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55" name="Google Shape;555;p20"/>
            <p:cNvSpPr/>
            <p:nvPr/>
          </p:nvSpPr>
          <p:spPr>
            <a:xfrm>
              <a:off x="5338925" y="1972241"/>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56" name="Google Shape;556;p20"/>
            <p:cNvSpPr/>
            <p:nvPr/>
          </p:nvSpPr>
          <p:spPr>
            <a:xfrm rot="10800000">
              <a:off x="5380775" y="2164800"/>
              <a:ext cx="165900" cy="204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grpSp>
      <p:grpSp>
        <p:nvGrpSpPr>
          <p:cNvPr id="557" name="Google Shape;557;p20"/>
          <p:cNvGrpSpPr/>
          <p:nvPr/>
        </p:nvGrpSpPr>
        <p:grpSpPr>
          <a:xfrm>
            <a:off x="2455362" y="3327185"/>
            <a:ext cx="1430385" cy="357916"/>
            <a:chOff x="6424475" y="1923563"/>
            <a:chExt cx="959475" cy="268437"/>
          </a:xfrm>
        </p:grpSpPr>
        <p:sp>
          <p:nvSpPr>
            <p:cNvPr id="558" name="Google Shape;558;p20"/>
            <p:cNvSpPr/>
            <p:nvPr/>
          </p:nvSpPr>
          <p:spPr>
            <a:xfrm>
              <a:off x="7075400"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59" name="Google Shape;559;p20"/>
            <p:cNvSpPr/>
            <p:nvPr/>
          </p:nvSpPr>
          <p:spPr>
            <a:xfrm>
              <a:off x="7103525"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60" name="Google Shape;560;p20"/>
            <p:cNvSpPr/>
            <p:nvPr/>
          </p:nvSpPr>
          <p:spPr>
            <a:xfrm rot="10800000">
              <a:off x="7123150" y="2053513"/>
              <a:ext cx="213000" cy="1347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61" name="Google Shape;561;p20"/>
            <p:cNvSpPr/>
            <p:nvPr/>
          </p:nvSpPr>
          <p:spPr>
            <a:xfrm>
              <a:off x="6752275" y="1923575"/>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62" name="Google Shape;562;p20"/>
            <p:cNvSpPr/>
            <p:nvPr/>
          </p:nvSpPr>
          <p:spPr>
            <a:xfrm>
              <a:off x="6780400" y="1972254"/>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63" name="Google Shape;563;p20"/>
            <p:cNvSpPr/>
            <p:nvPr/>
          </p:nvSpPr>
          <p:spPr>
            <a:xfrm rot="10800000">
              <a:off x="6815650" y="2129400"/>
              <a:ext cx="181500" cy="558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64" name="Google Shape;564;p20"/>
            <p:cNvSpPr/>
            <p:nvPr/>
          </p:nvSpPr>
          <p:spPr>
            <a:xfrm>
              <a:off x="6424475" y="1923563"/>
              <a:ext cx="308550" cy="268425"/>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65" name="Google Shape;565;p20"/>
            <p:cNvSpPr/>
            <p:nvPr/>
          </p:nvSpPr>
          <p:spPr>
            <a:xfrm>
              <a:off x="6452600" y="1972241"/>
              <a:ext cx="252275" cy="212950"/>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66" name="Google Shape;566;p20"/>
            <p:cNvSpPr/>
            <p:nvPr/>
          </p:nvSpPr>
          <p:spPr>
            <a:xfrm rot="10800000">
              <a:off x="6494450" y="2164800"/>
              <a:ext cx="165900" cy="204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grpSp>
      <p:sp>
        <p:nvSpPr>
          <p:cNvPr id="567" name="Google Shape;567;p20"/>
          <p:cNvSpPr/>
          <p:nvPr/>
        </p:nvSpPr>
        <p:spPr>
          <a:xfrm>
            <a:off x="6123200" y="1557404"/>
            <a:ext cx="5714400" cy="23736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2000" b="1" dirty="0">
                <a:solidFill>
                  <a:schemeClr val="lt1"/>
                </a:solidFill>
                <a:latin typeface="Open Sans"/>
                <a:ea typeface="Open Sans"/>
                <a:cs typeface="Open Sans"/>
                <a:sym typeface="Open Sans"/>
              </a:rPr>
              <a:t>Investigation 2: </a:t>
            </a:r>
            <a:r>
              <a:rPr lang="en" sz="2000" dirty="0">
                <a:solidFill>
                  <a:schemeClr val="lt1"/>
                </a:solidFill>
                <a:latin typeface="Open Sans"/>
                <a:ea typeface="Open Sans"/>
                <a:cs typeface="Open Sans"/>
                <a:sym typeface="Open Sans"/>
              </a:rPr>
              <a:t>safety goggles, hair back, sleeves up</a:t>
            </a:r>
            <a:endParaRPr sz="2000" dirty="0">
              <a:solidFill>
                <a:schemeClr val="lt1"/>
              </a:solidFill>
              <a:latin typeface="Open Sans"/>
              <a:ea typeface="Open Sans"/>
              <a:cs typeface="Open Sans"/>
              <a:sym typeface="Open Sans"/>
            </a:endParaRPr>
          </a:p>
        </p:txBody>
      </p:sp>
      <p:sp>
        <p:nvSpPr>
          <p:cNvPr id="568" name="Google Shape;568;p20"/>
          <p:cNvSpPr/>
          <p:nvPr/>
        </p:nvSpPr>
        <p:spPr>
          <a:xfrm>
            <a:off x="3436217"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69" name="Google Shape;569;p20"/>
          <p:cNvSpPr/>
          <p:nvPr/>
        </p:nvSpPr>
        <p:spPr>
          <a:xfrm>
            <a:off x="3473718"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0" name="Google Shape;570;p20"/>
          <p:cNvSpPr/>
          <p:nvPr/>
        </p:nvSpPr>
        <p:spPr>
          <a:xfrm rot="10800000">
            <a:off x="3499884" y="6367551"/>
            <a:ext cx="284000" cy="179600"/>
          </a:xfrm>
          <a:prstGeom prst="trapezoid">
            <a:avLst>
              <a:gd name="adj" fmla="val 25000"/>
            </a:avLst>
          </a:prstGeom>
          <a:solidFill>
            <a:schemeClr val="lt2"/>
          </a:solid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1" name="Google Shape;571;p20"/>
          <p:cNvSpPr/>
          <p:nvPr/>
        </p:nvSpPr>
        <p:spPr>
          <a:xfrm>
            <a:off x="2972635"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2" name="Google Shape;572;p20"/>
          <p:cNvSpPr/>
          <p:nvPr/>
        </p:nvSpPr>
        <p:spPr>
          <a:xfrm>
            <a:off x="300455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3" name="Google Shape;573;p20"/>
          <p:cNvSpPr/>
          <p:nvPr/>
        </p:nvSpPr>
        <p:spPr>
          <a:xfrm rot="10800000">
            <a:off x="3030717" y="6367551"/>
            <a:ext cx="284000" cy="179600"/>
          </a:xfrm>
          <a:prstGeom prst="trapezoid">
            <a:avLst>
              <a:gd name="adj" fmla="val 25000"/>
            </a:avLst>
          </a:prstGeom>
          <a:solidFill>
            <a:schemeClr val="lt2"/>
          </a:solidFill>
          <a:ln w="38100" cap="flat" cmpd="sng">
            <a:solidFill>
              <a:srgbClr val="F4CCC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4" name="Google Shape;574;p20"/>
          <p:cNvSpPr/>
          <p:nvPr/>
        </p:nvSpPr>
        <p:spPr>
          <a:xfrm>
            <a:off x="2509051"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5" name="Google Shape;575;p20"/>
          <p:cNvSpPr/>
          <p:nvPr/>
        </p:nvSpPr>
        <p:spPr>
          <a:xfrm>
            <a:off x="254655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6" name="Google Shape;576;p20"/>
          <p:cNvSpPr/>
          <p:nvPr/>
        </p:nvSpPr>
        <p:spPr>
          <a:xfrm rot="10800000">
            <a:off x="2572717" y="6367551"/>
            <a:ext cx="284000" cy="179600"/>
          </a:xfrm>
          <a:prstGeom prst="trapezoid">
            <a:avLst>
              <a:gd name="adj" fmla="val 25000"/>
            </a:avLst>
          </a:prstGeom>
          <a:solidFill>
            <a:schemeClr val="lt2"/>
          </a:solidFill>
          <a:ln w="38100" cap="flat" cmpd="sng">
            <a:solidFill>
              <a:srgbClr val="C9DAF8"/>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7" name="Google Shape;577;p20"/>
          <p:cNvSpPr/>
          <p:nvPr/>
        </p:nvSpPr>
        <p:spPr>
          <a:xfrm>
            <a:off x="1802800"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8" name="Google Shape;578;p20"/>
          <p:cNvSpPr/>
          <p:nvPr/>
        </p:nvSpPr>
        <p:spPr>
          <a:xfrm>
            <a:off x="184030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79" name="Google Shape;579;p20"/>
          <p:cNvSpPr/>
          <p:nvPr/>
        </p:nvSpPr>
        <p:spPr>
          <a:xfrm rot="10800000">
            <a:off x="1866467" y="6367551"/>
            <a:ext cx="284000" cy="179600"/>
          </a:xfrm>
          <a:prstGeom prst="trapezoid">
            <a:avLst>
              <a:gd name="adj" fmla="val 25000"/>
            </a:avLst>
          </a:prstGeom>
          <a:solidFill>
            <a:schemeClr val="lt1"/>
          </a:solid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0" name="Google Shape;580;p20"/>
          <p:cNvSpPr/>
          <p:nvPr/>
        </p:nvSpPr>
        <p:spPr>
          <a:xfrm>
            <a:off x="1339217"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1" name="Google Shape;581;p20"/>
          <p:cNvSpPr/>
          <p:nvPr/>
        </p:nvSpPr>
        <p:spPr>
          <a:xfrm>
            <a:off x="1371134"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2" name="Google Shape;582;p20"/>
          <p:cNvSpPr/>
          <p:nvPr/>
        </p:nvSpPr>
        <p:spPr>
          <a:xfrm rot="10800000">
            <a:off x="1397300" y="6367551"/>
            <a:ext cx="284000" cy="179600"/>
          </a:xfrm>
          <a:prstGeom prst="trapezoid">
            <a:avLst>
              <a:gd name="adj" fmla="val 25000"/>
            </a:avLst>
          </a:prstGeom>
          <a:solidFill>
            <a:schemeClr val="lt1"/>
          </a:solidFill>
          <a:ln w="38100" cap="flat" cmpd="sng">
            <a:solidFill>
              <a:srgbClr val="F4CCC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3" name="Google Shape;583;p20"/>
          <p:cNvSpPr/>
          <p:nvPr/>
        </p:nvSpPr>
        <p:spPr>
          <a:xfrm>
            <a:off x="875633"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4" name="Google Shape;584;p20"/>
          <p:cNvSpPr/>
          <p:nvPr/>
        </p:nvSpPr>
        <p:spPr>
          <a:xfrm>
            <a:off x="913134"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5" name="Google Shape;585;p20"/>
          <p:cNvSpPr/>
          <p:nvPr/>
        </p:nvSpPr>
        <p:spPr>
          <a:xfrm rot="10800000">
            <a:off x="939300" y="6367551"/>
            <a:ext cx="284000" cy="179600"/>
          </a:xfrm>
          <a:prstGeom prst="trapezoid">
            <a:avLst>
              <a:gd name="adj" fmla="val 25000"/>
            </a:avLst>
          </a:prstGeom>
          <a:solidFill>
            <a:schemeClr val="lt1"/>
          </a:solidFill>
          <a:ln w="38100" cap="flat" cmpd="sng">
            <a:solidFill>
              <a:srgbClr val="C9DAF8"/>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6" name="Google Shape;586;p20"/>
          <p:cNvSpPr/>
          <p:nvPr/>
        </p:nvSpPr>
        <p:spPr>
          <a:xfrm>
            <a:off x="5069617"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7" name="Google Shape;587;p20"/>
          <p:cNvSpPr/>
          <p:nvPr/>
        </p:nvSpPr>
        <p:spPr>
          <a:xfrm>
            <a:off x="5107118"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8" name="Google Shape;588;p20"/>
          <p:cNvSpPr/>
          <p:nvPr/>
        </p:nvSpPr>
        <p:spPr>
          <a:xfrm rot="10800000">
            <a:off x="5133284" y="6367551"/>
            <a:ext cx="284000" cy="179600"/>
          </a:xfrm>
          <a:prstGeom prst="trapezoid">
            <a:avLst>
              <a:gd name="adj" fmla="val 25000"/>
            </a:avLst>
          </a:prstGeom>
          <a:solidFill>
            <a:schemeClr val="dk1"/>
          </a:solid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89" name="Google Shape;589;p20"/>
          <p:cNvSpPr/>
          <p:nvPr/>
        </p:nvSpPr>
        <p:spPr>
          <a:xfrm>
            <a:off x="4606033"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0" name="Google Shape;590;p20"/>
          <p:cNvSpPr/>
          <p:nvPr/>
        </p:nvSpPr>
        <p:spPr>
          <a:xfrm>
            <a:off x="463795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1" name="Google Shape;591;p20"/>
          <p:cNvSpPr/>
          <p:nvPr/>
        </p:nvSpPr>
        <p:spPr>
          <a:xfrm rot="10800000">
            <a:off x="4664117" y="6367551"/>
            <a:ext cx="284000" cy="179600"/>
          </a:xfrm>
          <a:prstGeom prst="trapezoid">
            <a:avLst>
              <a:gd name="adj" fmla="val 25000"/>
            </a:avLst>
          </a:prstGeom>
          <a:solidFill>
            <a:schemeClr val="dk1"/>
          </a:solidFill>
          <a:ln w="38100" cap="flat" cmpd="sng">
            <a:solidFill>
              <a:srgbClr val="F4CCC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2" name="Google Shape;592;p20"/>
          <p:cNvSpPr/>
          <p:nvPr/>
        </p:nvSpPr>
        <p:spPr>
          <a:xfrm>
            <a:off x="4142451" y="6194301"/>
            <a:ext cx="411400" cy="357900"/>
          </a:xfrm>
          <a:prstGeom prst="flowChartManualOperation">
            <a:avLst/>
          </a:prstGeom>
          <a:solidFill>
            <a:schemeClr val="dk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3" name="Google Shape;593;p20"/>
          <p:cNvSpPr/>
          <p:nvPr/>
        </p:nvSpPr>
        <p:spPr>
          <a:xfrm>
            <a:off x="4179951" y="6259206"/>
            <a:ext cx="336367" cy="283933"/>
          </a:xfrm>
          <a:prstGeom prst="flowChartManualOperation">
            <a:avLst/>
          </a:prstGeom>
          <a:solidFill>
            <a:srgbClr val="6091BA"/>
          </a:solidFill>
          <a:ln w="38100"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4" name="Google Shape;594;p20"/>
          <p:cNvSpPr/>
          <p:nvPr/>
        </p:nvSpPr>
        <p:spPr>
          <a:xfrm rot="10800000">
            <a:off x="4206117" y="6367551"/>
            <a:ext cx="284000" cy="179600"/>
          </a:xfrm>
          <a:prstGeom prst="trapezoid">
            <a:avLst>
              <a:gd name="adj" fmla="val 25000"/>
            </a:avLst>
          </a:prstGeom>
          <a:solidFill>
            <a:schemeClr val="dk1"/>
          </a:solidFill>
          <a:ln w="38100" cap="flat" cmpd="sng">
            <a:solidFill>
              <a:srgbClr val="C9DAF8"/>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5" name="Google Shape;595;p20"/>
          <p:cNvSpPr/>
          <p:nvPr/>
        </p:nvSpPr>
        <p:spPr>
          <a:xfrm>
            <a:off x="6774000" y="61801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6" name="Google Shape;596;p20"/>
          <p:cNvSpPr/>
          <p:nvPr/>
        </p:nvSpPr>
        <p:spPr>
          <a:xfrm>
            <a:off x="6811501" y="62450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7" name="Google Shape;597;p20"/>
          <p:cNvSpPr/>
          <p:nvPr/>
        </p:nvSpPr>
        <p:spPr>
          <a:xfrm rot="10800000">
            <a:off x="6837667" y="6353351"/>
            <a:ext cx="284000" cy="1796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8" name="Google Shape;598;p20"/>
          <p:cNvSpPr/>
          <p:nvPr/>
        </p:nvSpPr>
        <p:spPr>
          <a:xfrm>
            <a:off x="7204833" y="61801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599" name="Google Shape;599;p20"/>
          <p:cNvSpPr/>
          <p:nvPr/>
        </p:nvSpPr>
        <p:spPr>
          <a:xfrm>
            <a:off x="7242334" y="62450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00" name="Google Shape;600;p20"/>
          <p:cNvSpPr/>
          <p:nvPr/>
        </p:nvSpPr>
        <p:spPr>
          <a:xfrm rot="10800000">
            <a:off x="7268500" y="6353351"/>
            <a:ext cx="284000" cy="1796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01" name="Google Shape;601;p20"/>
          <p:cNvSpPr/>
          <p:nvPr/>
        </p:nvSpPr>
        <p:spPr>
          <a:xfrm>
            <a:off x="7635667" y="61801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02" name="Google Shape;602;p20"/>
          <p:cNvSpPr/>
          <p:nvPr/>
        </p:nvSpPr>
        <p:spPr>
          <a:xfrm>
            <a:off x="7673167" y="62450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03" name="Google Shape;603;p20"/>
          <p:cNvSpPr/>
          <p:nvPr/>
        </p:nvSpPr>
        <p:spPr>
          <a:xfrm rot="10800000">
            <a:off x="7699333" y="6353351"/>
            <a:ext cx="284000" cy="179600"/>
          </a:xfrm>
          <a:prstGeom prst="trapezoid">
            <a:avLst>
              <a:gd name="adj" fmla="val 25000"/>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cxnSp>
        <p:nvCxnSpPr>
          <p:cNvPr id="604" name="Google Shape;604;p20"/>
          <p:cNvCxnSpPr/>
          <p:nvPr/>
        </p:nvCxnSpPr>
        <p:spPr>
          <a:xfrm flipH="1">
            <a:off x="7400500" y="5957433"/>
            <a:ext cx="152000" cy="480000"/>
          </a:xfrm>
          <a:prstGeom prst="straightConnector1">
            <a:avLst/>
          </a:prstGeom>
          <a:noFill/>
          <a:ln w="9525" cap="flat" cmpd="sng">
            <a:solidFill>
              <a:srgbClr val="F8A81B"/>
            </a:solidFill>
            <a:prstDash val="solid"/>
            <a:round/>
            <a:headEnd type="none" w="sm" len="sm"/>
            <a:tailEnd type="none" w="sm" len="sm"/>
          </a:ln>
        </p:spPr>
      </p:cxnSp>
      <p:cxnSp>
        <p:nvCxnSpPr>
          <p:cNvPr id="605" name="Google Shape;605;p20"/>
          <p:cNvCxnSpPr/>
          <p:nvPr/>
        </p:nvCxnSpPr>
        <p:spPr>
          <a:xfrm flipH="1">
            <a:off x="7831333" y="5971633"/>
            <a:ext cx="152000" cy="480000"/>
          </a:xfrm>
          <a:prstGeom prst="straightConnector1">
            <a:avLst/>
          </a:prstGeom>
          <a:noFill/>
          <a:ln w="9525" cap="flat" cmpd="sng">
            <a:solidFill>
              <a:srgbClr val="F8A81B"/>
            </a:solidFill>
            <a:prstDash val="solid"/>
            <a:round/>
            <a:headEnd type="none" w="sm" len="sm"/>
            <a:tailEnd type="none" w="sm" len="sm"/>
          </a:ln>
        </p:spPr>
      </p:cxnSp>
      <p:sp>
        <p:nvSpPr>
          <p:cNvPr id="606" name="Google Shape;606;p20"/>
          <p:cNvSpPr/>
          <p:nvPr/>
        </p:nvSpPr>
        <p:spPr>
          <a:xfrm>
            <a:off x="8362633"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07" name="Google Shape;607;p20"/>
          <p:cNvSpPr/>
          <p:nvPr/>
        </p:nvSpPr>
        <p:spPr>
          <a:xfrm>
            <a:off x="8400134"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08" name="Google Shape;608;p20"/>
          <p:cNvSpPr/>
          <p:nvPr/>
        </p:nvSpPr>
        <p:spPr>
          <a:xfrm rot="10800000">
            <a:off x="8426300" y="6367551"/>
            <a:ext cx="284000" cy="1796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09" name="Google Shape;609;p20"/>
          <p:cNvSpPr/>
          <p:nvPr/>
        </p:nvSpPr>
        <p:spPr>
          <a:xfrm>
            <a:off x="8793467"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10" name="Google Shape;610;p20"/>
          <p:cNvSpPr/>
          <p:nvPr/>
        </p:nvSpPr>
        <p:spPr>
          <a:xfrm>
            <a:off x="8830967"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11" name="Google Shape;611;p20"/>
          <p:cNvSpPr/>
          <p:nvPr/>
        </p:nvSpPr>
        <p:spPr>
          <a:xfrm rot="10800000">
            <a:off x="8857133" y="6367551"/>
            <a:ext cx="284000" cy="1796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12" name="Google Shape;612;p20"/>
          <p:cNvSpPr/>
          <p:nvPr/>
        </p:nvSpPr>
        <p:spPr>
          <a:xfrm>
            <a:off x="9224300"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13" name="Google Shape;613;p20"/>
          <p:cNvSpPr/>
          <p:nvPr/>
        </p:nvSpPr>
        <p:spPr>
          <a:xfrm>
            <a:off x="9261801"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14" name="Google Shape;614;p20"/>
          <p:cNvSpPr/>
          <p:nvPr/>
        </p:nvSpPr>
        <p:spPr>
          <a:xfrm rot="10800000">
            <a:off x="9287967" y="6367551"/>
            <a:ext cx="284000" cy="179600"/>
          </a:xfrm>
          <a:prstGeom prst="trapezoid">
            <a:avLst>
              <a:gd name="adj" fmla="val 25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cxnSp>
        <p:nvCxnSpPr>
          <p:cNvPr id="615" name="Google Shape;615;p20"/>
          <p:cNvCxnSpPr/>
          <p:nvPr/>
        </p:nvCxnSpPr>
        <p:spPr>
          <a:xfrm flipH="1">
            <a:off x="8989133" y="5971633"/>
            <a:ext cx="152000" cy="480000"/>
          </a:xfrm>
          <a:prstGeom prst="straightConnector1">
            <a:avLst/>
          </a:prstGeom>
          <a:noFill/>
          <a:ln w="9525" cap="flat" cmpd="sng">
            <a:solidFill>
              <a:srgbClr val="F8A81B"/>
            </a:solidFill>
            <a:prstDash val="solid"/>
            <a:round/>
            <a:headEnd type="none" w="sm" len="sm"/>
            <a:tailEnd type="none" w="sm" len="sm"/>
          </a:ln>
        </p:spPr>
      </p:cxnSp>
      <p:cxnSp>
        <p:nvCxnSpPr>
          <p:cNvPr id="616" name="Google Shape;616;p20"/>
          <p:cNvCxnSpPr/>
          <p:nvPr/>
        </p:nvCxnSpPr>
        <p:spPr>
          <a:xfrm flipH="1">
            <a:off x="9419967" y="5985833"/>
            <a:ext cx="152000" cy="480000"/>
          </a:xfrm>
          <a:prstGeom prst="straightConnector1">
            <a:avLst/>
          </a:prstGeom>
          <a:noFill/>
          <a:ln w="9525" cap="flat" cmpd="sng">
            <a:solidFill>
              <a:srgbClr val="F8A81B"/>
            </a:solidFill>
            <a:prstDash val="solid"/>
            <a:round/>
            <a:headEnd type="none" w="sm" len="sm"/>
            <a:tailEnd type="none" w="sm" len="sm"/>
          </a:ln>
        </p:spPr>
      </p:cxnSp>
      <p:sp>
        <p:nvSpPr>
          <p:cNvPr id="617" name="Google Shape;617;p20"/>
          <p:cNvSpPr/>
          <p:nvPr/>
        </p:nvSpPr>
        <p:spPr>
          <a:xfrm>
            <a:off x="9922067"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18" name="Google Shape;618;p20"/>
          <p:cNvSpPr/>
          <p:nvPr/>
        </p:nvSpPr>
        <p:spPr>
          <a:xfrm>
            <a:off x="9959567"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19" name="Google Shape;619;p20"/>
          <p:cNvSpPr/>
          <p:nvPr/>
        </p:nvSpPr>
        <p:spPr>
          <a:xfrm rot="10800000">
            <a:off x="9985733" y="6367551"/>
            <a:ext cx="284000" cy="179600"/>
          </a:xfrm>
          <a:prstGeom prst="trapezoid">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20" name="Google Shape;620;p20"/>
          <p:cNvSpPr/>
          <p:nvPr/>
        </p:nvSpPr>
        <p:spPr>
          <a:xfrm>
            <a:off x="10352900"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21" name="Google Shape;621;p20"/>
          <p:cNvSpPr/>
          <p:nvPr/>
        </p:nvSpPr>
        <p:spPr>
          <a:xfrm>
            <a:off x="10390401"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22" name="Google Shape;622;p20"/>
          <p:cNvSpPr/>
          <p:nvPr/>
        </p:nvSpPr>
        <p:spPr>
          <a:xfrm rot="10800000">
            <a:off x="10416567" y="6367551"/>
            <a:ext cx="284000" cy="179600"/>
          </a:xfrm>
          <a:prstGeom prst="trapezoid">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23" name="Google Shape;623;p20"/>
          <p:cNvSpPr/>
          <p:nvPr/>
        </p:nvSpPr>
        <p:spPr>
          <a:xfrm>
            <a:off x="10783733" y="6194301"/>
            <a:ext cx="411400"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24" name="Google Shape;624;p20"/>
          <p:cNvSpPr/>
          <p:nvPr/>
        </p:nvSpPr>
        <p:spPr>
          <a:xfrm>
            <a:off x="10821234" y="6259206"/>
            <a:ext cx="336367"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25" name="Google Shape;625;p20"/>
          <p:cNvSpPr/>
          <p:nvPr/>
        </p:nvSpPr>
        <p:spPr>
          <a:xfrm rot="10800000">
            <a:off x="10847400" y="6367551"/>
            <a:ext cx="284000" cy="179600"/>
          </a:xfrm>
          <a:prstGeom prst="trapezoid">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cxnSp>
        <p:nvCxnSpPr>
          <p:cNvPr id="626" name="Google Shape;626;p20"/>
          <p:cNvCxnSpPr/>
          <p:nvPr/>
        </p:nvCxnSpPr>
        <p:spPr>
          <a:xfrm flipH="1">
            <a:off x="10548567" y="5971633"/>
            <a:ext cx="152000" cy="480000"/>
          </a:xfrm>
          <a:prstGeom prst="straightConnector1">
            <a:avLst/>
          </a:prstGeom>
          <a:noFill/>
          <a:ln w="9525" cap="flat" cmpd="sng">
            <a:solidFill>
              <a:srgbClr val="F8A81B"/>
            </a:solidFill>
            <a:prstDash val="solid"/>
            <a:round/>
            <a:headEnd type="none" w="sm" len="sm"/>
            <a:tailEnd type="none" w="sm" len="sm"/>
          </a:ln>
        </p:spPr>
      </p:cxnSp>
      <p:cxnSp>
        <p:nvCxnSpPr>
          <p:cNvPr id="627" name="Google Shape;627;p20"/>
          <p:cNvCxnSpPr/>
          <p:nvPr/>
        </p:nvCxnSpPr>
        <p:spPr>
          <a:xfrm flipH="1">
            <a:off x="10979400" y="5985833"/>
            <a:ext cx="152000" cy="480000"/>
          </a:xfrm>
          <a:prstGeom prst="straightConnector1">
            <a:avLst/>
          </a:prstGeom>
          <a:noFill/>
          <a:ln w="9525" cap="flat" cmpd="sng">
            <a:solidFill>
              <a:srgbClr val="F8A81B"/>
            </a:solidFill>
            <a:prstDash val="solid"/>
            <a:round/>
            <a:headEnd type="none" w="sm" len="sm"/>
            <a:tailEnd type="none" w="sm" len="sm"/>
          </a:ln>
        </p:spPr>
      </p:cxnSp>
      <p:cxnSp>
        <p:nvCxnSpPr>
          <p:cNvPr id="628" name="Google Shape;628;p20"/>
          <p:cNvCxnSpPr/>
          <p:nvPr/>
        </p:nvCxnSpPr>
        <p:spPr>
          <a:xfrm flipH="1">
            <a:off x="10971984"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grpSp>
        <p:nvGrpSpPr>
          <p:cNvPr id="629" name="Google Shape;629;p20"/>
          <p:cNvGrpSpPr/>
          <p:nvPr/>
        </p:nvGrpSpPr>
        <p:grpSpPr>
          <a:xfrm>
            <a:off x="827796" y="2531475"/>
            <a:ext cx="343217" cy="524479"/>
            <a:chOff x="3293100" y="824051"/>
            <a:chExt cx="315650" cy="527999"/>
          </a:xfrm>
        </p:grpSpPr>
        <p:sp>
          <p:nvSpPr>
            <p:cNvPr id="630" name="Google Shape;630;p20"/>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31" name="Google Shape;631;p20"/>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32" name="Google Shape;632;p20"/>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33" name="Google Shape;633;p20"/>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34" name="Google Shape;634;p20"/>
          <p:cNvGrpSpPr/>
          <p:nvPr/>
        </p:nvGrpSpPr>
        <p:grpSpPr>
          <a:xfrm>
            <a:off x="1242662" y="2531475"/>
            <a:ext cx="343217" cy="524479"/>
            <a:chOff x="3293100" y="824051"/>
            <a:chExt cx="315650" cy="527999"/>
          </a:xfrm>
        </p:grpSpPr>
        <p:sp>
          <p:nvSpPr>
            <p:cNvPr id="635" name="Google Shape;635;p20"/>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36" name="Google Shape;636;p20"/>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37" name="Google Shape;637;p20"/>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38" name="Google Shape;638;p20"/>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39" name="Google Shape;639;p20"/>
          <p:cNvGrpSpPr/>
          <p:nvPr/>
        </p:nvGrpSpPr>
        <p:grpSpPr>
          <a:xfrm>
            <a:off x="2605096" y="2531475"/>
            <a:ext cx="343217" cy="524479"/>
            <a:chOff x="3293100" y="824051"/>
            <a:chExt cx="315650" cy="527999"/>
          </a:xfrm>
        </p:grpSpPr>
        <p:sp>
          <p:nvSpPr>
            <p:cNvPr id="640" name="Google Shape;640;p20"/>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41" name="Google Shape;641;p20"/>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42" name="Google Shape;642;p20"/>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43" name="Google Shape;643;p20"/>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44" name="Google Shape;644;p20"/>
          <p:cNvGrpSpPr/>
          <p:nvPr/>
        </p:nvGrpSpPr>
        <p:grpSpPr>
          <a:xfrm>
            <a:off x="3024196" y="2531475"/>
            <a:ext cx="343217" cy="524479"/>
            <a:chOff x="3293100" y="824051"/>
            <a:chExt cx="315650" cy="527999"/>
          </a:xfrm>
        </p:grpSpPr>
        <p:sp>
          <p:nvSpPr>
            <p:cNvPr id="645" name="Google Shape;645;p20"/>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46" name="Google Shape;646;p20"/>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47" name="Google Shape;647;p20"/>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48" name="Google Shape;648;p20"/>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49" name="Google Shape;649;p20"/>
          <p:cNvGrpSpPr/>
          <p:nvPr/>
        </p:nvGrpSpPr>
        <p:grpSpPr>
          <a:xfrm>
            <a:off x="4272329" y="2531475"/>
            <a:ext cx="343217" cy="524479"/>
            <a:chOff x="3293100" y="824051"/>
            <a:chExt cx="315650" cy="527999"/>
          </a:xfrm>
        </p:grpSpPr>
        <p:sp>
          <p:nvSpPr>
            <p:cNvPr id="650" name="Google Shape;650;p20"/>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51" name="Google Shape;651;p20"/>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52" name="Google Shape;652;p20"/>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53" name="Google Shape;653;p20"/>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54" name="Google Shape;654;p20"/>
          <p:cNvGrpSpPr/>
          <p:nvPr/>
        </p:nvGrpSpPr>
        <p:grpSpPr>
          <a:xfrm>
            <a:off x="4687196" y="2531475"/>
            <a:ext cx="343217" cy="524479"/>
            <a:chOff x="3293100" y="824051"/>
            <a:chExt cx="315650" cy="527999"/>
          </a:xfrm>
        </p:grpSpPr>
        <p:sp>
          <p:nvSpPr>
            <p:cNvPr id="655" name="Google Shape;655;p20"/>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56" name="Google Shape;656;p20"/>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57" name="Google Shape;657;p20"/>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58" name="Google Shape;658;p20"/>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59" name="Google Shape;659;p20"/>
          <p:cNvGrpSpPr/>
          <p:nvPr/>
        </p:nvGrpSpPr>
        <p:grpSpPr>
          <a:xfrm>
            <a:off x="5102062" y="2531475"/>
            <a:ext cx="343217" cy="524479"/>
            <a:chOff x="3293100" y="824051"/>
            <a:chExt cx="315650" cy="527999"/>
          </a:xfrm>
        </p:grpSpPr>
        <p:sp>
          <p:nvSpPr>
            <p:cNvPr id="660" name="Google Shape;660;p20"/>
            <p:cNvSpPr/>
            <p:nvPr/>
          </p:nvSpPr>
          <p:spPr>
            <a:xfrm>
              <a:off x="3326250" y="824051"/>
              <a:ext cx="249300" cy="264000"/>
            </a:xfrm>
            <a:prstGeom prst="ellipse">
              <a:avLst/>
            </a:prstGeom>
            <a:solidFill>
              <a:srgbClr val="9FCC3B"/>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61" name="Google Shape;661;p20"/>
            <p:cNvSpPr/>
            <p:nvPr/>
          </p:nvSpPr>
          <p:spPr>
            <a:xfrm>
              <a:off x="3293100" y="1088050"/>
              <a:ext cx="315600" cy="264000"/>
            </a:xfrm>
            <a:prstGeom prst="trapezoid">
              <a:avLst>
                <a:gd name="adj" fmla="val 25000"/>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62" name="Google Shape;662;p20"/>
            <p:cNvSpPr/>
            <p:nvPr/>
          </p:nvSpPr>
          <p:spPr>
            <a:xfrm>
              <a:off x="354245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63" name="Google Shape;663;p20"/>
            <p:cNvSpPr/>
            <p:nvPr/>
          </p:nvSpPr>
          <p:spPr>
            <a:xfrm>
              <a:off x="3293100" y="1096975"/>
              <a:ext cx="66300" cy="176700"/>
            </a:xfrm>
            <a:prstGeom prst="rect">
              <a:avLst/>
            </a:prstGeom>
            <a:solidFill>
              <a:srgbClr val="9FCC3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cxnSp>
        <p:nvCxnSpPr>
          <p:cNvPr id="664" name="Google Shape;664;p20"/>
          <p:cNvCxnSpPr/>
          <p:nvPr/>
        </p:nvCxnSpPr>
        <p:spPr>
          <a:xfrm flipH="1">
            <a:off x="10966117" y="64339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665" name="Google Shape;665;p20"/>
          <p:cNvCxnSpPr/>
          <p:nvPr/>
        </p:nvCxnSpPr>
        <p:spPr>
          <a:xfrm flipH="1">
            <a:off x="10527601" y="64339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666" name="Google Shape;666;p20"/>
          <p:cNvCxnSpPr/>
          <p:nvPr/>
        </p:nvCxnSpPr>
        <p:spPr>
          <a:xfrm flipH="1">
            <a:off x="9416451" y="64447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667" name="Google Shape;667;p20"/>
          <p:cNvCxnSpPr/>
          <p:nvPr/>
        </p:nvCxnSpPr>
        <p:spPr>
          <a:xfrm flipH="1">
            <a:off x="8968168" y="64339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668" name="Google Shape;668;p20"/>
          <p:cNvCxnSpPr/>
          <p:nvPr/>
        </p:nvCxnSpPr>
        <p:spPr>
          <a:xfrm flipH="1">
            <a:off x="7819317" y="64447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669" name="Google Shape;669;p20"/>
          <p:cNvCxnSpPr/>
          <p:nvPr/>
        </p:nvCxnSpPr>
        <p:spPr>
          <a:xfrm flipH="1">
            <a:off x="7379535" y="6433967"/>
            <a:ext cx="46800" cy="46800"/>
          </a:xfrm>
          <a:prstGeom prst="curvedConnector3">
            <a:avLst>
              <a:gd name="adj1" fmla="val -111074"/>
            </a:avLst>
          </a:prstGeom>
          <a:noFill/>
          <a:ln w="9525" cap="flat" cmpd="sng">
            <a:solidFill>
              <a:schemeClr val="accent1"/>
            </a:solidFill>
            <a:prstDash val="solid"/>
            <a:round/>
            <a:headEnd type="none" w="sm" len="sm"/>
            <a:tailEnd type="none" w="sm" len="sm"/>
          </a:ln>
        </p:spPr>
      </p:cxnSp>
      <p:cxnSp>
        <p:nvCxnSpPr>
          <p:cNvPr id="670" name="Google Shape;670;p20"/>
          <p:cNvCxnSpPr/>
          <p:nvPr/>
        </p:nvCxnSpPr>
        <p:spPr>
          <a:xfrm flipH="1">
            <a:off x="10541151"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cxnSp>
        <p:nvCxnSpPr>
          <p:cNvPr id="671" name="Google Shape;671;p20"/>
          <p:cNvCxnSpPr/>
          <p:nvPr/>
        </p:nvCxnSpPr>
        <p:spPr>
          <a:xfrm flipH="1">
            <a:off x="9403384"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cxnSp>
        <p:nvCxnSpPr>
          <p:cNvPr id="672" name="Google Shape;672;p20"/>
          <p:cNvCxnSpPr/>
          <p:nvPr/>
        </p:nvCxnSpPr>
        <p:spPr>
          <a:xfrm flipH="1">
            <a:off x="8981717"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cxnSp>
        <p:nvCxnSpPr>
          <p:cNvPr id="673" name="Google Shape;673;p20"/>
          <p:cNvCxnSpPr/>
          <p:nvPr/>
        </p:nvCxnSpPr>
        <p:spPr>
          <a:xfrm flipH="1">
            <a:off x="7820551"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cxnSp>
        <p:nvCxnSpPr>
          <p:cNvPr id="674" name="Google Shape;674;p20"/>
          <p:cNvCxnSpPr/>
          <p:nvPr/>
        </p:nvCxnSpPr>
        <p:spPr>
          <a:xfrm flipH="1">
            <a:off x="7393084" y="6397967"/>
            <a:ext cx="46800" cy="46800"/>
          </a:xfrm>
          <a:prstGeom prst="curvedConnector3">
            <a:avLst>
              <a:gd name="adj1" fmla="val 204097"/>
            </a:avLst>
          </a:prstGeom>
          <a:noFill/>
          <a:ln w="9525" cap="flat" cmpd="sng">
            <a:solidFill>
              <a:schemeClr val="accent1"/>
            </a:solidFill>
            <a:prstDash val="solid"/>
            <a:round/>
            <a:headEnd type="none" w="sm" len="sm"/>
            <a:tailEnd type="none" w="sm" len="sm"/>
          </a:ln>
        </p:spPr>
      </p:cxnSp>
      <p:sp>
        <p:nvSpPr>
          <p:cNvPr id="675" name="Google Shape;675;p20"/>
          <p:cNvSpPr/>
          <p:nvPr/>
        </p:nvSpPr>
        <p:spPr>
          <a:xfrm>
            <a:off x="8793367" y="60147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30s</a:t>
            </a:r>
            <a:endParaRPr sz="667" b="1">
              <a:latin typeface="Open Sans"/>
              <a:ea typeface="Open Sans"/>
              <a:cs typeface="Open Sans"/>
              <a:sym typeface="Open Sans"/>
            </a:endParaRPr>
          </a:p>
        </p:txBody>
      </p:sp>
      <p:sp>
        <p:nvSpPr>
          <p:cNvPr id="676" name="Google Shape;676;p20"/>
          <p:cNvSpPr/>
          <p:nvPr/>
        </p:nvSpPr>
        <p:spPr>
          <a:xfrm>
            <a:off x="10344233" y="60147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30s</a:t>
            </a:r>
            <a:endParaRPr sz="667" b="1">
              <a:latin typeface="Open Sans"/>
              <a:ea typeface="Open Sans"/>
              <a:cs typeface="Open Sans"/>
              <a:sym typeface="Open Sans"/>
            </a:endParaRPr>
          </a:p>
        </p:txBody>
      </p:sp>
      <p:sp>
        <p:nvSpPr>
          <p:cNvPr id="677" name="Google Shape;677;p20"/>
          <p:cNvSpPr/>
          <p:nvPr/>
        </p:nvSpPr>
        <p:spPr>
          <a:xfrm>
            <a:off x="7635667" y="60005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60s</a:t>
            </a:r>
            <a:endParaRPr sz="667" b="1">
              <a:latin typeface="Open Sans"/>
              <a:ea typeface="Open Sans"/>
              <a:cs typeface="Open Sans"/>
              <a:sym typeface="Open Sans"/>
            </a:endParaRPr>
          </a:p>
        </p:txBody>
      </p:sp>
      <p:sp>
        <p:nvSpPr>
          <p:cNvPr id="678" name="Google Shape;678;p20"/>
          <p:cNvSpPr/>
          <p:nvPr/>
        </p:nvSpPr>
        <p:spPr>
          <a:xfrm>
            <a:off x="9228533" y="60147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60s</a:t>
            </a:r>
            <a:endParaRPr sz="667" b="1">
              <a:latin typeface="Open Sans"/>
              <a:ea typeface="Open Sans"/>
              <a:cs typeface="Open Sans"/>
              <a:sym typeface="Open Sans"/>
            </a:endParaRPr>
          </a:p>
        </p:txBody>
      </p:sp>
      <p:sp>
        <p:nvSpPr>
          <p:cNvPr id="679" name="Google Shape;679;p20"/>
          <p:cNvSpPr/>
          <p:nvPr/>
        </p:nvSpPr>
        <p:spPr>
          <a:xfrm>
            <a:off x="10783733" y="6014700"/>
            <a:ext cx="411600" cy="179600"/>
          </a:xfrm>
          <a:prstGeom prst="rect">
            <a:avLst/>
          </a:prstGeom>
          <a:noFill/>
          <a:ln>
            <a:noFill/>
          </a:ln>
        </p:spPr>
        <p:txBody>
          <a:bodyPr spcFirstLastPara="1" wrap="square" lIns="121900" tIns="121900" rIns="121900" bIns="121900" anchor="ctr" anchorCtr="0">
            <a:noAutofit/>
          </a:bodyPr>
          <a:lstStyle/>
          <a:p>
            <a:pPr algn="ctr"/>
            <a:r>
              <a:rPr lang="en" sz="667" b="1">
                <a:latin typeface="Open Sans"/>
                <a:ea typeface="Open Sans"/>
                <a:cs typeface="Open Sans"/>
                <a:sym typeface="Open Sans"/>
              </a:rPr>
              <a:t>60s</a:t>
            </a:r>
            <a:endParaRPr sz="667" b="1">
              <a:latin typeface="Open Sans"/>
              <a:ea typeface="Open Sans"/>
              <a:cs typeface="Open Sans"/>
              <a:sym typeface="Open Sans"/>
            </a:endParaRPr>
          </a:p>
        </p:txBody>
      </p:sp>
      <p:grpSp>
        <p:nvGrpSpPr>
          <p:cNvPr id="680" name="Google Shape;680;p20"/>
          <p:cNvGrpSpPr/>
          <p:nvPr/>
        </p:nvGrpSpPr>
        <p:grpSpPr>
          <a:xfrm>
            <a:off x="1193534" y="5375151"/>
            <a:ext cx="291365" cy="524465"/>
            <a:chOff x="3293100" y="1474101"/>
            <a:chExt cx="315650" cy="575324"/>
          </a:xfrm>
        </p:grpSpPr>
        <p:sp>
          <p:nvSpPr>
            <p:cNvPr id="681" name="Google Shape;681;p20"/>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82" name="Google Shape;682;p20"/>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83" name="Google Shape;683;p20"/>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84" name="Google Shape;684;p20"/>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85" name="Google Shape;685;p20"/>
          <p:cNvGrpSpPr/>
          <p:nvPr/>
        </p:nvGrpSpPr>
        <p:grpSpPr>
          <a:xfrm>
            <a:off x="1604934" y="5375151"/>
            <a:ext cx="291365" cy="524465"/>
            <a:chOff x="3293100" y="1474101"/>
            <a:chExt cx="315650" cy="575324"/>
          </a:xfrm>
        </p:grpSpPr>
        <p:sp>
          <p:nvSpPr>
            <p:cNvPr id="686" name="Google Shape;686;p20"/>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87" name="Google Shape;687;p20"/>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88" name="Google Shape;688;p20"/>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89" name="Google Shape;689;p20"/>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90" name="Google Shape;690;p20"/>
          <p:cNvGrpSpPr/>
          <p:nvPr/>
        </p:nvGrpSpPr>
        <p:grpSpPr>
          <a:xfrm>
            <a:off x="2681270" y="5366891"/>
            <a:ext cx="291365" cy="524465"/>
            <a:chOff x="3293100" y="1474101"/>
            <a:chExt cx="315650" cy="575324"/>
          </a:xfrm>
        </p:grpSpPr>
        <p:sp>
          <p:nvSpPr>
            <p:cNvPr id="691" name="Google Shape;691;p20"/>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92" name="Google Shape;692;p20"/>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93" name="Google Shape;693;p20"/>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94" name="Google Shape;694;p20"/>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95" name="Google Shape;695;p20"/>
          <p:cNvGrpSpPr/>
          <p:nvPr/>
        </p:nvGrpSpPr>
        <p:grpSpPr>
          <a:xfrm>
            <a:off x="3016106" y="5350370"/>
            <a:ext cx="291365" cy="524465"/>
            <a:chOff x="3293100" y="1474101"/>
            <a:chExt cx="315650" cy="575324"/>
          </a:xfrm>
        </p:grpSpPr>
        <p:sp>
          <p:nvSpPr>
            <p:cNvPr id="696" name="Google Shape;696;p20"/>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697" name="Google Shape;697;p20"/>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98" name="Google Shape;698;p20"/>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99" name="Google Shape;699;p20"/>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00" name="Google Shape;700;p20"/>
          <p:cNvGrpSpPr/>
          <p:nvPr/>
        </p:nvGrpSpPr>
        <p:grpSpPr>
          <a:xfrm>
            <a:off x="3350588" y="5350370"/>
            <a:ext cx="291365" cy="524465"/>
            <a:chOff x="3293100" y="1474101"/>
            <a:chExt cx="315650" cy="575324"/>
          </a:xfrm>
        </p:grpSpPr>
        <p:sp>
          <p:nvSpPr>
            <p:cNvPr id="701" name="Google Shape;701;p20"/>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02" name="Google Shape;702;p20"/>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03" name="Google Shape;703;p20"/>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04" name="Google Shape;704;p20"/>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05" name="Google Shape;705;p20"/>
          <p:cNvGrpSpPr/>
          <p:nvPr/>
        </p:nvGrpSpPr>
        <p:grpSpPr>
          <a:xfrm>
            <a:off x="4408168" y="5350485"/>
            <a:ext cx="291365" cy="524465"/>
            <a:chOff x="3293100" y="1474101"/>
            <a:chExt cx="315650" cy="575324"/>
          </a:xfrm>
        </p:grpSpPr>
        <p:sp>
          <p:nvSpPr>
            <p:cNvPr id="706" name="Google Shape;706;p20"/>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07" name="Google Shape;707;p20"/>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08" name="Google Shape;708;p20"/>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09" name="Google Shape;709;p20"/>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10" name="Google Shape;710;p20"/>
          <p:cNvGrpSpPr/>
          <p:nvPr/>
        </p:nvGrpSpPr>
        <p:grpSpPr>
          <a:xfrm>
            <a:off x="4778252" y="5350485"/>
            <a:ext cx="291365" cy="524465"/>
            <a:chOff x="3293100" y="1474101"/>
            <a:chExt cx="315650" cy="575324"/>
          </a:xfrm>
        </p:grpSpPr>
        <p:sp>
          <p:nvSpPr>
            <p:cNvPr id="711" name="Google Shape;711;p20"/>
            <p:cNvSpPr/>
            <p:nvPr/>
          </p:nvSpPr>
          <p:spPr>
            <a:xfrm>
              <a:off x="3326250" y="1474101"/>
              <a:ext cx="249300" cy="264000"/>
            </a:xfrm>
            <a:prstGeom prst="ellipse">
              <a:avLst/>
            </a:prstGeom>
            <a:solidFill>
              <a:srgbClr val="F5B82E"/>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12" name="Google Shape;712;p20"/>
            <p:cNvSpPr/>
            <p:nvPr/>
          </p:nvSpPr>
          <p:spPr>
            <a:xfrm>
              <a:off x="354245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13" name="Google Shape;713;p20"/>
            <p:cNvSpPr/>
            <p:nvPr/>
          </p:nvSpPr>
          <p:spPr>
            <a:xfrm>
              <a:off x="3293100" y="1747025"/>
              <a:ext cx="66300" cy="1767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14" name="Google Shape;714;p20"/>
            <p:cNvSpPr/>
            <p:nvPr/>
          </p:nvSpPr>
          <p:spPr>
            <a:xfrm>
              <a:off x="3365275" y="1747025"/>
              <a:ext cx="171300" cy="302400"/>
            </a:xfrm>
            <a:prstGeom prst="rect">
              <a:avLst/>
            </a:prstGeom>
            <a:solidFill>
              <a:srgbClr val="F5B82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15" name="Google Shape;715;p20"/>
          <p:cNvGrpSpPr/>
          <p:nvPr/>
        </p:nvGrpSpPr>
        <p:grpSpPr>
          <a:xfrm>
            <a:off x="7359063" y="5345199"/>
            <a:ext cx="291365" cy="524479"/>
            <a:chOff x="3293100" y="824051"/>
            <a:chExt cx="315650" cy="527999"/>
          </a:xfrm>
        </p:grpSpPr>
        <p:sp>
          <p:nvSpPr>
            <p:cNvPr id="716" name="Google Shape;716;p20"/>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17" name="Google Shape;717;p20"/>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18" name="Google Shape;718;p20"/>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19" name="Google Shape;719;p20"/>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20" name="Google Shape;720;p20"/>
          <p:cNvGrpSpPr/>
          <p:nvPr/>
        </p:nvGrpSpPr>
        <p:grpSpPr>
          <a:xfrm>
            <a:off x="7741780" y="5345182"/>
            <a:ext cx="291365" cy="524479"/>
            <a:chOff x="3293100" y="824051"/>
            <a:chExt cx="315650" cy="527999"/>
          </a:xfrm>
        </p:grpSpPr>
        <p:sp>
          <p:nvSpPr>
            <p:cNvPr id="721" name="Google Shape;721;p20"/>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22" name="Google Shape;722;p20"/>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23" name="Google Shape;723;p20"/>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24" name="Google Shape;724;p20"/>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25" name="Google Shape;725;p20"/>
          <p:cNvGrpSpPr/>
          <p:nvPr/>
        </p:nvGrpSpPr>
        <p:grpSpPr>
          <a:xfrm>
            <a:off x="6972130" y="5345199"/>
            <a:ext cx="291365" cy="524479"/>
            <a:chOff x="3293100" y="824051"/>
            <a:chExt cx="315650" cy="527999"/>
          </a:xfrm>
        </p:grpSpPr>
        <p:sp>
          <p:nvSpPr>
            <p:cNvPr id="726" name="Google Shape;726;p20"/>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27" name="Google Shape;727;p20"/>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28" name="Google Shape;728;p20"/>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29" name="Google Shape;729;p20"/>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30" name="Google Shape;730;p20"/>
          <p:cNvGrpSpPr/>
          <p:nvPr/>
        </p:nvGrpSpPr>
        <p:grpSpPr>
          <a:xfrm>
            <a:off x="8673896" y="5345199"/>
            <a:ext cx="291365" cy="524479"/>
            <a:chOff x="3293100" y="824051"/>
            <a:chExt cx="315650" cy="527999"/>
          </a:xfrm>
        </p:grpSpPr>
        <p:sp>
          <p:nvSpPr>
            <p:cNvPr id="731" name="Google Shape;731;p20"/>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32" name="Google Shape;732;p20"/>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33" name="Google Shape;733;p20"/>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34" name="Google Shape;734;p20"/>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35" name="Google Shape;735;p20"/>
          <p:cNvGrpSpPr/>
          <p:nvPr/>
        </p:nvGrpSpPr>
        <p:grpSpPr>
          <a:xfrm>
            <a:off x="9016630" y="5345199"/>
            <a:ext cx="291365" cy="524479"/>
            <a:chOff x="3293100" y="824051"/>
            <a:chExt cx="315650" cy="527999"/>
          </a:xfrm>
        </p:grpSpPr>
        <p:sp>
          <p:nvSpPr>
            <p:cNvPr id="736" name="Google Shape;736;p20"/>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37" name="Google Shape;737;p20"/>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38" name="Google Shape;738;p20"/>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39" name="Google Shape;739;p20"/>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40" name="Google Shape;740;p20"/>
          <p:cNvGrpSpPr/>
          <p:nvPr/>
        </p:nvGrpSpPr>
        <p:grpSpPr>
          <a:xfrm>
            <a:off x="10291514" y="5345199"/>
            <a:ext cx="291365" cy="524479"/>
            <a:chOff x="3293100" y="824051"/>
            <a:chExt cx="315650" cy="527999"/>
          </a:xfrm>
        </p:grpSpPr>
        <p:sp>
          <p:nvSpPr>
            <p:cNvPr id="741" name="Google Shape;741;p20"/>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42" name="Google Shape;742;p20"/>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43" name="Google Shape;743;p20"/>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44" name="Google Shape;744;p20"/>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45" name="Google Shape;745;p20"/>
          <p:cNvGrpSpPr/>
          <p:nvPr/>
        </p:nvGrpSpPr>
        <p:grpSpPr>
          <a:xfrm>
            <a:off x="10655530" y="5345199"/>
            <a:ext cx="291365" cy="524479"/>
            <a:chOff x="3293100" y="824051"/>
            <a:chExt cx="315650" cy="527999"/>
          </a:xfrm>
        </p:grpSpPr>
        <p:sp>
          <p:nvSpPr>
            <p:cNvPr id="746" name="Google Shape;746;p20"/>
            <p:cNvSpPr/>
            <p:nvPr/>
          </p:nvSpPr>
          <p:spPr>
            <a:xfrm>
              <a:off x="3326250" y="824051"/>
              <a:ext cx="249300" cy="264000"/>
            </a:xfrm>
            <a:prstGeom prst="ellipse">
              <a:avLst/>
            </a:prstGeom>
            <a:solidFill>
              <a:srgbClr val="B4A7D6"/>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47" name="Google Shape;747;p20"/>
            <p:cNvSpPr/>
            <p:nvPr/>
          </p:nvSpPr>
          <p:spPr>
            <a:xfrm>
              <a:off x="3293100" y="1088050"/>
              <a:ext cx="315600" cy="264000"/>
            </a:xfrm>
            <a:prstGeom prst="trapezoid">
              <a:avLst>
                <a:gd name="adj" fmla="val 25000"/>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48" name="Google Shape;748;p20"/>
            <p:cNvSpPr/>
            <p:nvPr/>
          </p:nvSpPr>
          <p:spPr>
            <a:xfrm>
              <a:off x="354245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49" name="Google Shape;749;p20"/>
            <p:cNvSpPr/>
            <p:nvPr/>
          </p:nvSpPr>
          <p:spPr>
            <a:xfrm>
              <a:off x="3293100" y="1096975"/>
              <a:ext cx="66300" cy="1767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sp>
        <p:nvSpPr>
          <p:cNvPr id="750" name="Google Shape;750;p20"/>
          <p:cNvSpPr/>
          <p:nvPr/>
        </p:nvSpPr>
        <p:spPr>
          <a:xfrm>
            <a:off x="10800780" y="33272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1" name="Google Shape;751;p20"/>
          <p:cNvSpPr/>
          <p:nvPr/>
        </p:nvSpPr>
        <p:spPr>
          <a:xfrm>
            <a:off x="10841910" y="3390623"/>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2" name="Google Shape;752;p20"/>
          <p:cNvSpPr/>
          <p:nvPr/>
        </p:nvSpPr>
        <p:spPr>
          <a:xfrm>
            <a:off x="10321497" y="33302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3" name="Google Shape;753;p20"/>
          <p:cNvSpPr/>
          <p:nvPr/>
        </p:nvSpPr>
        <p:spPr>
          <a:xfrm>
            <a:off x="10363426" y="3392106"/>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4" name="Google Shape;754;p20"/>
          <p:cNvSpPr/>
          <p:nvPr/>
        </p:nvSpPr>
        <p:spPr>
          <a:xfrm>
            <a:off x="9088180" y="33068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5" name="Google Shape;755;p20"/>
          <p:cNvSpPr/>
          <p:nvPr/>
        </p:nvSpPr>
        <p:spPr>
          <a:xfrm>
            <a:off x="9130110" y="3368706"/>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6" name="Google Shape;756;p20"/>
          <p:cNvSpPr/>
          <p:nvPr/>
        </p:nvSpPr>
        <p:spPr>
          <a:xfrm>
            <a:off x="8588613" y="331205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7" name="Google Shape;757;p20"/>
          <p:cNvSpPr/>
          <p:nvPr/>
        </p:nvSpPr>
        <p:spPr>
          <a:xfrm>
            <a:off x="8630543" y="3373956"/>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8" name="Google Shape;758;p20"/>
          <p:cNvSpPr/>
          <p:nvPr/>
        </p:nvSpPr>
        <p:spPr>
          <a:xfrm>
            <a:off x="7229280" y="3330201"/>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59" name="Google Shape;759;p20"/>
          <p:cNvSpPr/>
          <p:nvPr/>
        </p:nvSpPr>
        <p:spPr>
          <a:xfrm>
            <a:off x="7271210" y="3392106"/>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60" name="Google Shape;760;p20"/>
          <p:cNvSpPr/>
          <p:nvPr/>
        </p:nvSpPr>
        <p:spPr>
          <a:xfrm>
            <a:off x="6723113" y="3327185"/>
            <a:ext cx="459987" cy="357900"/>
          </a:xfrm>
          <a:prstGeom prst="flowChartManualOperation">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61" name="Google Shape;761;p20"/>
          <p:cNvSpPr/>
          <p:nvPr/>
        </p:nvSpPr>
        <p:spPr>
          <a:xfrm>
            <a:off x="6765043" y="3387990"/>
            <a:ext cx="376092" cy="283933"/>
          </a:xfrm>
          <a:prstGeom prst="flowChartManualOperation">
            <a:avLst/>
          </a:prstGeom>
          <a:solidFill>
            <a:srgbClr val="6091BA"/>
          </a:solidFill>
          <a:ln w="9525" cap="flat" cmpd="sng">
            <a:solidFill>
              <a:srgbClr val="6091BA"/>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grpSp>
        <p:nvGrpSpPr>
          <p:cNvPr id="762" name="Google Shape;762;p20"/>
          <p:cNvGrpSpPr/>
          <p:nvPr/>
        </p:nvGrpSpPr>
        <p:grpSpPr>
          <a:xfrm>
            <a:off x="6655013" y="2531480"/>
            <a:ext cx="312788" cy="524465"/>
            <a:chOff x="3293100" y="1474101"/>
            <a:chExt cx="315650" cy="575324"/>
          </a:xfrm>
        </p:grpSpPr>
        <p:sp>
          <p:nvSpPr>
            <p:cNvPr id="763" name="Google Shape;763;p20"/>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64" name="Google Shape;764;p20"/>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65" name="Google Shape;765;p20"/>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66" name="Google Shape;766;p20"/>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67" name="Google Shape;767;p20"/>
          <p:cNvGrpSpPr/>
          <p:nvPr/>
        </p:nvGrpSpPr>
        <p:grpSpPr>
          <a:xfrm>
            <a:off x="7085413" y="2531497"/>
            <a:ext cx="312788" cy="524465"/>
            <a:chOff x="3293100" y="1474101"/>
            <a:chExt cx="315650" cy="575324"/>
          </a:xfrm>
        </p:grpSpPr>
        <p:sp>
          <p:nvSpPr>
            <p:cNvPr id="768" name="Google Shape;768;p20"/>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69" name="Google Shape;769;p20"/>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70" name="Google Shape;770;p20"/>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71" name="Google Shape;771;p20"/>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72" name="Google Shape;772;p20"/>
          <p:cNvGrpSpPr/>
          <p:nvPr/>
        </p:nvGrpSpPr>
        <p:grpSpPr>
          <a:xfrm>
            <a:off x="7515813" y="2531513"/>
            <a:ext cx="312788" cy="524465"/>
            <a:chOff x="3293100" y="1474101"/>
            <a:chExt cx="315650" cy="575324"/>
          </a:xfrm>
        </p:grpSpPr>
        <p:sp>
          <p:nvSpPr>
            <p:cNvPr id="773" name="Google Shape;773;p20"/>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74" name="Google Shape;774;p20"/>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75" name="Google Shape;775;p20"/>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76" name="Google Shape;776;p20"/>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77" name="Google Shape;777;p20"/>
          <p:cNvGrpSpPr/>
          <p:nvPr/>
        </p:nvGrpSpPr>
        <p:grpSpPr>
          <a:xfrm>
            <a:off x="8702479" y="2531513"/>
            <a:ext cx="312788" cy="524465"/>
            <a:chOff x="3293100" y="1474101"/>
            <a:chExt cx="315650" cy="575324"/>
          </a:xfrm>
        </p:grpSpPr>
        <p:sp>
          <p:nvSpPr>
            <p:cNvPr id="778" name="Google Shape;778;p20"/>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79" name="Google Shape;779;p20"/>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80" name="Google Shape;780;p20"/>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81" name="Google Shape;781;p20"/>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82" name="Google Shape;782;p20"/>
          <p:cNvGrpSpPr/>
          <p:nvPr/>
        </p:nvGrpSpPr>
        <p:grpSpPr>
          <a:xfrm>
            <a:off x="9086946" y="2531513"/>
            <a:ext cx="312788" cy="524465"/>
            <a:chOff x="3293100" y="1474101"/>
            <a:chExt cx="315650" cy="575324"/>
          </a:xfrm>
        </p:grpSpPr>
        <p:sp>
          <p:nvSpPr>
            <p:cNvPr id="783" name="Google Shape;783;p20"/>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84" name="Google Shape;784;p20"/>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85" name="Google Shape;785;p20"/>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86" name="Google Shape;786;p20"/>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87" name="Google Shape;787;p20"/>
          <p:cNvGrpSpPr/>
          <p:nvPr/>
        </p:nvGrpSpPr>
        <p:grpSpPr>
          <a:xfrm>
            <a:off x="10445279" y="2544713"/>
            <a:ext cx="312788" cy="524465"/>
            <a:chOff x="3293100" y="1474101"/>
            <a:chExt cx="315650" cy="575324"/>
          </a:xfrm>
        </p:grpSpPr>
        <p:sp>
          <p:nvSpPr>
            <p:cNvPr id="788" name="Google Shape;788;p20"/>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89" name="Google Shape;789;p20"/>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90" name="Google Shape;790;p20"/>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91" name="Google Shape;791;p20"/>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792" name="Google Shape;792;p20"/>
          <p:cNvGrpSpPr/>
          <p:nvPr/>
        </p:nvGrpSpPr>
        <p:grpSpPr>
          <a:xfrm>
            <a:off x="10805913" y="2544713"/>
            <a:ext cx="312788" cy="524465"/>
            <a:chOff x="3293100" y="1474101"/>
            <a:chExt cx="315650" cy="575324"/>
          </a:xfrm>
        </p:grpSpPr>
        <p:sp>
          <p:nvSpPr>
            <p:cNvPr id="793" name="Google Shape;793;p20"/>
            <p:cNvSpPr/>
            <p:nvPr/>
          </p:nvSpPr>
          <p:spPr>
            <a:xfrm>
              <a:off x="3326250" y="1474101"/>
              <a:ext cx="249300" cy="264000"/>
            </a:xfrm>
            <a:prstGeom prst="ellipse">
              <a:avLst/>
            </a:prstGeom>
            <a:solidFill>
              <a:srgbClr val="0000FF"/>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94" name="Google Shape;794;p20"/>
            <p:cNvSpPr/>
            <p:nvPr/>
          </p:nvSpPr>
          <p:spPr>
            <a:xfrm>
              <a:off x="354245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95" name="Google Shape;795;p20"/>
            <p:cNvSpPr/>
            <p:nvPr/>
          </p:nvSpPr>
          <p:spPr>
            <a:xfrm>
              <a:off x="3293100" y="1747025"/>
              <a:ext cx="66300" cy="1767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96" name="Google Shape;796;p20"/>
            <p:cNvSpPr/>
            <p:nvPr/>
          </p:nvSpPr>
          <p:spPr>
            <a:xfrm>
              <a:off x="3365275" y="1747025"/>
              <a:ext cx="1713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sp>
        <p:nvSpPr>
          <p:cNvPr id="797" name="Google Shape;797;p20"/>
          <p:cNvSpPr/>
          <p:nvPr/>
        </p:nvSpPr>
        <p:spPr>
          <a:xfrm>
            <a:off x="6921367" y="36363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98" name="Google Shape;798;p20"/>
          <p:cNvSpPr/>
          <p:nvPr/>
        </p:nvSpPr>
        <p:spPr>
          <a:xfrm>
            <a:off x="7022967" y="3660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99" name="Google Shape;799;p20"/>
          <p:cNvSpPr/>
          <p:nvPr/>
        </p:nvSpPr>
        <p:spPr>
          <a:xfrm>
            <a:off x="7022967" y="35586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0" name="Google Shape;800;p20"/>
          <p:cNvSpPr/>
          <p:nvPr/>
        </p:nvSpPr>
        <p:spPr>
          <a:xfrm>
            <a:off x="6921367" y="35347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1" name="Google Shape;801;p20"/>
          <p:cNvSpPr/>
          <p:nvPr/>
        </p:nvSpPr>
        <p:spPr>
          <a:xfrm>
            <a:off x="7003900" y="36116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2" name="Google Shape;802;p20"/>
          <p:cNvSpPr/>
          <p:nvPr/>
        </p:nvSpPr>
        <p:spPr>
          <a:xfrm>
            <a:off x="6951533" y="35878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3" name="Google Shape;803;p20"/>
          <p:cNvSpPr/>
          <p:nvPr/>
        </p:nvSpPr>
        <p:spPr>
          <a:xfrm>
            <a:off x="7349367" y="3609684"/>
            <a:ext cx="38800" cy="340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4" name="Google Shape;804;p20"/>
          <p:cNvSpPr/>
          <p:nvPr/>
        </p:nvSpPr>
        <p:spPr>
          <a:xfrm>
            <a:off x="7439867" y="3527417"/>
            <a:ext cx="38800" cy="340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5" name="Google Shape;805;p20"/>
          <p:cNvSpPr/>
          <p:nvPr/>
        </p:nvSpPr>
        <p:spPr>
          <a:xfrm>
            <a:off x="7413867" y="3589617"/>
            <a:ext cx="38800" cy="340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6" name="Google Shape;806;p20"/>
          <p:cNvSpPr/>
          <p:nvPr/>
        </p:nvSpPr>
        <p:spPr>
          <a:xfrm>
            <a:off x="7344800" y="3520451"/>
            <a:ext cx="38800" cy="340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7" name="Google Shape;807;p20"/>
          <p:cNvSpPr/>
          <p:nvPr/>
        </p:nvSpPr>
        <p:spPr>
          <a:xfrm>
            <a:off x="6977200" y="36245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8" name="Google Shape;808;p20"/>
          <p:cNvSpPr/>
          <p:nvPr/>
        </p:nvSpPr>
        <p:spPr>
          <a:xfrm>
            <a:off x="6972167" y="35295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09" name="Google Shape;809;p20"/>
          <p:cNvSpPr/>
          <p:nvPr/>
        </p:nvSpPr>
        <p:spPr>
          <a:xfrm>
            <a:off x="6910567" y="3578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0" name="Google Shape;810;p20"/>
          <p:cNvSpPr/>
          <p:nvPr/>
        </p:nvSpPr>
        <p:spPr>
          <a:xfrm>
            <a:off x="8732200" y="3558600"/>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1" name="Google Shape;811;p20"/>
          <p:cNvSpPr/>
          <p:nvPr/>
        </p:nvSpPr>
        <p:spPr>
          <a:xfrm>
            <a:off x="8814133" y="3518884"/>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2" name="Google Shape;812;p20"/>
          <p:cNvSpPr/>
          <p:nvPr/>
        </p:nvSpPr>
        <p:spPr>
          <a:xfrm>
            <a:off x="8705084" y="3534033"/>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3" name="Google Shape;813;p20"/>
          <p:cNvSpPr/>
          <p:nvPr/>
        </p:nvSpPr>
        <p:spPr>
          <a:xfrm>
            <a:off x="8779633" y="34988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4" name="Google Shape;814;p20"/>
          <p:cNvSpPr/>
          <p:nvPr/>
        </p:nvSpPr>
        <p:spPr>
          <a:xfrm>
            <a:off x="8835951" y="34366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5" name="Google Shape;815;p20"/>
          <p:cNvSpPr/>
          <p:nvPr/>
        </p:nvSpPr>
        <p:spPr>
          <a:xfrm>
            <a:off x="8776484" y="3451451"/>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6" name="Google Shape;816;p20"/>
          <p:cNvSpPr/>
          <p:nvPr/>
        </p:nvSpPr>
        <p:spPr>
          <a:xfrm>
            <a:off x="8688100" y="344216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7" name="Google Shape;817;p20"/>
          <p:cNvSpPr/>
          <p:nvPr/>
        </p:nvSpPr>
        <p:spPr>
          <a:xfrm>
            <a:off x="8797151" y="34270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8" name="Google Shape;818;p20"/>
          <p:cNvSpPr/>
          <p:nvPr/>
        </p:nvSpPr>
        <p:spPr>
          <a:xfrm>
            <a:off x="8705100" y="3490833"/>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19" name="Google Shape;819;p20"/>
          <p:cNvSpPr/>
          <p:nvPr/>
        </p:nvSpPr>
        <p:spPr>
          <a:xfrm>
            <a:off x="9238284" y="3601284"/>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0" name="Google Shape;820;p20"/>
          <p:cNvSpPr/>
          <p:nvPr/>
        </p:nvSpPr>
        <p:spPr>
          <a:xfrm>
            <a:off x="9333884" y="3573551"/>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1" name="Google Shape;821;p20"/>
          <p:cNvSpPr/>
          <p:nvPr/>
        </p:nvSpPr>
        <p:spPr>
          <a:xfrm>
            <a:off x="9215917" y="3515284"/>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2" name="Google Shape;822;p20"/>
          <p:cNvSpPr/>
          <p:nvPr/>
        </p:nvSpPr>
        <p:spPr>
          <a:xfrm>
            <a:off x="9379851" y="3484317"/>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3" name="Google Shape;823;p20"/>
          <p:cNvSpPr/>
          <p:nvPr/>
        </p:nvSpPr>
        <p:spPr>
          <a:xfrm>
            <a:off x="10543133" y="36549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4" name="Google Shape;824;p20"/>
          <p:cNvSpPr/>
          <p:nvPr/>
        </p:nvSpPr>
        <p:spPr>
          <a:xfrm>
            <a:off x="10644733" y="35533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5" name="Google Shape;825;p20"/>
          <p:cNvSpPr/>
          <p:nvPr/>
        </p:nvSpPr>
        <p:spPr>
          <a:xfrm>
            <a:off x="10543133" y="35533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6" name="Google Shape;826;p20"/>
          <p:cNvSpPr/>
          <p:nvPr/>
        </p:nvSpPr>
        <p:spPr>
          <a:xfrm>
            <a:off x="10644733" y="36549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7" name="Google Shape;827;p20"/>
          <p:cNvSpPr/>
          <p:nvPr/>
        </p:nvSpPr>
        <p:spPr>
          <a:xfrm>
            <a:off x="10596267" y="3592433"/>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8" name="Google Shape;828;p20"/>
          <p:cNvSpPr/>
          <p:nvPr/>
        </p:nvSpPr>
        <p:spPr>
          <a:xfrm>
            <a:off x="10644733" y="3611633"/>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29" name="Google Shape;829;p20"/>
          <p:cNvSpPr/>
          <p:nvPr/>
        </p:nvSpPr>
        <p:spPr>
          <a:xfrm>
            <a:off x="10532233" y="36059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0" name="Google Shape;830;p20"/>
          <p:cNvSpPr/>
          <p:nvPr/>
        </p:nvSpPr>
        <p:spPr>
          <a:xfrm>
            <a:off x="10532233" y="35043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1" name="Google Shape;831;p20"/>
          <p:cNvSpPr/>
          <p:nvPr/>
        </p:nvSpPr>
        <p:spPr>
          <a:xfrm>
            <a:off x="10488700" y="35437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2" name="Google Shape;832;p20"/>
          <p:cNvSpPr/>
          <p:nvPr/>
        </p:nvSpPr>
        <p:spPr>
          <a:xfrm>
            <a:off x="11056100" y="3602600"/>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3" name="Google Shape;833;p20"/>
          <p:cNvSpPr/>
          <p:nvPr/>
        </p:nvSpPr>
        <p:spPr>
          <a:xfrm>
            <a:off x="10934484" y="3502533"/>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4" name="Google Shape;834;p20"/>
          <p:cNvSpPr/>
          <p:nvPr/>
        </p:nvSpPr>
        <p:spPr>
          <a:xfrm>
            <a:off x="11090833" y="3510733"/>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5" name="Google Shape;835;p20"/>
          <p:cNvSpPr/>
          <p:nvPr/>
        </p:nvSpPr>
        <p:spPr>
          <a:xfrm>
            <a:off x="10969233" y="3588533"/>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6" name="Google Shape;836;p20"/>
          <p:cNvSpPr/>
          <p:nvPr/>
        </p:nvSpPr>
        <p:spPr>
          <a:xfrm>
            <a:off x="6863884" y="35878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7" name="Google Shape;837;p20"/>
          <p:cNvSpPr/>
          <p:nvPr/>
        </p:nvSpPr>
        <p:spPr>
          <a:xfrm>
            <a:off x="6965484" y="35878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8" name="Google Shape;838;p20"/>
          <p:cNvSpPr/>
          <p:nvPr/>
        </p:nvSpPr>
        <p:spPr>
          <a:xfrm>
            <a:off x="6965484" y="3486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39" name="Google Shape;839;p20"/>
          <p:cNvSpPr/>
          <p:nvPr/>
        </p:nvSpPr>
        <p:spPr>
          <a:xfrm>
            <a:off x="6863884" y="3486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0" name="Google Shape;840;p20"/>
          <p:cNvSpPr/>
          <p:nvPr/>
        </p:nvSpPr>
        <p:spPr>
          <a:xfrm>
            <a:off x="6946417" y="35392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1" name="Google Shape;841;p20"/>
          <p:cNvSpPr/>
          <p:nvPr/>
        </p:nvSpPr>
        <p:spPr>
          <a:xfrm>
            <a:off x="6894051" y="35392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2" name="Google Shape;842;p20"/>
          <p:cNvSpPr/>
          <p:nvPr/>
        </p:nvSpPr>
        <p:spPr>
          <a:xfrm>
            <a:off x="6919717" y="35759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3" name="Google Shape;843;p20"/>
          <p:cNvSpPr/>
          <p:nvPr/>
        </p:nvSpPr>
        <p:spPr>
          <a:xfrm>
            <a:off x="6914684" y="34809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4" name="Google Shape;844;p20"/>
          <p:cNvSpPr/>
          <p:nvPr/>
        </p:nvSpPr>
        <p:spPr>
          <a:xfrm>
            <a:off x="6853084" y="3529633"/>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5" name="Google Shape;845;p20"/>
          <p:cNvSpPr/>
          <p:nvPr/>
        </p:nvSpPr>
        <p:spPr>
          <a:xfrm rot="8414828">
            <a:off x="7486531" y="3426725"/>
            <a:ext cx="55671" cy="65097"/>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6" name="Google Shape;846;p20"/>
          <p:cNvSpPr/>
          <p:nvPr/>
        </p:nvSpPr>
        <p:spPr>
          <a:xfrm rot="8425236">
            <a:off x="7461014" y="3556637"/>
            <a:ext cx="38924" cy="34111"/>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7" name="Google Shape;847;p20"/>
          <p:cNvSpPr/>
          <p:nvPr/>
        </p:nvSpPr>
        <p:spPr>
          <a:xfrm rot="8425236">
            <a:off x="7441561" y="3492089"/>
            <a:ext cx="38924" cy="34111"/>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8" name="Google Shape;848;p20"/>
          <p:cNvSpPr/>
          <p:nvPr/>
        </p:nvSpPr>
        <p:spPr>
          <a:xfrm rot="8425236">
            <a:off x="7538842" y="3527550"/>
            <a:ext cx="38924" cy="34111"/>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9" name="Google Shape;849;p20"/>
          <p:cNvSpPr/>
          <p:nvPr/>
        </p:nvSpPr>
        <p:spPr>
          <a:xfrm>
            <a:off x="8841251" y="3645051"/>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0" name="Google Shape;850;p20"/>
          <p:cNvSpPr/>
          <p:nvPr/>
        </p:nvSpPr>
        <p:spPr>
          <a:xfrm>
            <a:off x="8915733" y="3620484"/>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1" name="Google Shape;851;p20"/>
          <p:cNvSpPr/>
          <p:nvPr/>
        </p:nvSpPr>
        <p:spPr>
          <a:xfrm>
            <a:off x="8814133" y="3620484"/>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2" name="Google Shape;852;p20"/>
          <p:cNvSpPr/>
          <p:nvPr/>
        </p:nvSpPr>
        <p:spPr>
          <a:xfrm>
            <a:off x="8881233" y="36004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3" name="Google Shape;853;p20"/>
          <p:cNvSpPr/>
          <p:nvPr/>
        </p:nvSpPr>
        <p:spPr>
          <a:xfrm>
            <a:off x="8937551" y="35382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4" name="Google Shape;854;p20"/>
          <p:cNvSpPr/>
          <p:nvPr/>
        </p:nvSpPr>
        <p:spPr>
          <a:xfrm>
            <a:off x="8878084" y="3553051"/>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5" name="Google Shape;855;p20"/>
          <p:cNvSpPr/>
          <p:nvPr/>
        </p:nvSpPr>
        <p:spPr>
          <a:xfrm>
            <a:off x="8797151" y="35286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6" name="Google Shape;856;p20"/>
          <p:cNvSpPr/>
          <p:nvPr/>
        </p:nvSpPr>
        <p:spPr>
          <a:xfrm>
            <a:off x="8898751" y="3528617"/>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7" name="Google Shape;857;p20"/>
          <p:cNvSpPr/>
          <p:nvPr/>
        </p:nvSpPr>
        <p:spPr>
          <a:xfrm>
            <a:off x="8814151" y="3577284"/>
            <a:ext cx="10800" cy="96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8" name="Google Shape;858;p20"/>
          <p:cNvSpPr/>
          <p:nvPr/>
        </p:nvSpPr>
        <p:spPr>
          <a:xfrm>
            <a:off x="9425817" y="3395084"/>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59" name="Google Shape;859;p20"/>
          <p:cNvSpPr/>
          <p:nvPr/>
        </p:nvSpPr>
        <p:spPr>
          <a:xfrm>
            <a:off x="9222617" y="3395084"/>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0" name="Google Shape;860;p20"/>
          <p:cNvSpPr/>
          <p:nvPr/>
        </p:nvSpPr>
        <p:spPr>
          <a:xfrm>
            <a:off x="9324217" y="3395084"/>
            <a:ext cx="47200" cy="46800"/>
          </a:xfrm>
          <a:prstGeom prst="flowChartConnector">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1" name="Google Shape;861;p20"/>
          <p:cNvSpPr/>
          <p:nvPr/>
        </p:nvSpPr>
        <p:spPr>
          <a:xfrm rot="8414828">
            <a:off x="7357350" y="3429991"/>
            <a:ext cx="55671" cy="53164"/>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2" name="Google Shape;862;p20"/>
          <p:cNvSpPr/>
          <p:nvPr/>
        </p:nvSpPr>
        <p:spPr>
          <a:xfrm rot="8414828">
            <a:off x="7506447" y="3597392"/>
            <a:ext cx="55671" cy="65097"/>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p>
        </p:txBody>
      </p:sp>
      <p:sp>
        <p:nvSpPr>
          <p:cNvPr id="863" name="Google Shape;863;p20"/>
          <p:cNvSpPr/>
          <p:nvPr/>
        </p:nvSpPr>
        <p:spPr>
          <a:xfrm>
            <a:off x="7067084" y="35878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4" name="Google Shape;864;p20"/>
          <p:cNvSpPr/>
          <p:nvPr/>
        </p:nvSpPr>
        <p:spPr>
          <a:xfrm>
            <a:off x="6863884" y="3648351"/>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5" name="Google Shape;865;p20"/>
          <p:cNvSpPr/>
          <p:nvPr/>
        </p:nvSpPr>
        <p:spPr>
          <a:xfrm>
            <a:off x="6837833" y="3605967"/>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6" name="Google Shape;866;p20"/>
          <p:cNvSpPr/>
          <p:nvPr/>
        </p:nvSpPr>
        <p:spPr>
          <a:xfrm>
            <a:off x="7067084" y="3486200"/>
            <a:ext cx="10800" cy="9600"/>
          </a:xfrm>
          <a:prstGeom prst="flowChartConnector">
            <a:avLst/>
          </a:prstGeom>
          <a:solidFill>
            <a:schemeClr val="lt1"/>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7" name="Google Shape;867;p20"/>
          <p:cNvSpPr/>
          <p:nvPr/>
        </p:nvSpPr>
        <p:spPr>
          <a:xfrm>
            <a:off x="10441533" y="36549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8" name="Google Shape;868;p20"/>
          <p:cNvSpPr/>
          <p:nvPr/>
        </p:nvSpPr>
        <p:spPr>
          <a:xfrm>
            <a:off x="10644733" y="34517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69" name="Google Shape;869;p20"/>
          <p:cNvSpPr/>
          <p:nvPr/>
        </p:nvSpPr>
        <p:spPr>
          <a:xfrm>
            <a:off x="10441533" y="35533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70" name="Google Shape;870;p20"/>
          <p:cNvSpPr/>
          <p:nvPr/>
        </p:nvSpPr>
        <p:spPr>
          <a:xfrm>
            <a:off x="10441533" y="3451767"/>
            <a:ext cx="10800" cy="96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71" name="Google Shape;871;p20"/>
          <p:cNvSpPr/>
          <p:nvPr/>
        </p:nvSpPr>
        <p:spPr>
          <a:xfrm>
            <a:off x="11022684" y="3441967"/>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72" name="Google Shape;872;p20"/>
          <p:cNvSpPr/>
          <p:nvPr/>
        </p:nvSpPr>
        <p:spPr>
          <a:xfrm>
            <a:off x="10913633" y="3405533"/>
            <a:ext cx="55600" cy="52800"/>
          </a:xfrm>
          <a:prstGeom prst="flowChartConnector">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43" name="Rectangle 342">
            <a:extLst>
              <a:ext uri="{FF2B5EF4-FFF2-40B4-BE49-F238E27FC236}">
                <a16:creationId xmlns:a16="http://schemas.microsoft.com/office/drawing/2014/main" id="{AD1CD116-C805-C84A-8184-75C150F025A1}"/>
              </a:ext>
            </a:extLst>
          </p:cNvPr>
          <p:cNvSpPr/>
          <p:nvPr/>
        </p:nvSpPr>
        <p:spPr>
          <a:xfrm>
            <a:off x="97915" y="6608044"/>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1" dirty="0">
                <a:solidFill>
                  <a:srgbClr val="000000"/>
                </a:solidFill>
                <a:effectLst/>
                <a:latin typeface="Calibri" panose="020F0502020204030204" pitchFamily="34" charset="0"/>
              </a:rPr>
              <a:t>Stations Lab Safety</a:t>
            </a:r>
            <a:endParaRPr lang="en-US" i="1" dirty="0"/>
          </a:p>
        </p:txBody>
      </p:sp>
    </p:spTree>
    <p:extLst>
      <p:ext uri="{BB962C8B-B14F-4D97-AF65-F5344CB8AC3E}">
        <p14:creationId xmlns:p14="http://schemas.microsoft.com/office/powerpoint/2010/main" val="15767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21"/>
          <p:cNvSpPr txBox="1">
            <a:spLocks noGrp="1"/>
          </p:cNvSpPr>
          <p:nvPr>
            <p:ph type="title"/>
          </p:nvPr>
        </p:nvSpPr>
        <p:spPr>
          <a:xfrm>
            <a:off x="415600" y="364250"/>
            <a:ext cx="11360800" cy="763600"/>
          </a:xfrm>
          <a:prstGeom prst="rect">
            <a:avLst/>
          </a:prstGeom>
          <a:solidFill>
            <a:srgbClr val="A0CA47"/>
          </a:solidFill>
        </p:spPr>
        <p:txBody>
          <a:bodyPr spcFirstLastPara="1" vert="horz" wrap="square" lIns="121900" tIns="121900" rIns="121900" bIns="121900" rtlCol="0" anchor="t" anchorCtr="0">
            <a:normAutofit fontScale="90000"/>
          </a:bodyPr>
          <a:lstStyle/>
          <a:p>
            <a:pPr algn="ctr"/>
            <a:r>
              <a:rPr lang="en" b="1" dirty="0">
                <a:latin typeface="Open Sans"/>
                <a:ea typeface="Open Sans"/>
                <a:cs typeface="Open Sans"/>
                <a:sym typeface="Open Sans"/>
              </a:rPr>
              <a:t>AQUEOUS SOLUTIONS RESEARCH </a:t>
            </a:r>
            <a:endParaRPr b="1" dirty="0">
              <a:latin typeface="Open Sans"/>
              <a:ea typeface="Open Sans"/>
              <a:cs typeface="Open Sans"/>
              <a:sym typeface="Open Sans"/>
            </a:endParaRPr>
          </a:p>
        </p:txBody>
      </p:sp>
      <p:sp>
        <p:nvSpPr>
          <p:cNvPr id="878" name="Google Shape;878;p21"/>
          <p:cNvSpPr txBox="1">
            <a:spLocks noGrp="1"/>
          </p:cNvSpPr>
          <p:nvPr>
            <p:ph type="body" idx="1"/>
          </p:nvPr>
        </p:nvSpPr>
        <p:spPr>
          <a:xfrm>
            <a:off x="96567" y="1145300"/>
            <a:ext cx="11679833" cy="5292000"/>
          </a:xfrm>
          <a:prstGeom prst="rect">
            <a:avLst/>
          </a:prstGeom>
        </p:spPr>
        <p:txBody>
          <a:bodyPr spcFirstLastPara="1" vert="horz" wrap="square" lIns="121900" tIns="121900" rIns="121900" bIns="121900" rtlCol="0" anchor="t" anchorCtr="0">
            <a:noAutofit/>
          </a:bodyPr>
          <a:lstStyle/>
          <a:p>
            <a:pPr indent="-426908">
              <a:lnSpc>
                <a:spcPct val="105000"/>
              </a:lnSpc>
              <a:buSzPts val="1442"/>
              <a:buFont typeface="Open Sans"/>
              <a:buAutoNum type="arabicPeriod"/>
            </a:pPr>
            <a:r>
              <a:rPr lang="en" sz="1923" dirty="0">
                <a:latin typeface="Open Sans"/>
                <a:ea typeface="Open Sans"/>
                <a:cs typeface="Open Sans"/>
                <a:sym typeface="Open Sans"/>
              </a:rPr>
              <a:t>Put the safety glasses on and tie your hair back.</a:t>
            </a:r>
          </a:p>
          <a:p>
            <a:pPr indent="-426908">
              <a:lnSpc>
                <a:spcPct val="105000"/>
              </a:lnSpc>
              <a:buSzPts val="1442"/>
              <a:buFont typeface="Open Sans"/>
              <a:buAutoNum type="arabicPeriod"/>
            </a:pPr>
            <a:r>
              <a:rPr lang="en-US" sz="1923" dirty="0">
                <a:latin typeface="Open Sans"/>
                <a:ea typeface="Open Sans"/>
                <a:cs typeface="Open Sans"/>
                <a:sym typeface="Open Sans"/>
              </a:rPr>
              <a:t>Grab </a:t>
            </a:r>
            <a:r>
              <a:rPr lang="en" sz="1923" dirty="0">
                <a:latin typeface="Open Sans"/>
                <a:ea typeface="Open Sans"/>
                <a:cs typeface="Open Sans"/>
                <a:sym typeface="Open Sans"/>
              </a:rPr>
              <a:t>a </a:t>
            </a:r>
            <a:r>
              <a:rPr lang="en" sz="1923" b="1" dirty="0">
                <a:latin typeface="Open Sans"/>
                <a:ea typeface="Open Sans"/>
                <a:cs typeface="Open Sans"/>
                <a:sym typeface="Open Sans"/>
              </a:rPr>
              <a:t>Data Sheet </a:t>
            </a:r>
            <a:r>
              <a:rPr lang="en" sz="1923" dirty="0">
                <a:latin typeface="Open Sans"/>
                <a:ea typeface="Open Sans"/>
                <a:cs typeface="Open Sans"/>
                <a:sym typeface="Open Sans"/>
              </a:rPr>
              <a:t>and read it front to back aloud with your group.</a:t>
            </a:r>
            <a:endParaRPr lang="en" sz="1523" dirty="0">
              <a:latin typeface="Open Sans"/>
              <a:ea typeface="Open Sans"/>
              <a:cs typeface="Open Sans"/>
              <a:sym typeface="Open Sans"/>
            </a:endParaRPr>
          </a:p>
          <a:p>
            <a:pPr indent="-426908">
              <a:lnSpc>
                <a:spcPct val="105000"/>
              </a:lnSpc>
              <a:buSzPts val="1442"/>
              <a:buFont typeface="Open Sans"/>
              <a:buAutoNum type="arabicPeriod"/>
            </a:pPr>
            <a:r>
              <a:rPr lang="en" sz="1923" dirty="0">
                <a:latin typeface="Open Sans"/>
                <a:ea typeface="Open Sans"/>
                <a:cs typeface="Open Sans"/>
                <a:sym typeface="Open Sans"/>
              </a:rPr>
              <a:t>Assign 1 person the “</a:t>
            </a:r>
            <a:r>
              <a:rPr lang="en" sz="1923" b="1" dirty="0">
                <a:solidFill>
                  <a:srgbClr val="F6A732"/>
                </a:solidFill>
                <a:latin typeface="Open Sans"/>
                <a:ea typeface="Open Sans"/>
                <a:cs typeface="Open Sans"/>
                <a:sym typeface="Open Sans"/>
              </a:rPr>
              <a:t>Lab Manager</a:t>
            </a:r>
            <a:r>
              <a:rPr lang="en" sz="1923" dirty="0">
                <a:latin typeface="Open Sans"/>
                <a:ea typeface="Open Sans"/>
                <a:cs typeface="Open Sans"/>
                <a:sym typeface="Open Sans"/>
              </a:rPr>
              <a:t>” role.  They will read the </a:t>
            </a:r>
            <a:r>
              <a:rPr lang="en" sz="1923" b="1" dirty="0">
                <a:latin typeface="Open Sans"/>
                <a:ea typeface="Open Sans"/>
                <a:cs typeface="Open Sans"/>
                <a:sym typeface="Open Sans"/>
              </a:rPr>
              <a:t>instructions for each step of the lab.</a:t>
            </a:r>
            <a:endParaRPr sz="1923" dirty="0">
              <a:latin typeface="Open Sans"/>
              <a:ea typeface="Open Sans"/>
              <a:cs typeface="Open Sans"/>
              <a:sym typeface="Open Sans"/>
            </a:endParaRPr>
          </a:p>
          <a:p>
            <a:pPr indent="-426908">
              <a:lnSpc>
                <a:spcPct val="105000"/>
              </a:lnSpc>
              <a:buSzPts val="1442"/>
              <a:buFont typeface="Open Sans"/>
              <a:buAutoNum type="arabicPeriod"/>
            </a:pPr>
            <a:r>
              <a:rPr lang="en" sz="1923" dirty="0">
                <a:latin typeface="Open Sans"/>
                <a:ea typeface="Open Sans"/>
                <a:cs typeface="Open Sans"/>
                <a:sym typeface="Open Sans"/>
              </a:rPr>
              <a:t>Assign the other people to work on salt, sugar, and pepper. Try to make even groups.</a:t>
            </a:r>
            <a:endParaRPr sz="1923" dirty="0">
              <a:latin typeface="Open Sans"/>
              <a:ea typeface="Open Sans"/>
              <a:cs typeface="Open Sans"/>
              <a:sym typeface="Open Sans"/>
            </a:endParaRPr>
          </a:p>
          <a:p>
            <a:pPr lvl="2" indent="-426908">
              <a:lnSpc>
                <a:spcPct val="105000"/>
              </a:lnSpc>
              <a:spcBef>
                <a:spcPts val="0"/>
              </a:spcBef>
              <a:buSzPts val="1442"/>
              <a:buFont typeface="Open Sans"/>
              <a:buAutoNum type="romanLcPeriod"/>
            </a:pPr>
            <a:r>
              <a:rPr lang="en" sz="1923" b="1" i="1" dirty="0">
                <a:solidFill>
                  <a:srgbClr val="6292B8"/>
                </a:solidFill>
                <a:latin typeface="Open Sans"/>
                <a:ea typeface="Open Sans"/>
                <a:cs typeface="Open Sans"/>
                <a:sym typeface="Open Sans"/>
              </a:rPr>
              <a:t>2 people will work on salt research.</a:t>
            </a:r>
            <a:endParaRPr sz="1923" b="1" i="1" dirty="0">
              <a:solidFill>
                <a:srgbClr val="6292B8"/>
              </a:solidFill>
              <a:latin typeface="Open Sans"/>
              <a:ea typeface="Open Sans"/>
              <a:cs typeface="Open Sans"/>
              <a:sym typeface="Open Sans"/>
            </a:endParaRPr>
          </a:p>
          <a:p>
            <a:pPr lvl="2" indent="-426908">
              <a:lnSpc>
                <a:spcPct val="105000"/>
              </a:lnSpc>
              <a:spcBef>
                <a:spcPts val="0"/>
              </a:spcBef>
              <a:buSzPts val="1442"/>
              <a:buFont typeface="Open Sans"/>
              <a:buAutoNum type="romanLcPeriod"/>
            </a:pPr>
            <a:r>
              <a:rPr lang="en" sz="1923" b="1" i="1" dirty="0">
                <a:solidFill>
                  <a:srgbClr val="6292B8"/>
                </a:solidFill>
                <a:latin typeface="Open Sans"/>
                <a:ea typeface="Open Sans"/>
                <a:cs typeface="Open Sans"/>
                <a:sym typeface="Open Sans"/>
              </a:rPr>
              <a:t>1 will work on sugar research.</a:t>
            </a:r>
            <a:endParaRPr sz="1923" b="1" i="1" dirty="0">
              <a:solidFill>
                <a:srgbClr val="6292B8"/>
              </a:solidFill>
              <a:latin typeface="Open Sans"/>
              <a:ea typeface="Open Sans"/>
              <a:cs typeface="Open Sans"/>
              <a:sym typeface="Open Sans"/>
            </a:endParaRPr>
          </a:p>
          <a:p>
            <a:pPr lvl="2" indent="-426908">
              <a:lnSpc>
                <a:spcPct val="105000"/>
              </a:lnSpc>
              <a:spcBef>
                <a:spcPts val="0"/>
              </a:spcBef>
              <a:buSzPts val="1442"/>
              <a:buFont typeface="Open Sans"/>
              <a:buAutoNum type="romanLcPeriod"/>
            </a:pPr>
            <a:r>
              <a:rPr lang="en" sz="1923" b="1" i="1" dirty="0">
                <a:solidFill>
                  <a:srgbClr val="6292B8"/>
                </a:solidFill>
                <a:latin typeface="Open Sans"/>
                <a:ea typeface="Open Sans"/>
                <a:cs typeface="Open Sans"/>
                <a:sym typeface="Open Sans"/>
              </a:rPr>
              <a:t>1 will work on pepper research.</a:t>
            </a:r>
            <a:endParaRPr sz="1923" b="1" i="1" dirty="0">
              <a:solidFill>
                <a:srgbClr val="6292B8"/>
              </a:solidFill>
              <a:latin typeface="Open Sans"/>
              <a:ea typeface="Open Sans"/>
              <a:cs typeface="Open Sans"/>
              <a:sym typeface="Open Sans"/>
            </a:endParaRPr>
          </a:p>
          <a:p>
            <a:pPr indent="-426908">
              <a:lnSpc>
                <a:spcPct val="105000"/>
              </a:lnSpc>
              <a:buSzPts val="1442"/>
              <a:buFont typeface="Open Sans"/>
              <a:buAutoNum type="arabicPeriod"/>
            </a:pPr>
            <a:r>
              <a:rPr lang="en" sz="1923" dirty="0">
                <a:latin typeface="Open Sans"/>
                <a:ea typeface="Open Sans"/>
                <a:cs typeface="Open Sans"/>
                <a:sym typeface="Open Sans"/>
              </a:rPr>
              <a:t>The salt research should be conducted first. While that person is conducting and listening to the Lab Manager, the other students will observe what is happening to the salt. In the </a:t>
            </a:r>
            <a:r>
              <a:rPr lang="en" sz="1923" b="1" dirty="0">
                <a:latin typeface="Open Sans"/>
                <a:ea typeface="Open Sans"/>
                <a:cs typeface="Open Sans"/>
                <a:sym typeface="Open Sans"/>
              </a:rPr>
              <a:t>Observations</a:t>
            </a:r>
            <a:r>
              <a:rPr lang="en" sz="1923" dirty="0">
                <a:latin typeface="Open Sans"/>
                <a:ea typeface="Open Sans"/>
                <a:cs typeface="Open Sans"/>
                <a:sym typeface="Open Sans"/>
              </a:rPr>
              <a:t> box, record how well the salt dissolves each step of the way. Be as detailed as possible.</a:t>
            </a:r>
          </a:p>
          <a:p>
            <a:pPr indent="-426908">
              <a:lnSpc>
                <a:spcPct val="105000"/>
              </a:lnSpc>
              <a:buSzPts val="1442"/>
              <a:buFont typeface="Open Sans"/>
              <a:buAutoNum type="arabicPeriod"/>
            </a:pPr>
            <a:r>
              <a:rPr lang="en" sz="1923" dirty="0">
                <a:latin typeface="Open Sans"/>
                <a:ea typeface="Open Sans"/>
                <a:cs typeface="Open Sans"/>
                <a:sym typeface="Open Sans"/>
              </a:rPr>
              <a:t>After the salt research is complete, </a:t>
            </a:r>
            <a:r>
              <a:rPr lang="en" sz="1923" b="1" dirty="0">
                <a:latin typeface="Open Sans"/>
                <a:ea typeface="Open Sans"/>
                <a:cs typeface="Open Sans"/>
                <a:sym typeface="Open Sans"/>
              </a:rPr>
              <a:t>record a summary of what you just learned about salt and Concentration in the “Explain” box. </a:t>
            </a:r>
            <a:endParaRPr lang="en" sz="1923" dirty="0">
              <a:latin typeface="Open Sans"/>
              <a:ea typeface="Open Sans"/>
              <a:cs typeface="Open Sans"/>
              <a:sym typeface="Open Sans"/>
            </a:endParaRPr>
          </a:p>
          <a:p>
            <a:pPr indent="-426908">
              <a:lnSpc>
                <a:spcPct val="105000"/>
              </a:lnSpc>
              <a:buSzPts val="1442"/>
              <a:buFont typeface="Open Sans"/>
              <a:buAutoNum type="arabicPeriod"/>
            </a:pPr>
            <a:r>
              <a:rPr lang="en" sz="1923" dirty="0">
                <a:latin typeface="Open Sans"/>
                <a:ea typeface="Open Sans"/>
                <a:cs typeface="Open Sans"/>
                <a:sym typeface="Open Sans"/>
              </a:rPr>
              <a:t>Repeat Steps 6-7 for both sugar and pepper.</a:t>
            </a:r>
            <a:endParaRPr sz="1923" dirty="0">
              <a:latin typeface="Open Sans"/>
              <a:ea typeface="Open Sans"/>
              <a:cs typeface="Open Sans"/>
              <a:sym typeface="Open Sans"/>
            </a:endParaRPr>
          </a:p>
          <a:p>
            <a:pPr indent="-426908">
              <a:lnSpc>
                <a:spcPct val="105000"/>
              </a:lnSpc>
              <a:buSzPts val="1442"/>
              <a:buFont typeface="Open Sans"/>
              <a:buAutoNum type="arabicPeriod"/>
            </a:pPr>
            <a:r>
              <a:rPr lang="en" sz="1923" dirty="0">
                <a:latin typeface="Open Sans"/>
                <a:ea typeface="Open Sans"/>
                <a:cs typeface="Open Sans"/>
                <a:sym typeface="Open Sans"/>
              </a:rPr>
              <a:t>Verbally share your results with the people at your table, and make sure everyone has the information on their data sheets. </a:t>
            </a:r>
            <a:r>
              <a:rPr lang="en" sz="1923" b="1" dirty="0">
                <a:solidFill>
                  <a:srgbClr val="8C66A8"/>
                </a:solidFill>
                <a:latin typeface="Open Sans"/>
                <a:ea typeface="Open Sans"/>
                <a:cs typeface="Open Sans"/>
                <a:sym typeface="Open Sans"/>
              </a:rPr>
              <a:t>Call your teacher over to confirm if your data is correct</a:t>
            </a:r>
            <a:r>
              <a:rPr lang="en" sz="1923" dirty="0">
                <a:latin typeface="Open Sans"/>
                <a:ea typeface="Open Sans"/>
                <a:cs typeface="Open Sans"/>
                <a:sym typeface="Open Sans"/>
              </a:rPr>
              <a:t>. </a:t>
            </a:r>
          </a:p>
          <a:p>
            <a:pPr indent="-426908">
              <a:lnSpc>
                <a:spcPct val="105000"/>
              </a:lnSpc>
              <a:buSzPts val="1442"/>
              <a:buFont typeface="Open Sans"/>
              <a:buAutoNum type="arabicPeriod"/>
            </a:pPr>
            <a:r>
              <a:rPr lang="en" sz="1923" u="sng" dirty="0">
                <a:latin typeface="Open Sans"/>
                <a:ea typeface="Open Sans"/>
                <a:cs typeface="Open Sans"/>
                <a:sym typeface="Open Sans"/>
              </a:rPr>
              <a:t>Clean the lab </a:t>
            </a:r>
            <a:r>
              <a:rPr lang="en" sz="1923" dirty="0">
                <a:latin typeface="Open Sans"/>
                <a:ea typeface="Open Sans"/>
                <a:cs typeface="Open Sans"/>
                <a:sym typeface="Open Sans"/>
              </a:rPr>
              <a:t>before returning to your original group of 4.</a:t>
            </a:r>
            <a:endParaRPr sz="1923" dirty="0">
              <a:latin typeface="Open Sans"/>
              <a:ea typeface="Open Sans"/>
              <a:cs typeface="Open Sans"/>
              <a:sym typeface="Open Sans"/>
            </a:endParaRPr>
          </a:p>
        </p:txBody>
      </p:sp>
    </p:spTree>
    <p:extLst>
      <p:ext uri="{BB962C8B-B14F-4D97-AF65-F5344CB8AC3E}">
        <p14:creationId xmlns:p14="http://schemas.microsoft.com/office/powerpoint/2010/main" val="155069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4"/>
          <p:cNvSpPr/>
          <p:nvPr/>
        </p:nvSpPr>
        <p:spPr>
          <a:xfrm>
            <a:off x="6842552" y="204250"/>
            <a:ext cx="5186000" cy="6481600"/>
          </a:xfrm>
          <a:prstGeom prst="rect">
            <a:avLst/>
          </a:prstGeom>
          <a:solidFill>
            <a:srgbClr val="F6A73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4000" b="1" dirty="0">
                <a:latin typeface="Open Sans"/>
                <a:ea typeface="Open Sans"/>
                <a:cs typeface="Open Sans"/>
                <a:sym typeface="Open Sans"/>
              </a:rPr>
              <a:t>SHARING YOUR FINDINGS</a:t>
            </a:r>
            <a:endParaRPr sz="4000" b="1" dirty="0">
              <a:latin typeface="Open Sans"/>
              <a:ea typeface="Open Sans"/>
              <a:cs typeface="Open Sans"/>
              <a:sym typeface="Open Sans"/>
            </a:endParaRPr>
          </a:p>
          <a:p>
            <a:endParaRPr sz="2667" dirty="0">
              <a:latin typeface="Open Sans"/>
              <a:ea typeface="Open Sans"/>
              <a:cs typeface="Open Sans"/>
              <a:sym typeface="Open Sans"/>
            </a:endParaRPr>
          </a:p>
          <a:p>
            <a:r>
              <a:rPr lang="en" sz="2667" dirty="0">
                <a:latin typeface="Open Sans"/>
                <a:ea typeface="Open Sans"/>
                <a:cs typeface="Open Sans"/>
                <a:sym typeface="Open Sans"/>
              </a:rPr>
              <a:t>In numerical order, take turns verbally sharing your findings with your </a:t>
            </a:r>
            <a:r>
              <a:rPr lang="en" sz="2667" b="1" dirty="0">
                <a:latin typeface="Open Sans"/>
                <a:ea typeface="Open Sans"/>
                <a:cs typeface="Open Sans"/>
                <a:sym typeface="Open Sans"/>
              </a:rPr>
              <a:t>jigsaw group of 4</a:t>
            </a:r>
            <a:r>
              <a:rPr lang="en" sz="2667" dirty="0">
                <a:latin typeface="Open Sans"/>
                <a:ea typeface="Open Sans"/>
                <a:cs typeface="Open Sans"/>
                <a:sym typeface="Open Sans"/>
              </a:rPr>
              <a:t>. </a:t>
            </a:r>
            <a:endParaRPr sz="2667" dirty="0">
              <a:latin typeface="Open Sans"/>
              <a:ea typeface="Open Sans"/>
              <a:cs typeface="Open Sans"/>
              <a:sym typeface="Open Sans"/>
            </a:endParaRPr>
          </a:p>
          <a:p>
            <a:endParaRPr sz="1500" dirty="0">
              <a:latin typeface="Open Sans"/>
              <a:ea typeface="Open Sans"/>
              <a:cs typeface="Open Sans"/>
              <a:sym typeface="Open Sans"/>
            </a:endParaRPr>
          </a:p>
          <a:p>
            <a:r>
              <a:rPr lang="en-US" sz="2667" dirty="0">
                <a:latin typeface="Open Sans"/>
                <a:ea typeface="Open Sans"/>
                <a:cs typeface="Open Sans"/>
                <a:sym typeface="Open Sans"/>
              </a:rPr>
              <a:t>How did your station help (or not help) dissolving the following solutes:</a:t>
            </a:r>
          </a:p>
          <a:p>
            <a:pPr marL="457200" indent="-457200">
              <a:buFont typeface="Arial" panose="020B0604020202020204" pitchFamily="34" charset="0"/>
              <a:buChar char="•"/>
            </a:pPr>
            <a:r>
              <a:rPr lang="en-US" sz="2667" dirty="0">
                <a:latin typeface="Open Sans"/>
                <a:ea typeface="Open Sans"/>
                <a:cs typeface="Open Sans"/>
                <a:sym typeface="Open Sans"/>
              </a:rPr>
              <a:t>Salt</a:t>
            </a:r>
          </a:p>
          <a:p>
            <a:pPr marL="457200" indent="-457200">
              <a:buFont typeface="Arial" panose="020B0604020202020204" pitchFamily="34" charset="0"/>
              <a:buChar char="•"/>
            </a:pPr>
            <a:r>
              <a:rPr lang="en-US" sz="2667" dirty="0">
                <a:latin typeface="Open Sans"/>
                <a:ea typeface="Open Sans"/>
                <a:cs typeface="Open Sans"/>
                <a:sym typeface="Open Sans"/>
              </a:rPr>
              <a:t>Sugar</a:t>
            </a:r>
          </a:p>
          <a:p>
            <a:pPr marL="457200" indent="-457200">
              <a:buFont typeface="Arial" panose="020B0604020202020204" pitchFamily="34" charset="0"/>
              <a:buChar char="•"/>
            </a:pPr>
            <a:r>
              <a:rPr lang="en-US" sz="2667" dirty="0">
                <a:latin typeface="Open Sans"/>
                <a:ea typeface="Open Sans"/>
                <a:cs typeface="Open Sans"/>
                <a:sym typeface="Open Sans"/>
              </a:rPr>
              <a:t>Pepper</a:t>
            </a:r>
            <a:endParaRPr sz="2667" dirty="0">
              <a:latin typeface="Open Sans"/>
              <a:ea typeface="Open Sans"/>
              <a:cs typeface="Open Sans"/>
              <a:sym typeface="Open Sans"/>
            </a:endParaRPr>
          </a:p>
        </p:txBody>
      </p:sp>
      <p:pic>
        <p:nvPicPr>
          <p:cNvPr id="32" name="Picture 31" descr="A screenshot of a test&#10;&#10;Description automatically generated">
            <a:extLst>
              <a:ext uri="{FF2B5EF4-FFF2-40B4-BE49-F238E27FC236}">
                <a16:creationId xmlns:a16="http://schemas.microsoft.com/office/drawing/2014/main" id="{8E1FDD6D-433F-0A45-A82A-5C80563B7A1C}"/>
              </a:ext>
            </a:extLst>
          </p:cNvPr>
          <p:cNvPicPr>
            <a:picLocks noChangeAspect="1"/>
          </p:cNvPicPr>
          <p:nvPr/>
        </p:nvPicPr>
        <p:blipFill>
          <a:blip r:embed="rId3"/>
          <a:stretch>
            <a:fillRect/>
          </a:stretch>
        </p:blipFill>
        <p:spPr>
          <a:xfrm>
            <a:off x="609600" y="172150"/>
            <a:ext cx="5486399" cy="3105321"/>
          </a:xfrm>
          <a:prstGeom prst="rect">
            <a:avLst/>
          </a:prstGeom>
        </p:spPr>
      </p:pic>
      <p:pic>
        <p:nvPicPr>
          <p:cNvPr id="34" name="Picture 33" descr="A group of blue and purple figures&#10;&#10;Description automatically generated">
            <a:extLst>
              <a:ext uri="{FF2B5EF4-FFF2-40B4-BE49-F238E27FC236}">
                <a16:creationId xmlns:a16="http://schemas.microsoft.com/office/drawing/2014/main" id="{5699A34D-A6DC-6F49-A2DE-E13AA93F16F6}"/>
              </a:ext>
            </a:extLst>
          </p:cNvPr>
          <p:cNvPicPr>
            <a:picLocks noChangeAspect="1"/>
          </p:cNvPicPr>
          <p:nvPr/>
        </p:nvPicPr>
        <p:blipFill>
          <a:blip r:embed="rId4"/>
          <a:stretch>
            <a:fillRect/>
          </a:stretch>
        </p:blipFill>
        <p:spPr>
          <a:xfrm>
            <a:off x="609599" y="3155250"/>
            <a:ext cx="5486400" cy="3530600"/>
          </a:xfrm>
          <a:prstGeom prst="rect">
            <a:avLst/>
          </a:prstGeom>
        </p:spPr>
      </p:pic>
      <p:sp>
        <p:nvSpPr>
          <p:cNvPr id="5" name="Rectangle 4">
            <a:extLst>
              <a:ext uri="{FF2B5EF4-FFF2-40B4-BE49-F238E27FC236}">
                <a16:creationId xmlns:a16="http://schemas.microsoft.com/office/drawing/2014/main" id="{700B768C-5AB6-5944-94A5-F508E9216F54}"/>
              </a:ext>
            </a:extLst>
          </p:cNvPr>
          <p:cNvSpPr/>
          <p:nvPr/>
        </p:nvSpPr>
        <p:spPr>
          <a:xfrm>
            <a:off x="1291524" y="6586780"/>
            <a:ext cx="4804475" cy="271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0" i="1" dirty="0">
                <a:solidFill>
                  <a:srgbClr val="000000"/>
                </a:solidFill>
                <a:effectLst/>
                <a:latin typeface="Calibri" panose="020F0502020204030204" pitchFamily="34" charset="0"/>
              </a:rPr>
              <a:t>JIGSAW Research Roles</a:t>
            </a:r>
            <a:endParaRPr lang="en-US" i="1" dirty="0"/>
          </a:p>
        </p:txBody>
      </p:sp>
    </p:spTree>
    <p:extLst>
      <p:ext uri="{BB962C8B-B14F-4D97-AF65-F5344CB8AC3E}">
        <p14:creationId xmlns:p14="http://schemas.microsoft.com/office/powerpoint/2010/main" val="390641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5"/>
          <p:cNvSpPr txBox="1">
            <a:spLocks noGrp="1"/>
          </p:cNvSpPr>
          <p:nvPr>
            <p:ph type="title"/>
          </p:nvPr>
        </p:nvSpPr>
        <p:spPr>
          <a:xfrm>
            <a:off x="0" y="0"/>
            <a:ext cx="12192000" cy="918733"/>
          </a:xfrm>
          <a:prstGeom prst="rect">
            <a:avLst/>
          </a:prstGeom>
          <a:noFill/>
          <a:ln>
            <a:noFill/>
          </a:ln>
        </p:spPr>
        <p:txBody>
          <a:bodyPr spcFirstLastPara="1" vert="horz" wrap="square" lIns="121900" tIns="121900" rIns="121900" bIns="121900" rtlCol="0" anchor="t" anchorCtr="0">
            <a:normAutofit/>
          </a:bodyPr>
          <a:lstStyle/>
          <a:p>
            <a:pPr algn="ctr">
              <a:buSzPts val="3111"/>
            </a:pPr>
            <a:r>
              <a:rPr lang="en-US" sz="4000" b="1" dirty="0">
                <a:solidFill>
                  <a:srgbClr val="6091BA"/>
                </a:solidFill>
                <a:latin typeface="Open Sans"/>
                <a:ea typeface="Open Sans"/>
                <a:cs typeface="Open Sans"/>
                <a:sym typeface="Open Sans"/>
              </a:rPr>
              <a:t>RESEARCH CLASS DISCUSSION</a:t>
            </a:r>
            <a:endParaRPr sz="4000" b="1" dirty="0">
              <a:solidFill>
                <a:srgbClr val="6091BA"/>
              </a:solidFill>
              <a:latin typeface="Open Sans"/>
              <a:ea typeface="Open Sans"/>
              <a:cs typeface="Open Sans"/>
              <a:sym typeface="Open Sans"/>
            </a:endParaRPr>
          </a:p>
          <a:p>
            <a:pPr>
              <a:buSzPts val="3111"/>
            </a:pPr>
            <a:endParaRPr sz="4000" b="1" dirty="0">
              <a:solidFill>
                <a:srgbClr val="6091BA"/>
              </a:solidFill>
              <a:latin typeface="Open Sans"/>
              <a:ea typeface="Open Sans"/>
              <a:cs typeface="Open Sans"/>
              <a:sym typeface="Open Sans"/>
            </a:endParaRPr>
          </a:p>
        </p:txBody>
      </p:sp>
      <p:sp>
        <p:nvSpPr>
          <p:cNvPr id="410" name="Google Shape;410;p15"/>
          <p:cNvSpPr/>
          <p:nvPr/>
        </p:nvSpPr>
        <p:spPr>
          <a:xfrm>
            <a:off x="0" y="918733"/>
            <a:ext cx="12192000" cy="5939200"/>
          </a:xfrm>
          <a:prstGeom prst="rect">
            <a:avLst/>
          </a:prstGeom>
          <a:solidFill>
            <a:srgbClr val="6091BA"/>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600"/>
            </a:pPr>
            <a:r>
              <a:rPr lang="en" sz="2800" b="1" i="1" dirty="0">
                <a:solidFill>
                  <a:schemeClr val="lt1"/>
                </a:solidFill>
                <a:latin typeface="Open Sans"/>
                <a:ea typeface="Open Sans"/>
                <a:cs typeface="Open Sans"/>
                <a:sym typeface="Open Sans"/>
              </a:rPr>
              <a:t>Your group be assigned one of these questions. You have 5 minutes to prepare an answer. Be prepared to share your answers with the whole class.</a:t>
            </a:r>
          </a:p>
          <a:p>
            <a:pPr>
              <a:buClr>
                <a:srgbClr val="000000"/>
              </a:buClr>
              <a:buSzPts val="1600"/>
            </a:pPr>
            <a:endParaRPr sz="2000" b="1" dirty="0">
              <a:solidFill>
                <a:schemeClr val="lt1"/>
              </a:solidFill>
              <a:latin typeface="Open Sans"/>
              <a:ea typeface="Open Sans"/>
              <a:cs typeface="Open Sans"/>
              <a:sym typeface="Open Sans"/>
            </a:endParaRPr>
          </a:p>
          <a:p>
            <a:pPr marL="609585" indent="-448722">
              <a:lnSpc>
                <a:spcPct val="150000"/>
              </a:lnSpc>
              <a:buClr>
                <a:schemeClr val="lt1"/>
              </a:buClr>
              <a:buSzPts val="1700"/>
              <a:buFont typeface="Open Sans"/>
              <a:buAutoNum type="arabicPeriod"/>
            </a:pPr>
            <a:r>
              <a:rPr lang="en" sz="2400" dirty="0">
                <a:solidFill>
                  <a:schemeClr val="lt1"/>
                </a:solidFill>
                <a:latin typeface="Open Sans"/>
                <a:ea typeface="Open Sans"/>
                <a:cs typeface="Open Sans"/>
                <a:sym typeface="Open Sans"/>
              </a:rPr>
              <a:t>What helps sugar dissolve the best? </a:t>
            </a:r>
          </a:p>
          <a:p>
            <a:pPr marL="609585" indent="-448722">
              <a:lnSpc>
                <a:spcPct val="150000"/>
              </a:lnSpc>
              <a:buClr>
                <a:schemeClr val="lt1"/>
              </a:buClr>
              <a:buSzPts val="1700"/>
              <a:buFont typeface="Open Sans"/>
              <a:buAutoNum type="arabicPeriod"/>
            </a:pPr>
            <a:r>
              <a:rPr lang="en" sz="2400" dirty="0">
                <a:solidFill>
                  <a:schemeClr val="lt1"/>
                </a:solidFill>
                <a:latin typeface="Open Sans"/>
                <a:ea typeface="Open Sans"/>
                <a:cs typeface="Open Sans"/>
                <a:sym typeface="Open Sans"/>
              </a:rPr>
              <a:t>What helps salt dissolve the best?</a:t>
            </a:r>
            <a:endParaRPr sz="2400" dirty="0">
              <a:solidFill>
                <a:schemeClr val="lt1"/>
              </a:solidFill>
              <a:latin typeface="Open Sans"/>
              <a:ea typeface="Open Sans"/>
              <a:cs typeface="Open Sans"/>
              <a:sym typeface="Open Sans"/>
            </a:endParaRPr>
          </a:p>
          <a:p>
            <a:pPr marL="609585" indent="-448722">
              <a:lnSpc>
                <a:spcPct val="150000"/>
              </a:lnSpc>
              <a:buClr>
                <a:schemeClr val="lt1"/>
              </a:buClr>
              <a:buSzPts val="1700"/>
              <a:buFont typeface="Open Sans"/>
              <a:buAutoNum type="arabicPeriod"/>
            </a:pPr>
            <a:r>
              <a:rPr lang="en" sz="2400" dirty="0">
                <a:solidFill>
                  <a:schemeClr val="lt1"/>
                </a:solidFill>
                <a:latin typeface="Open Sans"/>
                <a:ea typeface="Open Sans"/>
                <a:cs typeface="Open Sans"/>
                <a:sym typeface="Open Sans"/>
              </a:rPr>
              <a:t>What patterns did you notice about pepper in the lab?</a:t>
            </a:r>
            <a:endParaRPr sz="2400" dirty="0">
              <a:solidFill>
                <a:schemeClr val="lt1"/>
              </a:solidFill>
              <a:latin typeface="Open Sans"/>
              <a:ea typeface="Open Sans"/>
              <a:cs typeface="Open Sans"/>
              <a:sym typeface="Open Sans"/>
            </a:endParaRPr>
          </a:p>
          <a:p>
            <a:pPr marL="609585" indent="-448722">
              <a:lnSpc>
                <a:spcPct val="150000"/>
              </a:lnSpc>
              <a:buClr>
                <a:schemeClr val="lt1"/>
              </a:buClr>
              <a:buSzPts val="1700"/>
              <a:buFont typeface="Open Sans"/>
              <a:buAutoNum type="arabicPeriod"/>
            </a:pPr>
            <a:r>
              <a:rPr lang="en" sz="2400" dirty="0">
                <a:solidFill>
                  <a:schemeClr val="lt1"/>
                </a:solidFill>
                <a:latin typeface="Open Sans"/>
                <a:ea typeface="Open Sans"/>
                <a:cs typeface="Open Sans"/>
                <a:sym typeface="Open Sans"/>
              </a:rPr>
              <a:t>How does this relate to rare earth elements?/mining?</a:t>
            </a:r>
            <a:endParaRPr sz="2400" dirty="0">
              <a:solidFill>
                <a:schemeClr val="lt1"/>
              </a:solidFill>
              <a:latin typeface="Open Sans"/>
              <a:ea typeface="Open Sans"/>
              <a:cs typeface="Open Sans"/>
              <a:sym typeface="Open Sans"/>
            </a:endParaRPr>
          </a:p>
          <a:p>
            <a:pPr marL="609585" indent="-448722">
              <a:lnSpc>
                <a:spcPct val="150000"/>
              </a:lnSpc>
              <a:buClr>
                <a:schemeClr val="lt1"/>
              </a:buClr>
              <a:buSzPts val="1700"/>
              <a:buFont typeface="Open Sans"/>
              <a:buAutoNum type="arabicPeriod"/>
            </a:pPr>
            <a:r>
              <a:rPr lang="en" sz="2400" dirty="0">
                <a:solidFill>
                  <a:schemeClr val="lt1"/>
                </a:solidFill>
                <a:latin typeface="Open Sans"/>
                <a:ea typeface="Open Sans"/>
                <a:cs typeface="Open Sans"/>
                <a:sym typeface="Open Sans"/>
              </a:rPr>
              <a:t>Why is the problem with mining hard to solve?</a:t>
            </a:r>
            <a:endParaRPr sz="2400" dirty="0">
              <a:solidFill>
                <a:schemeClr val="lt1"/>
              </a:solidFill>
              <a:latin typeface="Open Sans"/>
              <a:ea typeface="Open Sans"/>
              <a:cs typeface="Open Sans"/>
              <a:sym typeface="Open Sans"/>
            </a:endParaRPr>
          </a:p>
          <a:p>
            <a:pPr marL="609585" indent="-448722">
              <a:lnSpc>
                <a:spcPct val="150000"/>
              </a:lnSpc>
              <a:buClr>
                <a:schemeClr val="lt1"/>
              </a:buClr>
              <a:buSzPts val="1700"/>
              <a:buFont typeface="Open Sans"/>
              <a:buAutoNum type="arabicPeriod"/>
            </a:pPr>
            <a:r>
              <a:rPr lang="en" sz="2400" dirty="0">
                <a:solidFill>
                  <a:schemeClr val="lt1"/>
                </a:solidFill>
                <a:latin typeface="Open Sans"/>
                <a:ea typeface="Open Sans"/>
                <a:cs typeface="Open Sans"/>
                <a:sym typeface="Open Sans"/>
              </a:rPr>
              <a:t>Why did we choose salt, water, sugar, and pepper instead of acid and REEs?</a:t>
            </a:r>
          </a:p>
          <a:p>
            <a:pPr marL="609585" indent="-448722">
              <a:lnSpc>
                <a:spcPct val="150000"/>
              </a:lnSpc>
              <a:buClr>
                <a:schemeClr val="lt1"/>
              </a:buClr>
              <a:buSzPts val="1700"/>
              <a:buFont typeface="Open Sans"/>
              <a:buAutoNum type="arabicPeriod"/>
            </a:pPr>
            <a:r>
              <a:rPr lang="en" sz="2400" dirty="0">
                <a:solidFill>
                  <a:schemeClr val="lt1"/>
                </a:solidFill>
                <a:latin typeface="Open Sans"/>
                <a:ea typeface="Open Sans"/>
                <a:cs typeface="Open Sans"/>
                <a:sym typeface="Open Sans"/>
              </a:rPr>
              <a:t>How will we use this information?</a:t>
            </a:r>
            <a:endParaRPr sz="24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54974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2731</Words>
  <Application>Microsoft Macintosh PowerPoint</Application>
  <PresentationFormat>Widescreen</PresentationFormat>
  <Paragraphs>244</Paragraphs>
  <Slides>18</Slides>
  <Notes>18</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Open Sans</vt:lpstr>
      <vt:lpstr>Office Theme</vt:lpstr>
      <vt:lpstr>PowerPoint Presentation</vt:lpstr>
      <vt:lpstr>DAY 2 (45 MINS)</vt:lpstr>
      <vt:lpstr>DAY 2 (45 MINS)</vt:lpstr>
      <vt:lpstr>JIGSAW LABORATORY RESEARCH</vt:lpstr>
      <vt:lpstr>4 TOTAL RESEARCH STATIONS </vt:lpstr>
      <vt:lpstr>LAB SAFETY </vt:lpstr>
      <vt:lpstr>AQUEOUS SOLUTIONS RESEARCH </vt:lpstr>
      <vt:lpstr>PowerPoint Presentation</vt:lpstr>
      <vt:lpstr>RESEARCH CLASS DISCUSSION </vt:lpstr>
      <vt:lpstr>Solubility - The ability of a substance (solute) to form a solution with another substance (solvent) </vt:lpstr>
      <vt:lpstr>PowerPoint Presentation</vt:lpstr>
      <vt:lpstr>PowerPoint Presentation</vt:lpstr>
      <vt:lpstr>SOLUBILITY GRAPH</vt:lpstr>
      <vt:lpstr>SOLUBILITY CONSENSUS </vt:lpstr>
      <vt:lpstr>SOLUBILITY CONSENSUS</vt:lpstr>
      <vt:lpstr>SOLUBILITY CONSENSUS</vt:lpstr>
      <vt:lpstr>END OF DAY 2</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Ademski</dc:creator>
  <cp:lastModifiedBy>Beth McElroy</cp:lastModifiedBy>
  <cp:revision>80</cp:revision>
  <dcterms:created xsi:type="dcterms:W3CDTF">2025-03-02T02:32:32Z</dcterms:created>
  <dcterms:modified xsi:type="dcterms:W3CDTF">2025-10-16T18:11:59Z</dcterms:modified>
</cp:coreProperties>
</file>