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8" r:id="rId2"/>
    <p:sldId id="273" r:id="rId3"/>
    <p:sldId id="293" r:id="rId4"/>
    <p:sldId id="256" r:id="rId5"/>
    <p:sldId id="275" r:id="rId6"/>
    <p:sldId id="276" r:id="rId7"/>
    <p:sldId id="287" r:id="rId8"/>
    <p:sldId id="286" r:id="rId9"/>
    <p:sldId id="265" r:id="rId10"/>
    <p:sldId id="292" r:id="rId11"/>
    <p:sldId id="266" r:id="rId12"/>
    <p:sldId id="270" r:id="rId13"/>
    <p:sldId id="283" r:id="rId14"/>
  </p:sldIdLst>
  <p:sldSz cx="9144000" cy="5143500" type="screen16x9"/>
  <p:notesSz cx="6858000" cy="9144000"/>
  <p:embeddedFontLst>
    <p:embeddedFont>
      <p:font typeface="Open Sans"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66A8"/>
    <a:srgbClr val="A2C850"/>
    <a:srgbClr val="F4A640"/>
    <a:srgbClr val="629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p:restoredTop sz="86147"/>
  </p:normalViewPr>
  <p:slideViewPr>
    <p:cSldViewPr snapToGrid="0">
      <p:cViewPr varScale="1">
        <p:scale>
          <a:sx n="162" d="100"/>
          <a:sy n="162" d="100"/>
        </p:scale>
        <p:origin x="736" y="4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1549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dirty="0"/>
              <a:t>Allow all groups to share their final gram amounts and total cost for extraction (it may be good to have a table/chart/space in the classroom for them to walk up and write this in for all to see). Talk with the teams and decide who won the design challenge. Congratulate the winning team and ask them to share how they were so successful. This should take 5-7 minutes. </a:t>
            </a:r>
          </a:p>
        </p:txBody>
      </p:sp>
      <p:sp>
        <p:nvSpPr>
          <p:cNvPr id="4" name="Slide Number Placeholder 3"/>
          <p:cNvSpPr>
            <a:spLocks noGrp="1"/>
          </p:cNvSpPr>
          <p:nvPr>
            <p:ph type="sldNum" sz="quarter" idx="5"/>
          </p:nvPr>
        </p:nvSpPr>
        <p:spPr/>
        <p:txBody>
          <a:bodyPr/>
          <a:lstStyle/>
          <a:p>
            <a:fld id="{59EC33C7-5328-8E48-8589-012008401C09}" type="slidenum">
              <a:rPr lang="en-US" smtClean="0"/>
              <a:t>10</a:t>
            </a:fld>
            <a:endParaRPr lang="en-US"/>
          </a:p>
        </p:txBody>
      </p:sp>
    </p:spTree>
    <p:extLst>
      <p:ext uri="{BB962C8B-B14F-4D97-AF65-F5344CB8AC3E}">
        <p14:creationId xmlns:p14="http://schemas.microsoft.com/office/powerpoint/2010/main" val="4138851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e8fb39efef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e8fb39efef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Allow the remainder of class for students to complete their post-test. It is up to you if you decide to allow the students to use their notes or not. If short on time, the most important question is question 8 (the last question). </a:t>
            </a:r>
            <a:endParaRPr dirty="0"/>
          </a:p>
        </p:txBody>
      </p:sp>
    </p:spTree>
    <p:extLst>
      <p:ext uri="{BB962C8B-B14F-4D97-AF65-F5344CB8AC3E}">
        <p14:creationId xmlns:p14="http://schemas.microsoft.com/office/powerpoint/2010/main" val="1465972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f811e7031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f811e7031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376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Teacher reference slide</a:t>
            </a:r>
          </a:p>
        </p:txBody>
      </p:sp>
    </p:spTree>
    <p:extLst>
      <p:ext uri="{BB962C8B-B14F-4D97-AF65-F5344CB8AC3E}">
        <p14:creationId xmlns:p14="http://schemas.microsoft.com/office/powerpoint/2010/main" val="57141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Teacher reference slide</a:t>
            </a:r>
          </a:p>
        </p:txBody>
      </p:sp>
    </p:spTree>
    <p:extLst>
      <p:ext uri="{BB962C8B-B14F-4D97-AF65-F5344CB8AC3E}">
        <p14:creationId xmlns:p14="http://schemas.microsoft.com/office/powerpoint/2010/main" val="3107081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Allow about 5 minutes depending on supplies. If students have more than 3 grams, they did not spread their pepper out enough and their data is not valid. They will need to try to separate the pepper more next round. </a:t>
            </a:r>
          </a:p>
        </p:txBody>
      </p:sp>
    </p:spTree>
    <p:extLst>
      <p:ext uri="{BB962C8B-B14F-4D97-AF65-F5344CB8AC3E}">
        <p14:creationId xmlns:p14="http://schemas.microsoft.com/office/powerpoint/2010/main" val="1542936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 sure they record their mass on the </a:t>
            </a:r>
            <a:r>
              <a:rPr lang="en-US" b="1" dirty="0"/>
              <a:t>Budget Form. </a:t>
            </a:r>
            <a:r>
              <a:rPr lang="en-US" b="0" dirty="0"/>
              <a:t>Allow 3 minutes here.</a:t>
            </a:r>
            <a:endParaRPr lang="en-US" dirty="0"/>
          </a:p>
        </p:txBody>
      </p:sp>
      <p:sp>
        <p:nvSpPr>
          <p:cNvPr id="4" name="Slide Number Placeholder 3"/>
          <p:cNvSpPr>
            <a:spLocks noGrp="1"/>
          </p:cNvSpPr>
          <p:nvPr>
            <p:ph type="sldNum" sz="quarter" idx="5"/>
          </p:nvPr>
        </p:nvSpPr>
        <p:spPr/>
        <p:txBody>
          <a:bodyPr/>
          <a:lstStyle/>
          <a:p>
            <a:fld id="{31502F14-A4FD-734F-A8A1-29D25C96F85C}" type="slidenum">
              <a:rPr lang="en-US" smtClean="0"/>
              <a:t>5</a:t>
            </a:fld>
            <a:endParaRPr lang="en-US"/>
          </a:p>
        </p:txBody>
      </p:sp>
    </p:spTree>
    <p:extLst>
      <p:ext uri="{BB962C8B-B14F-4D97-AF65-F5344CB8AC3E}">
        <p14:creationId xmlns:p14="http://schemas.microsoft.com/office/powerpoint/2010/main" val="344493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dirty="0"/>
              <a:t>In the reflection process, it is important to share a </a:t>
            </a:r>
            <a:r>
              <a:rPr lang="en-US" b="1" dirty="0"/>
              <a:t>star (what went well for your group) </a:t>
            </a:r>
            <a:r>
              <a:rPr lang="en-US" b="0" dirty="0"/>
              <a:t>and </a:t>
            </a:r>
            <a:r>
              <a:rPr lang="en-US" b="1" dirty="0"/>
              <a:t>Wishes (what you wish you could change if you had more time). </a:t>
            </a:r>
            <a:r>
              <a:rPr lang="en-US" b="0" dirty="0"/>
              <a:t>Walk around and listen to see if they found similar success and similar challenges given that they had the same “shipment challenge.” Ideally, they would have a conversation about what methods would best dissolve sugar/salt in any scenario. Allow 5 minutes here. </a:t>
            </a:r>
            <a:endParaRPr lang="en-US" dirty="0"/>
          </a:p>
        </p:txBody>
      </p:sp>
    </p:spTree>
    <p:extLst>
      <p:ext uri="{BB962C8B-B14F-4D97-AF65-F5344CB8AC3E}">
        <p14:creationId xmlns:p14="http://schemas.microsoft.com/office/powerpoint/2010/main" val="339416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t>In the reflection process, it is important to share a </a:t>
            </a:r>
            <a:r>
              <a:rPr lang="en-US" b="1" dirty="0"/>
              <a:t>star (what went well for your group) </a:t>
            </a:r>
            <a:r>
              <a:rPr lang="en-US" b="0" dirty="0"/>
              <a:t>and </a:t>
            </a:r>
            <a:r>
              <a:rPr lang="en-US" b="1" dirty="0"/>
              <a:t>Wishes (what you wish you could change if you had more time). </a:t>
            </a:r>
            <a:r>
              <a:rPr lang="en-US" b="0" dirty="0"/>
              <a:t>Walk around and listen to see if they found similar success and similar challenges given that they had opposite “shipment challenges.” Ideally, they would have a conversation about what methods would best dissolve sugar/salt in any scenario. Allow 5 minutes here. </a:t>
            </a:r>
            <a:endParaRPr lang="en-US" dirty="0"/>
          </a:p>
          <a:p>
            <a:pPr marL="158750" indent="0">
              <a:buFontTx/>
              <a:buNone/>
            </a:pPr>
            <a:endParaRPr lang="en-US" dirty="0"/>
          </a:p>
        </p:txBody>
      </p:sp>
    </p:spTree>
    <p:extLst>
      <p:ext uri="{BB962C8B-B14F-4D97-AF65-F5344CB8AC3E}">
        <p14:creationId xmlns:p14="http://schemas.microsoft.com/office/powerpoint/2010/main" val="2406481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dirty="0"/>
              <a:t>Students will have a clearer picture now if their methods were successful. If they need to make any changes, now is the time to do so </a:t>
            </a:r>
            <a:r>
              <a:rPr lang="en-US" b="1" dirty="0"/>
              <a:t>in a different color on the Budget Form. You may take this up as a final option for a formal assessment. </a:t>
            </a:r>
            <a:r>
              <a:rPr lang="en-US" b="0" dirty="0"/>
              <a:t>Allow 5 minutes here. </a:t>
            </a:r>
            <a:endParaRPr lang="en-US" dirty="0"/>
          </a:p>
        </p:txBody>
      </p:sp>
      <p:sp>
        <p:nvSpPr>
          <p:cNvPr id="4" name="Slide Number Placeholder 3"/>
          <p:cNvSpPr>
            <a:spLocks noGrp="1"/>
          </p:cNvSpPr>
          <p:nvPr>
            <p:ph type="sldNum" sz="quarter" idx="5"/>
          </p:nvPr>
        </p:nvSpPr>
        <p:spPr/>
        <p:txBody>
          <a:bodyPr/>
          <a:lstStyle/>
          <a:p>
            <a:fld id="{31502F14-A4FD-734F-A8A1-29D25C96F85C}" type="slidenum">
              <a:rPr lang="en-US" smtClean="0"/>
              <a:t>8</a:t>
            </a:fld>
            <a:endParaRPr lang="en-US"/>
          </a:p>
        </p:txBody>
      </p:sp>
    </p:spTree>
    <p:extLst>
      <p:ext uri="{BB962C8B-B14F-4D97-AF65-F5344CB8AC3E}">
        <p14:creationId xmlns:p14="http://schemas.microsoft.com/office/powerpoint/2010/main" val="13844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e8fb39efef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e8fb39efef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Ideally, students can talk from much more personal experience about how to properly dissolve salt and sugar solutes. You should allow 5 minutes for students to mark up their models and make corrections or write their notes. They can answer these questions wherever they have room on their models. </a:t>
            </a:r>
            <a:r>
              <a:rPr lang="en-US" b="1" dirty="0"/>
              <a:t>Be sure to emphasize the vocabulary words: solute, solvent, aqueous solution, hydrophobic, and hydrophilic. </a:t>
            </a:r>
            <a:r>
              <a:rPr lang="en-US" b="0" dirty="0"/>
              <a:t>Be sure to call on different students to share out their ideas for questions 1-4. This should take about 10 minutes total. </a:t>
            </a:r>
            <a:endParaRPr dirty="0"/>
          </a:p>
        </p:txBody>
      </p:sp>
    </p:spTree>
    <p:extLst>
      <p:ext uri="{BB962C8B-B14F-4D97-AF65-F5344CB8AC3E}">
        <p14:creationId xmlns:p14="http://schemas.microsoft.com/office/powerpoint/2010/main" val="228818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7" name="Google Shape;6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6344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1B050-0196-6F43-BE2E-DBBCCAC57E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64DBF-F207-EB4F-9201-8821DD92BF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21DEA-2B67-654F-92C2-C12BC47692F2}"/>
              </a:ext>
            </a:extLst>
          </p:cNvPr>
          <p:cNvSpPr>
            <a:spLocks noGrp="1"/>
          </p:cNvSpPr>
          <p:nvPr>
            <p:ph type="dt" sz="half" idx="10"/>
          </p:nvPr>
        </p:nvSpPr>
        <p:spPr/>
        <p:txBody>
          <a:bodyPr/>
          <a:lstStyle/>
          <a:p>
            <a:fld id="{39FF6B32-8B24-524D-AED9-6CAFF71A1CDD}" type="datetimeFigureOut">
              <a:rPr lang="en-US" smtClean="0"/>
              <a:t>10/16/25</a:t>
            </a:fld>
            <a:endParaRPr lang="en-US"/>
          </a:p>
        </p:txBody>
      </p:sp>
      <p:sp>
        <p:nvSpPr>
          <p:cNvPr id="5" name="Footer Placeholder 4">
            <a:extLst>
              <a:ext uri="{FF2B5EF4-FFF2-40B4-BE49-F238E27FC236}">
                <a16:creationId xmlns:a16="http://schemas.microsoft.com/office/drawing/2014/main" id="{8EF106AE-5484-8446-B779-B5254C977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DB3AF-F62D-B349-8D3D-10EABF692660}"/>
              </a:ext>
            </a:extLst>
          </p:cNvPr>
          <p:cNvSpPr>
            <a:spLocks noGrp="1"/>
          </p:cNvSpPr>
          <p:nvPr>
            <p:ph type="sldNum" sz="quarter" idx="12"/>
          </p:nvPr>
        </p:nvSpPr>
        <p:spPr/>
        <p:txBody>
          <a:bodyPr/>
          <a:lstStyle/>
          <a:p>
            <a:fld id="{2B4F88E0-1CB7-D848-8569-AF662D173A97}" type="slidenum">
              <a:rPr lang="en-US" smtClean="0"/>
              <a:t>‹#›</a:t>
            </a:fld>
            <a:endParaRPr lang="en-US"/>
          </a:p>
        </p:txBody>
      </p:sp>
    </p:spTree>
    <p:extLst>
      <p:ext uri="{BB962C8B-B14F-4D97-AF65-F5344CB8AC3E}">
        <p14:creationId xmlns:p14="http://schemas.microsoft.com/office/powerpoint/2010/main" val="155639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8" name="Google Shape;68;p2">
            <a:extLst>
              <a:ext uri="{FF2B5EF4-FFF2-40B4-BE49-F238E27FC236}">
                <a16:creationId xmlns:a16="http://schemas.microsoft.com/office/drawing/2014/main" id="{BE957958-88CD-A046-A68C-70AA0A13D532}"/>
              </a:ext>
            </a:extLst>
          </p:cNvPr>
          <p:cNvSpPr/>
          <p:nvPr/>
        </p:nvSpPr>
        <p:spPr>
          <a:xfrm>
            <a:off x="0" y="0"/>
            <a:ext cx="9144000" cy="5143500"/>
          </a:xfrm>
          <a:prstGeom prst="rect">
            <a:avLst/>
          </a:prstGeom>
          <a:solidFill>
            <a:srgbClr val="6091BA"/>
          </a:solidFill>
          <a:ln>
            <a:noFill/>
          </a:ln>
        </p:spPr>
        <p:txBody>
          <a:bodyPr spcFirstLastPara="1" wrap="square" lIns="91425" tIns="91425" rIns="91425" bIns="91425" anchor="ctr" anchorCtr="0">
            <a:noAutofit/>
          </a:bodyPr>
          <a:lstStyle/>
          <a:p>
            <a:pPr>
              <a:buClr>
                <a:srgbClr val="000000"/>
              </a:buClr>
              <a:buSzPts val="1400"/>
            </a:pPr>
            <a:endParaRPr/>
          </a:p>
        </p:txBody>
      </p:sp>
      <p:pic>
        <p:nvPicPr>
          <p:cNvPr id="54" name="Google Shape;54;p1"/>
          <p:cNvPicPr preferRelativeResize="0"/>
          <p:nvPr/>
        </p:nvPicPr>
        <p:blipFill rotWithShape="1">
          <a:blip r:embed="rId3">
            <a:alphaModFix amt="37000"/>
          </a:blip>
          <a:srcRect t="4924" b="-5447"/>
          <a:stretch/>
        </p:blipFill>
        <p:spPr>
          <a:xfrm>
            <a:off x="0" y="0"/>
            <a:ext cx="9190377" cy="5438551"/>
          </a:xfrm>
          <a:prstGeom prst="rect">
            <a:avLst/>
          </a:prstGeom>
          <a:noFill/>
          <a:ln>
            <a:noFill/>
          </a:ln>
        </p:spPr>
      </p:pic>
      <p:pic>
        <p:nvPicPr>
          <p:cNvPr id="55" name="Google Shape;55;p1"/>
          <p:cNvPicPr preferRelativeResize="0"/>
          <p:nvPr/>
        </p:nvPicPr>
        <p:blipFill rotWithShape="1">
          <a:blip r:embed="rId4">
            <a:alphaModFix/>
          </a:blip>
          <a:srcRect r="24183" b="3047"/>
          <a:stretch/>
        </p:blipFill>
        <p:spPr>
          <a:xfrm>
            <a:off x="160537" y="4663676"/>
            <a:ext cx="6689300" cy="390018"/>
          </a:xfrm>
          <a:prstGeom prst="rect">
            <a:avLst/>
          </a:prstGeom>
          <a:noFill/>
          <a:ln>
            <a:noFill/>
          </a:ln>
        </p:spPr>
      </p:pic>
      <p:pic>
        <p:nvPicPr>
          <p:cNvPr id="56" name="Google Shape;56;p1"/>
          <p:cNvPicPr preferRelativeResize="0"/>
          <p:nvPr/>
        </p:nvPicPr>
        <p:blipFill rotWithShape="1">
          <a:blip r:embed="rId5">
            <a:alphaModFix/>
          </a:blip>
          <a:srcRect/>
          <a:stretch/>
        </p:blipFill>
        <p:spPr>
          <a:xfrm>
            <a:off x="484463" y="2670200"/>
            <a:ext cx="8175075" cy="813975"/>
          </a:xfrm>
          <a:prstGeom prst="rect">
            <a:avLst/>
          </a:prstGeom>
          <a:noFill/>
          <a:ln>
            <a:noFill/>
          </a:ln>
        </p:spPr>
      </p:pic>
      <p:sp>
        <p:nvSpPr>
          <p:cNvPr id="57" name="Google Shape;57;p1"/>
          <p:cNvSpPr txBox="1"/>
          <p:nvPr/>
        </p:nvSpPr>
        <p:spPr>
          <a:xfrm>
            <a:off x="437322" y="2876773"/>
            <a:ext cx="8269356" cy="305700"/>
          </a:xfrm>
          <a:prstGeom prst="rect">
            <a:avLst/>
          </a:prstGeom>
          <a:noFill/>
          <a:ln>
            <a:noFill/>
          </a:ln>
        </p:spPr>
        <p:txBody>
          <a:bodyPr spcFirstLastPara="1" wrap="square" lIns="91425" tIns="91425" rIns="91425" bIns="91425" anchor="t" anchorCtr="0">
            <a:noAutofit/>
          </a:bodyPr>
          <a:lstStyle/>
          <a:p>
            <a:pPr algn="ctr">
              <a:buClr>
                <a:srgbClr val="000000"/>
              </a:buClr>
              <a:buSzPts val="1600"/>
            </a:pPr>
            <a:r>
              <a:rPr lang="en" sz="1500" b="1" dirty="0">
                <a:solidFill>
                  <a:srgbClr val="FFFFFF"/>
                </a:solidFill>
                <a:latin typeface="Open Sans"/>
                <a:ea typeface="Open Sans"/>
                <a:cs typeface="Open Sans"/>
                <a:sym typeface="Open Sans"/>
              </a:rPr>
              <a:t>Mines to Mobiles: Aqueous Solutions and Environmental Chemistry</a:t>
            </a:r>
          </a:p>
          <a:p>
            <a:pPr algn="ctr">
              <a:buClr>
                <a:srgbClr val="000000"/>
              </a:buClr>
              <a:buSzPts val="1600"/>
            </a:pPr>
            <a:endParaRPr lang="en" sz="1500" b="1" dirty="0">
              <a:solidFill>
                <a:srgbClr val="FFFFFF"/>
              </a:solidFill>
              <a:latin typeface="Open Sans"/>
              <a:ea typeface="Open Sans"/>
              <a:cs typeface="Open Sans"/>
              <a:sym typeface="Open Sans"/>
            </a:endParaRPr>
          </a:p>
          <a:p>
            <a:pPr algn="ctr">
              <a:buClr>
                <a:srgbClr val="000000"/>
              </a:buClr>
              <a:buSzPts val="1600"/>
            </a:pPr>
            <a:r>
              <a:rPr lang="en-US" sz="1500" b="1" dirty="0">
                <a:solidFill>
                  <a:srgbClr val="FFFFFF"/>
                </a:solidFill>
                <a:latin typeface="Open Sans"/>
                <a:ea typeface="Open Sans"/>
                <a:cs typeface="Open Sans"/>
                <a:sym typeface="Open Sans"/>
              </a:rPr>
              <a:t>Day 5</a:t>
            </a:r>
          </a:p>
          <a:p>
            <a:pPr algn="ctr">
              <a:buClr>
                <a:srgbClr val="000000"/>
              </a:buClr>
              <a:buSzPts val="1600"/>
            </a:pPr>
            <a:endParaRPr lang="en" sz="1500" b="1" dirty="0">
              <a:solidFill>
                <a:srgbClr val="FFFFFF"/>
              </a:solidFill>
              <a:latin typeface="Open Sans"/>
              <a:ea typeface="Open Sans"/>
              <a:cs typeface="Open Sans"/>
              <a:sym typeface="Open Sans"/>
            </a:endParaRPr>
          </a:p>
          <a:p>
            <a:pPr algn="ctr">
              <a:buClr>
                <a:srgbClr val="000000"/>
              </a:buClr>
              <a:buSzPts val="1600"/>
            </a:pPr>
            <a:endParaRPr sz="1500" b="1" dirty="0">
              <a:solidFill>
                <a:srgbClr val="FFFFFF"/>
              </a:solidFill>
              <a:latin typeface="Open Sans"/>
              <a:ea typeface="Open Sans"/>
              <a:cs typeface="Open Sans"/>
              <a:sym typeface="Open Sans"/>
            </a:endParaRPr>
          </a:p>
        </p:txBody>
      </p:sp>
      <p:pic>
        <p:nvPicPr>
          <p:cNvPr id="58" name="Google Shape;58;p1"/>
          <p:cNvPicPr preferRelativeResize="0"/>
          <p:nvPr/>
        </p:nvPicPr>
        <p:blipFill rotWithShape="1">
          <a:blip r:embed="rId6">
            <a:alphaModFix/>
          </a:blip>
          <a:srcRect/>
          <a:stretch/>
        </p:blipFill>
        <p:spPr>
          <a:xfrm>
            <a:off x="724331" y="1598028"/>
            <a:ext cx="7695340" cy="935845"/>
          </a:xfrm>
          <a:prstGeom prst="rect">
            <a:avLst/>
          </a:prstGeom>
          <a:noFill/>
          <a:ln>
            <a:noFill/>
          </a:ln>
        </p:spPr>
      </p:pic>
      <p:pic>
        <p:nvPicPr>
          <p:cNvPr id="59" name="Google Shape;59;p1" descr="A white text on a black background&#10;&#10;Description automatically generated"/>
          <p:cNvPicPr preferRelativeResize="0"/>
          <p:nvPr/>
        </p:nvPicPr>
        <p:blipFill rotWithShape="1">
          <a:blip r:embed="rId7">
            <a:alphaModFix/>
          </a:blip>
          <a:srcRect/>
          <a:stretch/>
        </p:blipFill>
        <p:spPr>
          <a:xfrm>
            <a:off x="7207593" y="4530946"/>
            <a:ext cx="1830274" cy="602952"/>
          </a:xfrm>
          <a:prstGeom prst="rect">
            <a:avLst/>
          </a:prstGeom>
          <a:noFill/>
          <a:ln>
            <a:noFill/>
          </a:ln>
        </p:spPr>
      </p:pic>
    </p:spTree>
    <p:extLst>
      <p:ext uri="{BB962C8B-B14F-4D97-AF65-F5344CB8AC3E}">
        <p14:creationId xmlns:p14="http://schemas.microsoft.com/office/powerpoint/2010/main" val="117937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BD4DA07-81DE-754F-857F-41D43A6C5C3C}"/>
              </a:ext>
            </a:extLst>
          </p:cNvPr>
          <p:cNvSpPr>
            <a:spLocks noChangeArrowheads="1"/>
          </p:cNvSpPr>
          <p:nvPr/>
        </p:nvSpPr>
        <p:spPr bwMode="auto">
          <a:xfrm>
            <a:off x="119563" y="273199"/>
            <a:ext cx="140722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050"/>
          </a:p>
        </p:txBody>
      </p:sp>
      <p:sp>
        <p:nvSpPr>
          <p:cNvPr id="7" name="Rectangle 2">
            <a:extLst>
              <a:ext uri="{FF2B5EF4-FFF2-40B4-BE49-F238E27FC236}">
                <a16:creationId xmlns:a16="http://schemas.microsoft.com/office/drawing/2014/main" id="{EEBB0A81-D04D-AB47-83EC-22FBC8973A71}"/>
              </a:ext>
            </a:extLst>
          </p:cNvPr>
          <p:cNvSpPr>
            <a:spLocks noChangeArrowheads="1"/>
          </p:cNvSpPr>
          <p:nvPr/>
        </p:nvSpPr>
        <p:spPr bwMode="auto">
          <a:xfrm>
            <a:off x="1671638" y="1425253"/>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a:p>
        </p:txBody>
      </p:sp>
      <p:sp>
        <p:nvSpPr>
          <p:cNvPr id="8" name="Title 1">
            <a:extLst>
              <a:ext uri="{FF2B5EF4-FFF2-40B4-BE49-F238E27FC236}">
                <a16:creationId xmlns:a16="http://schemas.microsoft.com/office/drawing/2014/main" id="{C604E687-BA51-B941-8438-4514DA030F37}"/>
              </a:ext>
            </a:extLst>
          </p:cNvPr>
          <p:cNvSpPr>
            <a:spLocks noGrp="1"/>
          </p:cNvSpPr>
          <p:nvPr>
            <p:ph type="title"/>
          </p:nvPr>
        </p:nvSpPr>
        <p:spPr>
          <a:xfrm>
            <a:off x="119563" y="375761"/>
            <a:ext cx="8904874" cy="652087"/>
          </a:xfrm>
        </p:spPr>
        <p:txBody>
          <a:bodyPr/>
          <a:lstStyle/>
          <a:p>
            <a:pPr algn="ctr"/>
            <a:r>
              <a:rPr lang="en-US" b="1" dirty="0">
                <a:solidFill>
                  <a:srgbClr val="6292B8"/>
                </a:solidFill>
                <a:latin typeface="Open Sans"/>
                <a:ea typeface="Open Sans"/>
                <a:cs typeface="Open Sans"/>
                <a:sym typeface="Open Sans"/>
              </a:rPr>
              <a:t>WHO GOT 3 GRAMS OF PEPPER THE CHEAPEST?</a:t>
            </a:r>
            <a:endParaRPr lang="en-US" sz="2000" dirty="0">
              <a:solidFill>
                <a:srgbClr val="6292B8"/>
              </a:solidFill>
            </a:endParaRPr>
          </a:p>
        </p:txBody>
      </p:sp>
      <p:pic>
        <p:nvPicPr>
          <p:cNvPr id="349" name="Picture 348" descr="A black box with a blue circle and a blue circle with a blue circle and a blue circle with a blue circle and a blue circle with a blue circle with a blue circle with a blue circle&#10;&#10;Description automatically generated">
            <a:extLst>
              <a:ext uri="{FF2B5EF4-FFF2-40B4-BE49-F238E27FC236}">
                <a16:creationId xmlns:a16="http://schemas.microsoft.com/office/drawing/2014/main" id="{A89519DC-3895-B74A-9BDB-DB66B0B16A45}"/>
              </a:ext>
            </a:extLst>
          </p:cNvPr>
          <p:cNvPicPr>
            <a:picLocks noChangeAspect="1"/>
          </p:cNvPicPr>
          <p:nvPr/>
        </p:nvPicPr>
        <p:blipFill rotWithShape="1">
          <a:blip r:embed="rId3"/>
          <a:srcRect l="6144"/>
          <a:stretch/>
        </p:blipFill>
        <p:spPr>
          <a:xfrm>
            <a:off x="6545140" y="1465904"/>
            <a:ext cx="2479297" cy="2743200"/>
          </a:xfrm>
          <a:prstGeom prst="rect">
            <a:avLst/>
          </a:prstGeom>
        </p:spPr>
      </p:pic>
      <p:pic>
        <p:nvPicPr>
          <p:cNvPr id="4" name="Picture 3" descr="A table with price list&#10;&#10;Description automatically generated">
            <a:extLst>
              <a:ext uri="{FF2B5EF4-FFF2-40B4-BE49-F238E27FC236}">
                <a16:creationId xmlns:a16="http://schemas.microsoft.com/office/drawing/2014/main" id="{03062C14-0E48-EB4F-A917-B1A6E9853B5B}"/>
              </a:ext>
            </a:extLst>
          </p:cNvPr>
          <p:cNvPicPr>
            <a:picLocks noChangeAspect="1"/>
          </p:cNvPicPr>
          <p:nvPr/>
        </p:nvPicPr>
        <p:blipFill>
          <a:blip r:embed="rId4"/>
          <a:stretch>
            <a:fillRect/>
          </a:stretch>
        </p:blipFill>
        <p:spPr>
          <a:xfrm>
            <a:off x="119563" y="1334611"/>
            <a:ext cx="6545140" cy="3005785"/>
          </a:xfrm>
          <a:prstGeom prst="rect">
            <a:avLst/>
          </a:prstGeom>
        </p:spPr>
      </p:pic>
      <p:sp>
        <p:nvSpPr>
          <p:cNvPr id="9" name="Rectangle 8">
            <a:extLst>
              <a:ext uri="{FF2B5EF4-FFF2-40B4-BE49-F238E27FC236}">
                <a16:creationId xmlns:a16="http://schemas.microsoft.com/office/drawing/2014/main" id="{1C3D42C8-EC09-CA4C-9482-087942146AE4}"/>
              </a:ext>
            </a:extLst>
          </p:cNvPr>
          <p:cNvSpPr/>
          <p:nvPr/>
        </p:nvSpPr>
        <p:spPr>
          <a:xfrm>
            <a:off x="3447536" y="4397364"/>
            <a:ext cx="3217168" cy="743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1000" i="1" dirty="0">
                <a:solidFill>
                  <a:schemeClr val="tx1"/>
                </a:solidFill>
                <a:latin typeface="Open Sans" pitchFamily="2" charset="0"/>
                <a:ea typeface="Open Sans" pitchFamily="2" charset="0"/>
                <a:cs typeface="Open Sans" pitchFamily="2" charset="0"/>
              </a:rPr>
              <a:t>Cost of Supplies and Labor Orange</a:t>
            </a:r>
            <a:endParaRPr lang="en-US" sz="1000" dirty="0"/>
          </a:p>
        </p:txBody>
      </p:sp>
      <p:sp>
        <p:nvSpPr>
          <p:cNvPr id="10" name="Rectangle 9">
            <a:extLst>
              <a:ext uri="{FF2B5EF4-FFF2-40B4-BE49-F238E27FC236}">
                <a16:creationId xmlns:a16="http://schemas.microsoft.com/office/drawing/2014/main" id="{C9315F80-58D4-F143-AB06-A1DDD8AB2B8C}"/>
              </a:ext>
            </a:extLst>
          </p:cNvPr>
          <p:cNvSpPr/>
          <p:nvPr/>
        </p:nvSpPr>
        <p:spPr>
          <a:xfrm>
            <a:off x="6907428" y="4064399"/>
            <a:ext cx="1696208" cy="21429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1000" i="1" dirty="0">
                <a:solidFill>
                  <a:schemeClr val="tx1"/>
                </a:solidFill>
                <a:latin typeface="Open Sans" pitchFamily="2" charset="0"/>
                <a:ea typeface="Open Sans" pitchFamily="2" charset="0"/>
                <a:cs typeface="Open Sans" pitchFamily="2" charset="0"/>
              </a:rPr>
              <a:t>Final Pepper Mass</a:t>
            </a:r>
            <a:endParaRPr lang="en-US" sz="1000" dirty="0"/>
          </a:p>
        </p:txBody>
      </p:sp>
    </p:spTree>
    <p:extLst>
      <p:ext uri="{BB962C8B-B14F-4D97-AF65-F5344CB8AC3E}">
        <p14:creationId xmlns:p14="http://schemas.microsoft.com/office/powerpoint/2010/main" val="286921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265500" y="139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800" b="1" dirty="0">
                <a:solidFill>
                  <a:schemeClr val="lt1"/>
                </a:solidFill>
                <a:latin typeface="Open Sans"/>
                <a:ea typeface="Open Sans"/>
                <a:cs typeface="Open Sans"/>
                <a:sym typeface="Open Sans"/>
              </a:rPr>
              <a:t>Pre-Test</a:t>
            </a:r>
            <a:endParaRPr sz="5800" b="1" dirty="0">
              <a:solidFill>
                <a:schemeClr val="lt1"/>
              </a:solidFill>
              <a:latin typeface="Open Sans"/>
              <a:ea typeface="Open Sans"/>
              <a:cs typeface="Open Sans"/>
              <a:sym typeface="Open Sans"/>
            </a:endParaRPr>
          </a:p>
        </p:txBody>
      </p:sp>
      <p:sp>
        <p:nvSpPr>
          <p:cNvPr id="261" name="Google Shape;261;p35"/>
          <p:cNvSpPr txBox="1">
            <a:spLocks noGrp="1"/>
          </p:cNvSpPr>
          <p:nvPr>
            <p:ph type="subTitle" idx="1"/>
          </p:nvPr>
        </p:nvSpPr>
        <p:spPr>
          <a:xfrm>
            <a:off x="276625" y="1998080"/>
            <a:ext cx="4045200" cy="1831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Complete</a:t>
            </a:r>
            <a:r>
              <a:rPr lang="en" b="1" dirty="0">
                <a:solidFill>
                  <a:schemeClr val="tx1"/>
                </a:solidFill>
                <a:latin typeface="+mn-lt"/>
                <a:ea typeface="Open Sans"/>
                <a:cs typeface="Open Sans"/>
                <a:sym typeface="Open Sans"/>
              </a:rPr>
              <a:t> on your own</a:t>
            </a:r>
            <a:r>
              <a:rPr lang="en" dirty="0">
                <a:solidFill>
                  <a:schemeClr val="tx1"/>
                </a:solidFill>
                <a:latin typeface="+mn-lt"/>
                <a:ea typeface="Open Sans"/>
                <a:cs typeface="Open Sans"/>
                <a:sym typeface="Open Sans"/>
              </a:rPr>
              <a:t>. </a:t>
            </a:r>
            <a:endParaRPr dirty="0">
              <a:solidFill>
                <a:schemeClr val="tx1"/>
              </a:solidFill>
              <a:latin typeface="+mn-lt"/>
              <a:ea typeface="Open Sans"/>
              <a:cs typeface="Open Sans"/>
              <a:sym typeface="Open Sans"/>
            </a:endParaRPr>
          </a:p>
          <a:p>
            <a:pPr marL="0" lvl="0" indent="0" algn="ctr" rtl="0">
              <a:spcBef>
                <a:spcPts val="0"/>
              </a:spcBef>
              <a:spcAft>
                <a:spcPts val="0"/>
              </a:spcAft>
              <a:buNone/>
            </a:pPr>
            <a:endParaRPr dirty="0">
              <a:solidFill>
                <a:schemeClr val="tx1"/>
              </a:solidFill>
              <a:latin typeface="+mn-lt"/>
              <a:ea typeface="Open Sans"/>
              <a:cs typeface="Open Sans"/>
              <a:sym typeface="Open Sans"/>
            </a:endParaRPr>
          </a:p>
          <a:p>
            <a:pPr marL="0" lvl="0" indent="0" algn="ctr" rtl="0">
              <a:spcBef>
                <a:spcPts val="0"/>
              </a:spcBef>
              <a:spcAft>
                <a:spcPts val="0"/>
              </a:spcAft>
              <a:buNone/>
            </a:pPr>
            <a:r>
              <a:rPr lang="en"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Try your best, and use your knowledge from the last 5 classes!</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65" name="Google Shape;265;p35"/>
          <p:cNvSpPr txBox="1">
            <a:spLocks noGrp="1"/>
          </p:cNvSpPr>
          <p:nvPr>
            <p:ph type="title"/>
          </p:nvPr>
        </p:nvSpPr>
        <p:spPr>
          <a:xfrm>
            <a:off x="276625" y="1027131"/>
            <a:ext cx="4045200" cy="1106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800" b="1" dirty="0">
                <a:latin typeface="Open Sans" panose="020B0606030504020204" pitchFamily="34" charset="0"/>
                <a:ea typeface="Open Sans" panose="020B0606030504020204" pitchFamily="34" charset="0"/>
                <a:cs typeface="Open Sans" panose="020B0606030504020204" pitchFamily="34" charset="0"/>
                <a:sym typeface="Open Sans"/>
              </a:rPr>
              <a:t>POST-TEST</a:t>
            </a:r>
            <a:endParaRPr sz="5800" b="1" dirty="0">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7" name="Rectangle 6">
            <a:extLst>
              <a:ext uri="{FF2B5EF4-FFF2-40B4-BE49-F238E27FC236}">
                <a16:creationId xmlns:a16="http://schemas.microsoft.com/office/drawing/2014/main" id="{34D78458-2376-894C-98FE-63344A194F34}"/>
              </a:ext>
            </a:extLst>
          </p:cNvPr>
          <p:cNvSpPr/>
          <p:nvPr/>
        </p:nvSpPr>
        <p:spPr>
          <a:xfrm>
            <a:off x="229648" y="958802"/>
            <a:ext cx="4208166" cy="1243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5800" b="1" u="sng" dirty="0">
                <a:solidFill>
                  <a:srgbClr val="A2C850"/>
                </a:solidFill>
                <a:latin typeface="Open Sans" panose="020B0606030504020204" pitchFamily="34" charset="0"/>
                <a:ea typeface="Open Sans" panose="020B0606030504020204" pitchFamily="34" charset="0"/>
                <a:cs typeface="Open Sans" panose="020B0606030504020204" pitchFamily="34" charset="0"/>
                <a:sym typeface="Open Sans"/>
              </a:rPr>
              <a:t>POST-TEST</a:t>
            </a:r>
            <a:endParaRPr lang="en-US" sz="5800" dirty="0">
              <a:solidFill>
                <a:srgbClr val="A2C850"/>
              </a:solidFill>
            </a:endParaRPr>
          </a:p>
        </p:txBody>
      </p:sp>
      <p:pic>
        <p:nvPicPr>
          <p:cNvPr id="3" name="Picture 2" descr="A screenshot of a test&#10;&#10;Description automatically generated">
            <a:extLst>
              <a:ext uri="{FF2B5EF4-FFF2-40B4-BE49-F238E27FC236}">
                <a16:creationId xmlns:a16="http://schemas.microsoft.com/office/drawing/2014/main" id="{B34D7A70-9E63-FA40-933E-0E8A5F4DCFB5}"/>
              </a:ext>
            </a:extLst>
          </p:cNvPr>
          <p:cNvPicPr>
            <a:picLocks noChangeAspect="1"/>
          </p:cNvPicPr>
          <p:nvPr/>
        </p:nvPicPr>
        <p:blipFill>
          <a:blip r:embed="rId3"/>
          <a:stretch>
            <a:fillRect/>
          </a:stretch>
        </p:blipFill>
        <p:spPr>
          <a:xfrm>
            <a:off x="4752267" y="561901"/>
            <a:ext cx="4162085" cy="4019698"/>
          </a:xfrm>
          <a:prstGeom prst="rect">
            <a:avLst/>
          </a:prstGeom>
          <a:ln>
            <a:solidFill>
              <a:srgbClr val="8C66A8"/>
            </a:solidFill>
          </a:ln>
        </p:spPr>
      </p:pic>
      <p:sp>
        <p:nvSpPr>
          <p:cNvPr id="8" name="Rectangle 7">
            <a:extLst>
              <a:ext uri="{FF2B5EF4-FFF2-40B4-BE49-F238E27FC236}">
                <a16:creationId xmlns:a16="http://schemas.microsoft.com/office/drawing/2014/main" id="{4D50CF01-577D-4F49-9385-C25C449E9EC3}"/>
              </a:ext>
            </a:extLst>
          </p:cNvPr>
          <p:cNvSpPr/>
          <p:nvPr/>
        </p:nvSpPr>
        <p:spPr>
          <a:xfrm>
            <a:off x="5697184" y="4706283"/>
            <a:ext cx="3217168" cy="1746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1000" i="1" dirty="0">
                <a:solidFill>
                  <a:schemeClr val="tx1"/>
                </a:solidFill>
                <a:latin typeface="Open Sans" pitchFamily="2" charset="0"/>
                <a:ea typeface="Open Sans" pitchFamily="2" charset="0"/>
                <a:cs typeface="Open Sans" pitchFamily="2" charset="0"/>
              </a:rPr>
              <a:t>Mines to Mobiles Post-Test</a:t>
            </a:r>
            <a:endParaRPr lang="en-US" sz="1000" dirty="0"/>
          </a:p>
        </p:txBody>
      </p:sp>
    </p:spTree>
    <p:extLst>
      <p:ext uri="{BB962C8B-B14F-4D97-AF65-F5344CB8AC3E}">
        <p14:creationId xmlns:p14="http://schemas.microsoft.com/office/powerpoint/2010/main" val="181530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xfrm>
            <a:off x="311700" y="2150850"/>
            <a:ext cx="8520600" cy="841800"/>
          </a:xfrm>
          <a:prstGeom prst="rect">
            <a:avLst/>
          </a:prstGeom>
        </p:spPr>
        <p:txBody>
          <a:bodyPr spcFirstLastPara="1" vert="horz" wrap="square" lIns="91425" tIns="91425" rIns="91425" bIns="91425" rtlCol="0" anchor="ctr" anchorCtr="0">
            <a:normAutofit/>
          </a:bodyPr>
          <a:lstStyle/>
          <a:p>
            <a:r>
              <a:rPr lang="en" sz="4000" b="1" dirty="0">
                <a:latin typeface="Open Sans" panose="020B0606030504020204" pitchFamily="34" charset="0"/>
                <a:ea typeface="Open Sans" panose="020B0606030504020204" pitchFamily="34" charset="0"/>
                <a:cs typeface="Open Sans" panose="020B0606030504020204" pitchFamily="34" charset="0"/>
              </a:rPr>
              <a:t>END OF ACTIVITY</a:t>
            </a:r>
            <a:endParaRPr sz="4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8426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871F656-6DF7-8D49-8F31-7F13A6B1CF13}"/>
              </a:ext>
            </a:extLst>
          </p:cNvPr>
          <p:cNvSpPr>
            <a:spLocks noGrp="1"/>
          </p:cNvSpPr>
          <p:nvPr>
            <p:ph idx="1"/>
          </p:nvPr>
        </p:nvSpPr>
        <p:spPr/>
        <p:txBody>
          <a:bodyPr/>
          <a:lstStyle/>
          <a:p>
            <a:r>
              <a:rPr lang="en-US" sz="1600" dirty="0">
                <a:solidFill>
                  <a:schemeClr val="tx1"/>
                </a:solidFill>
                <a:latin typeface="Open Sans" pitchFamily="2" charset="0"/>
                <a:ea typeface="Open Sans" pitchFamily="2" charset="0"/>
                <a:cs typeface="Open Sans" pitchFamily="2" charset="0"/>
              </a:rPr>
              <a:t>Ademski, E. (2025). </a:t>
            </a:r>
            <a:r>
              <a:rPr lang="en-US" sz="1600" i="1" dirty="0">
                <a:solidFill>
                  <a:schemeClr val="tx1"/>
                </a:solidFill>
                <a:latin typeface="Open Sans" pitchFamily="2" charset="0"/>
                <a:ea typeface="Open Sans" pitchFamily="2" charset="0"/>
                <a:cs typeface="Open Sans" pitchFamily="2" charset="0"/>
              </a:rPr>
              <a:t>Ab Shipments</a:t>
            </a:r>
            <a:r>
              <a:rPr lang="en-US" sz="1600" dirty="0">
                <a:solidFill>
                  <a:schemeClr val="tx1"/>
                </a:solidFill>
                <a:latin typeface="Open Sans" pitchFamily="2" charset="0"/>
                <a:ea typeface="Open Sans" pitchFamily="2" charset="0"/>
                <a:cs typeface="Open Sans" pitchFamily="2" charset="0"/>
              </a:rPr>
              <a:t> [Diagram]. Teach Engineering.</a:t>
            </a:r>
          </a:p>
          <a:p>
            <a:r>
              <a:rPr lang="en-US" sz="1600" dirty="0">
                <a:solidFill>
                  <a:schemeClr val="tx1"/>
                </a:solidFill>
                <a:latin typeface="Open Sans" pitchFamily="2" charset="0"/>
                <a:ea typeface="Open Sans" pitchFamily="2" charset="0"/>
                <a:cs typeface="Open Sans" pitchFamily="2" charset="0"/>
              </a:rPr>
              <a:t>Ademski, E. (2025). </a:t>
            </a:r>
            <a:r>
              <a:rPr lang="en-US" sz="1600" i="1" dirty="0">
                <a:solidFill>
                  <a:schemeClr val="tx1"/>
                </a:solidFill>
                <a:latin typeface="Open Sans" pitchFamily="2" charset="0"/>
                <a:ea typeface="Open Sans" pitchFamily="2" charset="0"/>
                <a:cs typeface="Open Sans" pitchFamily="2" charset="0"/>
              </a:rPr>
              <a:t>Cost of Supplies and Labor Orange</a:t>
            </a:r>
            <a:r>
              <a:rPr lang="en-US" sz="1600" dirty="0">
                <a:solidFill>
                  <a:schemeClr val="tx1"/>
                </a:solidFill>
                <a:latin typeface="Open Sans" pitchFamily="2" charset="0"/>
                <a:ea typeface="Open Sans" pitchFamily="2" charset="0"/>
                <a:cs typeface="Open Sans" pitchFamily="2" charset="0"/>
              </a:rPr>
              <a:t> [Diagram]. Teach Engineering.</a:t>
            </a:r>
          </a:p>
          <a:p>
            <a:r>
              <a:rPr lang="en-US" sz="1600" dirty="0">
                <a:solidFill>
                  <a:schemeClr val="tx1"/>
                </a:solidFill>
                <a:latin typeface="Open Sans" pitchFamily="2" charset="0"/>
                <a:ea typeface="Open Sans" pitchFamily="2" charset="0"/>
                <a:cs typeface="Open Sans" pitchFamily="2" charset="0"/>
              </a:rPr>
              <a:t>Ademski, E. (2025). </a:t>
            </a:r>
            <a:r>
              <a:rPr lang="en-US" sz="1600" i="1" dirty="0">
                <a:solidFill>
                  <a:schemeClr val="tx1"/>
                </a:solidFill>
                <a:latin typeface="Open Sans" pitchFamily="2" charset="0"/>
                <a:ea typeface="Open Sans" pitchFamily="2" charset="0"/>
                <a:cs typeface="Open Sans" pitchFamily="2" charset="0"/>
              </a:rPr>
              <a:t>Dried Pepper in Coffee Filter </a:t>
            </a:r>
            <a:r>
              <a:rPr lang="en-US" sz="1600" dirty="0">
                <a:solidFill>
                  <a:schemeClr val="tx1"/>
                </a:solidFill>
                <a:latin typeface="Open Sans" pitchFamily="2" charset="0"/>
                <a:ea typeface="Open Sans" pitchFamily="2" charset="0"/>
                <a:cs typeface="Open Sans" pitchFamily="2" charset="0"/>
              </a:rPr>
              <a:t>[Diagram]. Teach Engineering.</a:t>
            </a:r>
          </a:p>
          <a:p>
            <a:r>
              <a:rPr lang="en-US" sz="1600" dirty="0">
                <a:solidFill>
                  <a:schemeClr val="tx1"/>
                </a:solidFill>
                <a:latin typeface="Open Sans" pitchFamily="2" charset="0"/>
                <a:ea typeface="Open Sans" pitchFamily="2" charset="0"/>
                <a:cs typeface="Open Sans" pitchFamily="2" charset="0"/>
              </a:rPr>
              <a:t>Ademski, E. (2025). </a:t>
            </a:r>
            <a:r>
              <a:rPr lang="en-US" sz="1600" i="1" dirty="0">
                <a:solidFill>
                  <a:schemeClr val="tx1"/>
                </a:solidFill>
                <a:latin typeface="Open Sans" pitchFamily="2" charset="0"/>
                <a:ea typeface="Open Sans" pitchFamily="2" charset="0"/>
                <a:cs typeface="Open Sans" pitchFamily="2" charset="0"/>
              </a:rPr>
              <a:t>Final Pepper Extraction Model </a:t>
            </a:r>
            <a:r>
              <a:rPr lang="en-US" sz="1600" dirty="0">
                <a:solidFill>
                  <a:schemeClr val="tx1"/>
                </a:solidFill>
                <a:latin typeface="Open Sans" pitchFamily="2" charset="0"/>
                <a:ea typeface="Open Sans" pitchFamily="2" charset="0"/>
                <a:cs typeface="Open Sans" pitchFamily="2" charset="0"/>
              </a:rPr>
              <a:t>[Diagram]. Teach Engineering.</a:t>
            </a:r>
          </a:p>
          <a:p>
            <a:r>
              <a:rPr lang="en-US" sz="1600" dirty="0">
                <a:solidFill>
                  <a:schemeClr val="tx1"/>
                </a:solidFill>
                <a:latin typeface="Open Sans" pitchFamily="2" charset="0"/>
                <a:ea typeface="Open Sans" pitchFamily="2" charset="0"/>
                <a:cs typeface="Open Sans" pitchFamily="2" charset="0"/>
              </a:rPr>
              <a:t>Ademski, E. (2025). </a:t>
            </a:r>
            <a:r>
              <a:rPr lang="en-US" sz="1600" i="1" dirty="0">
                <a:solidFill>
                  <a:schemeClr val="tx1"/>
                </a:solidFill>
                <a:latin typeface="Open Sans" pitchFamily="2" charset="0"/>
                <a:ea typeface="Open Sans" pitchFamily="2" charset="0"/>
                <a:cs typeface="Open Sans" pitchFamily="2" charset="0"/>
              </a:rPr>
              <a:t>Final Pepper Mass Model </a:t>
            </a:r>
            <a:r>
              <a:rPr lang="en-US" sz="1600" dirty="0">
                <a:solidFill>
                  <a:schemeClr val="tx1"/>
                </a:solidFill>
                <a:latin typeface="Open Sans" pitchFamily="2" charset="0"/>
                <a:ea typeface="Open Sans" pitchFamily="2" charset="0"/>
                <a:cs typeface="Open Sans" pitchFamily="2" charset="0"/>
              </a:rPr>
              <a:t>[Diagram]. Teach Engineering.</a:t>
            </a:r>
          </a:p>
          <a:p>
            <a:r>
              <a:rPr lang="en-US" sz="1600" dirty="0">
                <a:solidFill>
                  <a:schemeClr val="tx1"/>
                </a:solidFill>
                <a:latin typeface="Open Sans" pitchFamily="2" charset="0"/>
                <a:ea typeface="Open Sans" pitchFamily="2" charset="0"/>
                <a:cs typeface="Open Sans" pitchFamily="2" charset="0"/>
              </a:rPr>
              <a:t>Ademski, E. (2025). </a:t>
            </a:r>
            <a:r>
              <a:rPr lang="en-US" sz="1600" i="1" dirty="0">
                <a:solidFill>
                  <a:schemeClr val="tx1"/>
                </a:solidFill>
                <a:latin typeface="Open Sans" pitchFamily="2" charset="0"/>
                <a:ea typeface="Open Sans" pitchFamily="2" charset="0"/>
                <a:cs typeface="Open Sans" pitchFamily="2" charset="0"/>
              </a:rPr>
              <a:t>Mines to Mobiles Post-Test </a:t>
            </a:r>
            <a:r>
              <a:rPr lang="en-US" sz="1600" dirty="0">
                <a:solidFill>
                  <a:schemeClr val="tx1"/>
                </a:solidFill>
                <a:latin typeface="Open Sans" pitchFamily="2" charset="0"/>
                <a:ea typeface="Open Sans" pitchFamily="2" charset="0"/>
                <a:cs typeface="Open Sans" pitchFamily="2" charset="0"/>
              </a:rPr>
              <a:t>[Diagram]. Teach Engineering.</a:t>
            </a:r>
          </a:p>
          <a:p>
            <a:r>
              <a:rPr lang="en-US" sz="1600" dirty="0">
                <a:solidFill>
                  <a:schemeClr val="tx1"/>
                </a:solidFill>
                <a:latin typeface="Open Sans" pitchFamily="2" charset="0"/>
                <a:ea typeface="Open Sans" pitchFamily="2" charset="0"/>
                <a:cs typeface="Open Sans" pitchFamily="2" charset="0"/>
              </a:rPr>
              <a:t>Ademski, E. (2025). </a:t>
            </a:r>
            <a:r>
              <a:rPr lang="en-US" sz="1600" i="1" dirty="0">
                <a:solidFill>
                  <a:schemeClr val="tx1"/>
                </a:solidFill>
                <a:latin typeface="Open Sans" pitchFamily="2" charset="0"/>
                <a:ea typeface="Open Sans" pitchFamily="2" charset="0"/>
                <a:cs typeface="Open Sans" pitchFamily="2" charset="0"/>
              </a:rPr>
              <a:t>Pepper Weigh In </a:t>
            </a:r>
            <a:r>
              <a:rPr lang="en-US" sz="1600" dirty="0">
                <a:solidFill>
                  <a:schemeClr val="tx1"/>
                </a:solidFill>
                <a:latin typeface="Open Sans" pitchFamily="2" charset="0"/>
                <a:ea typeface="Open Sans" pitchFamily="2" charset="0"/>
                <a:cs typeface="Open Sans" pitchFamily="2" charset="0"/>
              </a:rPr>
              <a:t>[Diagram]. Teach Engineering.</a:t>
            </a:r>
          </a:p>
          <a:p>
            <a:r>
              <a:rPr lang="en-US" sz="1600" dirty="0">
                <a:solidFill>
                  <a:schemeClr val="tx1"/>
                </a:solidFill>
                <a:effectLst/>
                <a:latin typeface="Open Sans" pitchFamily="2" charset="0"/>
                <a:ea typeface="Open Sans" pitchFamily="2" charset="0"/>
                <a:cs typeface="Open Sans" pitchFamily="2" charset="0"/>
              </a:rPr>
              <a:t>Teach Engineering. </a:t>
            </a:r>
            <a:r>
              <a:rPr lang="en-US" sz="1600" i="1" dirty="0">
                <a:solidFill>
                  <a:schemeClr val="tx1"/>
                </a:solidFill>
                <a:effectLst/>
                <a:latin typeface="Open Sans" pitchFamily="2" charset="0"/>
                <a:ea typeface="Open Sans" pitchFamily="2" charset="0"/>
                <a:cs typeface="Open Sans" pitchFamily="2" charset="0"/>
              </a:rPr>
              <a:t>NGSS Engineering Design Process</a:t>
            </a:r>
            <a:r>
              <a:rPr lang="en-US" sz="1600" dirty="0">
                <a:solidFill>
                  <a:schemeClr val="tx1"/>
                </a:solidFill>
                <a:latin typeface="Open Sans" pitchFamily="2" charset="0"/>
                <a:ea typeface="Open Sans" pitchFamily="2" charset="0"/>
                <a:cs typeface="Open Sans" pitchFamily="2" charset="0"/>
              </a:rPr>
              <a:t> [Diagram]</a:t>
            </a:r>
            <a:r>
              <a:rPr lang="en-US" sz="1600" dirty="0">
                <a:solidFill>
                  <a:schemeClr val="tx1"/>
                </a:solidFill>
                <a:effectLst/>
                <a:latin typeface="Open Sans" pitchFamily="2" charset="0"/>
                <a:ea typeface="Open Sans" pitchFamily="2" charset="0"/>
                <a:cs typeface="Open Sans" pitchFamily="2" charset="0"/>
              </a:rPr>
              <a:t>.</a:t>
            </a:r>
          </a:p>
          <a:p>
            <a:r>
              <a:rPr lang="en-US" sz="1600" i="1" dirty="0">
                <a:solidFill>
                  <a:schemeClr val="tx1"/>
                </a:solidFill>
                <a:effectLst/>
                <a:latin typeface="Open Sans" pitchFamily="2" charset="0"/>
                <a:ea typeface="Open Sans" pitchFamily="2" charset="0"/>
                <a:cs typeface="Open Sans" pitchFamily="2" charset="0"/>
              </a:rPr>
              <a:t>TeachEngineering.Org</a:t>
            </a:r>
            <a:r>
              <a:rPr lang="en-US" sz="1600" dirty="0">
                <a:solidFill>
                  <a:schemeClr val="tx1"/>
                </a:solidFill>
                <a:effectLst/>
                <a:latin typeface="Open Sans" pitchFamily="2" charset="0"/>
                <a:ea typeface="Open Sans" pitchFamily="2" charset="0"/>
                <a:cs typeface="Open Sans" pitchFamily="2" charset="0"/>
              </a:rPr>
              <a:t>, https://</a:t>
            </a:r>
            <a:r>
              <a:rPr lang="en-US" sz="1600" dirty="0" err="1">
                <a:solidFill>
                  <a:schemeClr val="tx1"/>
                </a:solidFill>
                <a:effectLst/>
                <a:latin typeface="Open Sans" pitchFamily="2" charset="0"/>
                <a:ea typeface="Open Sans" pitchFamily="2" charset="0"/>
                <a:cs typeface="Open Sans" pitchFamily="2" charset="0"/>
              </a:rPr>
              <a:t>www.teachengineering.org</a:t>
            </a:r>
            <a:r>
              <a:rPr lang="en-US" sz="1600" dirty="0">
                <a:solidFill>
                  <a:schemeClr val="tx1"/>
                </a:solidFill>
                <a:effectLst/>
                <a:latin typeface="Open Sans" pitchFamily="2" charset="0"/>
                <a:ea typeface="Open Sans" pitchFamily="2" charset="0"/>
                <a:cs typeface="Open Sans" pitchFamily="2" charset="0"/>
              </a:rPr>
              <a:t>/</a:t>
            </a:r>
            <a:r>
              <a:rPr lang="en-US" sz="1600" dirty="0" err="1">
                <a:solidFill>
                  <a:schemeClr val="tx1"/>
                </a:solidFill>
                <a:effectLst/>
                <a:latin typeface="Open Sans" pitchFamily="2" charset="0"/>
                <a:ea typeface="Open Sans" pitchFamily="2" charset="0"/>
                <a:cs typeface="Open Sans" pitchFamily="2" charset="0"/>
              </a:rPr>
              <a:t>populartopics</a:t>
            </a:r>
            <a:r>
              <a:rPr lang="en-US" sz="1600" dirty="0">
                <a:solidFill>
                  <a:schemeClr val="tx1"/>
                </a:solidFill>
                <a:effectLst/>
                <a:latin typeface="Open Sans" pitchFamily="2" charset="0"/>
                <a:ea typeface="Open Sans" pitchFamily="2" charset="0"/>
                <a:cs typeface="Open Sans" pitchFamily="2" charset="0"/>
              </a:rPr>
              <a:t>/</a:t>
            </a:r>
            <a:r>
              <a:rPr lang="en-US" sz="1600" dirty="0" err="1">
                <a:solidFill>
                  <a:schemeClr val="tx1"/>
                </a:solidFill>
                <a:effectLst/>
                <a:latin typeface="Open Sans" pitchFamily="2" charset="0"/>
                <a:ea typeface="Open Sans" pitchFamily="2" charset="0"/>
                <a:cs typeface="Open Sans" pitchFamily="2" charset="0"/>
              </a:rPr>
              <a:t>designprocess</a:t>
            </a:r>
            <a:r>
              <a:rPr lang="en-US" sz="1600" dirty="0">
                <a:solidFill>
                  <a:schemeClr val="tx1"/>
                </a:solidFill>
                <a:effectLst/>
                <a:latin typeface="Open Sans" pitchFamily="2" charset="0"/>
                <a:ea typeface="Open Sans" pitchFamily="2" charset="0"/>
                <a:cs typeface="Open Sans" pitchFamily="2" charset="0"/>
              </a:rPr>
              <a:t>. Accessed 24 June 2025. </a:t>
            </a:r>
          </a:p>
          <a:p>
            <a:endParaRPr lang="en-US" sz="1600" dirty="0">
              <a:solidFill>
                <a:schemeClr val="tx1"/>
              </a:solidFill>
              <a:latin typeface="Open Sans" pitchFamily="2" charset="0"/>
              <a:ea typeface="Open Sans" pitchFamily="2" charset="0"/>
              <a:cs typeface="Open Sans" pitchFamily="2" charset="0"/>
            </a:endParaRPr>
          </a:p>
          <a:p>
            <a:endParaRPr lang="en-US" sz="1600" dirty="0">
              <a:solidFill>
                <a:schemeClr val="tx1"/>
              </a:solidFill>
              <a:latin typeface="Open Sans" pitchFamily="2" charset="0"/>
              <a:ea typeface="Open Sans" pitchFamily="2" charset="0"/>
              <a:cs typeface="Open Sans" pitchFamily="2" charset="0"/>
            </a:endParaRPr>
          </a:p>
        </p:txBody>
      </p:sp>
      <p:sp>
        <p:nvSpPr>
          <p:cNvPr id="5" name="Google Shape;310;p39">
            <a:extLst>
              <a:ext uri="{FF2B5EF4-FFF2-40B4-BE49-F238E27FC236}">
                <a16:creationId xmlns:a16="http://schemas.microsoft.com/office/drawing/2014/main" id="{6CD6AF64-A49A-BD4F-8A4F-0FF2EF359FBB}"/>
              </a:ext>
            </a:extLst>
          </p:cNvPr>
          <p:cNvSpPr txBox="1">
            <a:spLocks noGrp="1"/>
          </p:cNvSpPr>
          <p:nvPr>
            <p:ph type="title"/>
          </p:nvPr>
        </p:nvSpPr>
        <p:spPr>
          <a:prstGeom prst="rect">
            <a:avLst/>
          </a:prstGeom>
        </p:spPr>
        <p:txBody>
          <a:bodyPr spcFirstLastPara="1" vert="horz" wrap="square" lIns="91425" tIns="91425" rIns="91425" bIns="91425" rtlCol="0" anchor="ctr" anchorCtr="0">
            <a:normAutofit fontScale="90000"/>
          </a:bodyPr>
          <a:lstStyle/>
          <a:p>
            <a:r>
              <a:rPr lang="en" sz="4000" b="1" dirty="0">
                <a:latin typeface="Open Sans" panose="020B0606030504020204" pitchFamily="34" charset="0"/>
                <a:ea typeface="Open Sans" panose="020B0606030504020204" pitchFamily="34" charset="0"/>
                <a:cs typeface="Open Sans" panose="020B0606030504020204" pitchFamily="34" charset="0"/>
              </a:rPr>
              <a:t>Citations</a:t>
            </a:r>
            <a:endParaRPr sz="4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307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BDB424-55E4-6846-90F4-E66A5F578920}"/>
              </a:ext>
            </a:extLst>
          </p:cNvPr>
          <p:cNvSpPr>
            <a:spLocks noGrp="1"/>
          </p:cNvSpPr>
          <p:nvPr>
            <p:ph type="ctrTitle"/>
          </p:nvPr>
        </p:nvSpPr>
        <p:spPr>
          <a:xfrm>
            <a:off x="311700" y="345870"/>
            <a:ext cx="8520600" cy="616032"/>
          </a:xfrm>
          <a:noFill/>
        </p:spPr>
        <p:txBody>
          <a:bodyPr>
            <a:noAutofit/>
          </a:bodyPr>
          <a:lstStyle/>
          <a:p>
            <a:r>
              <a:rPr lang="en-US" sz="3000" b="1" dirty="0">
                <a:latin typeface="Open Sans" panose="020B0606030504020204" pitchFamily="34" charset="0"/>
                <a:ea typeface="Open Sans" panose="020B0606030504020204" pitchFamily="34" charset="0"/>
                <a:cs typeface="Open Sans" panose="020B0606030504020204" pitchFamily="34" charset="0"/>
              </a:rPr>
              <a:t>DAY</a:t>
            </a:r>
            <a:r>
              <a:rPr lang="en-US" sz="2800" b="1" dirty="0">
                <a:latin typeface="Open Sans" panose="020B0606030504020204" pitchFamily="34" charset="0"/>
                <a:ea typeface="Open Sans" panose="020B0606030504020204" pitchFamily="34" charset="0"/>
                <a:cs typeface="Open Sans" panose="020B0606030504020204" pitchFamily="34" charset="0"/>
              </a:rPr>
              <a:t> 5 </a:t>
            </a:r>
            <a:r>
              <a:rPr lang="en-US" sz="2800" dirty="0">
                <a:latin typeface="Open Sans" panose="020B0606030504020204" pitchFamily="34" charset="0"/>
                <a:ea typeface="Open Sans" panose="020B0606030504020204" pitchFamily="34" charset="0"/>
                <a:cs typeface="Open Sans" panose="020B0606030504020204" pitchFamily="34" charset="0"/>
              </a:rPr>
              <a:t>(45 MINS)</a:t>
            </a:r>
          </a:p>
        </p:txBody>
      </p:sp>
      <p:sp>
        <p:nvSpPr>
          <p:cNvPr id="5" name="Subtitle 4">
            <a:extLst>
              <a:ext uri="{FF2B5EF4-FFF2-40B4-BE49-F238E27FC236}">
                <a16:creationId xmlns:a16="http://schemas.microsoft.com/office/drawing/2014/main" id="{260D67FE-A7AA-0043-A939-9A9C73BBCE81}"/>
              </a:ext>
            </a:extLst>
          </p:cNvPr>
          <p:cNvSpPr>
            <a:spLocks noGrp="1"/>
          </p:cNvSpPr>
          <p:nvPr>
            <p:ph type="subTitle" idx="1"/>
          </p:nvPr>
        </p:nvSpPr>
        <p:spPr>
          <a:xfrm>
            <a:off x="311700" y="1216339"/>
            <a:ext cx="8520600" cy="3836307"/>
          </a:xfrm>
        </p:spPr>
        <p:txBody>
          <a:bodyPr>
            <a:normAutofit fontScale="47500" lnSpcReduction="20000"/>
          </a:bodyPr>
          <a:lstStyle/>
          <a:p>
            <a:pPr algn="l">
              <a:lnSpc>
                <a:spcPct val="170000"/>
              </a:lnSpc>
            </a:pPr>
            <a:r>
              <a:rPr lang="en-US" sz="2000" b="1" u="sng" dirty="0">
                <a:solidFill>
                  <a:srgbClr val="8D64AA"/>
                </a:solidFill>
                <a:latin typeface="Open Sans" panose="020B0606030504020204" pitchFamily="34" charset="0"/>
                <a:ea typeface="Open Sans" panose="020B0606030504020204" pitchFamily="34" charset="0"/>
                <a:cs typeface="Open Sans" panose="020B0606030504020204" pitchFamily="34" charset="0"/>
              </a:rPr>
              <a:t>Today students will: </a:t>
            </a:r>
          </a:p>
          <a:p>
            <a:pPr algn="l">
              <a:lnSpc>
                <a:spcPct val="170000"/>
              </a:lnSpc>
            </a:pPr>
            <a:endParaRPr lang="en-US" sz="700" b="1" dirty="0">
              <a:solidFill>
                <a:srgbClr val="8D64AA"/>
              </a:solidFill>
              <a:latin typeface="Open Sans" panose="020B0606030504020204" pitchFamily="34" charset="0"/>
              <a:ea typeface="Open Sans" panose="020B0606030504020204" pitchFamily="34" charset="0"/>
              <a:cs typeface="Open Sans" panose="020B0606030504020204" pitchFamily="34" charset="0"/>
            </a:endParaRPr>
          </a:p>
          <a:p>
            <a:pPr algn="l">
              <a:lnSpc>
                <a:spcPct val="170000"/>
              </a:lnSpc>
            </a:pPr>
            <a:r>
              <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rPr>
              <a:t>- Weigh the pepper they extracted the previous class and record on their </a:t>
            </a:r>
            <a:r>
              <a:rPr lang="en-US" sz="2000" b="1" dirty="0">
                <a:solidFill>
                  <a:srgbClr val="8D64AA"/>
                </a:solidFill>
                <a:latin typeface="Open Sans" panose="020B0606030504020204" pitchFamily="34" charset="0"/>
                <a:ea typeface="Open Sans" panose="020B0606030504020204" pitchFamily="34" charset="0"/>
                <a:cs typeface="Open Sans" panose="020B0606030504020204" pitchFamily="34" charset="0"/>
              </a:rPr>
              <a:t>Budget Form </a:t>
            </a:r>
            <a:r>
              <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rPr>
              <a:t>(if they turned this in to you, you will need to return it to them). </a:t>
            </a:r>
          </a:p>
          <a:p>
            <a:pPr algn="l">
              <a:lnSpc>
                <a:spcPct val="170000"/>
              </a:lnSpc>
            </a:pPr>
            <a:r>
              <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rPr>
              <a:t>- Compare how well their methods worked two separate times:</a:t>
            </a:r>
          </a:p>
          <a:p>
            <a:pPr algn="l">
              <a:lnSpc>
                <a:spcPct val="170000"/>
              </a:lnSpc>
            </a:pPr>
            <a:r>
              <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rPr>
              <a:t>	a. First, they will compare with groups who had the same shipment.</a:t>
            </a:r>
          </a:p>
          <a:p>
            <a:pPr algn="l">
              <a:lnSpc>
                <a:spcPct val="170000"/>
              </a:lnSpc>
            </a:pPr>
            <a:r>
              <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rPr>
              <a:t>	b. Second, they will compare with groups who had the opposite shipment.</a:t>
            </a:r>
          </a:p>
          <a:p>
            <a:pPr marL="231775" indent="-117475" algn="l">
              <a:lnSpc>
                <a:spcPct val="170000"/>
              </a:lnSpc>
            </a:pPr>
            <a:r>
              <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rPr>
              <a:t>- Reflect on their methods to cut costs and time by filling editing their “</a:t>
            </a:r>
            <a:r>
              <a:rPr lang="en-US" sz="2000" b="1" dirty="0">
                <a:solidFill>
                  <a:srgbClr val="8D64AA"/>
                </a:solidFill>
                <a:latin typeface="Open Sans" panose="020B0606030504020204" pitchFamily="34" charset="0"/>
                <a:ea typeface="Open Sans" panose="020B0606030504020204" pitchFamily="34" charset="0"/>
                <a:cs typeface="Open Sans" panose="020B0606030504020204" pitchFamily="34" charset="0"/>
              </a:rPr>
              <a:t>Budget Form.” </a:t>
            </a:r>
            <a:r>
              <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rPr>
              <a:t>This can be used as a formative assessment for the group, and students will turn this in to you before leaving. You can have them do this in a different color pen. </a:t>
            </a:r>
          </a:p>
          <a:p>
            <a:pPr algn="l">
              <a:lnSpc>
                <a:spcPct val="170000"/>
              </a:lnSpc>
            </a:pPr>
            <a:r>
              <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rPr>
              <a:t>- Take a post-test to assess their learning of solutions, solutes, and solvents.</a:t>
            </a:r>
          </a:p>
          <a:p>
            <a:pPr algn="l">
              <a:lnSpc>
                <a:spcPct val="170000"/>
              </a:lnSpc>
            </a:pPr>
            <a:endPar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endParaRPr>
          </a:p>
          <a:p>
            <a:pPr algn="l">
              <a:lnSpc>
                <a:spcPct val="170000"/>
              </a:lnSpc>
            </a:pPr>
            <a:r>
              <a:rPr lang="en-US" sz="2000" b="1" u="sng" dirty="0">
                <a:solidFill>
                  <a:srgbClr val="8D64AA"/>
                </a:solidFill>
                <a:latin typeface="Open Sans" panose="020B0606030504020204" pitchFamily="34" charset="0"/>
                <a:ea typeface="Open Sans" panose="020B0606030504020204" pitchFamily="34" charset="0"/>
                <a:cs typeface="Open Sans" panose="020B0606030504020204" pitchFamily="34" charset="0"/>
              </a:rPr>
              <a:t>Materials needed before class: </a:t>
            </a:r>
          </a:p>
          <a:p>
            <a:pPr algn="l">
              <a:lnSpc>
                <a:spcPct val="170000"/>
              </a:lnSpc>
            </a:pPr>
            <a:r>
              <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rPr>
              <a:t>-Team Handout –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Budget Form </a:t>
            </a:r>
            <a:r>
              <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rPr>
              <a:t>-  1 per group</a:t>
            </a:r>
          </a:p>
          <a:p>
            <a:pPr marL="114300" indent="0" algn="l">
              <a:lnSpc>
                <a:spcPct val="170000"/>
              </a:lnSpc>
            </a:pPr>
            <a:r>
              <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rPr>
              <a:t>-Wet Lab Prepped with all supplies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cups, beakers, spoons, straws, hot water, cold water</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graduated cylinders</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rPr>
              <a:t>etc.)</a:t>
            </a:r>
          </a:p>
          <a:p>
            <a:pPr marL="114300" indent="0" algn="l">
              <a:lnSpc>
                <a:spcPct val="170000"/>
              </a:lnSpc>
            </a:pPr>
            <a:r>
              <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rPr>
              <a:t>	</a:t>
            </a:r>
            <a:r>
              <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 See “Teacher Resource –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AB Shipment Materials Prep</a:t>
            </a:r>
            <a:r>
              <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2000" dirty="0">
              <a:solidFill>
                <a:srgbClr val="8D64AA"/>
              </a:solidFill>
              <a:latin typeface="Open Sans" panose="020B0606030504020204" pitchFamily="34" charset="0"/>
              <a:ea typeface="Open Sans" panose="020B0606030504020204" pitchFamily="34" charset="0"/>
              <a:cs typeface="Open Sans" panose="020B0606030504020204" pitchFamily="34" charset="0"/>
            </a:endParaRPr>
          </a:p>
          <a:p>
            <a:pPr algn="l"/>
            <a:endPar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endParaRPr>
          </a:p>
          <a:p>
            <a:pPr algn="l"/>
            <a:endParaRPr lang="en-US" sz="1600" dirty="0">
              <a:solidFill>
                <a:srgbClr val="8D64AA"/>
              </a:solidFill>
              <a:latin typeface="Open Sans" panose="020B0606030504020204" pitchFamily="34" charset="0"/>
              <a:ea typeface="Open Sans" panose="020B0606030504020204" pitchFamily="34" charset="0"/>
              <a:cs typeface="Open Sans" panose="020B0606030504020204" pitchFamily="34" charset="0"/>
            </a:endParaRPr>
          </a:p>
          <a:p>
            <a:pPr algn="l"/>
            <a:endParaRPr lang="en-US" sz="1600" dirty="0">
              <a:solidFill>
                <a:srgbClr val="8D64AA"/>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algn="l"/>
            <a:endParaRPr lang="en-US" sz="1600" dirty="0">
              <a:solidFill>
                <a:srgbClr val="8D64AA"/>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57507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BDB424-55E4-6846-90F4-E66A5F578920}"/>
              </a:ext>
            </a:extLst>
          </p:cNvPr>
          <p:cNvSpPr>
            <a:spLocks noGrp="1"/>
          </p:cNvSpPr>
          <p:nvPr>
            <p:ph type="ctrTitle"/>
          </p:nvPr>
        </p:nvSpPr>
        <p:spPr>
          <a:xfrm>
            <a:off x="311700" y="345870"/>
            <a:ext cx="8520600" cy="616032"/>
          </a:xfrm>
        </p:spPr>
        <p:txBody>
          <a:bodyPr>
            <a:no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DAY 5 </a:t>
            </a:r>
            <a:r>
              <a:rPr lang="en-US" sz="2800" dirty="0">
                <a:latin typeface="Open Sans" panose="020B0606030504020204" pitchFamily="34" charset="0"/>
                <a:ea typeface="Open Sans" panose="020B0606030504020204" pitchFamily="34" charset="0"/>
                <a:cs typeface="Open Sans" panose="020B0606030504020204" pitchFamily="34" charset="0"/>
              </a:rPr>
              <a:t>(45 MINS)</a:t>
            </a:r>
          </a:p>
        </p:txBody>
      </p:sp>
      <p:pic>
        <p:nvPicPr>
          <p:cNvPr id="3074" name="Picture 2" descr="Engineering Design Process">
            <a:extLst>
              <a:ext uri="{FF2B5EF4-FFF2-40B4-BE49-F238E27FC236}">
                <a16:creationId xmlns:a16="http://schemas.microsoft.com/office/drawing/2014/main" id="{435441DC-BBFF-A949-B613-162532275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01" y="961902"/>
            <a:ext cx="4181598" cy="41815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6D261DA-F33D-B648-9094-410C75B9A36C}"/>
              </a:ext>
            </a:extLst>
          </p:cNvPr>
          <p:cNvSpPr/>
          <p:nvPr/>
        </p:nvSpPr>
        <p:spPr>
          <a:xfrm>
            <a:off x="2605556" y="1577935"/>
            <a:ext cx="1336431" cy="12045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A777C6FE-E5BD-CB48-93E0-629B850B9D2F}"/>
              </a:ext>
            </a:extLst>
          </p:cNvPr>
          <p:cNvSpPr/>
          <p:nvPr/>
        </p:nvSpPr>
        <p:spPr>
          <a:xfrm>
            <a:off x="176285" y="4876626"/>
            <a:ext cx="2429272" cy="2668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i="1" dirty="0">
                <a:solidFill>
                  <a:schemeClr val="tx1"/>
                </a:solidFill>
                <a:latin typeface="Open Sans" pitchFamily="2" charset="0"/>
                <a:ea typeface="Open Sans" pitchFamily="2" charset="0"/>
                <a:cs typeface="Open Sans" pitchFamily="2" charset="0"/>
              </a:rPr>
              <a:t>Teach Engineering</a:t>
            </a:r>
            <a:endParaRPr lang="en-US" dirty="0"/>
          </a:p>
        </p:txBody>
      </p:sp>
    </p:spTree>
    <p:extLst>
      <p:ext uri="{BB962C8B-B14F-4D97-AF65-F5344CB8AC3E}">
        <p14:creationId xmlns:p14="http://schemas.microsoft.com/office/powerpoint/2010/main" val="2834769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7" name="Google Shape;68;p2">
            <a:extLst>
              <a:ext uri="{FF2B5EF4-FFF2-40B4-BE49-F238E27FC236}">
                <a16:creationId xmlns:a16="http://schemas.microsoft.com/office/drawing/2014/main" id="{88F04D04-44CE-854A-A4C7-9986EB94BC76}"/>
              </a:ext>
            </a:extLst>
          </p:cNvPr>
          <p:cNvSpPr/>
          <p:nvPr/>
        </p:nvSpPr>
        <p:spPr>
          <a:xfrm>
            <a:off x="89453" y="107719"/>
            <a:ext cx="8984974" cy="1621691"/>
          </a:xfrm>
          <a:prstGeom prst="rect">
            <a:avLst/>
          </a:prstGeom>
          <a:solidFill>
            <a:srgbClr val="6091BA"/>
          </a:solidFill>
          <a:ln>
            <a:noFill/>
          </a:ln>
        </p:spPr>
        <p:txBody>
          <a:bodyPr spcFirstLastPara="1" wrap="square" lIns="91425" tIns="91425" rIns="91425" bIns="91425" anchor="ctr" anchorCtr="0">
            <a:noAutofit/>
          </a:bodyPr>
          <a:lstStyle/>
          <a:p>
            <a:pPr algn="ctr">
              <a:buClr>
                <a:srgbClr val="000000"/>
              </a:buClr>
              <a:buSzPts val="1400"/>
            </a:pPr>
            <a:r>
              <a:rPr lang="en" sz="5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a:rPr>
              <a:t>DO NOW</a:t>
            </a:r>
            <a:br>
              <a:rPr lang="en" sz="32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br>
            <a:r>
              <a:rPr lang="en" sz="32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Go and weigh your pepper from yesterday!</a:t>
            </a:r>
            <a:endParaRPr sz="3200" dirty="0"/>
          </a:p>
        </p:txBody>
      </p:sp>
      <p:sp>
        <p:nvSpPr>
          <p:cNvPr id="2" name="Rectangle 1">
            <a:extLst>
              <a:ext uri="{FF2B5EF4-FFF2-40B4-BE49-F238E27FC236}">
                <a16:creationId xmlns:a16="http://schemas.microsoft.com/office/drawing/2014/main" id="{F6A458E9-7581-FD4A-9FFA-CA440D8CA93E}"/>
              </a:ext>
            </a:extLst>
          </p:cNvPr>
          <p:cNvSpPr/>
          <p:nvPr/>
        </p:nvSpPr>
        <p:spPr>
          <a:xfrm>
            <a:off x="2545225" y="109729"/>
            <a:ext cx="4116162" cy="1133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5400" b="1" u="sng" dirty="0">
                <a:solidFill>
                  <a:srgbClr val="A2C850"/>
                </a:solidFill>
                <a:latin typeface="Open Sans" panose="020B0606030504020204" pitchFamily="34" charset="0"/>
                <a:ea typeface="Open Sans" panose="020B0606030504020204" pitchFamily="34" charset="0"/>
                <a:cs typeface="Open Sans" panose="020B0606030504020204" pitchFamily="34" charset="0"/>
                <a:sym typeface="Open Sans"/>
              </a:rPr>
              <a:t>DO NOW</a:t>
            </a:r>
            <a:endParaRPr lang="en-US" sz="5400" dirty="0">
              <a:solidFill>
                <a:srgbClr val="A2C850"/>
              </a:solidFill>
            </a:endParaRPr>
          </a:p>
        </p:txBody>
      </p:sp>
      <p:grpSp>
        <p:nvGrpSpPr>
          <p:cNvPr id="15" name="Group 14">
            <a:extLst>
              <a:ext uri="{FF2B5EF4-FFF2-40B4-BE49-F238E27FC236}">
                <a16:creationId xmlns:a16="http://schemas.microsoft.com/office/drawing/2014/main" id="{62FE6F6E-198F-6D45-9E29-5C5D03AF73F4}"/>
              </a:ext>
            </a:extLst>
          </p:cNvPr>
          <p:cNvGrpSpPr/>
          <p:nvPr/>
        </p:nvGrpSpPr>
        <p:grpSpPr>
          <a:xfrm>
            <a:off x="6552795" y="2828449"/>
            <a:ext cx="1630419" cy="541139"/>
            <a:chOff x="9024801" y="4830634"/>
            <a:chExt cx="2173892" cy="721518"/>
          </a:xfrm>
        </p:grpSpPr>
        <p:sp>
          <p:nvSpPr>
            <p:cNvPr id="16" name="Freeform 15">
              <a:extLst>
                <a:ext uri="{FF2B5EF4-FFF2-40B4-BE49-F238E27FC236}">
                  <a16:creationId xmlns:a16="http://schemas.microsoft.com/office/drawing/2014/main" id="{6FF0562A-A599-2640-8D40-844BA2363E09}"/>
                </a:ext>
              </a:extLst>
            </p:cNvPr>
            <p:cNvSpPr/>
            <p:nvPr/>
          </p:nvSpPr>
          <p:spPr>
            <a:xfrm>
              <a:off x="9024801" y="4830634"/>
              <a:ext cx="2173892" cy="721518"/>
            </a:xfrm>
            <a:custGeom>
              <a:avLst/>
              <a:gdLst>
                <a:gd name="connsiteX0" fmla="*/ 159355 w 2173892"/>
                <a:gd name="connsiteY0" fmla="*/ 642937 h 721518"/>
                <a:gd name="connsiteX1" fmla="*/ 159355 w 2173892"/>
                <a:gd name="connsiteY1" fmla="*/ 642937 h 721518"/>
                <a:gd name="connsiteX2" fmla="*/ 137923 w 2173892"/>
                <a:gd name="connsiteY2" fmla="*/ 585787 h 721518"/>
                <a:gd name="connsiteX3" fmla="*/ 130780 w 2173892"/>
                <a:gd name="connsiteY3" fmla="*/ 564356 h 721518"/>
                <a:gd name="connsiteX4" fmla="*/ 123636 w 2173892"/>
                <a:gd name="connsiteY4" fmla="*/ 500062 h 721518"/>
                <a:gd name="connsiteX5" fmla="*/ 87917 w 2173892"/>
                <a:gd name="connsiteY5" fmla="*/ 378618 h 721518"/>
                <a:gd name="connsiteX6" fmla="*/ 73630 w 2173892"/>
                <a:gd name="connsiteY6" fmla="*/ 321468 h 721518"/>
                <a:gd name="connsiteX7" fmla="*/ 66486 w 2173892"/>
                <a:gd name="connsiteY7" fmla="*/ 300037 h 721518"/>
                <a:gd name="connsiteX8" fmla="*/ 52198 w 2173892"/>
                <a:gd name="connsiteY8" fmla="*/ 242887 h 721518"/>
                <a:gd name="connsiteX9" fmla="*/ 30767 w 2173892"/>
                <a:gd name="connsiteY9" fmla="*/ 107156 h 721518"/>
                <a:gd name="connsiteX10" fmla="*/ 23623 w 2173892"/>
                <a:gd name="connsiteY10" fmla="*/ 85725 h 721518"/>
                <a:gd name="connsiteX11" fmla="*/ 9336 w 2173892"/>
                <a:gd name="connsiteY11" fmla="*/ 28575 h 721518"/>
                <a:gd name="connsiteX12" fmla="*/ 2192 w 2173892"/>
                <a:gd name="connsiteY12" fmla="*/ 7143 h 721518"/>
                <a:gd name="connsiteX13" fmla="*/ 45055 w 2173892"/>
                <a:gd name="connsiteY13" fmla="*/ 14287 h 721518"/>
                <a:gd name="connsiteX14" fmla="*/ 66486 w 2173892"/>
                <a:gd name="connsiteY14" fmla="*/ 21431 h 721518"/>
                <a:gd name="connsiteX15" fmla="*/ 109348 w 2173892"/>
                <a:gd name="connsiteY15" fmla="*/ 50006 h 721518"/>
                <a:gd name="connsiteX16" fmla="*/ 152211 w 2173892"/>
                <a:gd name="connsiteY16" fmla="*/ 35718 h 721518"/>
                <a:gd name="connsiteX17" fmla="*/ 223648 w 2173892"/>
                <a:gd name="connsiteY17" fmla="*/ 21431 h 721518"/>
                <a:gd name="connsiteX18" fmla="*/ 295086 w 2173892"/>
                <a:gd name="connsiteY18" fmla="*/ 28575 h 721518"/>
                <a:gd name="connsiteX19" fmla="*/ 337948 w 2173892"/>
                <a:gd name="connsiteY19" fmla="*/ 50006 h 721518"/>
                <a:gd name="connsiteX20" fmla="*/ 380811 w 2173892"/>
                <a:gd name="connsiteY20" fmla="*/ 71437 h 721518"/>
                <a:gd name="connsiteX21" fmla="*/ 480823 w 2173892"/>
                <a:gd name="connsiteY21" fmla="*/ 50006 h 721518"/>
                <a:gd name="connsiteX22" fmla="*/ 502255 w 2173892"/>
                <a:gd name="connsiteY22" fmla="*/ 42862 h 721518"/>
                <a:gd name="connsiteX23" fmla="*/ 545117 w 2173892"/>
                <a:gd name="connsiteY23" fmla="*/ 21431 h 721518"/>
                <a:gd name="connsiteX24" fmla="*/ 687992 w 2173892"/>
                <a:gd name="connsiteY24" fmla="*/ 42862 h 721518"/>
                <a:gd name="connsiteX25" fmla="*/ 730855 w 2173892"/>
                <a:gd name="connsiteY25" fmla="*/ 57150 h 721518"/>
                <a:gd name="connsiteX26" fmla="*/ 752286 w 2173892"/>
                <a:gd name="connsiteY26" fmla="*/ 64293 h 721518"/>
                <a:gd name="connsiteX27" fmla="*/ 852298 w 2173892"/>
                <a:gd name="connsiteY27" fmla="*/ 42862 h 721518"/>
                <a:gd name="connsiteX28" fmla="*/ 895161 w 2173892"/>
                <a:gd name="connsiteY28" fmla="*/ 28575 h 721518"/>
                <a:gd name="connsiteX29" fmla="*/ 916592 w 2173892"/>
                <a:gd name="connsiteY29" fmla="*/ 21431 h 721518"/>
                <a:gd name="connsiteX30" fmla="*/ 1038036 w 2173892"/>
                <a:gd name="connsiteY30" fmla="*/ 42862 h 721518"/>
                <a:gd name="connsiteX31" fmla="*/ 1080898 w 2173892"/>
                <a:gd name="connsiteY31" fmla="*/ 57150 h 721518"/>
                <a:gd name="connsiteX32" fmla="*/ 1102330 w 2173892"/>
                <a:gd name="connsiteY32" fmla="*/ 64293 h 721518"/>
                <a:gd name="connsiteX33" fmla="*/ 1345217 w 2173892"/>
                <a:gd name="connsiteY33" fmla="*/ 57150 h 721518"/>
                <a:gd name="connsiteX34" fmla="*/ 1430942 w 2173892"/>
                <a:gd name="connsiteY34" fmla="*/ 14287 h 721518"/>
                <a:gd name="connsiteX35" fmla="*/ 1452373 w 2173892"/>
                <a:gd name="connsiteY35" fmla="*/ 0 h 721518"/>
                <a:gd name="connsiteX36" fmla="*/ 1573817 w 2173892"/>
                <a:gd name="connsiteY36" fmla="*/ 21431 h 721518"/>
                <a:gd name="connsiteX37" fmla="*/ 1595248 w 2173892"/>
                <a:gd name="connsiteY37" fmla="*/ 28575 h 721518"/>
                <a:gd name="connsiteX38" fmla="*/ 1659542 w 2173892"/>
                <a:gd name="connsiteY38" fmla="*/ 64293 h 721518"/>
                <a:gd name="connsiteX39" fmla="*/ 1716692 w 2173892"/>
                <a:gd name="connsiteY39" fmla="*/ 57150 h 721518"/>
                <a:gd name="connsiteX40" fmla="*/ 1759555 w 2173892"/>
                <a:gd name="connsiteY40" fmla="*/ 35718 h 721518"/>
                <a:gd name="connsiteX41" fmla="*/ 1802417 w 2173892"/>
                <a:gd name="connsiteY41" fmla="*/ 21431 h 721518"/>
                <a:gd name="connsiteX42" fmla="*/ 1823848 w 2173892"/>
                <a:gd name="connsiteY42" fmla="*/ 14287 h 721518"/>
                <a:gd name="connsiteX43" fmla="*/ 1845280 w 2173892"/>
                <a:gd name="connsiteY43" fmla="*/ 7143 h 721518"/>
                <a:gd name="connsiteX44" fmla="*/ 1895286 w 2173892"/>
                <a:gd name="connsiteY44" fmla="*/ 14287 h 721518"/>
                <a:gd name="connsiteX45" fmla="*/ 1902430 w 2173892"/>
                <a:gd name="connsiteY45" fmla="*/ 35718 h 721518"/>
                <a:gd name="connsiteX46" fmla="*/ 1916717 w 2173892"/>
                <a:gd name="connsiteY46" fmla="*/ 57150 h 721518"/>
                <a:gd name="connsiteX47" fmla="*/ 1959580 w 2173892"/>
                <a:gd name="connsiteY47" fmla="*/ 71437 h 721518"/>
                <a:gd name="connsiteX48" fmla="*/ 2038161 w 2173892"/>
                <a:gd name="connsiteY48" fmla="*/ 50006 h 721518"/>
                <a:gd name="connsiteX49" fmla="*/ 2059592 w 2173892"/>
                <a:gd name="connsiteY49" fmla="*/ 42862 h 721518"/>
                <a:gd name="connsiteX50" fmla="*/ 2081023 w 2173892"/>
                <a:gd name="connsiteY50" fmla="*/ 35718 h 721518"/>
                <a:gd name="connsiteX51" fmla="*/ 2131030 w 2173892"/>
                <a:gd name="connsiteY51" fmla="*/ 42862 h 721518"/>
                <a:gd name="connsiteX52" fmla="*/ 2173892 w 2173892"/>
                <a:gd name="connsiteY52" fmla="*/ 28575 h 721518"/>
                <a:gd name="connsiteX53" fmla="*/ 2159605 w 2173892"/>
                <a:gd name="connsiteY53" fmla="*/ 85725 h 721518"/>
                <a:gd name="connsiteX54" fmla="*/ 2152461 w 2173892"/>
                <a:gd name="connsiteY54" fmla="*/ 114300 h 721518"/>
                <a:gd name="connsiteX55" fmla="*/ 2138173 w 2173892"/>
                <a:gd name="connsiteY55" fmla="*/ 200025 h 721518"/>
                <a:gd name="connsiteX56" fmla="*/ 2131030 w 2173892"/>
                <a:gd name="connsiteY56" fmla="*/ 221456 h 721518"/>
                <a:gd name="connsiteX57" fmla="*/ 2123886 w 2173892"/>
                <a:gd name="connsiteY57" fmla="*/ 257175 h 721518"/>
                <a:gd name="connsiteX58" fmla="*/ 2109598 w 2173892"/>
                <a:gd name="connsiteY58" fmla="*/ 300037 h 721518"/>
                <a:gd name="connsiteX59" fmla="*/ 2102455 w 2173892"/>
                <a:gd name="connsiteY59" fmla="*/ 321468 h 721518"/>
                <a:gd name="connsiteX60" fmla="*/ 2095311 w 2173892"/>
                <a:gd name="connsiteY60" fmla="*/ 342900 h 721518"/>
                <a:gd name="connsiteX61" fmla="*/ 2088167 w 2173892"/>
                <a:gd name="connsiteY61" fmla="*/ 378618 h 721518"/>
                <a:gd name="connsiteX62" fmla="*/ 2073880 w 2173892"/>
                <a:gd name="connsiteY62" fmla="*/ 435768 h 721518"/>
                <a:gd name="connsiteX63" fmla="*/ 2066736 w 2173892"/>
                <a:gd name="connsiteY63" fmla="*/ 464343 h 721518"/>
                <a:gd name="connsiteX64" fmla="*/ 2052448 w 2173892"/>
                <a:gd name="connsiteY64" fmla="*/ 535781 h 721518"/>
                <a:gd name="connsiteX65" fmla="*/ 2045305 w 2173892"/>
                <a:gd name="connsiteY65" fmla="*/ 571500 h 721518"/>
                <a:gd name="connsiteX66" fmla="*/ 2031017 w 2173892"/>
                <a:gd name="connsiteY66" fmla="*/ 614362 h 721518"/>
                <a:gd name="connsiteX67" fmla="*/ 2023873 w 2173892"/>
                <a:gd name="connsiteY67" fmla="*/ 642937 h 721518"/>
                <a:gd name="connsiteX68" fmla="*/ 2002442 w 2173892"/>
                <a:gd name="connsiteY68" fmla="*/ 657225 h 721518"/>
                <a:gd name="connsiteX69" fmla="*/ 1945292 w 2173892"/>
                <a:gd name="connsiteY69" fmla="*/ 671512 h 721518"/>
                <a:gd name="connsiteX70" fmla="*/ 1716692 w 2173892"/>
                <a:gd name="connsiteY70" fmla="*/ 685800 h 721518"/>
                <a:gd name="connsiteX71" fmla="*/ 1516667 w 2173892"/>
                <a:gd name="connsiteY71" fmla="*/ 700087 h 721518"/>
                <a:gd name="connsiteX72" fmla="*/ 788005 w 2173892"/>
                <a:gd name="connsiteY72" fmla="*/ 692943 h 721518"/>
                <a:gd name="connsiteX73" fmla="*/ 716567 w 2173892"/>
                <a:gd name="connsiteY73" fmla="*/ 700087 h 721518"/>
                <a:gd name="connsiteX74" fmla="*/ 645130 w 2173892"/>
                <a:gd name="connsiteY74" fmla="*/ 714375 h 721518"/>
                <a:gd name="connsiteX75" fmla="*/ 609411 w 2173892"/>
                <a:gd name="connsiteY75" fmla="*/ 721518 h 721518"/>
                <a:gd name="connsiteX76" fmla="*/ 466536 w 2173892"/>
                <a:gd name="connsiteY76" fmla="*/ 714375 h 721518"/>
                <a:gd name="connsiteX77" fmla="*/ 387955 w 2173892"/>
                <a:gd name="connsiteY77" fmla="*/ 700087 h 721518"/>
                <a:gd name="connsiteX78" fmla="*/ 330805 w 2173892"/>
                <a:gd name="connsiteY78" fmla="*/ 685800 h 721518"/>
                <a:gd name="connsiteX79" fmla="*/ 266511 w 2173892"/>
                <a:gd name="connsiteY79" fmla="*/ 664368 h 721518"/>
                <a:gd name="connsiteX80" fmla="*/ 209361 w 2173892"/>
                <a:gd name="connsiteY80" fmla="*/ 650081 h 721518"/>
                <a:gd name="connsiteX81" fmla="*/ 159355 w 2173892"/>
                <a:gd name="connsiteY81" fmla="*/ 642937 h 72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173892" h="721518">
                  <a:moveTo>
                    <a:pt x="159355" y="642937"/>
                  </a:moveTo>
                  <a:lnTo>
                    <a:pt x="159355" y="642937"/>
                  </a:lnTo>
                  <a:cubicBezTo>
                    <a:pt x="152211" y="623887"/>
                    <a:pt x="144876" y="604908"/>
                    <a:pt x="137923" y="585787"/>
                  </a:cubicBezTo>
                  <a:cubicBezTo>
                    <a:pt x="135350" y="578710"/>
                    <a:pt x="132018" y="571784"/>
                    <a:pt x="130780" y="564356"/>
                  </a:cubicBezTo>
                  <a:cubicBezTo>
                    <a:pt x="127235" y="543086"/>
                    <a:pt x="127383" y="521297"/>
                    <a:pt x="123636" y="500062"/>
                  </a:cubicBezTo>
                  <a:cubicBezTo>
                    <a:pt x="116261" y="458273"/>
                    <a:pt x="101267" y="418666"/>
                    <a:pt x="87917" y="378618"/>
                  </a:cubicBezTo>
                  <a:cubicBezTo>
                    <a:pt x="71586" y="329625"/>
                    <a:pt x="90872" y="390440"/>
                    <a:pt x="73630" y="321468"/>
                  </a:cubicBezTo>
                  <a:cubicBezTo>
                    <a:pt x="71804" y="314163"/>
                    <a:pt x="68467" y="307302"/>
                    <a:pt x="66486" y="300037"/>
                  </a:cubicBezTo>
                  <a:cubicBezTo>
                    <a:pt x="61319" y="281093"/>
                    <a:pt x="52198" y="242887"/>
                    <a:pt x="52198" y="242887"/>
                  </a:cubicBezTo>
                  <a:cubicBezTo>
                    <a:pt x="47853" y="203779"/>
                    <a:pt x="43113" y="144192"/>
                    <a:pt x="30767" y="107156"/>
                  </a:cubicBezTo>
                  <a:cubicBezTo>
                    <a:pt x="28386" y="100012"/>
                    <a:pt x="25604" y="92990"/>
                    <a:pt x="23623" y="85725"/>
                  </a:cubicBezTo>
                  <a:cubicBezTo>
                    <a:pt x="18456" y="66781"/>
                    <a:pt x="15546" y="47204"/>
                    <a:pt x="9336" y="28575"/>
                  </a:cubicBezTo>
                  <a:cubicBezTo>
                    <a:pt x="6955" y="21431"/>
                    <a:pt x="-4800" y="9940"/>
                    <a:pt x="2192" y="7143"/>
                  </a:cubicBezTo>
                  <a:cubicBezTo>
                    <a:pt x="15641" y="1763"/>
                    <a:pt x="30767" y="11906"/>
                    <a:pt x="45055" y="14287"/>
                  </a:cubicBezTo>
                  <a:cubicBezTo>
                    <a:pt x="52199" y="16668"/>
                    <a:pt x="59904" y="17774"/>
                    <a:pt x="66486" y="21431"/>
                  </a:cubicBezTo>
                  <a:cubicBezTo>
                    <a:pt x="81496" y="29770"/>
                    <a:pt x="109348" y="50006"/>
                    <a:pt x="109348" y="50006"/>
                  </a:cubicBezTo>
                  <a:cubicBezTo>
                    <a:pt x="123636" y="45243"/>
                    <a:pt x="137443" y="38672"/>
                    <a:pt x="152211" y="35718"/>
                  </a:cubicBezTo>
                  <a:lnTo>
                    <a:pt x="223648" y="21431"/>
                  </a:lnTo>
                  <a:cubicBezTo>
                    <a:pt x="247461" y="23812"/>
                    <a:pt x="271433" y="24936"/>
                    <a:pt x="295086" y="28575"/>
                  </a:cubicBezTo>
                  <a:cubicBezTo>
                    <a:pt x="321026" y="32566"/>
                    <a:pt x="314398" y="38231"/>
                    <a:pt x="337948" y="50006"/>
                  </a:cubicBezTo>
                  <a:cubicBezTo>
                    <a:pt x="397109" y="79587"/>
                    <a:pt x="319385" y="30487"/>
                    <a:pt x="380811" y="71437"/>
                  </a:cubicBezTo>
                  <a:cubicBezTo>
                    <a:pt x="452904" y="62425"/>
                    <a:pt x="419749" y="70364"/>
                    <a:pt x="480823" y="50006"/>
                  </a:cubicBezTo>
                  <a:cubicBezTo>
                    <a:pt x="487967" y="47625"/>
                    <a:pt x="495989" y="47039"/>
                    <a:pt x="502255" y="42862"/>
                  </a:cubicBezTo>
                  <a:cubicBezTo>
                    <a:pt x="529951" y="24398"/>
                    <a:pt x="515541" y="31290"/>
                    <a:pt x="545117" y="21431"/>
                  </a:cubicBezTo>
                  <a:cubicBezTo>
                    <a:pt x="660147" y="29648"/>
                    <a:pt x="613425" y="18006"/>
                    <a:pt x="687992" y="42862"/>
                  </a:cubicBezTo>
                  <a:lnTo>
                    <a:pt x="730855" y="57150"/>
                  </a:lnTo>
                  <a:lnTo>
                    <a:pt x="752286" y="64293"/>
                  </a:lnTo>
                  <a:cubicBezTo>
                    <a:pt x="824382" y="55282"/>
                    <a:pt x="791222" y="63221"/>
                    <a:pt x="852298" y="42862"/>
                  </a:cubicBezTo>
                  <a:lnTo>
                    <a:pt x="895161" y="28575"/>
                  </a:lnTo>
                  <a:lnTo>
                    <a:pt x="916592" y="21431"/>
                  </a:lnTo>
                  <a:cubicBezTo>
                    <a:pt x="1010167" y="29938"/>
                    <a:pt x="970224" y="20258"/>
                    <a:pt x="1038036" y="42862"/>
                  </a:cubicBezTo>
                  <a:lnTo>
                    <a:pt x="1080898" y="57150"/>
                  </a:lnTo>
                  <a:lnTo>
                    <a:pt x="1102330" y="64293"/>
                  </a:lnTo>
                  <a:cubicBezTo>
                    <a:pt x="1183292" y="61912"/>
                    <a:pt x="1264447" y="63208"/>
                    <a:pt x="1345217" y="57150"/>
                  </a:cubicBezTo>
                  <a:cubicBezTo>
                    <a:pt x="1378542" y="54651"/>
                    <a:pt x="1404996" y="31584"/>
                    <a:pt x="1430942" y="14287"/>
                  </a:cubicBezTo>
                  <a:lnTo>
                    <a:pt x="1452373" y="0"/>
                  </a:lnTo>
                  <a:cubicBezTo>
                    <a:pt x="1504036" y="5740"/>
                    <a:pt x="1525022" y="5165"/>
                    <a:pt x="1573817" y="21431"/>
                  </a:cubicBezTo>
                  <a:cubicBezTo>
                    <a:pt x="1580961" y="23812"/>
                    <a:pt x="1588665" y="24918"/>
                    <a:pt x="1595248" y="28575"/>
                  </a:cubicBezTo>
                  <a:cubicBezTo>
                    <a:pt x="1668935" y="69512"/>
                    <a:pt x="1611051" y="48131"/>
                    <a:pt x="1659542" y="64293"/>
                  </a:cubicBezTo>
                  <a:cubicBezTo>
                    <a:pt x="1678592" y="61912"/>
                    <a:pt x="1697803" y="60584"/>
                    <a:pt x="1716692" y="57150"/>
                  </a:cubicBezTo>
                  <a:cubicBezTo>
                    <a:pt x="1749757" y="51138"/>
                    <a:pt x="1727880" y="49796"/>
                    <a:pt x="1759555" y="35718"/>
                  </a:cubicBezTo>
                  <a:cubicBezTo>
                    <a:pt x="1773317" y="29602"/>
                    <a:pt x="1788130" y="26193"/>
                    <a:pt x="1802417" y="21431"/>
                  </a:cubicBezTo>
                  <a:lnTo>
                    <a:pt x="1823848" y="14287"/>
                  </a:lnTo>
                  <a:lnTo>
                    <a:pt x="1845280" y="7143"/>
                  </a:lnTo>
                  <a:cubicBezTo>
                    <a:pt x="1861949" y="9524"/>
                    <a:pt x="1880226" y="6757"/>
                    <a:pt x="1895286" y="14287"/>
                  </a:cubicBezTo>
                  <a:cubicBezTo>
                    <a:pt x="1902021" y="17655"/>
                    <a:pt x="1899062" y="28983"/>
                    <a:pt x="1902430" y="35718"/>
                  </a:cubicBezTo>
                  <a:cubicBezTo>
                    <a:pt x="1906270" y="43397"/>
                    <a:pt x="1909436" y="52599"/>
                    <a:pt x="1916717" y="57150"/>
                  </a:cubicBezTo>
                  <a:cubicBezTo>
                    <a:pt x="1929488" y="65132"/>
                    <a:pt x="1959580" y="71437"/>
                    <a:pt x="1959580" y="71437"/>
                  </a:cubicBezTo>
                  <a:cubicBezTo>
                    <a:pt x="2010063" y="61340"/>
                    <a:pt x="1983783" y="68132"/>
                    <a:pt x="2038161" y="50006"/>
                  </a:cubicBezTo>
                  <a:lnTo>
                    <a:pt x="2059592" y="42862"/>
                  </a:lnTo>
                  <a:lnTo>
                    <a:pt x="2081023" y="35718"/>
                  </a:lnTo>
                  <a:cubicBezTo>
                    <a:pt x="2097692" y="38099"/>
                    <a:pt x="2114241" y="44153"/>
                    <a:pt x="2131030" y="42862"/>
                  </a:cubicBezTo>
                  <a:cubicBezTo>
                    <a:pt x="2146046" y="41707"/>
                    <a:pt x="2173892" y="28575"/>
                    <a:pt x="2173892" y="28575"/>
                  </a:cubicBezTo>
                  <a:cubicBezTo>
                    <a:pt x="2161125" y="66873"/>
                    <a:pt x="2171099" y="33998"/>
                    <a:pt x="2159605" y="85725"/>
                  </a:cubicBezTo>
                  <a:cubicBezTo>
                    <a:pt x="2157475" y="95309"/>
                    <a:pt x="2154075" y="104615"/>
                    <a:pt x="2152461" y="114300"/>
                  </a:cubicBezTo>
                  <a:cubicBezTo>
                    <a:pt x="2142022" y="176930"/>
                    <a:pt x="2151036" y="155005"/>
                    <a:pt x="2138173" y="200025"/>
                  </a:cubicBezTo>
                  <a:cubicBezTo>
                    <a:pt x="2136104" y="207265"/>
                    <a:pt x="2132856" y="214151"/>
                    <a:pt x="2131030" y="221456"/>
                  </a:cubicBezTo>
                  <a:cubicBezTo>
                    <a:pt x="2128085" y="233236"/>
                    <a:pt x="2127081" y="245461"/>
                    <a:pt x="2123886" y="257175"/>
                  </a:cubicBezTo>
                  <a:cubicBezTo>
                    <a:pt x="2119923" y="271705"/>
                    <a:pt x="2114360" y="285750"/>
                    <a:pt x="2109598" y="300037"/>
                  </a:cubicBezTo>
                  <a:lnTo>
                    <a:pt x="2102455" y="321468"/>
                  </a:lnTo>
                  <a:cubicBezTo>
                    <a:pt x="2100074" y="328612"/>
                    <a:pt x="2096788" y="335516"/>
                    <a:pt x="2095311" y="342900"/>
                  </a:cubicBezTo>
                  <a:cubicBezTo>
                    <a:pt x="2092930" y="354806"/>
                    <a:pt x="2090897" y="366787"/>
                    <a:pt x="2088167" y="378618"/>
                  </a:cubicBezTo>
                  <a:cubicBezTo>
                    <a:pt x="2083752" y="397751"/>
                    <a:pt x="2078642" y="416718"/>
                    <a:pt x="2073880" y="435768"/>
                  </a:cubicBezTo>
                  <a:cubicBezTo>
                    <a:pt x="2071499" y="445293"/>
                    <a:pt x="2068662" y="454716"/>
                    <a:pt x="2066736" y="464343"/>
                  </a:cubicBezTo>
                  <a:lnTo>
                    <a:pt x="2052448" y="535781"/>
                  </a:lnTo>
                  <a:cubicBezTo>
                    <a:pt x="2050067" y="547687"/>
                    <a:pt x="2049145" y="559981"/>
                    <a:pt x="2045305" y="571500"/>
                  </a:cubicBezTo>
                  <a:cubicBezTo>
                    <a:pt x="2040542" y="585787"/>
                    <a:pt x="2034670" y="599751"/>
                    <a:pt x="2031017" y="614362"/>
                  </a:cubicBezTo>
                  <a:cubicBezTo>
                    <a:pt x="2028636" y="623887"/>
                    <a:pt x="2029319" y="634768"/>
                    <a:pt x="2023873" y="642937"/>
                  </a:cubicBezTo>
                  <a:cubicBezTo>
                    <a:pt x="2019111" y="650081"/>
                    <a:pt x="2010121" y="653385"/>
                    <a:pt x="2002442" y="657225"/>
                  </a:cubicBezTo>
                  <a:cubicBezTo>
                    <a:pt x="1989726" y="663583"/>
                    <a:pt x="1955767" y="670348"/>
                    <a:pt x="1945292" y="671512"/>
                  </a:cubicBezTo>
                  <a:cubicBezTo>
                    <a:pt x="1887952" y="677883"/>
                    <a:pt x="1765665" y="683222"/>
                    <a:pt x="1716692" y="685800"/>
                  </a:cubicBezTo>
                  <a:cubicBezTo>
                    <a:pt x="1635714" y="701994"/>
                    <a:pt x="1654742" y="700087"/>
                    <a:pt x="1516667" y="700087"/>
                  </a:cubicBezTo>
                  <a:lnTo>
                    <a:pt x="788005" y="692943"/>
                  </a:lnTo>
                  <a:cubicBezTo>
                    <a:pt x="764192" y="695324"/>
                    <a:pt x="740314" y="697119"/>
                    <a:pt x="716567" y="700087"/>
                  </a:cubicBezTo>
                  <a:cubicBezTo>
                    <a:pt x="668564" y="706088"/>
                    <a:pt x="684677" y="705587"/>
                    <a:pt x="645130" y="714375"/>
                  </a:cubicBezTo>
                  <a:cubicBezTo>
                    <a:pt x="633277" y="717009"/>
                    <a:pt x="621317" y="719137"/>
                    <a:pt x="609411" y="721518"/>
                  </a:cubicBezTo>
                  <a:cubicBezTo>
                    <a:pt x="561786" y="719137"/>
                    <a:pt x="514080" y="718032"/>
                    <a:pt x="466536" y="714375"/>
                  </a:cubicBezTo>
                  <a:cubicBezTo>
                    <a:pt x="455594" y="713533"/>
                    <a:pt x="401079" y="703116"/>
                    <a:pt x="387955" y="700087"/>
                  </a:cubicBezTo>
                  <a:cubicBezTo>
                    <a:pt x="368822" y="695672"/>
                    <a:pt x="349434" y="692010"/>
                    <a:pt x="330805" y="685800"/>
                  </a:cubicBezTo>
                  <a:lnTo>
                    <a:pt x="266511" y="664368"/>
                  </a:lnTo>
                  <a:cubicBezTo>
                    <a:pt x="244257" y="656950"/>
                    <a:pt x="235216" y="652954"/>
                    <a:pt x="209361" y="650081"/>
                  </a:cubicBezTo>
                  <a:cubicBezTo>
                    <a:pt x="199894" y="649029"/>
                    <a:pt x="167689" y="644128"/>
                    <a:pt x="159355" y="642937"/>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0" name="Straight Connector 19">
              <a:extLst>
                <a:ext uri="{FF2B5EF4-FFF2-40B4-BE49-F238E27FC236}">
                  <a16:creationId xmlns:a16="http://schemas.microsoft.com/office/drawing/2014/main" id="{35BDAB17-690D-2548-893D-7317108E4B46}"/>
                </a:ext>
              </a:extLst>
            </p:cNvPr>
            <p:cNvCxnSpPr/>
            <p:nvPr/>
          </p:nvCxnSpPr>
          <p:spPr>
            <a:xfrm>
              <a:off x="9220196" y="5064919"/>
              <a:ext cx="123829" cy="45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D7AB0A1-F931-B44F-8827-F5B50A674E32}"/>
                </a:ext>
              </a:extLst>
            </p:cNvPr>
            <p:cNvCxnSpPr/>
            <p:nvPr/>
          </p:nvCxnSpPr>
          <p:spPr>
            <a:xfrm>
              <a:off x="9410924" y="5080738"/>
              <a:ext cx="123829" cy="45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3CB657-7B3F-984C-A1FC-5569E043BAE2}"/>
                </a:ext>
              </a:extLst>
            </p:cNvPr>
            <p:cNvCxnSpPr/>
            <p:nvPr/>
          </p:nvCxnSpPr>
          <p:spPr>
            <a:xfrm>
              <a:off x="9619584" y="5082890"/>
              <a:ext cx="123829" cy="45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C67D9D-9F72-DC45-990C-7B83B34C5D82}"/>
                </a:ext>
              </a:extLst>
            </p:cNvPr>
            <p:cNvCxnSpPr/>
            <p:nvPr/>
          </p:nvCxnSpPr>
          <p:spPr>
            <a:xfrm>
              <a:off x="9825975" y="5082890"/>
              <a:ext cx="123829" cy="451857"/>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24FA708-1E6C-E145-BA67-3C65A1DDEA2E}"/>
                </a:ext>
              </a:extLst>
            </p:cNvPr>
            <p:cNvCxnSpPr>
              <a:cxnSpLocks/>
            </p:cNvCxnSpPr>
            <p:nvPr/>
          </p:nvCxnSpPr>
          <p:spPr>
            <a:xfrm flipH="1">
              <a:off x="10901363" y="5080738"/>
              <a:ext cx="92869" cy="446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6F8E22E-2E7D-B647-8684-D572E27F8A81}"/>
                </a:ext>
              </a:extLst>
            </p:cNvPr>
            <p:cNvCxnSpPr>
              <a:cxnSpLocks/>
            </p:cNvCxnSpPr>
            <p:nvPr/>
          </p:nvCxnSpPr>
          <p:spPr>
            <a:xfrm flipH="1">
              <a:off x="10757662" y="5087840"/>
              <a:ext cx="92869" cy="446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F6F2C4D-7657-6542-B150-33AF4F30BD5C}"/>
                </a:ext>
              </a:extLst>
            </p:cNvPr>
            <p:cNvCxnSpPr>
              <a:cxnSpLocks/>
            </p:cNvCxnSpPr>
            <p:nvPr/>
          </p:nvCxnSpPr>
          <p:spPr>
            <a:xfrm flipH="1">
              <a:off x="10608701" y="5087840"/>
              <a:ext cx="92869" cy="446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BB666FB-3E62-1544-AB40-B0A557E633EC}"/>
                </a:ext>
              </a:extLst>
            </p:cNvPr>
            <p:cNvCxnSpPr>
              <a:cxnSpLocks/>
            </p:cNvCxnSpPr>
            <p:nvPr/>
          </p:nvCxnSpPr>
          <p:spPr>
            <a:xfrm flipH="1">
              <a:off x="10439877" y="5080738"/>
              <a:ext cx="92869" cy="446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931CE56D-F9F9-1849-B4CB-D3F44C4B3738}"/>
                </a:ext>
              </a:extLst>
            </p:cNvPr>
            <p:cNvSpPr/>
            <p:nvPr/>
          </p:nvSpPr>
          <p:spPr>
            <a:xfrm>
              <a:off x="10111747" y="5439334"/>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29" name="Oval 28">
              <a:extLst>
                <a:ext uri="{FF2B5EF4-FFF2-40B4-BE49-F238E27FC236}">
                  <a16:creationId xmlns:a16="http://schemas.microsoft.com/office/drawing/2014/main" id="{40654618-4E62-3F4F-B825-BB74D9956C14}"/>
                </a:ext>
              </a:extLst>
            </p:cNvPr>
            <p:cNvSpPr/>
            <p:nvPr/>
          </p:nvSpPr>
          <p:spPr>
            <a:xfrm>
              <a:off x="10249149" y="5435128"/>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0" name="Oval 29">
              <a:extLst>
                <a:ext uri="{FF2B5EF4-FFF2-40B4-BE49-F238E27FC236}">
                  <a16:creationId xmlns:a16="http://schemas.microsoft.com/office/drawing/2014/main" id="{D76BA791-C79B-6D40-9F9C-D8B64EA28DD1}"/>
                </a:ext>
              </a:extLst>
            </p:cNvPr>
            <p:cNvSpPr/>
            <p:nvPr/>
          </p:nvSpPr>
          <p:spPr>
            <a:xfrm>
              <a:off x="10401202" y="5435128"/>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1" name="Oval 30">
              <a:extLst>
                <a:ext uri="{FF2B5EF4-FFF2-40B4-BE49-F238E27FC236}">
                  <a16:creationId xmlns:a16="http://schemas.microsoft.com/office/drawing/2014/main" id="{8DBD0ABA-5C8B-2347-8433-4A7FC9206BF2}"/>
                </a:ext>
              </a:extLst>
            </p:cNvPr>
            <p:cNvSpPr/>
            <p:nvPr/>
          </p:nvSpPr>
          <p:spPr>
            <a:xfrm>
              <a:off x="9970728" y="5427560"/>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2" name="Oval 31">
              <a:extLst>
                <a:ext uri="{FF2B5EF4-FFF2-40B4-BE49-F238E27FC236}">
                  <a16:creationId xmlns:a16="http://schemas.microsoft.com/office/drawing/2014/main" id="{5172E0A8-B761-3847-8BF5-4318F49E59EA}"/>
                </a:ext>
              </a:extLst>
            </p:cNvPr>
            <p:cNvSpPr/>
            <p:nvPr/>
          </p:nvSpPr>
          <p:spPr>
            <a:xfrm>
              <a:off x="9841441" y="5427288"/>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3" name="Oval 32">
              <a:extLst>
                <a:ext uri="{FF2B5EF4-FFF2-40B4-BE49-F238E27FC236}">
                  <a16:creationId xmlns:a16="http://schemas.microsoft.com/office/drawing/2014/main" id="{3309F4E7-BE85-1641-9165-C5EC46E07304}"/>
                </a:ext>
              </a:extLst>
            </p:cNvPr>
            <p:cNvSpPr/>
            <p:nvPr/>
          </p:nvSpPr>
          <p:spPr>
            <a:xfrm>
              <a:off x="9715354" y="5434283"/>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4" name="Oval 33">
              <a:extLst>
                <a:ext uri="{FF2B5EF4-FFF2-40B4-BE49-F238E27FC236}">
                  <a16:creationId xmlns:a16="http://schemas.microsoft.com/office/drawing/2014/main" id="{D8A8919A-D1B7-084D-963D-BB9B9287FC72}"/>
                </a:ext>
              </a:extLst>
            </p:cNvPr>
            <p:cNvSpPr/>
            <p:nvPr/>
          </p:nvSpPr>
          <p:spPr>
            <a:xfrm>
              <a:off x="10527691" y="5427288"/>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5" name="Oval 34">
              <a:extLst>
                <a:ext uri="{FF2B5EF4-FFF2-40B4-BE49-F238E27FC236}">
                  <a16:creationId xmlns:a16="http://schemas.microsoft.com/office/drawing/2014/main" id="{8F710B3B-2F38-1749-981E-8DCB02BC72A0}"/>
                </a:ext>
              </a:extLst>
            </p:cNvPr>
            <p:cNvSpPr/>
            <p:nvPr/>
          </p:nvSpPr>
          <p:spPr>
            <a:xfrm>
              <a:off x="10459558" y="5348984"/>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6" name="Oval 35">
              <a:extLst>
                <a:ext uri="{FF2B5EF4-FFF2-40B4-BE49-F238E27FC236}">
                  <a16:creationId xmlns:a16="http://schemas.microsoft.com/office/drawing/2014/main" id="{BE71801C-9C78-B04B-9820-98BF22C5E514}"/>
                </a:ext>
              </a:extLst>
            </p:cNvPr>
            <p:cNvSpPr/>
            <p:nvPr/>
          </p:nvSpPr>
          <p:spPr>
            <a:xfrm>
              <a:off x="10318373" y="5362471"/>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7" name="Oval 36">
              <a:extLst>
                <a:ext uri="{FF2B5EF4-FFF2-40B4-BE49-F238E27FC236}">
                  <a16:creationId xmlns:a16="http://schemas.microsoft.com/office/drawing/2014/main" id="{9F2B4861-FDF3-9E43-9DA3-4D14B0E2A106}"/>
                </a:ext>
              </a:extLst>
            </p:cNvPr>
            <p:cNvSpPr/>
            <p:nvPr/>
          </p:nvSpPr>
          <p:spPr>
            <a:xfrm>
              <a:off x="9595568" y="5445722"/>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8" name="Oval 37">
              <a:extLst>
                <a:ext uri="{FF2B5EF4-FFF2-40B4-BE49-F238E27FC236}">
                  <a16:creationId xmlns:a16="http://schemas.microsoft.com/office/drawing/2014/main" id="{BF25AAFF-CEBC-F546-90F8-70E46364DA60}"/>
                </a:ext>
              </a:extLst>
            </p:cNvPr>
            <p:cNvSpPr/>
            <p:nvPr/>
          </p:nvSpPr>
          <p:spPr>
            <a:xfrm>
              <a:off x="9636984" y="5356697"/>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9" name="Oval 38">
              <a:extLst>
                <a:ext uri="{FF2B5EF4-FFF2-40B4-BE49-F238E27FC236}">
                  <a16:creationId xmlns:a16="http://schemas.microsoft.com/office/drawing/2014/main" id="{92899FD9-145E-D24C-98FE-35603FA97800}"/>
                </a:ext>
              </a:extLst>
            </p:cNvPr>
            <p:cNvSpPr/>
            <p:nvPr/>
          </p:nvSpPr>
          <p:spPr>
            <a:xfrm>
              <a:off x="9770452" y="5347501"/>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40" name="Oval 39">
              <a:extLst>
                <a:ext uri="{FF2B5EF4-FFF2-40B4-BE49-F238E27FC236}">
                  <a16:creationId xmlns:a16="http://schemas.microsoft.com/office/drawing/2014/main" id="{BC5F2D19-F744-6E4F-BE95-DE2831500E82}"/>
                </a:ext>
              </a:extLst>
            </p:cNvPr>
            <p:cNvSpPr/>
            <p:nvPr/>
          </p:nvSpPr>
          <p:spPr>
            <a:xfrm>
              <a:off x="10054289" y="5348983"/>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41" name="Oval 40">
              <a:extLst>
                <a:ext uri="{FF2B5EF4-FFF2-40B4-BE49-F238E27FC236}">
                  <a16:creationId xmlns:a16="http://schemas.microsoft.com/office/drawing/2014/main" id="{3E711738-8F58-3E41-81A9-1E9000CCD027}"/>
                </a:ext>
              </a:extLst>
            </p:cNvPr>
            <p:cNvSpPr/>
            <p:nvPr/>
          </p:nvSpPr>
          <p:spPr>
            <a:xfrm>
              <a:off x="10196569" y="5347500"/>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42" name="Oval 41">
              <a:extLst>
                <a:ext uri="{FF2B5EF4-FFF2-40B4-BE49-F238E27FC236}">
                  <a16:creationId xmlns:a16="http://schemas.microsoft.com/office/drawing/2014/main" id="{BE6CDF0A-1688-7C4A-8998-600F02AC36EB}"/>
                </a:ext>
              </a:extLst>
            </p:cNvPr>
            <p:cNvSpPr/>
            <p:nvPr/>
          </p:nvSpPr>
          <p:spPr>
            <a:xfrm>
              <a:off x="9472824" y="5446000"/>
              <a:ext cx="91309" cy="774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grpSp>
      <p:sp>
        <p:nvSpPr>
          <p:cNvPr id="43" name="Google Shape;68;p2">
            <a:extLst>
              <a:ext uri="{FF2B5EF4-FFF2-40B4-BE49-F238E27FC236}">
                <a16:creationId xmlns:a16="http://schemas.microsoft.com/office/drawing/2014/main" id="{56D37AB6-781E-9C41-967B-1EC5C8635888}"/>
              </a:ext>
            </a:extLst>
          </p:cNvPr>
          <p:cNvSpPr/>
          <p:nvPr/>
        </p:nvSpPr>
        <p:spPr>
          <a:xfrm>
            <a:off x="400996" y="1801847"/>
            <a:ext cx="2503979" cy="3233935"/>
          </a:xfrm>
          <a:prstGeom prst="rect">
            <a:avLst/>
          </a:prstGeom>
          <a:solidFill>
            <a:schemeClr val="bg1"/>
          </a:solidFill>
          <a:ln>
            <a:noFill/>
          </a:ln>
        </p:spPr>
        <p:txBody>
          <a:bodyPr spcFirstLastPara="1" wrap="square" lIns="91425" tIns="91425" rIns="91425" bIns="91425" anchor="ctr" anchorCtr="0">
            <a:noAutofit/>
          </a:bodyPr>
          <a:lstStyle/>
          <a:p>
            <a:pPr algn="ctr">
              <a:buClr>
                <a:srgbClr val="000000"/>
              </a:buClr>
              <a:buSzPts val="1400"/>
            </a:pPr>
            <a:r>
              <a:rPr lang="en" sz="2100" b="1" dirty="0">
                <a:latin typeface="Open Sans" panose="020B0606030504020204" pitchFamily="34" charset="0"/>
                <a:ea typeface="Open Sans" panose="020B0606030504020204" pitchFamily="34" charset="0"/>
                <a:cs typeface="Open Sans" panose="020B0606030504020204" pitchFamily="34" charset="0"/>
                <a:sym typeface="Open Sans"/>
              </a:rPr>
              <a:t>Be sure to tare the scale with a fresh coffee filter before weighing your filtered pepper.</a:t>
            </a:r>
            <a:endParaRPr sz="2100" dirty="0"/>
          </a:p>
        </p:txBody>
      </p:sp>
      <p:sp>
        <p:nvSpPr>
          <p:cNvPr id="69" name="Oval 68">
            <a:extLst>
              <a:ext uri="{FF2B5EF4-FFF2-40B4-BE49-F238E27FC236}">
                <a16:creationId xmlns:a16="http://schemas.microsoft.com/office/drawing/2014/main" id="{8FF623B2-CB34-6F45-B5A3-8B7922979881}"/>
              </a:ext>
            </a:extLst>
          </p:cNvPr>
          <p:cNvSpPr/>
          <p:nvPr/>
        </p:nvSpPr>
        <p:spPr>
          <a:xfrm>
            <a:off x="7250520" y="3206880"/>
            <a:ext cx="68482" cy="5808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70" name="Oval 69">
            <a:extLst>
              <a:ext uri="{FF2B5EF4-FFF2-40B4-BE49-F238E27FC236}">
                <a16:creationId xmlns:a16="http://schemas.microsoft.com/office/drawing/2014/main" id="{C3C0F0B8-559E-E348-8F7C-0E51681C3162}"/>
              </a:ext>
            </a:extLst>
          </p:cNvPr>
          <p:cNvSpPr/>
          <p:nvPr/>
        </p:nvSpPr>
        <p:spPr>
          <a:xfrm>
            <a:off x="6929888" y="3202551"/>
            <a:ext cx="68482" cy="5808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71" name="Oval 70">
            <a:extLst>
              <a:ext uri="{FF2B5EF4-FFF2-40B4-BE49-F238E27FC236}">
                <a16:creationId xmlns:a16="http://schemas.microsoft.com/office/drawing/2014/main" id="{4C917CD5-EB2D-FB40-AA1A-CBAAE32D20B7}"/>
              </a:ext>
            </a:extLst>
          </p:cNvPr>
          <p:cNvSpPr/>
          <p:nvPr/>
        </p:nvSpPr>
        <p:spPr>
          <a:xfrm>
            <a:off x="7780074" y="3271677"/>
            <a:ext cx="68482" cy="5808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72" name="Oval 71">
            <a:extLst>
              <a:ext uri="{FF2B5EF4-FFF2-40B4-BE49-F238E27FC236}">
                <a16:creationId xmlns:a16="http://schemas.microsoft.com/office/drawing/2014/main" id="{B4F9898E-2751-DA46-B7BE-DB46E3B1E875}"/>
              </a:ext>
            </a:extLst>
          </p:cNvPr>
          <p:cNvSpPr/>
          <p:nvPr/>
        </p:nvSpPr>
        <p:spPr>
          <a:xfrm>
            <a:off x="7872367" y="3233994"/>
            <a:ext cx="64193" cy="667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73" name="Oval 72">
            <a:extLst>
              <a:ext uri="{FF2B5EF4-FFF2-40B4-BE49-F238E27FC236}">
                <a16:creationId xmlns:a16="http://schemas.microsoft.com/office/drawing/2014/main" id="{1794F0AC-048D-6144-B0BE-11134C30D9BE}"/>
              </a:ext>
            </a:extLst>
          </p:cNvPr>
          <p:cNvSpPr/>
          <p:nvPr/>
        </p:nvSpPr>
        <p:spPr>
          <a:xfrm>
            <a:off x="7803885" y="3193956"/>
            <a:ext cx="68482" cy="5808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grpSp>
        <p:nvGrpSpPr>
          <p:cNvPr id="106" name="Group 105">
            <a:extLst>
              <a:ext uri="{FF2B5EF4-FFF2-40B4-BE49-F238E27FC236}">
                <a16:creationId xmlns:a16="http://schemas.microsoft.com/office/drawing/2014/main" id="{B8BDD3C0-12F5-6F47-86A1-2C615A776F01}"/>
              </a:ext>
            </a:extLst>
          </p:cNvPr>
          <p:cNvGrpSpPr/>
          <p:nvPr/>
        </p:nvGrpSpPr>
        <p:grpSpPr>
          <a:xfrm>
            <a:off x="3657971" y="2814291"/>
            <a:ext cx="1630419" cy="2012189"/>
            <a:chOff x="4877294" y="3752388"/>
            <a:chExt cx="2173892" cy="2682918"/>
          </a:xfrm>
        </p:grpSpPr>
        <p:grpSp>
          <p:nvGrpSpPr>
            <p:cNvPr id="44" name="Group 43">
              <a:extLst>
                <a:ext uri="{FF2B5EF4-FFF2-40B4-BE49-F238E27FC236}">
                  <a16:creationId xmlns:a16="http://schemas.microsoft.com/office/drawing/2014/main" id="{80598370-5EA3-3B4C-B763-88C35A6D4F6E}"/>
                </a:ext>
              </a:extLst>
            </p:cNvPr>
            <p:cNvGrpSpPr/>
            <p:nvPr/>
          </p:nvGrpSpPr>
          <p:grpSpPr>
            <a:xfrm>
              <a:off x="4877294" y="3752388"/>
              <a:ext cx="2173892" cy="721518"/>
              <a:chOff x="9024801" y="4830634"/>
              <a:chExt cx="2173892" cy="721518"/>
            </a:xfrm>
          </p:grpSpPr>
          <p:sp>
            <p:nvSpPr>
              <p:cNvPr id="45" name="Freeform 44">
                <a:extLst>
                  <a:ext uri="{FF2B5EF4-FFF2-40B4-BE49-F238E27FC236}">
                    <a16:creationId xmlns:a16="http://schemas.microsoft.com/office/drawing/2014/main" id="{06D485A9-54A0-9C4D-A1EF-8786F6CCCCF1}"/>
                  </a:ext>
                </a:extLst>
              </p:cNvPr>
              <p:cNvSpPr/>
              <p:nvPr/>
            </p:nvSpPr>
            <p:spPr>
              <a:xfrm>
                <a:off x="9024801" y="4830634"/>
                <a:ext cx="2173892" cy="721518"/>
              </a:xfrm>
              <a:custGeom>
                <a:avLst/>
                <a:gdLst>
                  <a:gd name="connsiteX0" fmla="*/ 159355 w 2173892"/>
                  <a:gd name="connsiteY0" fmla="*/ 642937 h 721518"/>
                  <a:gd name="connsiteX1" fmla="*/ 159355 w 2173892"/>
                  <a:gd name="connsiteY1" fmla="*/ 642937 h 721518"/>
                  <a:gd name="connsiteX2" fmla="*/ 137923 w 2173892"/>
                  <a:gd name="connsiteY2" fmla="*/ 585787 h 721518"/>
                  <a:gd name="connsiteX3" fmla="*/ 130780 w 2173892"/>
                  <a:gd name="connsiteY3" fmla="*/ 564356 h 721518"/>
                  <a:gd name="connsiteX4" fmla="*/ 123636 w 2173892"/>
                  <a:gd name="connsiteY4" fmla="*/ 500062 h 721518"/>
                  <a:gd name="connsiteX5" fmla="*/ 87917 w 2173892"/>
                  <a:gd name="connsiteY5" fmla="*/ 378618 h 721518"/>
                  <a:gd name="connsiteX6" fmla="*/ 73630 w 2173892"/>
                  <a:gd name="connsiteY6" fmla="*/ 321468 h 721518"/>
                  <a:gd name="connsiteX7" fmla="*/ 66486 w 2173892"/>
                  <a:gd name="connsiteY7" fmla="*/ 300037 h 721518"/>
                  <a:gd name="connsiteX8" fmla="*/ 52198 w 2173892"/>
                  <a:gd name="connsiteY8" fmla="*/ 242887 h 721518"/>
                  <a:gd name="connsiteX9" fmla="*/ 30767 w 2173892"/>
                  <a:gd name="connsiteY9" fmla="*/ 107156 h 721518"/>
                  <a:gd name="connsiteX10" fmla="*/ 23623 w 2173892"/>
                  <a:gd name="connsiteY10" fmla="*/ 85725 h 721518"/>
                  <a:gd name="connsiteX11" fmla="*/ 9336 w 2173892"/>
                  <a:gd name="connsiteY11" fmla="*/ 28575 h 721518"/>
                  <a:gd name="connsiteX12" fmla="*/ 2192 w 2173892"/>
                  <a:gd name="connsiteY12" fmla="*/ 7143 h 721518"/>
                  <a:gd name="connsiteX13" fmla="*/ 45055 w 2173892"/>
                  <a:gd name="connsiteY13" fmla="*/ 14287 h 721518"/>
                  <a:gd name="connsiteX14" fmla="*/ 66486 w 2173892"/>
                  <a:gd name="connsiteY14" fmla="*/ 21431 h 721518"/>
                  <a:gd name="connsiteX15" fmla="*/ 109348 w 2173892"/>
                  <a:gd name="connsiteY15" fmla="*/ 50006 h 721518"/>
                  <a:gd name="connsiteX16" fmla="*/ 152211 w 2173892"/>
                  <a:gd name="connsiteY16" fmla="*/ 35718 h 721518"/>
                  <a:gd name="connsiteX17" fmla="*/ 223648 w 2173892"/>
                  <a:gd name="connsiteY17" fmla="*/ 21431 h 721518"/>
                  <a:gd name="connsiteX18" fmla="*/ 295086 w 2173892"/>
                  <a:gd name="connsiteY18" fmla="*/ 28575 h 721518"/>
                  <a:gd name="connsiteX19" fmla="*/ 337948 w 2173892"/>
                  <a:gd name="connsiteY19" fmla="*/ 50006 h 721518"/>
                  <a:gd name="connsiteX20" fmla="*/ 380811 w 2173892"/>
                  <a:gd name="connsiteY20" fmla="*/ 71437 h 721518"/>
                  <a:gd name="connsiteX21" fmla="*/ 480823 w 2173892"/>
                  <a:gd name="connsiteY21" fmla="*/ 50006 h 721518"/>
                  <a:gd name="connsiteX22" fmla="*/ 502255 w 2173892"/>
                  <a:gd name="connsiteY22" fmla="*/ 42862 h 721518"/>
                  <a:gd name="connsiteX23" fmla="*/ 545117 w 2173892"/>
                  <a:gd name="connsiteY23" fmla="*/ 21431 h 721518"/>
                  <a:gd name="connsiteX24" fmla="*/ 687992 w 2173892"/>
                  <a:gd name="connsiteY24" fmla="*/ 42862 h 721518"/>
                  <a:gd name="connsiteX25" fmla="*/ 730855 w 2173892"/>
                  <a:gd name="connsiteY25" fmla="*/ 57150 h 721518"/>
                  <a:gd name="connsiteX26" fmla="*/ 752286 w 2173892"/>
                  <a:gd name="connsiteY26" fmla="*/ 64293 h 721518"/>
                  <a:gd name="connsiteX27" fmla="*/ 852298 w 2173892"/>
                  <a:gd name="connsiteY27" fmla="*/ 42862 h 721518"/>
                  <a:gd name="connsiteX28" fmla="*/ 895161 w 2173892"/>
                  <a:gd name="connsiteY28" fmla="*/ 28575 h 721518"/>
                  <a:gd name="connsiteX29" fmla="*/ 916592 w 2173892"/>
                  <a:gd name="connsiteY29" fmla="*/ 21431 h 721518"/>
                  <a:gd name="connsiteX30" fmla="*/ 1038036 w 2173892"/>
                  <a:gd name="connsiteY30" fmla="*/ 42862 h 721518"/>
                  <a:gd name="connsiteX31" fmla="*/ 1080898 w 2173892"/>
                  <a:gd name="connsiteY31" fmla="*/ 57150 h 721518"/>
                  <a:gd name="connsiteX32" fmla="*/ 1102330 w 2173892"/>
                  <a:gd name="connsiteY32" fmla="*/ 64293 h 721518"/>
                  <a:gd name="connsiteX33" fmla="*/ 1345217 w 2173892"/>
                  <a:gd name="connsiteY33" fmla="*/ 57150 h 721518"/>
                  <a:gd name="connsiteX34" fmla="*/ 1430942 w 2173892"/>
                  <a:gd name="connsiteY34" fmla="*/ 14287 h 721518"/>
                  <a:gd name="connsiteX35" fmla="*/ 1452373 w 2173892"/>
                  <a:gd name="connsiteY35" fmla="*/ 0 h 721518"/>
                  <a:gd name="connsiteX36" fmla="*/ 1573817 w 2173892"/>
                  <a:gd name="connsiteY36" fmla="*/ 21431 h 721518"/>
                  <a:gd name="connsiteX37" fmla="*/ 1595248 w 2173892"/>
                  <a:gd name="connsiteY37" fmla="*/ 28575 h 721518"/>
                  <a:gd name="connsiteX38" fmla="*/ 1659542 w 2173892"/>
                  <a:gd name="connsiteY38" fmla="*/ 64293 h 721518"/>
                  <a:gd name="connsiteX39" fmla="*/ 1716692 w 2173892"/>
                  <a:gd name="connsiteY39" fmla="*/ 57150 h 721518"/>
                  <a:gd name="connsiteX40" fmla="*/ 1759555 w 2173892"/>
                  <a:gd name="connsiteY40" fmla="*/ 35718 h 721518"/>
                  <a:gd name="connsiteX41" fmla="*/ 1802417 w 2173892"/>
                  <a:gd name="connsiteY41" fmla="*/ 21431 h 721518"/>
                  <a:gd name="connsiteX42" fmla="*/ 1823848 w 2173892"/>
                  <a:gd name="connsiteY42" fmla="*/ 14287 h 721518"/>
                  <a:gd name="connsiteX43" fmla="*/ 1845280 w 2173892"/>
                  <a:gd name="connsiteY43" fmla="*/ 7143 h 721518"/>
                  <a:gd name="connsiteX44" fmla="*/ 1895286 w 2173892"/>
                  <a:gd name="connsiteY44" fmla="*/ 14287 h 721518"/>
                  <a:gd name="connsiteX45" fmla="*/ 1902430 w 2173892"/>
                  <a:gd name="connsiteY45" fmla="*/ 35718 h 721518"/>
                  <a:gd name="connsiteX46" fmla="*/ 1916717 w 2173892"/>
                  <a:gd name="connsiteY46" fmla="*/ 57150 h 721518"/>
                  <a:gd name="connsiteX47" fmla="*/ 1959580 w 2173892"/>
                  <a:gd name="connsiteY47" fmla="*/ 71437 h 721518"/>
                  <a:gd name="connsiteX48" fmla="*/ 2038161 w 2173892"/>
                  <a:gd name="connsiteY48" fmla="*/ 50006 h 721518"/>
                  <a:gd name="connsiteX49" fmla="*/ 2059592 w 2173892"/>
                  <a:gd name="connsiteY49" fmla="*/ 42862 h 721518"/>
                  <a:gd name="connsiteX50" fmla="*/ 2081023 w 2173892"/>
                  <a:gd name="connsiteY50" fmla="*/ 35718 h 721518"/>
                  <a:gd name="connsiteX51" fmla="*/ 2131030 w 2173892"/>
                  <a:gd name="connsiteY51" fmla="*/ 42862 h 721518"/>
                  <a:gd name="connsiteX52" fmla="*/ 2173892 w 2173892"/>
                  <a:gd name="connsiteY52" fmla="*/ 28575 h 721518"/>
                  <a:gd name="connsiteX53" fmla="*/ 2159605 w 2173892"/>
                  <a:gd name="connsiteY53" fmla="*/ 85725 h 721518"/>
                  <a:gd name="connsiteX54" fmla="*/ 2152461 w 2173892"/>
                  <a:gd name="connsiteY54" fmla="*/ 114300 h 721518"/>
                  <a:gd name="connsiteX55" fmla="*/ 2138173 w 2173892"/>
                  <a:gd name="connsiteY55" fmla="*/ 200025 h 721518"/>
                  <a:gd name="connsiteX56" fmla="*/ 2131030 w 2173892"/>
                  <a:gd name="connsiteY56" fmla="*/ 221456 h 721518"/>
                  <a:gd name="connsiteX57" fmla="*/ 2123886 w 2173892"/>
                  <a:gd name="connsiteY57" fmla="*/ 257175 h 721518"/>
                  <a:gd name="connsiteX58" fmla="*/ 2109598 w 2173892"/>
                  <a:gd name="connsiteY58" fmla="*/ 300037 h 721518"/>
                  <a:gd name="connsiteX59" fmla="*/ 2102455 w 2173892"/>
                  <a:gd name="connsiteY59" fmla="*/ 321468 h 721518"/>
                  <a:gd name="connsiteX60" fmla="*/ 2095311 w 2173892"/>
                  <a:gd name="connsiteY60" fmla="*/ 342900 h 721518"/>
                  <a:gd name="connsiteX61" fmla="*/ 2088167 w 2173892"/>
                  <a:gd name="connsiteY61" fmla="*/ 378618 h 721518"/>
                  <a:gd name="connsiteX62" fmla="*/ 2073880 w 2173892"/>
                  <a:gd name="connsiteY62" fmla="*/ 435768 h 721518"/>
                  <a:gd name="connsiteX63" fmla="*/ 2066736 w 2173892"/>
                  <a:gd name="connsiteY63" fmla="*/ 464343 h 721518"/>
                  <a:gd name="connsiteX64" fmla="*/ 2052448 w 2173892"/>
                  <a:gd name="connsiteY64" fmla="*/ 535781 h 721518"/>
                  <a:gd name="connsiteX65" fmla="*/ 2045305 w 2173892"/>
                  <a:gd name="connsiteY65" fmla="*/ 571500 h 721518"/>
                  <a:gd name="connsiteX66" fmla="*/ 2031017 w 2173892"/>
                  <a:gd name="connsiteY66" fmla="*/ 614362 h 721518"/>
                  <a:gd name="connsiteX67" fmla="*/ 2023873 w 2173892"/>
                  <a:gd name="connsiteY67" fmla="*/ 642937 h 721518"/>
                  <a:gd name="connsiteX68" fmla="*/ 2002442 w 2173892"/>
                  <a:gd name="connsiteY68" fmla="*/ 657225 h 721518"/>
                  <a:gd name="connsiteX69" fmla="*/ 1945292 w 2173892"/>
                  <a:gd name="connsiteY69" fmla="*/ 671512 h 721518"/>
                  <a:gd name="connsiteX70" fmla="*/ 1716692 w 2173892"/>
                  <a:gd name="connsiteY70" fmla="*/ 685800 h 721518"/>
                  <a:gd name="connsiteX71" fmla="*/ 1516667 w 2173892"/>
                  <a:gd name="connsiteY71" fmla="*/ 700087 h 721518"/>
                  <a:gd name="connsiteX72" fmla="*/ 788005 w 2173892"/>
                  <a:gd name="connsiteY72" fmla="*/ 692943 h 721518"/>
                  <a:gd name="connsiteX73" fmla="*/ 716567 w 2173892"/>
                  <a:gd name="connsiteY73" fmla="*/ 700087 h 721518"/>
                  <a:gd name="connsiteX74" fmla="*/ 645130 w 2173892"/>
                  <a:gd name="connsiteY74" fmla="*/ 714375 h 721518"/>
                  <a:gd name="connsiteX75" fmla="*/ 609411 w 2173892"/>
                  <a:gd name="connsiteY75" fmla="*/ 721518 h 721518"/>
                  <a:gd name="connsiteX76" fmla="*/ 466536 w 2173892"/>
                  <a:gd name="connsiteY76" fmla="*/ 714375 h 721518"/>
                  <a:gd name="connsiteX77" fmla="*/ 387955 w 2173892"/>
                  <a:gd name="connsiteY77" fmla="*/ 700087 h 721518"/>
                  <a:gd name="connsiteX78" fmla="*/ 330805 w 2173892"/>
                  <a:gd name="connsiteY78" fmla="*/ 685800 h 721518"/>
                  <a:gd name="connsiteX79" fmla="*/ 266511 w 2173892"/>
                  <a:gd name="connsiteY79" fmla="*/ 664368 h 721518"/>
                  <a:gd name="connsiteX80" fmla="*/ 209361 w 2173892"/>
                  <a:gd name="connsiteY80" fmla="*/ 650081 h 721518"/>
                  <a:gd name="connsiteX81" fmla="*/ 159355 w 2173892"/>
                  <a:gd name="connsiteY81" fmla="*/ 642937 h 72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173892" h="721518">
                    <a:moveTo>
                      <a:pt x="159355" y="642937"/>
                    </a:moveTo>
                    <a:lnTo>
                      <a:pt x="159355" y="642937"/>
                    </a:lnTo>
                    <a:cubicBezTo>
                      <a:pt x="152211" y="623887"/>
                      <a:pt x="144876" y="604908"/>
                      <a:pt x="137923" y="585787"/>
                    </a:cubicBezTo>
                    <a:cubicBezTo>
                      <a:pt x="135350" y="578710"/>
                      <a:pt x="132018" y="571784"/>
                      <a:pt x="130780" y="564356"/>
                    </a:cubicBezTo>
                    <a:cubicBezTo>
                      <a:pt x="127235" y="543086"/>
                      <a:pt x="127383" y="521297"/>
                      <a:pt x="123636" y="500062"/>
                    </a:cubicBezTo>
                    <a:cubicBezTo>
                      <a:pt x="116261" y="458273"/>
                      <a:pt x="101267" y="418666"/>
                      <a:pt x="87917" y="378618"/>
                    </a:cubicBezTo>
                    <a:cubicBezTo>
                      <a:pt x="71586" y="329625"/>
                      <a:pt x="90872" y="390440"/>
                      <a:pt x="73630" y="321468"/>
                    </a:cubicBezTo>
                    <a:cubicBezTo>
                      <a:pt x="71804" y="314163"/>
                      <a:pt x="68467" y="307302"/>
                      <a:pt x="66486" y="300037"/>
                    </a:cubicBezTo>
                    <a:cubicBezTo>
                      <a:pt x="61319" y="281093"/>
                      <a:pt x="52198" y="242887"/>
                      <a:pt x="52198" y="242887"/>
                    </a:cubicBezTo>
                    <a:cubicBezTo>
                      <a:pt x="47853" y="203779"/>
                      <a:pt x="43113" y="144192"/>
                      <a:pt x="30767" y="107156"/>
                    </a:cubicBezTo>
                    <a:cubicBezTo>
                      <a:pt x="28386" y="100012"/>
                      <a:pt x="25604" y="92990"/>
                      <a:pt x="23623" y="85725"/>
                    </a:cubicBezTo>
                    <a:cubicBezTo>
                      <a:pt x="18456" y="66781"/>
                      <a:pt x="15546" y="47204"/>
                      <a:pt x="9336" y="28575"/>
                    </a:cubicBezTo>
                    <a:cubicBezTo>
                      <a:pt x="6955" y="21431"/>
                      <a:pt x="-4800" y="9940"/>
                      <a:pt x="2192" y="7143"/>
                    </a:cubicBezTo>
                    <a:cubicBezTo>
                      <a:pt x="15641" y="1763"/>
                      <a:pt x="30767" y="11906"/>
                      <a:pt x="45055" y="14287"/>
                    </a:cubicBezTo>
                    <a:cubicBezTo>
                      <a:pt x="52199" y="16668"/>
                      <a:pt x="59904" y="17774"/>
                      <a:pt x="66486" y="21431"/>
                    </a:cubicBezTo>
                    <a:cubicBezTo>
                      <a:pt x="81496" y="29770"/>
                      <a:pt x="109348" y="50006"/>
                      <a:pt x="109348" y="50006"/>
                    </a:cubicBezTo>
                    <a:cubicBezTo>
                      <a:pt x="123636" y="45243"/>
                      <a:pt x="137443" y="38672"/>
                      <a:pt x="152211" y="35718"/>
                    </a:cubicBezTo>
                    <a:lnTo>
                      <a:pt x="223648" y="21431"/>
                    </a:lnTo>
                    <a:cubicBezTo>
                      <a:pt x="247461" y="23812"/>
                      <a:pt x="271433" y="24936"/>
                      <a:pt x="295086" y="28575"/>
                    </a:cubicBezTo>
                    <a:cubicBezTo>
                      <a:pt x="321026" y="32566"/>
                      <a:pt x="314398" y="38231"/>
                      <a:pt x="337948" y="50006"/>
                    </a:cubicBezTo>
                    <a:cubicBezTo>
                      <a:pt x="397109" y="79587"/>
                      <a:pt x="319385" y="30487"/>
                      <a:pt x="380811" y="71437"/>
                    </a:cubicBezTo>
                    <a:cubicBezTo>
                      <a:pt x="452904" y="62425"/>
                      <a:pt x="419749" y="70364"/>
                      <a:pt x="480823" y="50006"/>
                    </a:cubicBezTo>
                    <a:cubicBezTo>
                      <a:pt x="487967" y="47625"/>
                      <a:pt x="495989" y="47039"/>
                      <a:pt x="502255" y="42862"/>
                    </a:cubicBezTo>
                    <a:cubicBezTo>
                      <a:pt x="529951" y="24398"/>
                      <a:pt x="515541" y="31290"/>
                      <a:pt x="545117" y="21431"/>
                    </a:cubicBezTo>
                    <a:cubicBezTo>
                      <a:pt x="660147" y="29648"/>
                      <a:pt x="613425" y="18006"/>
                      <a:pt x="687992" y="42862"/>
                    </a:cubicBezTo>
                    <a:lnTo>
                      <a:pt x="730855" y="57150"/>
                    </a:lnTo>
                    <a:lnTo>
                      <a:pt x="752286" y="64293"/>
                    </a:lnTo>
                    <a:cubicBezTo>
                      <a:pt x="824382" y="55282"/>
                      <a:pt x="791222" y="63221"/>
                      <a:pt x="852298" y="42862"/>
                    </a:cubicBezTo>
                    <a:lnTo>
                      <a:pt x="895161" y="28575"/>
                    </a:lnTo>
                    <a:lnTo>
                      <a:pt x="916592" y="21431"/>
                    </a:lnTo>
                    <a:cubicBezTo>
                      <a:pt x="1010167" y="29938"/>
                      <a:pt x="970224" y="20258"/>
                      <a:pt x="1038036" y="42862"/>
                    </a:cubicBezTo>
                    <a:lnTo>
                      <a:pt x="1080898" y="57150"/>
                    </a:lnTo>
                    <a:lnTo>
                      <a:pt x="1102330" y="64293"/>
                    </a:lnTo>
                    <a:cubicBezTo>
                      <a:pt x="1183292" y="61912"/>
                      <a:pt x="1264447" y="63208"/>
                      <a:pt x="1345217" y="57150"/>
                    </a:cubicBezTo>
                    <a:cubicBezTo>
                      <a:pt x="1378542" y="54651"/>
                      <a:pt x="1404996" y="31584"/>
                      <a:pt x="1430942" y="14287"/>
                    </a:cubicBezTo>
                    <a:lnTo>
                      <a:pt x="1452373" y="0"/>
                    </a:lnTo>
                    <a:cubicBezTo>
                      <a:pt x="1504036" y="5740"/>
                      <a:pt x="1525022" y="5165"/>
                      <a:pt x="1573817" y="21431"/>
                    </a:cubicBezTo>
                    <a:cubicBezTo>
                      <a:pt x="1580961" y="23812"/>
                      <a:pt x="1588665" y="24918"/>
                      <a:pt x="1595248" y="28575"/>
                    </a:cubicBezTo>
                    <a:cubicBezTo>
                      <a:pt x="1668935" y="69512"/>
                      <a:pt x="1611051" y="48131"/>
                      <a:pt x="1659542" y="64293"/>
                    </a:cubicBezTo>
                    <a:cubicBezTo>
                      <a:pt x="1678592" y="61912"/>
                      <a:pt x="1697803" y="60584"/>
                      <a:pt x="1716692" y="57150"/>
                    </a:cubicBezTo>
                    <a:cubicBezTo>
                      <a:pt x="1749757" y="51138"/>
                      <a:pt x="1727880" y="49796"/>
                      <a:pt x="1759555" y="35718"/>
                    </a:cubicBezTo>
                    <a:cubicBezTo>
                      <a:pt x="1773317" y="29602"/>
                      <a:pt x="1788130" y="26193"/>
                      <a:pt x="1802417" y="21431"/>
                    </a:cubicBezTo>
                    <a:lnTo>
                      <a:pt x="1823848" y="14287"/>
                    </a:lnTo>
                    <a:lnTo>
                      <a:pt x="1845280" y="7143"/>
                    </a:lnTo>
                    <a:cubicBezTo>
                      <a:pt x="1861949" y="9524"/>
                      <a:pt x="1880226" y="6757"/>
                      <a:pt x="1895286" y="14287"/>
                    </a:cubicBezTo>
                    <a:cubicBezTo>
                      <a:pt x="1902021" y="17655"/>
                      <a:pt x="1899062" y="28983"/>
                      <a:pt x="1902430" y="35718"/>
                    </a:cubicBezTo>
                    <a:cubicBezTo>
                      <a:pt x="1906270" y="43397"/>
                      <a:pt x="1909436" y="52599"/>
                      <a:pt x="1916717" y="57150"/>
                    </a:cubicBezTo>
                    <a:cubicBezTo>
                      <a:pt x="1929488" y="65132"/>
                      <a:pt x="1959580" y="71437"/>
                      <a:pt x="1959580" y="71437"/>
                    </a:cubicBezTo>
                    <a:cubicBezTo>
                      <a:pt x="2010063" y="61340"/>
                      <a:pt x="1983783" y="68132"/>
                      <a:pt x="2038161" y="50006"/>
                    </a:cubicBezTo>
                    <a:lnTo>
                      <a:pt x="2059592" y="42862"/>
                    </a:lnTo>
                    <a:lnTo>
                      <a:pt x="2081023" y="35718"/>
                    </a:lnTo>
                    <a:cubicBezTo>
                      <a:pt x="2097692" y="38099"/>
                      <a:pt x="2114241" y="44153"/>
                      <a:pt x="2131030" y="42862"/>
                    </a:cubicBezTo>
                    <a:cubicBezTo>
                      <a:pt x="2146046" y="41707"/>
                      <a:pt x="2173892" y="28575"/>
                      <a:pt x="2173892" y="28575"/>
                    </a:cubicBezTo>
                    <a:cubicBezTo>
                      <a:pt x="2161125" y="66873"/>
                      <a:pt x="2171099" y="33998"/>
                      <a:pt x="2159605" y="85725"/>
                    </a:cubicBezTo>
                    <a:cubicBezTo>
                      <a:pt x="2157475" y="95309"/>
                      <a:pt x="2154075" y="104615"/>
                      <a:pt x="2152461" y="114300"/>
                    </a:cubicBezTo>
                    <a:cubicBezTo>
                      <a:pt x="2142022" y="176930"/>
                      <a:pt x="2151036" y="155005"/>
                      <a:pt x="2138173" y="200025"/>
                    </a:cubicBezTo>
                    <a:cubicBezTo>
                      <a:pt x="2136104" y="207265"/>
                      <a:pt x="2132856" y="214151"/>
                      <a:pt x="2131030" y="221456"/>
                    </a:cubicBezTo>
                    <a:cubicBezTo>
                      <a:pt x="2128085" y="233236"/>
                      <a:pt x="2127081" y="245461"/>
                      <a:pt x="2123886" y="257175"/>
                    </a:cubicBezTo>
                    <a:cubicBezTo>
                      <a:pt x="2119923" y="271705"/>
                      <a:pt x="2114360" y="285750"/>
                      <a:pt x="2109598" y="300037"/>
                    </a:cubicBezTo>
                    <a:lnTo>
                      <a:pt x="2102455" y="321468"/>
                    </a:lnTo>
                    <a:cubicBezTo>
                      <a:pt x="2100074" y="328612"/>
                      <a:pt x="2096788" y="335516"/>
                      <a:pt x="2095311" y="342900"/>
                    </a:cubicBezTo>
                    <a:cubicBezTo>
                      <a:pt x="2092930" y="354806"/>
                      <a:pt x="2090897" y="366787"/>
                      <a:pt x="2088167" y="378618"/>
                    </a:cubicBezTo>
                    <a:cubicBezTo>
                      <a:pt x="2083752" y="397751"/>
                      <a:pt x="2078642" y="416718"/>
                      <a:pt x="2073880" y="435768"/>
                    </a:cubicBezTo>
                    <a:cubicBezTo>
                      <a:pt x="2071499" y="445293"/>
                      <a:pt x="2068662" y="454716"/>
                      <a:pt x="2066736" y="464343"/>
                    </a:cubicBezTo>
                    <a:lnTo>
                      <a:pt x="2052448" y="535781"/>
                    </a:lnTo>
                    <a:cubicBezTo>
                      <a:pt x="2050067" y="547687"/>
                      <a:pt x="2049145" y="559981"/>
                      <a:pt x="2045305" y="571500"/>
                    </a:cubicBezTo>
                    <a:cubicBezTo>
                      <a:pt x="2040542" y="585787"/>
                      <a:pt x="2034670" y="599751"/>
                      <a:pt x="2031017" y="614362"/>
                    </a:cubicBezTo>
                    <a:cubicBezTo>
                      <a:pt x="2028636" y="623887"/>
                      <a:pt x="2029319" y="634768"/>
                      <a:pt x="2023873" y="642937"/>
                    </a:cubicBezTo>
                    <a:cubicBezTo>
                      <a:pt x="2019111" y="650081"/>
                      <a:pt x="2010121" y="653385"/>
                      <a:pt x="2002442" y="657225"/>
                    </a:cubicBezTo>
                    <a:cubicBezTo>
                      <a:pt x="1989726" y="663583"/>
                      <a:pt x="1955767" y="670348"/>
                      <a:pt x="1945292" y="671512"/>
                    </a:cubicBezTo>
                    <a:cubicBezTo>
                      <a:pt x="1887952" y="677883"/>
                      <a:pt x="1765665" y="683222"/>
                      <a:pt x="1716692" y="685800"/>
                    </a:cubicBezTo>
                    <a:cubicBezTo>
                      <a:pt x="1635714" y="701994"/>
                      <a:pt x="1654742" y="700087"/>
                      <a:pt x="1516667" y="700087"/>
                    </a:cubicBezTo>
                    <a:lnTo>
                      <a:pt x="788005" y="692943"/>
                    </a:lnTo>
                    <a:cubicBezTo>
                      <a:pt x="764192" y="695324"/>
                      <a:pt x="740314" y="697119"/>
                      <a:pt x="716567" y="700087"/>
                    </a:cubicBezTo>
                    <a:cubicBezTo>
                      <a:pt x="668564" y="706088"/>
                      <a:pt x="684677" y="705587"/>
                      <a:pt x="645130" y="714375"/>
                    </a:cubicBezTo>
                    <a:cubicBezTo>
                      <a:pt x="633277" y="717009"/>
                      <a:pt x="621317" y="719137"/>
                      <a:pt x="609411" y="721518"/>
                    </a:cubicBezTo>
                    <a:cubicBezTo>
                      <a:pt x="561786" y="719137"/>
                      <a:pt x="514080" y="718032"/>
                      <a:pt x="466536" y="714375"/>
                    </a:cubicBezTo>
                    <a:cubicBezTo>
                      <a:pt x="455594" y="713533"/>
                      <a:pt x="401079" y="703116"/>
                      <a:pt x="387955" y="700087"/>
                    </a:cubicBezTo>
                    <a:cubicBezTo>
                      <a:pt x="368822" y="695672"/>
                      <a:pt x="349434" y="692010"/>
                      <a:pt x="330805" y="685800"/>
                    </a:cubicBezTo>
                    <a:lnTo>
                      <a:pt x="266511" y="664368"/>
                    </a:lnTo>
                    <a:cubicBezTo>
                      <a:pt x="244257" y="656950"/>
                      <a:pt x="235216" y="652954"/>
                      <a:pt x="209361" y="650081"/>
                    </a:cubicBezTo>
                    <a:cubicBezTo>
                      <a:pt x="199894" y="649029"/>
                      <a:pt x="167689" y="644128"/>
                      <a:pt x="159355" y="642937"/>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46" name="Straight Connector 45">
                <a:extLst>
                  <a:ext uri="{FF2B5EF4-FFF2-40B4-BE49-F238E27FC236}">
                    <a16:creationId xmlns:a16="http://schemas.microsoft.com/office/drawing/2014/main" id="{B9808AE5-8D5D-0245-A91F-69AD58EFBFBE}"/>
                  </a:ext>
                </a:extLst>
              </p:cNvPr>
              <p:cNvCxnSpPr/>
              <p:nvPr/>
            </p:nvCxnSpPr>
            <p:spPr>
              <a:xfrm>
                <a:off x="9220196" y="5064919"/>
                <a:ext cx="123829" cy="45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66120A2-DC23-1F4B-A19D-A16E34068C43}"/>
                  </a:ext>
                </a:extLst>
              </p:cNvPr>
              <p:cNvCxnSpPr/>
              <p:nvPr/>
            </p:nvCxnSpPr>
            <p:spPr>
              <a:xfrm>
                <a:off x="9410924" y="5080738"/>
                <a:ext cx="123829" cy="45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7F4EE92-15D4-EA45-8D08-1B7A282D00B5}"/>
                  </a:ext>
                </a:extLst>
              </p:cNvPr>
              <p:cNvCxnSpPr/>
              <p:nvPr/>
            </p:nvCxnSpPr>
            <p:spPr>
              <a:xfrm>
                <a:off x="9619584" y="5082890"/>
                <a:ext cx="123829" cy="451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36AAEF-D453-484C-9EC3-1C692EECCFC4}"/>
                  </a:ext>
                </a:extLst>
              </p:cNvPr>
              <p:cNvCxnSpPr/>
              <p:nvPr/>
            </p:nvCxnSpPr>
            <p:spPr>
              <a:xfrm>
                <a:off x="9825975" y="5082890"/>
                <a:ext cx="123829" cy="451857"/>
              </a:xfrm>
              <a:prstGeom prst="line">
                <a:avLst/>
              </a:prstGeom>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C01C6FFD-A716-254A-8BA8-66DE06365183}"/>
                  </a:ext>
                </a:extLst>
              </p:cNvPr>
              <p:cNvCxnSpPr>
                <a:cxnSpLocks/>
              </p:cNvCxnSpPr>
              <p:nvPr/>
            </p:nvCxnSpPr>
            <p:spPr>
              <a:xfrm flipH="1">
                <a:off x="10907334" y="5060413"/>
                <a:ext cx="92869" cy="446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42545F1-1816-0F44-8617-012058D30506}"/>
                  </a:ext>
                </a:extLst>
              </p:cNvPr>
              <p:cNvCxnSpPr>
                <a:cxnSpLocks/>
              </p:cNvCxnSpPr>
              <p:nvPr/>
            </p:nvCxnSpPr>
            <p:spPr>
              <a:xfrm flipH="1">
                <a:off x="10762314" y="5063749"/>
                <a:ext cx="92869" cy="446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C9CD24A-93C9-4540-9CA2-F91102EC119B}"/>
                  </a:ext>
                </a:extLst>
              </p:cNvPr>
              <p:cNvCxnSpPr>
                <a:cxnSpLocks/>
              </p:cNvCxnSpPr>
              <p:nvPr/>
            </p:nvCxnSpPr>
            <p:spPr>
              <a:xfrm flipH="1">
                <a:off x="10608701" y="5087840"/>
                <a:ext cx="92869" cy="446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555076-A768-EE46-8E08-206B1271286D}"/>
                  </a:ext>
                </a:extLst>
              </p:cNvPr>
              <p:cNvCxnSpPr>
                <a:cxnSpLocks/>
              </p:cNvCxnSpPr>
              <p:nvPr/>
            </p:nvCxnSpPr>
            <p:spPr>
              <a:xfrm flipH="1">
                <a:off x="10439877" y="5080738"/>
                <a:ext cx="92869" cy="446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Snip Same Side Corner Rectangle 77">
              <a:extLst>
                <a:ext uri="{FF2B5EF4-FFF2-40B4-BE49-F238E27FC236}">
                  <a16:creationId xmlns:a16="http://schemas.microsoft.com/office/drawing/2014/main" id="{6DAEEE0D-DC38-234D-BE83-D11C1DE3865E}"/>
                </a:ext>
              </a:extLst>
            </p:cNvPr>
            <p:cNvSpPr/>
            <p:nvPr/>
          </p:nvSpPr>
          <p:spPr>
            <a:xfrm>
              <a:off x="5089083" y="4787965"/>
              <a:ext cx="1820766" cy="1647341"/>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77" name="Can 76">
              <a:extLst>
                <a:ext uri="{FF2B5EF4-FFF2-40B4-BE49-F238E27FC236}">
                  <a16:creationId xmlns:a16="http://schemas.microsoft.com/office/drawing/2014/main" id="{23453446-B217-3248-B7DD-486A95D16705}"/>
                </a:ext>
              </a:extLst>
            </p:cNvPr>
            <p:cNvSpPr/>
            <p:nvPr/>
          </p:nvSpPr>
          <p:spPr>
            <a:xfrm>
              <a:off x="5061023" y="4468357"/>
              <a:ext cx="1876562" cy="438538"/>
            </a:xfrm>
            <a:prstGeom prst="ca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9" name="Oval 78">
              <a:extLst>
                <a:ext uri="{FF2B5EF4-FFF2-40B4-BE49-F238E27FC236}">
                  <a16:creationId xmlns:a16="http://schemas.microsoft.com/office/drawing/2014/main" id="{5671EA6D-B541-1D43-9059-FA0DE88C2D2E}"/>
                </a:ext>
              </a:extLst>
            </p:cNvPr>
            <p:cNvSpPr/>
            <p:nvPr/>
          </p:nvSpPr>
          <p:spPr>
            <a:xfrm>
              <a:off x="5592801" y="5285152"/>
              <a:ext cx="851248" cy="771896"/>
            </a:xfrm>
            <a:prstGeom prst="ellipse">
              <a:avLst/>
            </a:prstGeom>
            <a:solidFill>
              <a:srgbClr val="6291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82" name="Straight Connector 81">
              <a:extLst>
                <a:ext uri="{FF2B5EF4-FFF2-40B4-BE49-F238E27FC236}">
                  <a16:creationId xmlns:a16="http://schemas.microsoft.com/office/drawing/2014/main" id="{F451D631-9617-3449-8804-4D5432E713F4}"/>
                </a:ext>
              </a:extLst>
            </p:cNvPr>
            <p:cNvCxnSpPr>
              <a:stCxn id="79" idx="0"/>
            </p:cNvCxnSpPr>
            <p:nvPr/>
          </p:nvCxnSpPr>
          <p:spPr>
            <a:xfrm>
              <a:off x="6018425" y="5285152"/>
              <a:ext cx="0" cy="146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1E90A2-ECE9-034B-816F-CEC313B344B8}"/>
                </a:ext>
              </a:extLst>
            </p:cNvPr>
            <p:cNvCxnSpPr>
              <a:cxnSpLocks/>
            </p:cNvCxnSpPr>
            <p:nvPr/>
          </p:nvCxnSpPr>
          <p:spPr>
            <a:xfrm flipH="1">
              <a:off x="6158560" y="5344243"/>
              <a:ext cx="92766" cy="125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0787C61-F84A-4649-B76D-AE580B9098A9}"/>
                </a:ext>
              </a:extLst>
            </p:cNvPr>
            <p:cNvCxnSpPr>
              <a:cxnSpLocks/>
            </p:cNvCxnSpPr>
            <p:nvPr/>
          </p:nvCxnSpPr>
          <p:spPr>
            <a:xfrm flipH="1">
              <a:off x="6228065" y="5464995"/>
              <a:ext cx="157175" cy="96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E95B23F-48D7-9F42-A107-9C6DD39E9B8A}"/>
                </a:ext>
              </a:extLst>
            </p:cNvPr>
            <p:cNvCxnSpPr>
              <a:cxnSpLocks/>
            </p:cNvCxnSpPr>
            <p:nvPr/>
          </p:nvCxnSpPr>
          <p:spPr>
            <a:xfrm flipH="1">
              <a:off x="6251326" y="5680821"/>
              <a:ext cx="192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5EB563E-CF7F-4B45-82A0-FAD56270C815}"/>
                </a:ext>
              </a:extLst>
            </p:cNvPr>
            <p:cNvCxnSpPr>
              <a:cxnSpLocks/>
            </p:cNvCxnSpPr>
            <p:nvPr/>
          </p:nvCxnSpPr>
          <p:spPr>
            <a:xfrm flipH="1" flipV="1">
              <a:off x="6220662" y="5809458"/>
              <a:ext cx="143416" cy="87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9BDD467-4860-7C47-A741-6B45368AB352}"/>
                </a:ext>
              </a:extLst>
            </p:cNvPr>
            <p:cNvCxnSpPr>
              <a:cxnSpLocks/>
            </p:cNvCxnSpPr>
            <p:nvPr/>
          </p:nvCxnSpPr>
          <p:spPr>
            <a:xfrm flipH="1" flipV="1">
              <a:off x="6137741" y="5883923"/>
              <a:ext cx="93496" cy="110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D6BFAA6-DDEC-BE48-A2E5-F0A10BF6F178}"/>
                </a:ext>
              </a:extLst>
            </p:cNvPr>
            <p:cNvCxnSpPr>
              <a:cxnSpLocks/>
            </p:cNvCxnSpPr>
            <p:nvPr/>
          </p:nvCxnSpPr>
          <p:spPr>
            <a:xfrm flipV="1">
              <a:off x="6018425" y="5897424"/>
              <a:ext cx="0" cy="154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E1FB263-7175-874A-884A-8009E7262B7D}"/>
                </a:ext>
              </a:extLst>
            </p:cNvPr>
            <p:cNvCxnSpPr>
              <a:cxnSpLocks/>
            </p:cNvCxnSpPr>
            <p:nvPr/>
          </p:nvCxnSpPr>
          <p:spPr>
            <a:xfrm>
              <a:off x="5805613" y="5339647"/>
              <a:ext cx="96362" cy="125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7374055-50B1-2449-8551-EB63F9EE5377}"/>
                </a:ext>
              </a:extLst>
            </p:cNvPr>
            <p:cNvCxnSpPr>
              <a:cxnSpLocks/>
            </p:cNvCxnSpPr>
            <p:nvPr/>
          </p:nvCxnSpPr>
          <p:spPr>
            <a:xfrm>
              <a:off x="5644020" y="5483078"/>
              <a:ext cx="158277" cy="73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704190D-FDA8-6540-8F85-8F9BCA0AB8B2}"/>
                </a:ext>
              </a:extLst>
            </p:cNvPr>
            <p:cNvCxnSpPr>
              <a:cxnSpLocks/>
            </p:cNvCxnSpPr>
            <p:nvPr/>
          </p:nvCxnSpPr>
          <p:spPr>
            <a:xfrm flipH="1">
              <a:off x="5592801" y="5668297"/>
              <a:ext cx="192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3050C64-4B90-0540-B002-9F293F098C2F}"/>
                </a:ext>
              </a:extLst>
            </p:cNvPr>
            <p:cNvCxnSpPr>
              <a:cxnSpLocks/>
            </p:cNvCxnSpPr>
            <p:nvPr/>
          </p:nvCxnSpPr>
          <p:spPr>
            <a:xfrm flipH="1">
              <a:off x="5648094" y="5754923"/>
              <a:ext cx="157175" cy="96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2289AFB-B8CC-1143-975C-6DE7CF1E75DC}"/>
                </a:ext>
              </a:extLst>
            </p:cNvPr>
            <p:cNvCxnSpPr>
              <a:cxnSpLocks/>
            </p:cNvCxnSpPr>
            <p:nvPr/>
          </p:nvCxnSpPr>
          <p:spPr>
            <a:xfrm flipH="1">
              <a:off x="5806105" y="5878068"/>
              <a:ext cx="92766" cy="125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212863F-872D-624D-976D-E634EC61F4B6}"/>
                </a:ext>
              </a:extLst>
            </p:cNvPr>
            <p:cNvCxnSpPr>
              <a:cxnSpLocks/>
            </p:cNvCxnSpPr>
            <p:nvPr/>
          </p:nvCxnSpPr>
          <p:spPr>
            <a:xfrm flipV="1">
              <a:off x="6018425" y="5431792"/>
              <a:ext cx="0" cy="236218"/>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848AF8F4-99F0-D64C-88C5-C22B04A66068}"/>
              </a:ext>
            </a:extLst>
          </p:cNvPr>
          <p:cNvGrpSpPr/>
          <p:nvPr/>
        </p:nvGrpSpPr>
        <p:grpSpPr>
          <a:xfrm>
            <a:off x="6696395" y="3354421"/>
            <a:ext cx="1407422" cy="1475212"/>
            <a:chOff x="5061023" y="4468357"/>
            <a:chExt cx="1876562" cy="1966949"/>
          </a:xfrm>
        </p:grpSpPr>
        <p:sp>
          <p:nvSpPr>
            <p:cNvPr id="110" name="Snip Same Side Corner Rectangle 109">
              <a:extLst>
                <a:ext uri="{FF2B5EF4-FFF2-40B4-BE49-F238E27FC236}">
                  <a16:creationId xmlns:a16="http://schemas.microsoft.com/office/drawing/2014/main" id="{95D76694-4CA4-1B49-A881-E5BDA14FFA23}"/>
                </a:ext>
              </a:extLst>
            </p:cNvPr>
            <p:cNvSpPr/>
            <p:nvPr/>
          </p:nvSpPr>
          <p:spPr>
            <a:xfrm>
              <a:off x="5089083" y="4787965"/>
              <a:ext cx="1820766" cy="1647341"/>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11" name="Can 110">
              <a:extLst>
                <a:ext uri="{FF2B5EF4-FFF2-40B4-BE49-F238E27FC236}">
                  <a16:creationId xmlns:a16="http://schemas.microsoft.com/office/drawing/2014/main" id="{DB457E2D-C9E4-0345-A8FC-512FFADCD571}"/>
                </a:ext>
              </a:extLst>
            </p:cNvPr>
            <p:cNvSpPr/>
            <p:nvPr/>
          </p:nvSpPr>
          <p:spPr>
            <a:xfrm>
              <a:off x="5061023" y="4468357"/>
              <a:ext cx="1876562" cy="438538"/>
            </a:xfrm>
            <a:prstGeom prst="ca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2" name="Oval 111">
              <a:extLst>
                <a:ext uri="{FF2B5EF4-FFF2-40B4-BE49-F238E27FC236}">
                  <a16:creationId xmlns:a16="http://schemas.microsoft.com/office/drawing/2014/main" id="{286DEDA3-5B80-F248-83D9-F61A03343040}"/>
                </a:ext>
              </a:extLst>
            </p:cNvPr>
            <p:cNvSpPr/>
            <p:nvPr/>
          </p:nvSpPr>
          <p:spPr>
            <a:xfrm>
              <a:off x="5592801" y="5285152"/>
              <a:ext cx="851248" cy="771896"/>
            </a:xfrm>
            <a:prstGeom prst="ellipse">
              <a:avLst/>
            </a:prstGeom>
            <a:solidFill>
              <a:srgbClr val="6291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113" name="Straight Connector 112">
              <a:extLst>
                <a:ext uri="{FF2B5EF4-FFF2-40B4-BE49-F238E27FC236}">
                  <a16:creationId xmlns:a16="http://schemas.microsoft.com/office/drawing/2014/main" id="{1F2DDC51-FE5B-6A4A-BA63-22A0F9D5A473}"/>
                </a:ext>
              </a:extLst>
            </p:cNvPr>
            <p:cNvCxnSpPr>
              <a:stCxn id="112" idx="0"/>
            </p:cNvCxnSpPr>
            <p:nvPr/>
          </p:nvCxnSpPr>
          <p:spPr>
            <a:xfrm>
              <a:off x="6018425" y="5285152"/>
              <a:ext cx="0" cy="146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CFE699B-51BC-FC40-990E-F4E2FF9404CD}"/>
                </a:ext>
              </a:extLst>
            </p:cNvPr>
            <p:cNvCxnSpPr>
              <a:cxnSpLocks/>
            </p:cNvCxnSpPr>
            <p:nvPr/>
          </p:nvCxnSpPr>
          <p:spPr>
            <a:xfrm flipH="1">
              <a:off x="6158560" y="5344243"/>
              <a:ext cx="92766" cy="125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3213027-D36A-2846-A432-FA575DF01041}"/>
                </a:ext>
              </a:extLst>
            </p:cNvPr>
            <p:cNvCxnSpPr>
              <a:cxnSpLocks/>
            </p:cNvCxnSpPr>
            <p:nvPr/>
          </p:nvCxnSpPr>
          <p:spPr>
            <a:xfrm flipH="1">
              <a:off x="6228065" y="5464995"/>
              <a:ext cx="157175" cy="96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FD0FA07-2A2E-B04A-855B-1A21CB6A7EE4}"/>
                </a:ext>
              </a:extLst>
            </p:cNvPr>
            <p:cNvCxnSpPr>
              <a:cxnSpLocks/>
            </p:cNvCxnSpPr>
            <p:nvPr/>
          </p:nvCxnSpPr>
          <p:spPr>
            <a:xfrm flipH="1">
              <a:off x="6251326" y="5680821"/>
              <a:ext cx="192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AF8587E-6CF5-0E4D-BF6B-223AD83A2847}"/>
                </a:ext>
              </a:extLst>
            </p:cNvPr>
            <p:cNvCxnSpPr>
              <a:cxnSpLocks/>
            </p:cNvCxnSpPr>
            <p:nvPr/>
          </p:nvCxnSpPr>
          <p:spPr>
            <a:xfrm flipH="1" flipV="1">
              <a:off x="6220662" y="5809458"/>
              <a:ext cx="143416" cy="87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4CF4737-D154-E944-8595-ACDC7D45AE7E}"/>
                </a:ext>
              </a:extLst>
            </p:cNvPr>
            <p:cNvCxnSpPr>
              <a:cxnSpLocks/>
            </p:cNvCxnSpPr>
            <p:nvPr/>
          </p:nvCxnSpPr>
          <p:spPr>
            <a:xfrm flipH="1" flipV="1">
              <a:off x="6137741" y="5883923"/>
              <a:ext cx="93496" cy="110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D808A0B-C992-B347-B952-5BFDC20C273A}"/>
                </a:ext>
              </a:extLst>
            </p:cNvPr>
            <p:cNvCxnSpPr>
              <a:cxnSpLocks/>
            </p:cNvCxnSpPr>
            <p:nvPr/>
          </p:nvCxnSpPr>
          <p:spPr>
            <a:xfrm flipV="1">
              <a:off x="6018425" y="5897424"/>
              <a:ext cx="0" cy="154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96F9732-A6A8-2840-94E7-1A40D4CBFD41}"/>
                </a:ext>
              </a:extLst>
            </p:cNvPr>
            <p:cNvCxnSpPr>
              <a:cxnSpLocks/>
            </p:cNvCxnSpPr>
            <p:nvPr/>
          </p:nvCxnSpPr>
          <p:spPr>
            <a:xfrm>
              <a:off x="5805613" y="5339647"/>
              <a:ext cx="96362" cy="125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D67869-6FB1-1640-B4E6-B395C1ED6E26}"/>
                </a:ext>
              </a:extLst>
            </p:cNvPr>
            <p:cNvCxnSpPr>
              <a:cxnSpLocks/>
            </p:cNvCxnSpPr>
            <p:nvPr/>
          </p:nvCxnSpPr>
          <p:spPr>
            <a:xfrm>
              <a:off x="5644020" y="5483078"/>
              <a:ext cx="158277" cy="73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1E36AFD-8CB3-4648-9A6E-4E4A1B4DD03A}"/>
                </a:ext>
              </a:extLst>
            </p:cNvPr>
            <p:cNvCxnSpPr>
              <a:cxnSpLocks/>
            </p:cNvCxnSpPr>
            <p:nvPr/>
          </p:nvCxnSpPr>
          <p:spPr>
            <a:xfrm flipH="1">
              <a:off x="5592801" y="5668297"/>
              <a:ext cx="192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BD2FA49-C758-AD42-BF38-FFF9A5D56A33}"/>
                </a:ext>
              </a:extLst>
            </p:cNvPr>
            <p:cNvCxnSpPr>
              <a:cxnSpLocks/>
            </p:cNvCxnSpPr>
            <p:nvPr/>
          </p:nvCxnSpPr>
          <p:spPr>
            <a:xfrm flipH="1">
              <a:off x="5648094" y="5754923"/>
              <a:ext cx="157175" cy="96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1EE4594-8118-3544-B535-84F518F82192}"/>
                </a:ext>
              </a:extLst>
            </p:cNvPr>
            <p:cNvCxnSpPr>
              <a:cxnSpLocks/>
            </p:cNvCxnSpPr>
            <p:nvPr/>
          </p:nvCxnSpPr>
          <p:spPr>
            <a:xfrm flipH="1">
              <a:off x="5806105" y="5878068"/>
              <a:ext cx="92766" cy="125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BB655DD-25DC-0E4A-B54F-A260F36BCA65}"/>
                </a:ext>
              </a:extLst>
            </p:cNvPr>
            <p:cNvCxnSpPr>
              <a:cxnSpLocks/>
            </p:cNvCxnSpPr>
            <p:nvPr/>
          </p:nvCxnSpPr>
          <p:spPr>
            <a:xfrm flipV="1">
              <a:off x="6018425" y="5561145"/>
              <a:ext cx="209640" cy="106865"/>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36" name="Google Shape;68;p2">
            <a:extLst>
              <a:ext uri="{FF2B5EF4-FFF2-40B4-BE49-F238E27FC236}">
                <a16:creationId xmlns:a16="http://schemas.microsoft.com/office/drawing/2014/main" id="{4A8592DE-2BDE-A647-9C04-FDE08CDF69B3}"/>
              </a:ext>
            </a:extLst>
          </p:cNvPr>
          <p:cNvSpPr/>
          <p:nvPr/>
        </p:nvSpPr>
        <p:spPr>
          <a:xfrm>
            <a:off x="5510463" y="2018881"/>
            <a:ext cx="3544083" cy="712251"/>
          </a:xfrm>
          <a:prstGeom prst="rect">
            <a:avLst/>
          </a:prstGeom>
          <a:solidFill>
            <a:schemeClr val="bg1"/>
          </a:solidFill>
          <a:ln>
            <a:noFill/>
          </a:ln>
        </p:spPr>
        <p:txBody>
          <a:bodyPr spcFirstLastPara="1" wrap="square" lIns="91425" tIns="91425" rIns="91425" bIns="91425" anchor="ctr" anchorCtr="0">
            <a:noAutofit/>
          </a:bodyPr>
          <a:lstStyle/>
          <a:p>
            <a:pPr algn="ctr">
              <a:buClr>
                <a:srgbClr val="000000"/>
              </a:buClr>
              <a:buSzPts val="1400"/>
            </a:pPr>
            <a:r>
              <a:rPr lang="en" sz="1050" b="1" dirty="0">
                <a:solidFill>
                  <a:srgbClr val="8C66A8"/>
                </a:solidFill>
                <a:latin typeface="Open Sans" panose="020B0606030504020204" pitchFamily="34" charset="0"/>
                <a:ea typeface="Open Sans" panose="020B0606030504020204" pitchFamily="34" charset="0"/>
                <a:cs typeface="Open Sans" panose="020B0606030504020204" pitchFamily="34" charset="0"/>
                <a:sym typeface="Open Sans"/>
              </a:rPr>
              <a:t>The most pepper you should get is 3 grams. If you have more than 3 grams, you have water in your sample that did not fully evaporate.</a:t>
            </a:r>
            <a:endParaRPr sz="1050" dirty="0">
              <a:solidFill>
                <a:srgbClr val="8C66A8"/>
              </a:solidFill>
            </a:endParaRPr>
          </a:p>
        </p:txBody>
      </p:sp>
      <p:sp>
        <p:nvSpPr>
          <p:cNvPr id="80" name="Rectangle 79">
            <a:extLst>
              <a:ext uri="{FF2B5EF4-FFF2-40B4-BE49-F238E27FC236}">
                <a16:creationId xmlns:a16="http://schemas.microsoft.com/office/drawing/2014/main" id="{80C3D923-5B5F-C84A-AF32-36E1C84D9E01}"/>
              </a:ext>
            </a:extLst>
          </p:cNvPr>
          <p:cNvSpPr/>
          <p:nvPr/>
        </p:nvSpPr>
        <p:spPr>
          <a:xfrm>
            <a:off x="3666086" y="4863682"/>
            <a:ext cx="2429272" cy="2668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050" i="1" dirty="0">
                <a:solidFill>
                  <a:schemeClr val="tx1"/>
                </a:solidFill>
                <a:latin typeface="Open Sans" pitchFamily="2" charset="0"/>
                <a:ea typeface="Open Sans" pitchFamily="2" charset="0"/>
                <a:cs typeface="Open Sans" pitchFamily="2" charset="0"/>
              </a:rPr>
              <a:t>Pepper Weigh In</a:t>
            </a:r>
            <a:endParaRPr lang="en-US" sz="1050" dirty="0"/>
          </a:p>
        </p:txBody>
      </p:sp>
    </p:spTree>
    <p:extLst>
      <p:ext uri="{BB962C8B-B14F-4D97-AF65-F5344CB8AC3E}">
        <p14:creationId xmlns:p14="http://schemas.microsoft.com/office/powerpoint/2010/main" val="379796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0117-E0E5-D54B-BFC5-FD7433DC6CB8}"/>
              </a:ext>
            </a:extLst>
          </p:cNvPr>
          <p:cNvSpPr>
            <a:spLocks noGrp="1"/>
          </p:cNvSpPr>
          <p:nvPr>
            <p:ph type="title"/>
          </p:nvPr>
        </p:nvSpPr>
        <p:spPr>
          <a:xfrm>
            <a:off x="244586" y="144463"/>
            <a:ext cx="8562530" cy="994172"/>
          </a:xfrm>
        </p:spPr>
        <p:txBody>
          <a:bodyPr/>
          <a:lstStyle/>
          <a:p>
            <a:pPr algn="ctr"/>
            <a:r>
              <a:rPr lang="en-US" sz="3300" b="1" dirty="0">
                <a:solidFill>
                  <a:srgbClr val="F4A640"/>
                </a:solidFill>
                <a:latin typeface="Open Sans"/>
                <a:ea typeface="Open Sans"/>
                <a:cs typeface="Open Sans"/>
                <a:sym typeface="Open Sans"/>
              </a:rPr>
              <a:t>HOW WELL DID YOUR METHOD WORK?</a:t>
            </a:r>
            <a:endParaRPr lang="en-US" dirty="0">
              <a:solidFill>
                <a:srgbClr val="F4A640"/>
              </a:solidFill>
            </a:endParaRPr>
          </a:p>
        </p:txBody>
      </p:sp>
      <p:sp>
        <p:nvSpPr>
          <p:cNvPr id="7" name="Google Shape;68;p2">
            <a:extLst>
              <a:ext uri="{FF2B5EF4-FFF2-40B4-BE49-F238E27FC236}">
                <a16:creationId xmlns:a16="http://schemas.microsoft.com/office/drawing/2014/main" id="{7092DC8B-1838-1D41-AA01-C807F5EF7BF6}"/>
              </a:ext>
            </a:extLst>
          </p:cNvPr>
          <p:cNvSpPr/>
          <p:nvPr/>
        </p:nvSpPr>
        <p:spPr>
          <a:xfrm>
            <a:off x="442912" y="1138635"/>
            <a:ext cx="3607594" cy="3233935"/>
          </a:xfrm>
          <a:prstGeom prst="rect">
            <a:avLst/>
          </a:prstGeom>
          <a:solidFill>
            <a:schemeClr val="bg1"/>
          </a:solidFill>
          <a:ln>
            <a:noFill/>
          </a:ln>
        </p:spPr>
        <p:txBody>
          <a:bodyPr spcFirstLastPara="1" wrap="square" lIns="91425" tIns="91425" rIns="91425" bIns="91425" anchor="t" anchorCtr="0">
            <a:noAutofit/>
          </a:bodyPr>
          <a:lstStyle/>
          <a:p>
            <a:pPr>
              <a:buClr>
                <a:srgbClr val="000000"/>
              </a:buClr>
              <a:buSzPts val="1400"/>
            </a:pP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On your “</a:t>
            </a:r>
            <a:r>
              <a:rPr lang="en-US" sz="2400" b="1" u="sng" dirty="0">
                <a:latin typeface="Open Sans" panose="020B0606030504020204" pitchFamily="34" charset="0"/>
                <a:ea typeface="Open Sans" panose="020B0606030504020204" pitchFamily="34" charset="0"/>
                <a:cs typeface="Open Sans" panose="020B0606030504020204" pitchFamily="34" charset="0"/>
                <a:sym typeface="Open Sans"/>
              </a:rPr>
              <a:t>Budget Form</a:t>
            </a: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 record the amount of pepper you purified.</a:t>
            </a:r>
          </a:p>
          <a:p>
            <a:pPr>
              <a:buClr>
                <a:srgbClr val="000000"/>
              </a:buClr>
              <a:buSzPts val="1400"/>
            </a:pPr>
            <a:endParaRPr lang="en-US" sz="2400" dirty="0">
              <a:latin typeface="Open Sans" panose="020B0606030504020204" pitchFamily="34" charset="0"/>
              <a:ea typeface="Open Sans" panose="020B0606030504020204" pitchFamily="34" charset="0"/>
              <a:cs typeface="Open Sans" panose="020B0606030504020204" pitchFamily="34" charset="0"/>
              <a:sym typeface="Open Sans"/>
            </a:endParaRPr>
          </a:p>
          <a:p>
            <a:pPr>
              <a:buClr>
                <a:srgbClr val="000000"/>
              </a:buClr>
              <a:buSzPts val="1400"/>
            </a:pP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Check that there are </a:t>
            </a:r>
            <a:r>
              <a:rPr lang="en-US" sz="2400" b="1" dirty="0">
                <a:latin typeface="Open Sans" panose="020B0606030504020204" pitchFamily="34" charset="0"/>
                <a:ea typeface="Open Sans" panose="020B0606030504020204" pitchFamily="34" charset="0"/>
                <a:cs typeface="Open Sans" panose="020B0606030504020204" pitchFamily="34" charset="0"/>
                <a:sym typeface="Open Sans"/>
              </a:rPr>
              <a:t>no salt or sugar solutes </a:t>
            </a: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in your pepper that were not dissolved. </a:t>
            </a:r>
            <a:endParaRPr lang="en-US" sz="2400" dirty="0"/>
          </a:p>
        </p:txBody>
      </p:sp>
      <p:grpSp>
        <p:nvGrpSpPr>
          <p:cNvPr id="11" name="Group 10">
            <a:extLst>
              <a:ext uri="{FF2B5EF4-FFF2-40B4-BE49-F238E27FC236}">
                <a16:creationId xmlns:a16="http://schemas.microsoft.com/office/drawing/2014/main" id="{250F4A8A-C688-F64F-A0E3-2A7927AE0A8F}"/>
              </a:ext>
            </a:extLst>
          </p:cNvPr>
          <p:cNvGrpSpPr/>
          <p:nvPr/>
        </p:nvGrpSpPr>
        <p:grpSpPr>
          <a:xfrm>
            <a:off x="4965192" y="1162695"/>
            <a:ext cx="2835497" cy="2600847"/>
            <a:chOff x="7712376" y="2567664"/>
            <a:chExt cx="3225634" cy="2877594"/>
          </a:xfrm>
        </p:grpSpPr>
        <p:grpSp>
          <p:nvGrpSpPr>
            <p:cNvPr id="12" name="Group 11">
              <a:extLst>
                <a:ext uri="{FF2B5EF4-FFF2-40B4-BE49-F238E27FC236}">
                  <a16:creationId xmlns:a16="http://schemas.microsoft.com/office/drawing/2014/main" id="{A3964038-5116-7E47-B7C9-581EB77336D0}"/>
                </a:ext>
              </a:extLst>
            </p:cNvPr>
            <p:cNvGrpSpPr/>
            <p:nvPr/>
          </p:nvGrpSpPr>
          <p:grpSpPr>
            <a:xfrm>
              <a:off x="7712376" y="2567664"/>
              <a:ext cx="3225634" cy="2877594"/>
              <a:chOff x="7132320" y="2452767"/>
              <a:chExt cx="3225634" cy="2877594"/>
            </a:xfrm>
          </p:grpSpPr>
          <p:sp>
            <p:nvSpPr>
              <p:cNvPr id="157" name="Freeform 156">
                <a:extLst>
                  <a:ext uri="{FF2B5EF4-FFF2-40B4-BE49-F238E27FC236}">
                    <a16:creationId xmlns:a16="http://schemas.microsoft.com/office/drawing/2014/main" id="{E09F1DA3-6261-0C4D-BB27-17230FD2564E}"/>
                  </a:ext>
                </a:extLst>
              </p:cNvPr>
              <p:cNvSpPr/>
              <p:nvPr/>
            </p:nvSpPr>
            <p:spPr>
              <a:xfrm>
                <a:off x="7132320" y="2452767"/>
                <a:ext cx="3225634" cy="2877594"/>
              </a:xfrm>
              <a:custGeom>
                <a:avLst/>
                <a:gdLst>
                  <a:gd name="connsiteX0" fmla="*/ 1687484 w 3225634"/>
                  <a:gd name="connsiteY0" fmla="*/ 8312 h 2877594"/>
                  <a:gd name="connsiteX1" fmla="*/ 1687484 w 3225634"/>
                  <a:gd name="connsiteY1" fmla="*/ 8312 h 2877594"/>
                  <a:gd name="connsiteX2" fmla="*/ 1762298 w 3225634"/>
                  <a:gd name="connsiteY2" fmla="*/ 16625 h 2877594"/>
                  <a:gd name="connsiteX3" fmla="*/ 2136371 w 3225634"/>
                  <a:gd name="connsiteY3" fmla="*/ 0 h 2877594"/>
                  <a:gd name="connsiteX4" fmla="*/ 2419004 w 3225634"/>
                  <a:gd name="connsiteY4" fmla="*/ 8312 h 2877594"/>
                  <a:gd name="connsiteX5" fmla="*/ 2485506 w 3225634"/>
                  <a:gd name="connsiteY5" fmla="*/ 16625 h 2877594"/>
                  <a:gd name="connsiteX6" fmla="*/ 2560320 w 3225634"/>
                  <a:gd name="connsiteY6" fmla="*/ 33251 h 2877594"/>
                  <a:gd name="connsiteX7" fmla="*/ 2593571 w 3225634"/>
                  <a:gd name="connsiteY7" fmla="*/ 74814 h 2877594"/>
                  <a:gd name="connsiteX8" fmla="*/ 2651760 w 3225634"/>
                  <a:gd name="connsiteY8" fmla="*/ 141316 h 2877594"/>
                  <a:gd name="connsiteX9" fmla="*/ 2693324 w 3225634"/>
                  <a:gd name="connsiteY9" fmla="*/ 199505 h 2877594"/>
                  <a:gd name="connsiteX10" fmla="*/ 2709949 w 3225634"/>
                  <a:gd name="connsiteY10" fmla="*/ 216131 h 2877594"/>
                  <a:gd name="connsiteX11" fmla="*/ 2759826 w 3225634"/>
                  <a:gd name="connsiteY11" fmla="*/ 199505 h 2877594"/>
                  <a:gd name="connsiteX12" fmla="*/ 2809702 w 3225634"/>
                  <a:gd name="connsiteY12" fmla="*/ 216131 h 2877594"/>
                  <a:gd name="connsiteX13" fmla="*/ 2851266 w 3225634"/>
                  <a:gd name="connsiteY13" fmla="*/ 241069 h 2877594"/>
                  <a:gd name="connsiteX14" fmla="*/ 2901142 w 3225634"/>
                  <a:gd name="connsiteY14" fmla="*/ 299258 h 2877594"/>
                  <a:gd name="connsiteX15" fmla="*/ 2917768 w 3225634"/>
                  <a:gd name="connsiteY15" fmla="*/ 315883 h 2877594"/>
                  <a:gd name="connsiteX16" fmla="*/ 2934393 w 3225634"/>
                  <a:gd name="connsiteY16" fmla="*/ 332509 h 2877594"/>
                  <a:gd name="connsiteX17" fmla="*/ 2975957 w 3225634"/>
                  <a:gd name="connsiteY17" fmla="*/ 365760 h 2877594"/>
                  <a:gd name="connsiteX18" fmla="*/ 2992582 w 3225634"/>
                  <a:gd name="connsiteY18" fmla="*/ 390698 h 2877594"/>
                  <a:gd name="connsiteX19" fmla="*/ 3025833 w 3225634"/>
                  <a:gd name="connsiteY19" fmla="*/ 423949 h 2877594"/>
                  <a:gd name="connsiteX20" fmla="*/ 3050771 w 3225634"/>
                  <a:gd name="connsiteY20" fmla="*/ 473825 h 2877594"/>
                  <a:gd name="connsiteX21" fmla="*/ 3067397 w 3225634"/>
                  <a:gd name="connsiteY21" fmla="*/ 523701 h 2877594"/>
                  <a:gd name="connsiteX22" fmla="*/ 3092335 w 3225634"/>
                  <a:gd name="connsiteY22" fmla="*/ 606829 h 2877594"/>
                  <a:gd name="connsiteX23" fmla="*/ 3125586 w 3225634"/>
                  <a:gd name="connsiteY23" fmla="*/ 648392 h 2877594"/>
                  <a:gd name="connsiteX24" fmla="*/ 3175462 w 3225634"/>
                  <a:gd name="connsiteY24" fmla="*/ 681643 h 2877594"/>
                  <a:gd name="connsiteX25" fmla="*/ 3192088 w 3225634"/>
                  <a:gd name="connsiteY25" fmla="*/ 706581 h 2877594"/>
                  <a:gd name="connsiteX26" fmla="*/ 3192088 w 3225634"/>
                  <a:gd name="connsiteY26" fmla="*/ 831272 h 2877594"/>
                  <a:gd name="connsiteX27" fmla="*/ 3175462 w 3225634"/>
                  <a:gd name="connsiteY27" fmla="*/ 881149 h 2877594"/>
                  <a:gd name="connsiteX28" fmla="*/ 3200400 w 3225634"/>
                  <a:gd name="connsiteY28" fmla="*/ 1130531 h 2877594"/>
                  <a:gd name="connsiteX29" fmla="*/ 3208713 w 3225634"/>
                  <a:gd name="connsiteY29" fmla="*/ 1155469 h 2877594"/>
                  <a:gd name="connsiteX30" fmla="*/ 3225338 w 3225634"/>
                  <a:gd name="connsiteY30" fmla="*/ 1180407 h 2877594"/>
                  <a:gd name="connsiteX31" fmla="*/ 3217026 w 3225634"/>
                  <a:gd name="connsiteY31" fmla="*/ 1280160 h 2877594"/>
                  <a:gd name="connsiteX32" fmla="*/ 3208713 w 3225634"/>
                  <a:gd name="connsiteY32" fmla="*/ 1338349 h 2877594"/>
                  <a:gd name="connsiteX33" fmla="*/ 3225338 w 3225634"/>
                  <a:gd name="connsiteY33" fmla="*/ 1471352 h 2877594"/>
                  <a:gd name="connsiteX34" fmla="*/ 3208713 w 3225634"/>
                  <a:gd name="connsiteY34" fmla="*/ 1637607 h 2877594"/>
                  <a:gd name="connsiteX35" fmla="*/ 3192088 w 3225634"/>
                  <a:gd name="connsiteY35" fmla="*/ 1662545 h 2877594"/>
                  <a:gd name="connsiteX36" fmla="*/ 3175462 w 3225634"/>
                  <a:gd name="connsiteY36" fmla="*/ 1712421 h 2877594"/>
                  <a:gd name="connsiteX37" fmla="*/ 3167149 w 3225634"/>
                  <a:gd name="connsiteY37" fmla="*/ 1770611 h 2877594"/>
                  <a:gd name="connsiteX38" fmla="*/ 3158837 w 3225634"/>
                  <a:gd name="connsiteY38" fmla="*/ 1903614 h 2877594"/>
                  <a:gd name="connsiteX39" fmla="*/ 3142211 w 3225634"/>
                  <a:gd name="connsiteY39" fmla="*/ 1953491 h 2877594"/>
                  <a:gd name="connsiteX40" fmla="*/ 3125586 w 3225634"/>
                  <a:gd name="connsiteY40" fmla="*/ 2003367 h 2877594"/>
                  <a:gd name="connsiteX41" fmla="*/ 3117273 w 3225634"/>
                  <a:gd name="connsiteY41" fmla="*/ 2028305 h 2877594"/>
                  <a:gd name="connsiteX42" fmla="*/ 3084022 w 3225634"/>
                  <a:gd name="connsiteY42" fmla="*/ 2061556 h 2877594"/>
                  <a:gd name="connsiteX43" fmla="*/ 3050771 w 3225634"/>
                  <a:gd name="connsiteY43" fmla="*/ 2103120 h 2877594"/>
                  <a:gd name="connsiteX44" fmla="*/ 3042458 w 3225634"/>
                  <a:gd name="connsiteY44" fmla="*/ 2128058 h 2877594"/>
                  <a:gd name="connsiteX45" fmla="*/ 2992582 w 3225634"/>
                  <a:gd name="connsiteY45" fmla="*/ 2169621 h 2877594"/>
                  <a:gd name="connsiteX46" fmla="*/ 2959331 w 3225634"/>
                  <a:gd name="connsiteY46" fmla="*/ 2177934 h 2877594"/>
                  <a:gd name="connsiteX47" fmla="*/ 2951018 w 3225634"/>
                  <a:gd name="connsiteY47" fmla="*/ 2236123 h 2877594"/>
                  <a:gd name="connsiteX48" fmla="*/ 2934393 w 3225634"/>
                  <a:gd name="connsiteY48" fmla="*/ 2252749 h 2877594"/>
                  <a:gd name="connsiteX49" fmla="*/ 2884517 w 3225634"/>
                  <a:gd name="connsiteY49" fmla="*/ 2277687 h 2877594"/>
                  <a:gd name="connsiteX50" fmla="*/ 2842953 w 3225634"/>
                  <a:gd name="connsiteY50" fmla="*/ 2310938 h 2877594"/>
                  <a:gd name="connsiteX51" fmla="*/ 2793077 w 3225634"/>
                  <a:gd name="connsiteY51" fmla="*/ 2335876 h 2877594"/>
                  <a:gd name="connsiteX52" fmla="*/ 2759826 w 3225634"/>
                  <a:gd name="connsiteY52" fmla="*/ 2369127 h 2877594"/>
                  <a:gd name="connsiteX53" fmla="*/ 2743200 w 3225634"/>
                  <a:gd name="connsiteY53" fmla="*/ 2385752 h 2877594"/>
                  <a:gd name="connsiteX54" fmla="*/ 2726575 w 3225634"/>
                  <a:gd name="connsiteY54" fmla="*/ 2402378 h 2877594"/>
                  <a:gd name="connsiteX55" fmla="*/ 2701637 w 3225634"/>
                  <a:gd name="connsiteY55" fmla="*/ 2410691 h 2877594"/>
                  <a:gd name="connsiteX56" fmla="*/ 2668386 w 3225634"/>
                  <a:gd name="connsiteY56" fmla="*/ 2485505 h 2877594"/>
                  <a:gd name="connsiteX57" fmla="*/ 2651760 w 3225634"/>
                  <a:gd name="connsiteY57" fmla="*/ 2552007 h 2877594"/>
                  <a:gd name="connsiteX58" fmla="*/ 2635135 w 3225634"/>
                  <a:gd name="connsiteY58" fmla="*/ 2576945 h 2877594"/>
                  <a:gd name="connsiteX59" fmla="*/ 2585258 w 3225634"/>
                  <a:gd name="connsiteY59" fmla="*/ 2593571 h 2877594"/>
                  <a:gd name="connsiteX60" fmla="*/ 2560320 w 3225634"/>
                  <a:gd name="connsiteY60" fmla="*/ 2601883 h 2877594"/>
                  <a:gd name="connsiteX61" fmla="*/ 2535382 w 3225634"/>
                  <a:gd name="connsiteY61" fmla="*/ 2610196 h 2877594"/>
                  <a:gd name="connsiteX62" fmla="*/ 2493818 w 3225634"/>
                  <a:gd name="connsiteY62" fmla="*/ 2618509 h 2877594"/>
                  <a:gd name="connsiteX63" fmla="*/ 2460568 w 3225634"/>
                  <a:gd name="connsiteY63" fmla="*/ 2660072 h 2877594"/>
                  <a:gd name="connsiteX64" fmla="*/ 2419004 w 3225634"/>
                  <a:gd name="connsiteY64" fmla="*/ 2693323 h 2877594"/>
                  <a:gd name="connsiteX65" fmla="*/ 2410691 w 3225634"/>
                  <a:gd name="connsiteY65" fmla="*/ 2718261 h 2877594"/>
                  <a:gd name="connsiteX66" fmla="*/ 2352502 w 3225634"/>
                  <a:gd name="connsiteY66" fmla="*/ 2759825 h 2877594"/>
                  <a:gd name="connsiteX67" fmla="*/ 2211186 w 3225634"/>
                  <a:gd name="connsiteY67" fmla="*/ 2759825 h 2877594"/>
                  <a:gd name="connsiteX68" fmla="*/ 2144684 w 3225634"/>
                  <a:gd name="connsiteY68" fmla="*/ 2809701 h 2877594"/>
                  <a:gd name="connsiteX69" fmla="*/ 1953491 w 3225634"/>
                  <a:gd name="connsiteY69" fmla="*/ 2818014 h 2877594"/>
                  <a:gd name="connsiteX70" fmla="*/ 1778924 w 3225634"/>
                  <a:gd name="connsiteY70" fmla="*/ 2818014 h 2877594"/>
                  <a:gd name="connsiteX71" fmla="*/ 1729048 w 3225634"/>
                  <a:gd name="connsiteY71" fmla="*/ 2834640 h 2877594"/>
                  <a:gd name="connsiteX72" fmla="*/ 1704109 w 3225634"/>
                  <a:gd name="connsiteY72" fmla="*/ 2842952 h 2877594"/>
                  <a:gd name="connsiteX73" fmla="*/ 1363288 w 3225634"/>
                  <a:gd name="connsiteY73" fmla="*/ 2826327 h 2877594"/>
                  <a:gd name="connsiteX74" fmla="*/ 1354975 w 3225634"/>
                  <a:gd name="connsiteY74" fmla="*/ 2801389 h 2877594"/>
                  <a:gd name="connsiteX75" fmla="*/ 1330037 w 3225634"/>
                  <a:gd name="connsiteY75" fmla="*/ 2793076 h 2877594"/>
                  <a:gd name="connsiteX76" fmla="*/ 1138844 w 3225634"/>
                  <a:gd name="connsiteY76" fmla="*/ 2784763 h 2877594"/>
                  <a:gd name="connsiteX77" fmla="*/ 1072342 w 3225634"/>
                  <a:gd name="connsiteY77" fmla="*/ 2768138 h 2877594"/>
                  <a:gd name="connsiteX78" fmla="*/ 1022466 w 3225634"/>
                  <a:gd name="connsiteY78" fmla="*/ 2743200 h 2877594"/>
                  <a:gd name="connsiteX79" fmla="*/ 972589 w 3225634"/>
                  <a:gd name="connsiteY79" fmla="*/ 2709949 h 2877594"/>
                  <a:gd name="connsiteX80" fmla="*/ 922713 w 3225634"/>
                  <a:gd name="connsiteY80" fmla="*/ 2685011 h 2877594"/>
                  <a:gd name="connsiteX81" fmla="*/ 889462 w 3225634"/>
                  <a:gd name="connsiteY81" fmla="*/ 2651760 h 2877594"/>
                  <a:gd name="connsiteX82" fmla="*/ 798022 w 3225634"/>
                  <a:gd name="connsiteY82" fmla="*/ 2626821 h 2877594"/>
                  <a:gd name="connsiteX83" fmla="*/ 714895 w 3225634"/>
                  <a:gd name="connsiteY83" fmla="*/ 2618509 h 2877594"/>
                  <a:gd name="connsiteX84" fmla="*/ 673331 w 3225634"/>
                  <a:gd name="connsiteY84" fmla="*/ 2585258 h 2877594"/>
                  <a:gd name="connsiteX85" fmla="*/ 640080 w 3225634"/>
                  <a:gd name="connsiteY85" fmla="*/ 2535381 h 2877594"/>
                  <a:gd name="connsiteX86" fmla="*/ 615142 w 3225634"/>
                  <a:gd name="connsiteY86" fmla="*/ 2510443 h 2877594"/>
                  <a:gd name="connsiteX87" fmla="*/ 565266 w 3225634"/>
                  <a:gd name="connsiteY87" fmla="*/ 2477192 h 2877594"/>
                  <a:gd name="connsiteX88" fmla="*/ 532015 w 3225634"/>
                  <a:gd name="connsiteY88" fmla="*/ 2443941 h 2877594"/>
                  <a:gd name="connsiteX89" fmla="*/ 515389 w 3225634"/>
                  <a:gd name="connsiteY89" fmla="*/ 2427316 h 2877594"/>
                  <a:gd name="connsiteX90" fmla="*/ 498764 w 3225634"/>
                  <a:gd name="connsiteY90" fmla="*/ 2402378 h 2877594"/>
                  <a:gd name="connsiteX91" fmla="*/ 473826 w 3225634"/>
                  <a:gd name="connsiteY91" fmla="*/ 2394065 h 2877594"/>
                  <a:gd name="connsiteX92" fmla="*/ 457200 w 3225634"/>
                  <a:gd name="connsiteY92" fmla="*/ 2344189 h 2877594"/>
                  <a:gd name="connsiteX93" fmla="*/ 448888 w 3225634"/>
                  <a:gd name="connsiteY93" fmla="*/ 2319251 h 2877594"/>
                  <a:gd name="connsiteX94" fmla="*/ 440575 w 3225634"/>
                  <a:gd name="connsiteY94" fmla="*/ 2269374 h 2877594"/>
                  <a:gd name="connsiteX95" fmla="*/ 399011 w 3225634"/>
                  <a:gd name="connsiteY95" fmla="*/ 2244436 h 2877594"/>
                  <a:gd name="connsiteX96" fmla="*/ 357448 w 3225634"/>
                  <a:gd name="connsiteY96" fmla="*/ 2211185 h 2877594"/>
                  <a:gd name="connsiteX97" fmla="*/ 340822 w 3225634"/>
                  <a:gd name="connsiteY97" fmla="*/ 2186247 h 2877594"/>
                  <a:gd name="connsiteX98" fmla="*/ 324197 w 3225634"/>
                  <a:gd name="connsiteY98" fmla="*/ 2136371 h 2877594"/>
                  <a:gd name="connsiteX99" fmla="*/ 307571 w 3225634"/>
                  <a:gd name="connsiteY99" fmla="*/ 2119745 h 2877594"/>
                  <a:gd name="connsiteX100" fmla="*/ 290946 w 3225634"/>
                  <a:gd name="connsiteY100" fmla="*/ 2086494 h 2877594"/>
                  <a:gd name="connsiteX101" fmla="*/ 266008 w 3225634"/>
                  <a:gd name="connsiteY101" fmla="*/ 2061556 h 2877594"/>
                  <a:gd name="connsiteX102" fmla="*/ 257695 w 3225634"/>
                  <a:gd name="connsiteY102" fmla="*/ 2036618 h 2877594"/>
                  <a:gd name="connsiteX103" fmla="*/ 224444 w 3225634"/>
                  <a:gd name="connsiteY103" fmla="*/ 1986741 h 2877594"/>
                  <a:gd name="connsiteX104" fmla="*/ 207818 w 3225634"/>
                  <a:gd name="connsiteY104" fmla="*/ 1961803 h 2877594"/>
                  <a:gd name="connsiteX105" fmla="*/ 182880 w 3225634"/>
                  <a:gd name="connsiteY105" fmla="*/ 1886989 h 2877594"/>
                  <a:gd name="connsiteX106" fmla="*/ 174568 w 3225634"/>
                  <a:gd name="connsiteY106" fmla="*/ 1862051 h 2877594"/>
                  <a:gd name="connsiteX107" fmla="*/ 124691 w 3225634"/>
                  <a:gd name="connsiteY107" fmla="*/ 1795549 h 2877594"/>
                  <a:gd name="connsiteX108" fmla="*/ 91440 w 3225634"/>
                  <a:gd name="connsiteY108" fmla="*/ 1729047 h 2877594"/>
                  <a:gd name="connsiteX109" fmla="*/ 83128 w 3225634"/>
                  <a:gd name="connsiteY109" fmla="*/ 1704109 h 2877594"/>
                  <a:gd name="connsiteX110" fmla="*/ 66502 w 3225634"/>
                  <a:gd name="connsiteY110" fmla="*/ 1687483 h 2877594"/>
                  <a:gd name="connsiteX111" fmla="*/ 49877 w 3225634"/>
                  <a:gd name="connsiteY111" fmla="*/ 1438101 h 2877594"/>
                  <a:gd name="connsiteX112" fmla="*/ 33251 w 3225634"/>
                  <a:gd name="connsiteY112" fmla="*/ 1388225 h 2877594"/>
                  <a:gd name="connsiteX113" fmla="*/ 16626 w 3225634"/>
                  <a:gd name="connsiteY113" fmla="*/ 1338349 h 2877594"/>
                  <a:gd name="connsiteX114" fmla="*/ 8313 w 3225634"/>
                  <a:gd name="connsiteY114" fmla="*/ 1313411 h 2877594"/>
                  <a:gd name="connsiteX115" fmla="*/ 0 w 3225634"/>
                  <a:gd name="connsiteY115" fmla="*/ 1288472 h 2877594"/>
                  <a:gd name="connsiteX116" fmla="*/ 8313 w 3225634"/>
                  <a:gd name="connsiteY116" fmla="*/ 1263534 h 2877594"/>
                  <a:gd name="connsiteX117" fmla="*/ 33251 w 3225634"/>
                  <a:gd name="connsiteY117" fmla="*/ 1246909 h 2877594"/>
                  <a:gd name="connsiteX118" fmla="*/ 49877 w 3225634"/>
                  <a:gd name="connsiteY118" fmla="*/ 1230283 h 2877594"/>
                  <a:gd name="connsiteX119" fmla="*/ 83128 w 3225634"/>
                  <a:gd name="connsiteY119" fmla="*/ 1180407 h 2877594"/>
                  <a:gd name="connsiteX120" fmla="*/ 99753 w 3225634"/>
                  <a:gd name="connsiteY120" fmla="*/ 1088967 h 2877594"/>
                  <a:gd name="connsiteX121" fmla="*/ 108066 w 3225634"/>
                  <a:gd name="connsiteY121" fmla="*/ 1064029 h 2877594"/>
                  <a:gd name="connsiteX122" fmla="*/ 116378 w 3225634"/>
                  <a:gd name="connsiteY122" fmla="*/ 980901 h 2877594"/>
                  <a:gd name="connsiteX123" fmla="*/ 141317 w 3225634"/>
                  <a:gd name="connsiteY123" fmla="*/ 972589 h 2877594"/>
                  <a:gd name="connsiteX124" fmla="*/ 174568 w 3225634"/>
                  <a:gd name="connsiteY124" fmla="*/ 939338 h 2877594"/>
                  <a:gd name="connsiteX125" fmla="*/ 199506 w 3225634"/>
                  <a:gd name="connsiteY125" fmla="*/ 922712 h 2877594"/>
                  <a:gd name="connsiteX126" fmla="*/ 216131 w 3225634"/>
                  <a:gd name="connsiteY126" fmla="*/ 897774 h 2877594"/>
                  <a:gd name="connsiteX127" fmla="*/ 232757 w 3225634"/>
                  <a:gd name="connsiteY127" fmla="*/ 847898 h 2877594"/>
                  <a:gd name="connsiteX128" fmla="*/ 241069 w 3225634"/>
                  <a:gd name="connsiteY128" fmla="*/ 822960 h 2877594"/>
                  <a:gd name="connsiteX129" fmla="*/ 257695 w 3225634"/>
                  <a:gd name="connsiteY129" fmla="*/ 806334 h 2877594"/>
                  <a:gd name="connsiteX130" fmla="*/ 266008 w 3225634"/>
                  <a:gd name="connsiteY130" fmla="*/ 781396 h 2877594"/>
                  <a:gd name="connsiteX131" fmla="*/ 315884 w 3225634"/>
                  <a:gd name="connsiteY131" fmla="*/ 723207 h 2877594"/>
                  <a:gd name="connsiteX132" fmla="*/ 349135 w 3225634"/>
                  <a:gd name="connsiteY132" fmla="*/ 689956 h 2877594"/>
                  <a:gd name="connsiteX133" fmla="*/ 399011 w 3225634"/>
                  <a:gd name="connsiteY133" fmla="*/ 673331 h 2877594"/>
                  <a:gd name="connsiteX134" fmla="*/ 448888 w 3225634"/>
                  <a:gd name="connsiteY134" fmla="*/ 648392 h 2877594"/>
                  <a:gd name="connsiteX135" fmla="*/ 490451 w 3225634"/>
                  <a:gd name="connsiteY135" fmla="*/ 615141 h 2877594"/>
                  <a:gd name="connsiteX136" fmla="*/ 523702 w 3225634"/>
                  <a:gd name="connsiteY136" fmla="*/ 556952 h 2877594"/>
                  <a:gd name="connsiteX137" fmla="*/ 556953 w 3225634"/>
                  <a:gd name="connsiteY137" fmla="*/ 507076 h 2877594"/>
                  <a:gd name="connsiteX138" fmla="*/ 598517 w 3225634"/>
                  <a:gd name="connsiteY138" fmla="*/ 465512 h 2877594"/>
                  <a:gd name="connsiteX139" fmla="*/ 615142 w 3225634"/>
                  <a:gd name="connsiteY139" fmla="*/ 440574 h 2877594"/>
                  <a:gd name="connsiteX140" fmla="*/ 665018 w 3225634"/>
                  <a:gd name="connsiteY140" fmla="*/ 415636 h 2877594"/>
                  <a:gd name="connsiteX141" fmla="*/ 689957 w 3225634"/>
                  <a:gd name="connsiteY141" fmla="*/ 399011 h 2877594"/>
                  <a:gd name="connsiteX142" fmla="*/ 739833 w 3225634"/>
                  <a:gd name="connsiteY142" fmla="*/ 382385 h 2877594"/>
                  <a:gd name="connsiteX143" fmla="*/ 764771 w 3225634"/>
                  <a:gd name="connsiteY143" fmla="*/ 374072 h 2877594"/>
                  <a:gd name="connsiteX144" fmla="*/ 822960 w 3225634"/>
                  <a:gd name="connsiteY144" fmla="*/ 349134 h 2877594"/>
                  <a:gd name="connsiteX145" fmla="*/ 847898 w 3225634"/>
                  <a:gd name="connsiteY145" fmla="*/ 257694 h 2877594"/>
                  <a:gd name="connsiteX146" fmla="*/ 864524 w 3225634"/>
                  <a:gd name="connsiteY146" fmla="*/ 207818 h 2877594"/>
                  <a:gd name="connsiteX147" fmla="*/ 897775 w 3225634"/>
                  <a:gd name="connsiteY147" fmla="*/ 174567 h 2877594"/>
                  <a:gd name="connsiteX148" fmla="*/ 947651 w 3225634"/>
                  <a:gd name="connsiteY148" fmla="*/ 149629 h 2877594"/>
                  <a:gd name="connsiteX149" fmla="*/ 997528 w 3225634"/>
                  <a:gd name="connsiteY149" fmla="*/ 133003 h 2877594"/>
                  <a:gd name="connsiteX150" fmla="*/ 1064029 w 3225634"/>
                  <a:gd name="connsiteY150" fmla="*/ 116378 h 2877594"/>
                  <a:gd name="connsiteX151" fmla="*/ 1205346 w 3225634"/>
                  <a:gd name="connsiteY151" fmla="*/ 108065 h 2877594"/>
                  <a:gd name="connsiteX152" fmla="*/ 1296786 w 3225634"/>
                  <a:gd name="connsiteY152" fmla="*/ 83127 h 2877594"/>
                  <a:gd name="connsiteX153" fmla="*/ 1321724 w 3225634"/>
                  <a:gd name="connsiteY153" fmla="*/ 74814 h 2877594"/>
                  <a:gd name="connsiteX154" fmla="*/ 1346662 w 3225634"/>
                  <a:gd name="connsiteY154" fmla="*/ 66501 h 2877594"/>
                  <a:gd name="connsiteX155" fmla="*/ 1554480 w 3225634"/>
                  <a:gd name="connsiteY155" fmla="*/ 58189 h 2877594"/>
                  <a:gd name="connsiteX156" fmla="*/ 1579418 w 3225634"/>
                  <a:gd name="connsiteY156" fmla="*/ 49876 h 2877594"/>
                  <a:gd name="connsiteX157" fmla="*/ 1629295 w 3225634"/>
                  <a:gd name="connsiteY157" fmla="*/ 16625 h 2877594"/>
                  <a:gd name="connsiteX158" fmla="*/ 1687484 w 3225634"/>
                  <a:gd name="connsiteY158" fmla="*/ 8312 h 28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3225634" h="2877594">
                    <a:moveTo>
                      <a:pt x="1687484" y="8312"/>
                    </a:moveTo>
                    <a:lnTo>
                      <a:pt x="1687484" y="8312"/>
                    </a:lnTo>
                    <a:cubicBezTo>
                      <a:pt x="1712422" y="11083"/>
                      <a:pt x="1737207" y="16625"/>
                      <a:pt x="1762298" y="16625"/>
                    </a:cubicBezTo>
                    <a:cubicBezTo>
                      <a:pt x="2020862" y="16625"/>
                      <a:pt x="1983639" y="19090"/>
                      <a:pt x="2136371" y="0"/>
                    </a:cubicBezTo>
                    <a:lnTo>
                      <a:pt x="2419004" y="8312"/>
                    </a:lnTo>
                    <a:cubicBezTo>
                      <a:pt x="2441319" y="9375"/>
                      <a:pt x="2463391" y="13466"/>
                      <a:pt x="2485506" y="16625"/>
                    </a:cubicBezTo>
                    <a:cubicBezTo>
                      <a:pt x="2536710" y="23940"/>
                      <a:pt x="2523195" y="20876"/>
                      <a:pt x="2560320" y="33251"/>
                    </a:cubicBezTo>
                    <a:cubicBezTo>
                      <a:pt x="2625126" y="98053"/>
                      <a:pt x="2520188" y="-9053"/>
                      <a:pt x="2593571" y="74814"/>
                    </a:cubicBezTo>
                    <a:cubicBezTo>
                      <a:pt x="2611950" y="95818"/>
                      <a:pt x="2639691" y="114161"/>
                      <a:pt x="2651760" y="141316"/>
                    </a:cubicBezTo>
                    <a:cubicBezTo>
                      <a:pt x="2678746" y="202035"/>
                      <a:pt x="2647966" y="184385"/>
                      <a:pt x="2693324" y="199505"/>
                    </a:cubicBezTo>
                    <a:cubicBezTo>
                      <a:pt x="2698866" y="205047"/>
                      <a:pt x="2702112" y="216131"/>
                      <a:pt x="2709949" y="216131"/>
                    </a:cubicBezTo>
                    <a:cubicBezTo>
                      <a:pt x="2727474" y="216131"/>
                      <a:pt x="2759826" y="199505"/>
                      <a:pt x="2759826" y="199505"/>
                    </a:cubicBezTo>
                    <a:cubicBezTo>
                      <a:pt x="2776451" y="205047"/>
                      <a:pt x="2797310" y="203740"/>
                      <a:pt x="2809702" y="216131"/>
                    </a:cubicBezTo>
                    <a:cubicBezTo>
                      <a:pt x="2832524" y="238952"/>
                      <a:pt x="2818893" y="230278"/>
                      <a:pt x="2851266" y="241069"/>
                    </a:cubicBezTo>
                    <a:cubicBezTo>
                      <a:pt x="2876585" y="279048"/>
                      <a:pt x="2860828" y="258945"/>
                      <a:pt x="2901142" y="299258"/>
                    </a:cubicBezTo>
                    <a:lnTo>
                      <a:pt x="2917768" y="315883"/>
                    </a:lnTo>
                    <a:cubicBezTo>
                      <a:pt x="2923310" y="321425"/>
                      <a:pt x="2927872" y="328162"/>
                      <a:pt x="2934393" y="332509"/>
                    </a:cubicBezTo>
                    <a:cubicBezTo>
                      <a:pt x="2952910" y="344854"/>
                      <a:pt x="2962420" y="348838"/>
                      <a:pt x="2975957" y="365760"/>
                    </a:cubicBezTo>
                    <a:cubicBezTo>
                      <a:pt x="2982198" y="373561"/>
                      <a:pt x="2986080" y="383113"/>
                      <a:pt x="2992582" y="390698"/>
                    </a:cubicBezTo>
                    <a:cubicBezTo>
                      <a:pt x="3002783" y="402599"/>
                      <a:pt x="3025833" y="423949"/>
                      <a:pt x="3025833" y="423949"/>
                    </a:cubicBezTo>
                    <a:cubicBezTo>
                      <a:pt x="3056151" y="514898"/>
                      <a:pt x="3007799" y="377139"/>
                      <a:pt x="3050771" y="473825"/>
                    </a:cubicBezTo>
                    <a:cubicBezTo>
                      <a:pt x="3057889" y="489839"/>
                      <a:pt x="3063147" y="506699"/>
                      <a:pt x="3067397" y="523701"/>
                    </a:cubicBezTo>
                    <a:cubicBezTo>
                      <a:pt x="3072044" y="542292"/>
                      <a:pt x="3084237" y="594682"/>
                      <a:pt x="3092335" y="606829"/>
                    </a:cubicBezTo>
                    <a:cubicBezTo>
                      <a:pt x="3103244" y="623192"/>
                      <a:pt x="3109790" y="636545"/>
                      <a:pt x="3125586" y="648392"/>
                    </a:cubicBezTo>
                    <a:cubicBezTo>
                      <a:pt x="3141571" y="660381"/>
                      <a:pt x="3175462" y="681643"/>
                      <a:pt x="3175462" y="681643"/>
                    </a:cubicBezTo>
                    <a:cubicBezTo>
                      <a:pt x="3181004" y="689956"/>
                      <a:pt x="3187620" y="697645"/>
                      <a:pt x="3192088" y="706581"/>
                    </a:cubicBezTo>
                    <a:cubicBezTo>
                      <a:pt x="3211528" y="745461"/>
                      <a:pt x="3198928" y="790233"/>
                      <a:pt x="3192088" y="831272"/>
                    </a:cubicBezTo>
                    <a:cubicBezTo>
                      <a:pt x="3189207" y="848559"/>
                      <a:pt x="3175462" y="881149"/>
                      <a:pt x="3175462" y="881149"/>
                    </a:cubicBezTo>
                    <a:cubicBezTo>
                      <a:pt x="3184504" y="1098151"/>
                      <a:pt x="3162728" y="1017513"/>
                      <a:pt x="3200400" y="1130531"/>
                    </a:cubicBezTo>
                    <a:cubicBezTo>
                      <a:pt x="3203171" y="1138844"/>
                      <a:pt x="3203853" y="1148178"/>
                      <a:pt x="3208713" y="1155469"/>
                    </a:cubicBezTo>
                    <a:lnTo>
                      <a:pt x="3225338" y="1180407"/>
                    </a:lnTo>
                    <a:cubicBezTo>
                      <a:pt x="3222567" y="1213658"/>
                      <a:pt x="3220519" y="1246977"/>
                      <a:pt x="3217026" y="1280160"/>
                    </a:cubicBezTo>
                    <a:cubicBezTo>
                      <a:pt x="3214975" y="1299646"/>
                      <a:pt x="3208713" y="1318756"/>
                      <a:pt x="3208713" y="1338349"/>
                    </a:cubicBezTo>
                    <a:cubicBezTo>
                      <a:pt x="3208713" y="1428193"/>
                      <a:pt x="3207781" y="1418678"/>
                      <a:pt x="3225338" y="1471352"/>
                    </a:cubicBezTo>
                    <a:cubicBezTo>
                      <a:pt x="3224851" y="1479624"/>
                      <a:pt x="3230400" y="1594234"/>
                      <a:pt x="3208713" y="1637607"/>
                    </a:cubicBezTo>
                    <a:cubicBezTo>
                      <a:pt x="3204245" y="1646543"/>
                      <a:pt x="3196146" y="1653416"/>
                      <a:pt x="3192088" y="1662545"/>
                    </a:cubicBezTo>
                    <a:cubicBezTo>
                      <a:pt x="3184970" y="1678559"/>
                      <a:pt x="3175462" y="1712421"/>
                      <a:pt x="3175462" y="1712421"/>
                    </a:cubicBezTo>
                    <a:cubicBezTo>
                      <a:pt x="3172691" y="1731818"/>
                      <a:pt x="3168846" y="1751091"/>
                      <a:pt x="3167149" y="1770611"/>
                    </a:cubicBezTo>
                    <a:cubicBezTo>
                      <a:pt x="3163301" y="1814865"/>
                      <a:pt x="3164839" y="1859601"/>
                      <a:pt x="3158837" y="1903614"/>
                    </a:cubicBezTo>
                    <a:cubicBezTo>
                      <a:pt x="3156469" y="1920978"/>
                      <a:pt x="3147753" y="1936865"/>
                      <a:pt x="3142211" y="1953491"/>
                    </a:cubicBezTo>
                    <a:lnTo>
                      <a:pt x="3125586" y="2003367"/>
                    </a:lnTo>
                    <a:cubicBezTo>
                      <a:pt x="3122815" y="2011680"/>
                      <a:pt x="3123469" y="2022109"/>
                      <a:pt x="3117273" y="2028305"/>
                    </a:cubicBezTo>
                    <a:cubicBezTo>
                      <a:pt x="3106189" y="2039389"/>
                      <a:pt x="3092717" y="2048514"/>
                      <a:pt x="3084022" y="2061556"/>
                    </a:cubicBezTo>
                    <a:cubicBezTo>
                      <a:pt x="3063050" y="2093015"/>
                      <a:pt x="3074461" y="2079430"/>
                      <a:pt x="3050771" y="2103120"/>
                    </a:cubicBezTo>
                    <a:cubicBezTo>
                      <a:pt x="3048000" y="2111433"/>
                      <a:pt x="3047319" y="2120767"/>
                      <a:pt x="3042458" y="2128058"/>
                    </a:cubicBezTo>
                    <a:cubicBezTo>
                      <a:pt x="3034468" y="2140042"/>
                      <a:pt x="3006895" y="2163487"/>
                      <a:pt x="2992582" y="2169621"/>
                    </a:cubicBezTo>
                    <a:cubicBezTo>
                      <a:pt x="2982081" y="2174121"/>
                      <a:pt x="2970415" y="2175163"/>
                      <a:pt x="2959331" y="2177934"/>
                    </a:cubicBezTo>
                    <a:cubicBezTo>
                      <a:pt x="2956560" y="2197330"/>
                      <a:pt x="2957214" y="2217535"/>
                      <a:pt x="2951018" y="2236123"/>
                    </a:cubicBezTo>
                    <a:cubicBezTo>
                      <a:pt x="2948540" y="2243558"/>
                      <a:pt x="2940513" y="2247853"/>
                      <a:pt x="2934393" y="2252749"/>
                    </a:cubicBezTo>
                    <a:cubicBezTo>
                      <a:pt x="2911374" y="2271164"/>
                      <a:pt x="2910855" y="2268907"/>
                      <a:pt x="2884517" y="2277687"/>
                    </a:cubicBezTo>
                    <a:cubicBezTo>
                      <a:pt x="2869054" y="2293149"/>
                      <a:pt x="2863924" y="2300452"/>
                      <a:pt x="2842953" y="2310938"/>
                    </a:cubicBezTo>
                    <a:cubicBezTo>
                      <a:pt x="2807552" y="2328639"/>
                      <a:pt x="2826429" y="2307289"/>
                      <a:pt x="2793077" y="2335876"/>
                    </a:cubicBezTo>
                    <a:cubicBezTo>
                      <a:pt x="2781176" y="2346077"/>
                      <a:pt x="2770910" y="2358043"/>
                      <a:pt x="2759826" y="2369127"/>
                    </a:cubicBezTo>
                    <a:lnTo>
                      <a:pt x="2743200" y="2385752"/>
                    </a:lnTo>
                    <a:cubicBezTo>
                      <a:pt x="2737658" y="2391294"/>
                      <a:pt x="2734010" y="2399900"/>
                      <a:pt x="2726575" y="2402378"/>
                    </a:cubicBezTo>
                    <a:lnTo>
                      <a:pt x="2701637" y="2410691"/>
                    </a:lnTo>
                    <a:cubicBezTo>
                      <a:pt x="2681852" y="2470045"/>
                      <a:pt x="2694732" y="2445985"/>
                      <a:pt x="2668386" y="2485505"/>
                    </a:cubicBezTo>
                    <a:cubicBezTo>
                      <a:pt x="2665224" y="2501316"/>
                      <a:pt x="2660281" y="2534965"/>
                      <a:pt x="2651760" y="2552007"/>
                    </a:cubicBezTo>
                    <a:cubicBezTo>
                      <a:pt x="2647292" y="2560943"/>
                      <a:pt x="2643607" y="2571650"/>
                      <a:pt x="2635135" y="2576945"/>
                    </a:cubicBezTo>
                    <a:cubicBezTo>
                      <a:pt x="2620274" y="2586233"/>
                      <a:pt x="2601884" y="2588029"/>
                      <a:pt x="2585258" y="2593571"/>
                    </a:cubicBezTo>
                    <a:lnTo>
                      <a:pt x="2560320" y="2601883"/>
                    </a:lnTo>
                    <a:cubicBezTo>
                      <a:pt x="2552007" y="2604654"/>
                      <a:pt x="2543974" y="2608478"/>
                      <a:pt x="2535382" y="2610196"/>
                    </a:cubicBezTo>
                    <a:lnTo>
                      <a:pt x="2493818" y="2618509"/>
                    </a:lnTo>
                    <a:cubicBezTo>
                      <a:pt x="2444149" y="2651621"/>
                      <a:pt x="2487336" y="2615459"/>
                      <a:pt x="2460568" y="2660072"/>
                    </a:cubicBezTo>
                    <a:cubicBezTo>
                      <a:pt x="2452671" y="2673234"/>
                      <a:pt x="2430331" y="2685772"/>
                      <a:pt x="2419004" y="2693323"/>
                    </a:cubicBezTo>
                    <a:cubicBezTo>
                      <a:pt x="2416233" y="2701636"/>
                      <a:pt x="2415784" y="2711131"/>
                      <a:pt x="2410691" y="2718261"/>
                    </a:cubicBezTo>
                    <a:cubicBezTo>
                      <a:pt x="2386037" y="2752777"/>
                      <a:pt x="2384041" y="2749312"/>
                      <a:pt x="2352502" y="2759825"/>
                    </a:cubicBezTo>
                    <a:cubicBezTo>
                      <a:pt x="2299183" y="2753900"/>
                      <a:pt x="2263679" y="2744077"/>
                      <a:pt x="2211186" y="2759825"/>
                    </a:cubicBezTo>
                    <a:cubicBezTo>
                      <a:pt x="2150250" y="2778106"/>
                      <a:pt x="2278025" y="2803903"/>
                      <a:pt x="2144684" y="2809701"/>
                    </a:cubicBezTo>
                    <a:lnTo>
                      <a:pt x="1953491" y="2818014"/>
                    </a:lnTo>
                    <a:cubicBezTo>
                      <a:pt x="1874208" y="2808103"/>
                      <a:pt x="1871957" y="2803324"/>
                      <a:pt x="1778924" y="2818014"/>
                    </a:cubicBezTo>
                    <a:cubicBezTo>
                      <a:pt x="1761614" y="2820747"/>
                      <a:pt x="1745673" y="2829098"/>
                      <a:pt x="1729048" y="2834640"/>
                    </a:cubicBezTo>
                    <a:lnTo>
                      <a:pt x="1704109" y="2842952"/>
                    </a:lnTo>
                    <a:cubicBezTo>
                      <a:pt x="1590502" y="2837410"/>
                      <a:pt x="1399258" y="2934232"/>
                      <a:pt x="1363288" y="2826327"/>
                    </a:cubicBezTo>
                    <a:cubicBezTo>
                      <a:pt x="1360517" y="2818014"/>
                      <a:pt x="1361171" y="2807585"/>
                      <a:pt x="1354975" y="2801389"/>
                    </a:cubicBezTo>
                    <a:cubicBezTo>
                      <a:pt x="1348779" y="2795193"/>
                      <a:pt x="1338774" y="2793748"/>
                      <a:pt x="1330037" y="2793076"/>
                    </a:cubicBezTo>
                    <a:cubicBezTo>
                      <a:pt x="1266434" y="2788183"/>
                      <a:pt x="1202575" y="2787534"/>
                      <a:pt x="1138844" y="2784763"/>
                    </a:cubicBezTo>
                    <a:cubicBezTo>
                      <a:pt x="1116677" y="2779221"/>
                      <a:pt x="1091354" y="2780813"/>
                      <a:pt x="1072342" y="2768138"/>
                    </a:cubicBezTo>
                    <a:cubicBezTo>
                      <a:pt x="1040113" y="2746651"/>
                      <a:pt x="1056882" y="2754671"/>
                      <a:pt x="1022466" y="2743200"/>
                    </a:cubicBezTo>
                    <a:cubicBezTo>
                      <a:pt x="1005840" y="2732116"/>
                      <a:pt x="991545" y="2716268"/>
                      <a:pt x="972589" y="2709949"/>
                    </a:cubicBezTo>
                    <a:cubicBezTo>
                      <a:pt x="948453" y="2701903"/>
                      <a:pt x="943221" y="2702589"/>
                      <a:pt x="922713" y="2685011"/>
                    </a:cubicBezTo>
                    <a:cubicBezTo>
                      <a:pt x="910812" y="2674810"/>
                      <a:pt x="904332" y="2656717"/>
                      <a:pt x="889462" y="2651760"/>
                    </a:cubicBezTo>
                    <a:cubicBezTo>
                      <a:pt x="850472" y="2638763"/>
                      <a:pt x="837187" y="2632043"/>
                      <a:pt x="798022" y="2626821"/>
                    </a:cubicBezTo>
                    <a:cubicBezTo>
                      <a:pt x="770419" y="2623141"/>
                      <a:pt x="742604" y="2621280"/>
                      <a:pt x="714895" y="2618509"/>
                    </a:cubicBezTo>
                    <a:cubicBezTo>
                      <a:pt x="698539" y="2607605"/>
                      <a:pt x="685174" y="2601048"/>
                      <a:pt x="673331" y="2585258"/>
                    </a:cubicBezTo>
                    <a:cubicBezTo>
                      <a:pt x="661342" y="2569273"/>
                      <a:pt x="654209" y="2549510"/>
                      <a:pt x="640080" y="2535381"/>
                    </a:cubicBezTo>
                    <a:cubicBezTo>
                      <a:pt x="631767" y="2527068"/>
                      <a:pt x="624422" y="2517660"/>
                      <a:pt x="615142" y="2510443"/>
                    </a:cubicBezTo>
                    <a:cubicBezTo>
                      <a:pt x="599370" y="2498176"/>
                      <a:pt x="579395" y="2491321"/>
                      <a:pt x="565266" y="2477192"/>
                    </a:cubicBezTo>
                    <a:lnTo>
                      <a:pt x="532015" y="2443941"/>
                    </a:lnTo>
                    <a:cubicBezTo>
                      <a:pt x="526473" y="2438399"/>
                      <a:pt x="519736" y="2433837"/>
                      <a:pt x="515389" y="2427316"/>
                    </a:cubicBezTo>
                    <a:cubicBezTo>
                      <a:pt x="509847" y="2419003"/>
                      <a:pt x="506565" y="2408619"/>
                      <a:pt x="498764" y="2402378"/>
                    </a:cubicBezTo>
                    <a:cubicBezTo>
                      <a:pt x="491922" y="2396904"/>
                      <a:pt x="482139" y="2396836"/>
                      <a:pt x="473826" y="2394065"/>
                    </a:cubicBezTo>
                    <a:lnTo>
                      <a:pt x="457200" y="2344189"/>
                    </a:lnTo>
                    <a:cubicBezTo>
                      <a:pt x="454429" y="2335876"/>
                      <a:pt x="450329" y="2327894"/>
                      <a:pt x="448888" y="2319251"/>
                    </a:cubicBezTo>
                    <a:cubicBezTo>
                      <a:pt x="446117" y="2302625"/>
                      <a:pt x="446493" y="2285156"/>
                      <a:pt x="440575" y="2269374"/>
                    </a:cubicBezTo>
                    <a:cubicBezTo>
                      <a:pt x="433082" y="2249392"/>
                      <a:pt x="414246" y="2252054"/>
                      <a:pt x="399011" y="2244436"/>
                    </a:cubicBezTo>
                    <a:cubicBezTo>
                      <a:pt x="384606" y="2237233"/>
                      <a:pt x="367759" y="2224074"/>
                      <a:pt x="357448" y="2211185"/>
                    </a:cubicBezTo>
                    <a:cubicBezTo>
                      <a:pt x="351207" y="2203384"/>
                      <a:pt x="344880" y="2195377"/>
                      <a:pt x="340822" y="2186247"/>
                    </a:cubicBezTo>
                    <a:cubicBezTo>
                      <a:pt x="333705" y="2170233"/>
                      <a:pt x="336589" y="2148763"/>
                      <a:pt x="324197" y="2136371"/>
                    </a:cubicBezTo>
                    <a:lnTo>
                      <a:pt x="307571" y="2119745"/>
                    </a:lnTo>
                    <a:cubicBezTo>
                      <a:pt x="302029" y="2108661"/>
                      <a:pt x="298149" y="2096578"/>
                      <a:pt x="290946" y="2086494"/>
                    </a:cubicBezTo>
                    <a:cubicBezTo>
                      <a:pt x="284113" y="2076928"/>
                      <a:pt x="272529" y="2071337"/>
                      <a:pt x="266008" y="2061556"/>
                    </a:cubicBezTo>
                    <a:cubicBezTo>
                      <a:pt x="261147" y="2054265"/>
                      <a:pt x="261950" y="2044278"/>
                      <a:pt x="257695" y="2036618"/>
                    </a:cubicBezTo>
                    <a:cubicBezTo>
                      <a:pt x="247991" y="2019151"/>
                      <a:pt x="235528" y="2003367"/>
                      <a:pt x="224444" y="1986741"/>
                    </a:cubicBezTo>
                    <a:lnTo>
                      <a:pt x="207818" y="1961803"/>
                    </a:lnTo>
                    <a:lnTo>
                      <a:pt x="182880" y="1886989"/>
                    </a:lnTo>
                    <a:cubicBezTo>
                      <a:pt x="180109" y="1878676"/>
                      <a:pt x="179428" y="1869342"/>
                      <a:pt x="174568" y="1862051"/>
                    </a:cubicBezTo>
                    <a:cubicBezTo>
                      <a:pt x="136970" y="1805653"/>
                      <a:pt x="155446" y="1826303"/>
                      <a:pt x="124691" y="1795549"/>
                    </a:cubicBezTo>
                    <a:cubicBezTo>
                      <a:pt x="105588" y="1738237"/>
                      <a:pt x="120458" y="1758064"/>
                      <a:pt x="91440" y="1729047"/>
                    </a:cubicBezTo>
                    <a:cubicBezTo>
                      <a:pt x="88669" y="1720734"/>
                      <a:pt x="87636" y="1711623"/>
                      <a:pt x="83128" y="1704109"/>
                    </a:cubicBezTo>
                    <a:cubicBezTo>
                      <a:pt x="79096" y="1697388"/>
                      <a:pt x="67337" y="1695276"/>
                      <a:pt x="66502" y="1687483"/>
                    </a:cubicBezTo>
                    <a:cubicBezTo>
                      <a:pt x="51536" y="1547809"/>
                      <a:pt x="76658" y="1527372"/>
                      <a:pt x="49877" y="1438101"/>
                    </a:cubicBezTo>
                    <a:cubicBezTo>
                      <a:pt x="44841" y="1421315"/>
                      <a:pt x="38793" y="1404850"/>
                      <a:pt x="33251" y="1388225"/>
                    </a:cubicBezTo>
                    <a:lnTo>
                      <a:pt x="16626" y="1338349"/>
                    </a:lnTo>
                    <a:lnTo>
                      <a:pt x="8313" y="1313411"/>
                    </a:lnTo>
                    <a:lnTo>
                      <a:pt x="0" y="1288472"/>
                    </a:lnTo>
                    <a:cubicBezTo>
                      <a:pt x="2771" y="1280159"/>
                      <a:pt x="2839" y="1270376"/>
                      <a:pt x="8313" y="1263534"/>
                    </a:cubicBezTo>
                    <a:cubicBezTo>
                      <a:pt x="14554" y="1255733"/>
                      <a:pt x="25450" y="1253150"/>
                      <a:pt x="33251" y="1246909"/>
                    </a:cubicBezTo>
                    <a:cubicBezTo>
                      <a:pt x="39371" y="1242013"/>
                      <a:pt x="45174" y="1236553"/>
                      <a:pt x="49877" y="1230283"/>
                    </a:cubicBezTo>
                    <a:cubicBezTo>
                      <a:pt x="61866" y="1214298"/>
                      <a:pt x="83128" y="1180407"/>
                      <a:pt x="83128" y="1180407"/>
                    </a:cubicBezTo>
                    <a:cubicBezTo>
                      <a:pt x="102191" y="1123212"/>
                      <a:pt x="80952" y="1192369"/>
                      <a:pt x="99753" y="1088967"/>
                    </a:cubicBezTo>
                    <a:cubicBezTo>
                      <a:pt x="101321" y="1080346"/>
                      <a:pt x="105295" y="1072342"/>
                      <a:pt x="108066" y="1064029"/>
                    </a:cubicBezTo>
                    <a:cubicBezTo>
                      <a:pt x="110837" y="1036320"/>
                      <a:pt x="106861" y="1007072"/>
                      <a:pt x="116378" y="980901"/>
                    </a:cubicBezTo>
                    <a:cubicBezTo>
                      <a:pt x="119373" y="972666"/>
                      <a:pt x="134187" y="977682"/>
                      <a:pt x="141317" y="972589"/>
                    </a:cubicBezTo>
                    <a:cubicBezTo>
                      <a:pt x="154072" y="963478"/>
                      <a:pt x="161526" y="948033"/>
                      <a:pt x="174568" y="939338"/>
                    </a:cubicBezTo>
                    <a:lnTo>
                      <a:pt x="199506" y="922712"/>
                    </a:lnTo>
                    <a:cubicBezTo>
                      <a:pt x="205048" y="914399"/>
                      <a:pt x="212073" y="906903"/>
                      <a:pt x="216131" y="897774"/>
                    </a:cubicBezTo>
                    <a:cubicBezTo>
                      <a:pt x="223249" y="881760"/>
                      <a:pt x="227215" y="864523"/>
                      <a:pt x="232757" y="847898"/>
                    </a:cubicBezTo>
                    <a:cubicBezTo>
                      <a:pt x="235528" y="839585"/>
                      <a:pt x="234873" y="829156"/>
                      <a:pt x="241069" y="822960"/>
                    </a:cubicBezTo>
                    <a:lnTo>
                      <a:pt x="257695" y="806334"/>
                    </a:lnTo>
                    <a:cubicBezTo>
                      <a:pt x="260466" y="798021"/>
                      <a:pt x="262089" y="789233"/>
                      <a:pt x="266008" y="781396"/>
                    </a:cubicBezTo>
                    <a:cubicBezTo>
                      <a:pt x="278669" y="756074"/>
                      <a:pt x="295430" y="743662"/>
                      <a:pt x="315884" y="723207"/>
                    </a:cubicBezTo>
                    <a:lnTo>
                      <a:pt x="349135" y="689956"/>
                    </a:lnTo>
                    <a:lnTo>
                      <a:pt x="399011" y="673331"/>
                    </a:lnTo>
                    <a:cubicBezTo>
                      <a:pt x="470469" y="625690"/>
                      <a:pt x="380064" y="682803"/>
                      <a:pt x="448888" y="648392"/>
                    </a:cubicBezTo>
                    <a:cubicBezTo>
                      <a:pt x="469862" y="637905"/>
                      <a:pt x="474987" y="630606"/>
                      <a:pt x="490451" y="615141"/>
                    </a:cubicBezTo>
                    <a:cubicBezTo>
                      <a:pt x="504303" y="573588"/>
                      <a:pt x="491677" y="602702"/>
                      <a:pt x="523702" y="556952"/>
                    </a:cubicBezTo>
                    <a:cubicBezTo>
                      <a:pt x="535160" y="540583"/>
                      <a:pt x="542824" y="521205"/>
                      <a:pt x="556953" y="507076"/>
                    </a:cubicBezTo>
                    <a:cubicBezTo>
                      <a:pt x="570808" y="493221"/>
                      <a:pt x="587649" y="481815"/>
                      <a:pt x="598517" y="465512"/>
                    </a:cubicBezTo>
                    <a:cubicBezTo>
                      <a:pt x="604059" y="457199"/>
                      <a:pt x="608078" y="447638"/>
                      <a:pt x="615142" y="440574"/>
                    </a:cubicBezTo>
                    <a:cubicBezTo>
                      <a:pt x="638962" y="416754"/>
                      <a:pt x="637977" y="429156"/>
                      <a:pt x="665018" y="415636"/>
                    </a:cubicBezTo>
                    <a:cubicBezTo>
                      <a:pt x="673954" y="411168"/>
                      <a:pt x="680827" y="403069"/>
                      <a:pt x="689957" y="399011"/>
                    </a:cubicBezTo>
                    <a:cubicBezTo>
                      <a:pt x="705971" y="391894"/>
                      <a:pt x="723208" y="387927"/>
                      <a:pt x="739833" y="382385"/>
                    </a:cubicBezTo>
                    <a:cubicBezTo>
                      <a:pt x="748146" y="379614"/>
                      <a:pt x="756934" y="377991"/>
                      <a:pt x="764771" y="374072"/>
                    </a:cubicBezTo>
                    <a:cubicBezTo>
                      <a:pt x="805859" y="353528"/>
                      <a:pt x="786266" y="361366"/>
                      <a:pt x="822960" y="349134"/>
                    </a:cubicBezTo>
                    <a:cubicBezTo>
                      <a:pt x="873202" y="198414"/>
                      <a:pt x="812649" y="386939"/>
                      <a:pt x="847898" y="257694"/>
                    </a:cubicBezTo>
                    <a:cubicBezTo>
                      <a:pt x="852509" y="240787"/>
                      <a:pt x="852132" y="220210"/>
                      <a:pt x="864524" y="207818"/>
                    </a:cubicBezTo>
                    <a:cubicBezTo>
                      <a:pt x="875608" y="196734"/>
                      <a:pt x="882905" y="179524"/>
                      <a:pt x="897775" y="174567"/>
                    </a:cubicBezTo>
                    <a:cubicBezTo>
                      <a:pt x="988729" y="144248"/>
                      <a:pt x="850960" y="192603"/>
                      <a:pt x="947651" y="149629"/>
                    </a:cubicBezTo>
                    <a:cubicBezTo>
                      <a:pt x="963666" y="142511"/>
                      <a:pt x="980902" y="138545"/>
                      <a:pt x="997528" y="133003"/>
                    </a:cubicBezTo>
                    <a:cubicBezTo>
                      <a:pt x="1021868" y="124890"/>
                      <a:pt x="1036451" y="118885"/>
                      <a:pt x="1064029" y="116378"/>
                    </a:cubicBezTo>
                    <a:cubicBezTo>
                      <a:pt x="1111022" y="112106"/>
                      <a:pt x="1158240" y="110836"/>
                      <a:pt x="1205346" y="108065"/>
                    </a:cubicBezTo>
                    <a:cubicBezTo>
                      <a:pt x="1264090" y="96316"/>
                      <a:pt x="1233509" y="104219"/>
                      <a:pt x="1296786" y="83127"/>
                    </a:cubicBezTo>
                    <a:lnTo>
                      <a:pt x="1321724" y="74814"/>
                    </a:lnTo>
                    <a:cubicBezTo>
                      <a:pt x="1330037" y="72043"/>
                      <a:pt x="1337907" y="66851"/>
                      <a:pt x="1346662" y="66501"/>
                    </a:cubicBezTo>
                    <a:lnTo>
                      <a:pt x="1554480" y="58189"/>
                    </a:lnTo>
                    <a:cubicBezTo>
                      <a:pt x="1562793" y="55418"/>
                      <a:pt x="1572127" y="54736"/>
                      <a:pt x="1579418" y="49876"/>
                    </a:cubicBezTo>
                    <a:cubicBezTo>
                      <a:pt x="1618955" y="23518"/>
                      <a:pt x="1586942" y="25096"/>
                      <a:pt x="1629295" y="16625"/>
                    </a:cubicBezTo>
                    <a:cubicBezTo>
                      <a:pt x="1648508" y="12782"/>
                      <a:pt x="1677786" y="9698"/>
                      <a:pt x="1687484" y="8312"/>
                    </a:cubicBezTo>
                    <a:close/>
                  </a:path>
                </a:pathLst>
              </a:custGeom>
              <a:solidFill>
                <a:srgbClr val="F2F2F2">
                  <a:alpha val="34902"/>
                </a:srgb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58" name="Freeform 157">
                <a:extLst>
                  <a:ext uri="{FF2B5EF4-FFF2-40B4-BE49-F238E27FC236}">
                    <a16:creationId xmlns:a16="http://schemas.microsoft.com/office/drawing/2014/main" id="{33B087CE-B1EC-E541-90E6-6CE7478E18F8}"/>
                  </a:ext>
                </a:extLst>
              </p:cNvPr>
              <p:cNvSpPr/>
              <p:nvPr/>
            </p:nvSpPr>
            <p:spPr>
              <a:xfrm>
                <a:off x="7581207" y="2875072"/>
                <a:ext cx="2487821" cy="2187379"/>
              </a:xfrm>
              <a:custGeom>
                <a:avLst/>
                <a:gdLst>
                  <a:gd name="connsiteX0" fmla="*/ 1097280 w 2487821"/>
                  <a:gd name="connsiteY0" fmla="*/ 1132 h 2187379"/>
                  <a:gd name="connsiteX1" fmla="*/ 1097280 w 2487821"/>
                  <a:gd name="connsiteY1" fmla="*/ 1132 h 2187379"/>
                  <a:gd name="connsiteX2" fmla="*/ 1172095 w 2487821"/>
                  <a:gd name="connsiteY2" fmla="*/ 9444 h 2187379"/>
                  <a:gd name="connsiteX3" fmla="*/ 1396538 w 2487821"/>
                  <a:gd name="connsiteY3" fmla="*/ 26070 h 2187379"/>
                  <a:gd name="connsiteX4" fmla="*/ 1537855 w 2487821"/>
                  <a:gd name="connsiteY4" fmla="*/ 17757 h 2187379"/>
                  <a:gd name="connsiteX5" fmla="*/ 1620982 w 2487821"/>
                  <a:gd name="connsiteY5" fmla="*/ 1132 h 2187379"/>
                  <a:gd name="connsiteX6" fmla="*/ 1729048 w 2487821"/>
                  <a:gd name="connsiteY6" fmla="*/ 17757 h 2187379"/>
                  <a:gd name="connsiteX7" fmla="*/ 1745673 w 2487821"/>
                  <a:gd name="connsiteY7" fmla="*/ 34383 h 2187379"/>
                  <a:gd name="connsiteX8" fmla="*/ 1837113 w 2487821"/>
                  <a:gd name="connsiteY8" fmla="*/ 9444 h 2187379"/>
                  <a:gd name="connsiteX9" fmla="*/ 1862051 w 2487821"/>
                  <a:gd name="connsiteY9" fmla="*/ 26070 h 2187379"/>
                  <a:gd name="connsiteX10" fmla="*/ 1903615 w 2487821"/>
                  <a:gd name="connsiteY10" fmla="*/ 75946 h 2187379"/>
                  <a:gd name="connsiteX11" fmla="*/ 1953491 w 2487821"/>
                  <a:gd name="connsiteY11" fmla="*/ 92572 h 2187379"/>
                  <a:gd name="connsiteX12" fmla="*/ 1986742 w 2487821"/>
                  <a:gd name="connsiteY12" fmla="*/ 125823 h 2187379"/>
                  <a:gd name="connsiteX13" fmla="*/ 2003368 w 2487821"/>
                  <a:gd name="connsiteY13" fmla="*/ 142448 h 2187379"/>
                  <a:gd name="connsiteX14" fmla="*/ 2061557 w 2487821"/>
                  <a:gd name="connsiteY14" fmla="*/ 159073 h 2187379"/>
                  <a:gd name="connsiteX15" fmla="*/ 2086495 w 2487821"/>
                  <a:gd name="connsiteY15" fmla="*/ 167386 h 2187379"/>
                  <a:gd name="connsiteX16" fmla="*/ 2144684 w 2487821"/>
                  <a:gd name="connsiteY16" fmla="*/ 175699 h 2187379"/>
                  <a:gd name="connsiteX17" fmla="*/ 2169622 w 2487821"/>
                  <a:gd name="connsiteY17" fmla="*/ 184012 h 2187379"/>
                  <a:gd name="connsiteX18" fmla="*/ 2202873 w 2487821"/>
                  <a:gd name="connsiteY18" fmla="*/ 192324 h 2187379"/>
                  <a:gd name="connsiteX19" fmla="*/ 2244437 w 2487821"/>
                  <a:gd name="connsiteY19" fmla="*/ 217263 h 2187379"/>
                  <a:gd name="connsiteX20" fmla="*/ 2310938 w 2487821"/>
                  <a:gd name="connsiteY20" fmla="*/ 225575 h 2187379"/>
                  <a:gd name="connsiteX21" fmla="*/ 2327564 w 2487821"/>
                  <a:gd name="connsiteY21" fmla="*/ 242201 h 2187379"/>
                  <a:gd name="connsiteX22" fmla="*/ 2335877 w 2487821"/>
                  <a:gd name="connsiteY22" fmla="*/ 267139 h 2187379"/>
                  <a:gd name="connsiteX23" fmla="*/ 2352502 w 2487821"/>
                  <a:gd name="connsiteY23" fmla="*/ 292077 h 2187379"/>
                  <a:gd name="connsiteX24" fmla="*/ 2344189 w 2487821"/>
                  <a:gd name="connsiteY24" fmla="*/ 325328 h 2187379"/>
                  <a:gd name="connsiteX25" fmla="*/ 2335877 w 2487821"/>
                  <a:gd name="connsiteY25" fmla="*/ 350266 h 2187379"/>
                  <a:gd name="connsiteX26" fmla="*/ 2385753 w 2487821"/>
                  <a:gd name="connsiteY26" fmla="*/ 408455 h 2187379"/>
                  <a:gd name="connsiteX27" fmla="*/ 2402378 w 2487821"/>
                  <a:gd name="connsiteY27" fmla="*/ 433393 h 2187379"/>
                  <a:gd name="connsiteX28" fmla="*/ 2410691 w 2487821"/>
                  <a:gd name="connsiteY28" fmla="*/ 458332 h 2187379"/>
                  <a:gd name="connsiteX29" fmla="*/ 2452255 w 2487821"/>
                  <a:gd name="connsiteY29" fmla="*/ 508208 h 2187379"/>
                  <a:gd name="connsiteX30" fmla="*/ 2477193 w 2487821"/>
                  <a:gd name="connsiteY30" fmla="*/ 516521 h 2187379"/>
                  <a:gd name="connsiteX31" fmla="*/ 2477193 w 2487821"/>
                  <a:gd name="connsiteY31" fmla="*/ 591335 h 2187379"/>
                  <a:gd name="connsiteX32" fmla="*/ 2452255 w 2487821"/>
                  <a:gd name="connsiteY32" fmla="*/ 599648 h 2187379"/>
                  <a:gd name="connsiteX33" fmla="*/ 2435629 w 2487821"/>
                  <a:gd name="connsiteY33" fmla="*/ 616273 h 2187379"/>
                  <a:gd name="connsiteX34" fmla="*/ 2419004 w 2487821"/>
                  <a:gd name="connsiteY34" fmla="*/ 666150 h 2187379"/>
                  <a:gd name="connsiteX35" fmla="*/ 2427317 w 2487821"/>
                  <a:gd name="connsiteY35" fmla="*/ 757590 h 2187379"/>
                  <a:gd name="connsiteX36" fmla="*/ 2443942 w 2487821"/>
                  <a:gd name="connsiteY36" fmla="*/ 807466 h 2187379"/>
                  <a:gd name="connsiteX37" fmla="*/ 2452255 w 2487821"/>
                  <a:gd name="connsiteY37" fmla="*/ 832404 h 2187379"/>
                  <a:gd name="connsiteX38" fmla="*/ 2443942 w 2487821"/>
                  <a:gd name="connsiteY38" fmla="*/ 957095 h 2187379"/>
                  <a:gd name="connsiteX39" fmla="*/ 2435629 w 2487821"/>
                  <a:gd name="connsiteY39" fmla="*/ 990346 h 2187379"/>
                  <a:gd name="connsiteX40" fmla="*/ 2427317 w 2487821"/>
                  <a:gd name="connsiteY40" fmla="*/ 1065161 h 2187379"/>
                  <a:gd name="connsiteX41" fmla="*/ 2410691 w 2487821"/>
                  <a:gd name="connsiteY41" fmla="*/ 1115037 h 2187379"/>
                  <a:gd name="connsiteX42" fmla="*/ 2402378 w 2487821"/>
                  <a:gd name="connsiteY42" fmla="*/ 1148288 h 2187379"/>
                  <a:gd name="connsiteX43" fmla="*/ 2419004 w 2487821"/>
                  <a:gd name="connsiteY43" fmla="*/ 1206477 h 2187379"/>
                  <a:gd name="connsiteX44" fmla="*/ 2435629 w 2487821"/>
                  <a:gd name="connsiteY44" fmla="*/ 1223103 h 2187379"/>
                  <a:gd name="connsiteX45" fmla="*/ 2443942 w 2487821"/>
                  <a:gd name="connsiteY45" fmla="*/ 1248041 h 2187379"/>
                  <a:gd name="connsiteX46" fmla="*/ 2427317 w 2487821"/>
                  <a:gd name="connsiteY46" fmla="*/ 1364419 h 2187379"/>
                  <a:gd name="connsiteX47" fmla="*/ 2419004 w 2487821"/>
                  <a:gd name="connsiteY47" fmla="*/ 1497423 h 2187379"/>
                  <a:gd name="connsiteX48" fmla="*/ 2410691 w 2487821"/>
                  <a:gd name="connsiteY48" fmla="*/ 1522361 h 2187379"/>
                  <a:gd name="connsiteX49" fmla="*/ 2385753 w 2487821"/>
                  <a:gd name="connsiteY49" fmla="*/ 1547299 h 2187379"/>
                  <a:gd name="connsiteX50" fmla="*/ 2360815 w 2487821"/>
                  <a:gd name="connsiteY50" fmla="*/ 1555612 h 2187379"/>
                  <a:gd name="connsiteX51" fmla="*/ 2302626 w 2487821"/>
                  <a:gd name="connsiteY51" fmla="*/ 1605488 h 2187379"/>
                  <a:gd name="connsiteX52" fmla="*/ 2277688 w 2487821"/>
                  <a:gd name="connsiteY52" fmla="*/ 1738492 h 2187379"/>
                  <a:gd name="connsiteX53" fmla="*/ 2252749 w 2487821"/>
                  <a:gd name="connsiteY53" fmla="*/ 1780055 h 2187379"/>
                  <a:gd name="connsiteX54" fmla="*/ 2177935 w 2487821"/>
                  <a:gd name="connsiteY54" fmla="*/ 1788368 h 2187379"/>
                  <a:gd name="connsiteX55" fmla="*/ 2128058 w 2487821"/>
                  <a:gd name="connsiteY55" fmla="*/ 1796681 h 2187379"/>
                  <a:gd name="connsiteX56" fmla="*/ 2111433 w 2487821"/>
                  <a:gd name="connsiteY56" fmla="*/ 1821619 h 2187379"/>
                  <a:gd name="connsiteX57" fmla="*/ 2069869 w 2487821"/>
                  <a:gd name="connsiteY57" fmla="*/ 1863183 h 2187379"/>
                  <a:gd name="connsiteX58" fmla="*/ 2036618 w 2487821"/>
                  <a:gd name="connsiteY58" fmla="*/ 1904746 h 2187379"/>
                  <a:gd name="connsiteX59" fmla="*/ 2028306 w 2487821"/>
                  <a:gd name="connsiteY59" fmla="*/ 1929684 h 2187379"/>
                  <a:gd name="connsiteX60" fmla="*/ 1995055 w 2487821"/>
                  <a:gd name="connsiteY60" fmla="*/ 1979561 h 2187379"/>
                  <a:gd name="connsiteX61" fmla="*/ 1903615 w 2487821"/>
                  <a:gd name="connsiteY61" fmla="*/ 1971248 h 2187379"/>
                  <a:gd name="connsiteX62" fmla="*/ 1878677 w 2487821"/>
                  <a:gd name="connsiteY62" fmla="*/ 1962935 h 2187379"/>
                  <a:gd name="connsiteX63" fmla="*/ 1812175 w 2487821"/>
                  <a:gd name="connsiteY63" fmla="*/ 1971248 h 2187379"/>
                  <a:gd name="connsiteX64" fmla="*/ 1762298 w 2487821"/>
                  <a:gd name="connsiteY64" fmla="*/ 2104252 h 2187379"/>
                  <a:gd name="connsiteX65" fmla="*/ 1712422 w 2487821"/>
                  <a:gd name="connsiteY65" fmla="*/ 2095939 h 2187379"/>
                  <a:gd name="connsiteX66" fmla="*/ 1662546 w 2487821"/>
                  <a:gd name="connsiteY66" fmla="*/ 2079313 h 2187379"/>
                  <a:gd name="connsiteX67" fmla="*/ 1645920 w 2487821"/>
                  <a:gd name="connsiteY67" fmla="*/ 2062688 h 2187379"/>
                  <a:gd name="connsiteX68" fmla="*/ 1554480 w 2487821"/>
                  <a:gd name="connsiteY68" fmla="*/ 2046063 h 2187379"/>
                  <a:gd name="connsiteX69" fmla="*/ 1521229 w 2487821"/>
                  <a:gd name="connsiteY69" fmla="*/ 2054375 h 2187379"/>
                  <a:gd name="connsiteX70" fmla="*/ 1512917 w 2487821"/>
                  <a:gd name="connsiteY70" fmla="*/ 2079313 h 2187379"/>
                  <a:gd name="connsiteX71" fmla="*/ 1504604 w 2487821"/>
                  <a:gd name="connsiteY71" fmla="*/ 2112564 h 2187379"/>
                  <a:gd name="connsiteX72" fmla="*/ 1471353 w 2487821"/>
                  <a:gd name="connsiteY72" fmla="*/ 2187379 h 2187379"/>
                  <a:gd name="connsiteX73" fmla="*/ 1413164 w 2487821"/>
                  <a:gd name="connsiteY73" fmla="*/ 2179066 h 2187379"/>
                  <a:gd name="connsiteX74" fmla="*/ 1396538 w 2487821"/>
                  <a:gd name="connsiteY74" fmla="*/ 2129190 h 2187379"/>
                  <a:gd name="connsiteX75" fmla="*/ 1379913 w 2487821"/>
                  <a:gd name="connsiteY75" fmla="*/ 2062688 h 2187379"/>
                  <a:gd name="connsiteX76" fmla="*/ 1371600 w 2487821"/>
                  <a:gd name="connsiteY76" fmla="*/ 2037750 h 2187379"/>
                  <a:gd name="connsiteX77" fmla="*/ 1354975 w 2487821"/>
                  <a:gd name="connsiteY77" fmla="*/ 2021124 h 2187379"/>
                  <a:gd name="connsiteX78" fmla="*/ 1321724 w 2487821"/>
                  <a:gd name="connsiteY78" fmla="*/ 2095939 h 2187379"/>
                  <a:gd name="connsiteX79" fmla="*/ 1296786 w 2487821"/>
                  <a:gd name="connsiteY79" fmla="*/ 2145815 h 2187379"/>
                  <a:gd name="connsiteX80" fmla="*/ 1280160 w 2487821"/>
                  <a:gd name="connsiteY80" fmla="*/ 2162441 h 2187379"/>
                  <a:gd name="connsiteX81" fmla="*/ 1255222 w 2487821"/>
                  <a:gd name="connsiteY81" fmla="*/ 2154128 h 2187379"/>
                  <a:gd name="connsiteX82" fmla="*/ 1238597 w 2487821"/>
                  <a:gd name="connsiteY82" fmla="*/ 2104252 h 2187379"/>
                  <a:gd name="connsiteX83" fmla="*/ 1230284 w 2487821"/>
                  <a:gd name="connsiteY83" fmla="*/ 2079313 h 2187379"/>
                  <a:gd name="connsiteX84" fmla="*/ 1213658 w 2487821"/>
                  <a:gd name="connsiteY84" fmla="*/ 2062688 h 2187379"/>
                  <a:gd name="connsiteX85" fmla="*/ 1188720 w 2487821"/>
                  <a:gd name="connsiteY85" fmla="*/ 2046063 h 2187379"/>
                  <a:gd name="connsiteX86" fmla="*/ 1155469 w 2487821"/>
                  <a:gd name="connsiteY86" fmla="*/ 2037750 h 2187379"/>
                  <a:gd name="connsiteX87" fmla="*/ 1105593 w 2487821"/>
                  <a:gd name="connsiteY87" fmla="*/ 2021124 h 2187379"/>
                  <a:gd name="connsiteX88" fmla="*/ 1080655 w 2487821"/>
                  <a:gd name="connsiteY88" fmla="*/ 2012812 h 2187379"/>
                  <a:gd name="connsiteX89" fmla="*/ 1055717 w 2487821"/>
                  <a:gd name="connsiteY89" fmla="*/ 2004499 h 2187379"/>
                  <a:gd name="connsiteX90" fmla="*/ 989215 w 2487821"/>
                  <a:gd name="connsiteY90" fmla="*/ 2012812 h 2187379"/>
                  <a:gd name="connsiteX91" fmla="*/ 980902 w 2487821"/>
                  <a:gd name="connsiteY91" fmla="*/ 2046063 h 2187379"/>
                  <a:gd name="connsiteX92" fmla="*/ 931026 w 2487821"/>
                  <a:gd name="connsiteY92" fmla="*/ 2062688 h 2187379"/>
                  <a:gd name="connsiteX93" fmla="*/ 881149 w 2487821"/>
                  <a:gd name="connsiteY93" fmla="*/ 2079313 h 2187379"/>
                  <a:gd name="connsiteX94" fmla="*/ 856211 w 2487821"/>
                  <a:gd name="connsiteY94" fmla="*/ 2087626 h 2187379"/>
                  <a:gd name="connsiteX95" fmla="*/ 748146 w 2487821"/>
                  <a:gd name="connsiteY95" fmla="*/ 2071001 h 2187379"/>
                  <a:gd name="connsiteX96" fmla="*/ 698269 w 2487821"/>
                  <a:gd name="connsiteY96" fmla="*/ 2037750 h 2187379"/>
                  <a:gd name="connsiteX97" fmla="*/ 640080 w 2487821"/>
                  <a:gd name="connsiteY97" fmla="*/ 2021124 h 2187379"/>
                  <a:gd name="connsiteX98" fmla="*/ 590204 w 2487821"/>
                  <a:gd name="connsiteY98" fmla="*/ 2004499 h 2187379"/>
                  <a:gd name="connsiteX99" fmla="*/ 515389 w 2487821"/>
                  <a:gd name="connsiteY99" fmla="*/ 1996186 h 2187379"/>
                  <a:gd name="connsiteX100" fmla="*/ 465513 w 2487821"/>
                  <a:gd name="connsiteY100" fmla="*/ 1979561 h 2187379"/>
                  <a:gd name="connsiteX101" fmla="*/ 440575 w 2487821"/>
                  <a:gd name="connsiteY101" fmla="*/ 1971248 h 2187379"/>
                  <a:gd name="connsiteX102" fmla="*/ 390698 w 2487821"/>
                  <a:gd name="connsiteY102" fmla="*/ 1913059 h 2187379"/>
                  <a:gd name="connsiteX103" fmla="*/ 374073 w 2487821"/>
                  <a:gd name="connsiteY103" fmla="*/ 1896433 h 2187379"/>
                  <a:gd name="connsiteX104" fmla="*/ 357448 w 2487821"/>
                  <a:gd name="connsiteY104" fmla="*/ 1871495 h 2187379"/>
                  <a:gd name="connsiteX105" fmla="*/ 332509 w 2487821"/>
                  <a:gd name="connsiteY105" fmla="*/ 1854870 h 2187379"/>
                  <a:gd name="connsiteX106" fmla="*/ 315884 w 2487821"/>
                  <a:gd name="connsiteY106" fmla="*/ 1838244 h 2187379"/>
                  <a:gd name="connsiteX107" fmla="*/ 290946 w 2487821"/>
                  <a:gd name="connsiteY107" fmla="*/ 1821619 h 2187379"/>
                  <a:gd name="connsiteX108" fmla="*/ 249382 w 2487821"/>
                  <a:gd name="connsiteY108" fmla="*/ 1796681 h 2187379"/>
                  <a:gd name="connsiteX109" fmla="*/ 216131 w 2487821"/>
                  <a:gd name="connsiteY109" fmla="*/ 1696928 h 2187379"/>
                  <a:gd name="connsiteX110" fmla="*/ 207818 w 2487821"/>
                  <a:gd name="connsiteY110" fmla="*/ 1671990 h 2187379"/>
                  <a:gd name="connsiteX111" fmla="*/ 199506 w 2487821"/>
                  <a:gd name="connsiteY111" fmla="*/ 1647052 h 2187379"/>
                  <a:gd name="connsiteX112" fmla="*/ 133004 w 2487821"/>
                  <a:gd name="connsiteY112" fmla="*/ 1580550 h 2187379"/>
                  <a:gd name="connsiteX113" fmla="*/ 91440 w 2487821"/>
                  <a:gd name="connsiteY113" fmla="*/ 1538986 h 2187379"/>
                  <a:gd name="connsiteX114" fmla="*/ 74815 w 2487821"/>
                  <a:gd name="connsiteY114" fmla="*/ 1514048 h 2187379"/>
                  <a:gd name="connsiteX115" fmla="*/ 58189 w 2487821"/>
                  <a:gd name="connsiteY115" fmla="*/ 1356106 h 2187379"/>
                  <a:gd name="connsiteX116" fmla="*/ 41564 w 2487821"/>
                  <a:gd name="connsiteY116" fmla="*/ 1306230 h 2187379"/>
                  <a:gd name="connsiteX117" fmla="*/ 33251 w 2487821"/>
                  <a:gd name="connsiteY117" fmla="*/ 1281292 h 2187379"/>
                  <a:gd name="connsiteX118" fmla="*/ 8313 w 2487821"/>
                  <a:gd name="connsiteY118" fmla="*/ 1156601 h 2187379"/>
                  <a:gd name="connsiteX119" fmla="*/ 0 w 2487821"/>
                  <a:gd name="connsiteY119" fmla="*/ 1115037 h 2187379"/>
                  <a:gd name="connsiteX120" fmla="*/ 8313 w 2487821"/>
                  <a:gd name="connsiteY120" fmla="*/ 1015284 h 2187379"/>
                  <a:gd name="connsiteX121" fmla="*/ 24938 w 2487821"/>
                  <a:gd name="connsiteY121" fmla="*/ 965408 h 2187379"/>
                  <a:gd name="connsiteX122" fmla="*/ 33251 w 2487821"/>
                  <a:gd name="connsiteY122" fmla="*/ 940470 h 2187379"/>
                  <a:gd name="connsiteX123" fmla="*/ 49877 w 2487821"/>
                  <a:gd name="connsiteY123" fmla="*/ 799153 h 2187379"/>
                  <a:gd name="connsiteX124" fmla="*/ 66502 w 2487821"/>
                  <a:gd name="connsiteY124" fmla="*/ 749277 h 2187379"/>
                  <a:gd name="connsiteX125" fmla="*/ 83128 w 2487821"/>
                  <a:gd name="connsiteY125" fmla="*/ 724339 h 2187379"/>
                  <a:gd name="connsiteX126" fmla="*/ 91440 w 2487821"/>
                  <a:gd name="connsiteY126" fmla="*/ 699401 h 2187379"/>
                  <a:gd name="connsiteX127" fmla="*/ 133004 w 2487821"/>
                  <a:gd name="connsiteY127" fmla="*/ 657837 h 2187379"/>
                  <a:gd name="connsiteX128" fmla="*/ 149629 w 2487821"/>
                  <a:gd name="connsiteY128" fmla="*/ 607961 h 2187379"/>
                  <a:gd name="connsiteX129" fmla="*/ 199506 w 2487821"/>
                  <a:gd name="connsiteY129" fmla="*/ 591335 h 2187379"/>
                  <a:gd name="connsiteX130" fmla="*/ 224444 w 2487821"/>
                  <a:gd name="connsiteY130" fmla="*/ 574710 h 2187379"/>
                  <a:gd name="connsiteX131" fmla="*/ 274320 w 2487821"/>
                  <a:gd name="connsiteY131" fmla="*/ 549772 h 2187379"/>
                  <a:gd name="connsiteX132" fmla="*/ 349135 w 2487821"/>
                  <a:gd name="connsiteY132" fmla="*/ 458332 h 2187379"/>
                  <a:gd name="connsiteX133" fmla="*/ 365760 w 2487821"/>
                  <a:gd name="connsiteY133" fmla="*/ 433393 h 2187379"/>
                  <a:gd name="connsiteX134" fmla="*/ 390698 w 2487821"/>
                  <a:gd name="connsiteY134" fmla="*/ 383517 h 2187379"/>
                  <a:gd name="connsiteX135" fmla="*/ 423949 w 2487821"/>
                  <a:gd name="connsiteY135" fmla="*/ 350266 h 2187379"/>
                  <a:gd name="connsiteX136" fmla="*/ 440575 w 2487821"/>
                  <a:gd name="connsiteY136" fmla="*/ 333641 h 2187379"/>
                  <a:gd name="connsiteX137" fmla="*/ 490451 w 2487821"/>
                  <a:gd name="connsiteY137" fmla="*/ 300390 h 2187379"/>
                  <a:gd name="connsiteX138" fmla="*/ 532015 w 2487821"/>
                  <a:gd name="connsiteY138" fmla="*/ 275452 h 2187379"/>
                  <a:gd name="connsiteX139" fmla="*/ 606829 w 2487821"/>
                  <a:gd name="connsiteY139" fmla="*/ 242201 h 2187379"/>
                  <a:gd name="connsiteX140" fmla="*/ 631768 w 2487821"/>
                  <a:gd name="connsiteY140" fmla="*/ 233888 h 2187379"/>
                  <a:gd name="connsiteX141" fmla="*/ 689957 w 2487821"/>
                  <a:gd name="connsiteY141" fmla="*/ 175699 h 2187379"/>
                  <a:gd name="connsiteX142" fmla="*/ 706582 w 2487821"/>
                  <a:gd name="connsiteY142" fmla="*/ 159073 h 2187379"/>
                  <a:gd name="connsiteX143" fmla="*/ 723208 w 2487821"/>
                  <a:gd name="connsiteY143" fmla="*/ 142448 h 2187379"/>
                  <a:gd name="connsiteX144" fmla="*/ 739833 w 2487821"/>
                  <a:gd name="connsiteY144" fmla="*/ 117510 h 2187379"/>
                  <a:gd name="connsiteX145" fmla="*/ 789709 w 2487821"/>
                  <a:gd name="connsiteY145" fmla="*/ 92572 h 2187379"/>
                  <a:gd name="connsiteX146" fmla="*/ 806335 w 2487821"/>
                  <a:gd name="connsiteY146" fmla="*/ 75946 h 2187379"/>
                  <a:gd name="connsiteX147" fmla="*/ 856211 w 2487821"/>
                  <a:gd name="connsiteY147" fmla="*/ 59321 h 2187379"/>
                  <a:gd name="connsiteX148" fmla="*/ 939338 w 2487821"/>
                  <a:gd name="connsiteY148" fmla="*/ 26070 h 2187379"/>
                  <a:gd name="connsiteX149" fmla="*/ 1097280 w 2487821"/>
                  <a:gd name="connsiteY149" fmla="*/ 1132 h 218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2487821" h="2187379">
                    <a:moveTo>
                      <a:pt x="1097280" y="1132"/>
                    </a:moveTo>
                    <a:lnTo>
                      <a:pt x="1097280" y="1132"/>
                    </a:lnTo>
                    <a:cubicBezTo>
                      <a:pt x="1122218" y="3903"/>
                      <a:pt x="1147090" y="7360"/>
                      <a:pt x="1172095" y="9444"/>
                    </a:cubicBezTo>
                    <a:lnTo>
                      <a:pt x="1396538" y="26070"/>
                    </a:lnTo>
                    <a:cubicBezTo>
                      <a:pt x="1443644" y="23299"/>
                      <a:pt x="1490957" y="22968"/>
                      <a:pt x="1537855" y="17757"/>
                    </a:cubicBezTo>
                    <a:cubicBezTo>
                      <a:pt x="1565940" y="14636"/>
                      <a:pt x="1620982" y="1132"/>
                      <a:pt x="1620982" y="1132"/>
                    </a:cubicBezTo>
                    <a:cubicBezTo>
                      <a:pt x="1625782" y="1612"/>
                      <a:pt x="1705082" y="3377"/>
                      <a:pt x="1729048" y="17757"/>
                    </a:cubicBezTo>
                    <a:cubicBezTo>
                      <a:pt x="1735768" y="21789"/>
                      <a:pt x="1740131" y="28841"/>
                      <a:pt x="1745673" y="34383"/>
                    </a:cubicBezTo>
                    <a:cubicBezTo>
                      <a:pt x="1792779" y="-12723"/>
                      <a:pt x="1763407" y="-1085"/>
                      <a:pt x="1837113" y="9444"/>
                    </a:cubicBezTo>
                    <a:cubicBezTo>
                      <a:pt x="1845426" y="14986"/>
                      <a:pt x="1854987" y="19006"/>
                      <a:pt x="1862051" y="26070"/>
                    </a:cubicBezTo>
                    <a:cubicBezTo>
                      <a:pt x="1884039" y="48058"/>
                      <a:pt x="1872977" y="58924"/>
                      <a:pt x="1903615" y="75946"/>
                    </a:cubicBezTo>
                    <a:cubicBezTo>
                      <a:pt x="1918934" y="84457"/>
                      <a:pt x="1953491" y="92572"/>
                      <a:pt x="1953491" y="92572"/>
                    </a:cubicBezTo>
                    <a:lnTo>
                      <a:pt x="1986742" y="125823"/>
                    </a:lnTo>
                    <a:cubicBezTo>
                      <a:pt x="1992284" y="131365"/>
                      <a:pt x="1995933" y="139970"/>
                      <a:pt x="2003368" y="142448"/>
                    </a:cubicBezTo>
                    <a:cubicBezTo>
                      <a:pt x="2063161" y="162380"/>
                      <a:pt x="1988492" y="138198"/>
                      <a:pt x="2061557" y="159073"/>
                    </a:cubicBezTo>
                    <a:cubicBezTo>
                      <a:pt x="2069982" y="161480"/>
                      <a:pt x="2077903" y="165668"/>
                      <a:pt x="2086495" y="167386"/>
                    </a:cubicBezTo>
                    <a:cubicBezTo>
                      <a:pt x="2105708" y="171229"/>
                      <a:pt x="2125288" y="172928"/>
                      <a:pt x="2144684" y="175699"/>
                    </a:cubicBezTo>
                    <a:cubicBezTo>
                      <a:pt x="2152997" y="178470"/>
                      <a:pt x="2161197" y="181605"/>
                      <a:pt x="2169622" y="184012"/>
                    </a:cubicBezTo>
                    <a:cubicBezTo>
                      <a:pt x="2180607" y="187151"/>
                      <a:pt x="2192654" y="187215"/>
                      <a:pt x="2202873" y="192324"/>
                    </a:cubicBezTo>
                    <a:cubicBezTo>
                      <a:pt x="2247771" y="214773"/>
                      <a:pt x="2187380" y="206889"/>
                      <a:pt x="2244437" y="217263"/>
                    </a:cubicBezTo>
                    <a:cubicBezTo>
                      <a:pt x="2266416" y="221259"/>
                      <a:pt x="2288771" y="222804"/>
                      <a:pt x="2310938" y="225575"/>
                    </a:cubicBezTo>
                    <a:cubicBezTo>
                      <a:pt x="2316480" y="231117"/>
                      <a:pt x="2323532" y="235480"/>
                      <a:pt x="2327564" y="242201"/>
                    </a:cubicBezTo>
                    <a:cubicBezTo>
                      <a:pt x="2332072" y="249715"/>
                      <a:pt x="2331958" y="259302"/>
                      <a:pt x="2335877" y="267139"/>
                    </a:cubicBezTo>
                    <a:cubicBezTo>
                      <a:pt x="2340345" y="276075"/>
                      <a:pt x="2346960" y="283764"/>
                      <a:pt x="2352502" y="292077"/>
                    </a:cubicBezTo>
                    <a:cubicBezTo>
                      <a:pt x="2349731" y="303161"/>
                      <a:pt x="2347328" y="314343"/>
                      <a:pt x="2344189" y="325328"/>
                    </a:cubicBezTo>
                    <a:cubicBezTo>
                      <a:pt x="2341782" y="333753"/>
                      <a:pt x="2335877" y="341504"/>
                      <a:pt x="2335877" y="350266"/>
                    </a:cubicBezTo>
                    <a:cubicBezTo>
                      <a:pt x="2335877" y="379879"/>
                      <a:pt x="2365199" y="394753"/>
                      <a:pt x="2385753" y="408455"/>
                    </a:cubicBezTo>
                    <a:cubicBezTo>
                      <a:pt x="2391295" y="416768"/>
                      <a:pt x="2397910" y="424457"/>
                      <a:pt x="2402378" y="433393"/>
                    </a:cubicBezTo>
                    <a:cubicBezTo>
                      <a:pt x="2406297" y="441231"/>
                      <a:pt x="2406772" y="450494"/>
                      <a:pt x="2410691" y="458332"/>
                    </a:cubicBezTo>
                    <a:cubicBezTo>
                      <a:pt x="2418358" y="473666"/>
                      <a:pt x="2438468" y="499016"/>
                      <a:pt x="2452255" y="508208"/>
                    </a:cubicBezTo>
                    <a:cubicBezTo>
                      <a:pt x="2459546" y="513069"/>
                      <a:pt x="2468880" y="513750"/>
                      <a:pt x="2477193" y="516521"/>
                    </a:cubicBezTo>
                    <a:cubicBezTo>
                      <a:pt x="2486299" y="543839"/>
                      <a:pt x="2495673" y="558995"/>
                      <a:pt x="2477193" y="591335"/>
                    </a:cubicBezTo>
                    <a:cubicBezTo>
                      <a:pt x="2472846" y="598943"/>
                      <a:pt x="2460568" y="596877"/>
                      <a:pt x="2452255" y="599648"/>
                    </a:cubicBezTo>
                    <a:cubicBezTo>
                      <a:pt x="2446713" y="605190"/>
                      <a:pt x="2439134" y="609263"/>
                      <a:pt x="2435629" y="616273"/>
                    </a:cubicBezTo>
                    <a:cubicBezTo>
                      <a:pt x="2427792" y="631948"/>
                      <a:pt x="2419004" y="666150"/>
                      <a:pt x="2419004" y="666150"/>
                    </a:cubicBezTo>
                    <a:cubicBezTo>
                      <a:pt x="2421775" y="696630"/>
                      <a:pt x="2421998" y="727450"/>
                      <a:pt x="2427317" y="757590"/>
                    </a:cubicBezTo>
                    <a:cubicBezTo>
                      <a:pt x="2430363" y="774848"/>
                      <a:pt x="2438400" y="790841"/>
                      <a:pt x="2443942" y="807466"/>
                    </a:cubicBezTo>
                    <a:lnTo>
                      <a:pt x="2452255" y="832404"/>
                    </a:lnTo>
                    <a:cubicBezTo>
                      <a:pt x="2449484" y="873968"/>
                      <a:pt x="2448303" y="915668"/>
                      <a:pt x="2443942" y="957095"/>
                    </a:cubicBezTo>
                    <a:cubicBezTo>
                      <a:pt x="2442746" y="968457"/>
                      <a:pt x="2437366" y="979054"/>
                      <a:pt x="2435629" y="990346"/>
                    </a:cubicBezTo>
                    <a:cubicBezTo>
                      <a:pt x="2431814" y="1015146"/>
                      <a:pt x="2432238" y="1040556"/>
                      <a:pt x="2427317" y="1065161"/>
                    </a:cubicBezTo>
                    <a:cubicBezTo>
                      <a:pt x="2423880" y="1082345"/>
                      <a:pt x="2414941" y="1098036"/>
                      <a:pt x="2410691" y="1115037"/>
                    </a:cubicBezTo>
                    <a:lnTo>
                      <a:pt x="2402378" y="1148288"/>
                    </a:lnTo>
                    <a:cubicBezTo>
                      <a:pt x="2403931" y="1154500"/>
                      <a:pt x="2413893" y="1197958"/>
                      <a:pt x="2419004" y="1206477"/>
                    </a:cubicBezTo>
                    <a:cubicBezTo>
                      <a:pt x="2423036" y="1213197"/>
                      <a:pt x="2430087" y="1217561"/>
                      <a:pt x="2435629" y="1223103"/>
                    </a:cubicBezTo>
                    <a:cubicBezTo>
                      <a:pt x="2438400" y="1231416"/>
                      <a:pt x="2443942" y="1239279"/>
                      <a:pt x="2443942" y="1248041"/>
                    </a:cubicBezTo>
                    <a:cubicBezTo>
                      <a:pt x="2443942" y="1320886"/>
                      <a:pt x="2442700" y="1318268"/>
                      <a:pt x="2427317" y="1364419"/>
                    </a:cubicBezTo>
                    <a:cubicBezTo>
                      <a:pt x="2424546" y="1408754"/>
                      <a:pt x="2423654" y="1453246"/>
                      <a:pt x="2419004" y="1497423"/>
                    </a:cubicBezTo>
                    <a:cubicBezTo>
                      <a:pt x="2418087" y="1506137"/>
                      <a:pt x="2415552" y="1515070"/>
                      <a:pt x="2410691" y="1522361"/>
                    </a:cubicBezTo>
                    <a:cubicBezTo>
                      <a:pt x="2404170" y="1532142"/>
                      <a:pt x="2395534" y="1540778"/>
                      <a:pt x="2385753" y="1547299"/>
                    </a:cubicBezTo>
                    <a:cubicBezTo>
                      <a:pt x="2378462" y="1552160"/>
                      <a:pt x="2369128" y="1552841"/>
                      <a:pt x="2360815" y="1555612"/>
                    </a:cubicBezTo>
                    <a:cubicBezTo>
                      <a:pt x="2320500" y="1595927"/>
                      <a:pt x="2340606" y="1580168"/>
                      <a:pt x="2302626" y="1605488"/>
                    </a:cubicBezTo>
                    <a:cubicBezTo>
                      <a:pt x="2270865" y="1700768"/>
                      <a:pt x="2297800" y="1607757"/>
                      <a:pt x="2277688" y="1738492"/>
                    </a:cubicBezTo>
                    <a:cubicBezTo>
                      <a:pt x="2275942" y="1749843"/>
                      <a:pt x="2267481" y="1776037"/>
                      <a:pt x="2252749" y="1780055"/>
                    </a:cubicBezTo>
                    <a:cubicBezTo>
                      <a:pt x="2228542" y="1786657"/>
                      <a:pt x="2202806" y="1785052"/>
                      <a:pt x="2177935" y="1788368"/>
                    </a:cubicBezTo>
                    <a:cubicBezTo>
                      <a:pt x="2161228" y="1790596"/>
                      <a:pt x="2144684" y="1793910"/>
                      <a:pt x="2128058" y="1796681"/>
                    </a:cubicBezTo>
                    <a:cubicBezTo>
                      <a:pt x="2122516" y="1804994"/>
                      <a:pt x="2118012" y="1814100"/>
                      <a:pt x="2111433" y="1821619"/>
                    </a:cubicBezTo>
                    <a:cubicBezTo>
                      <a:pt x="2098531" y="1836365"/>
                      <a:pt x="2080737" y="1846880"/>
                      <a:pt x="2069869" y="1863183"/>
                    </a:cubicBezTo>
                    <a:cubicBezTo>
                      <a:pt x="2048897" y="1894642"/>
                      <a:pt x="2060309" y="1881057"/>
                      <a:pt x="2036618" y="1904746"/>
                    </a:cubicBezTo>
                    <a:cubicBezTo>
                      <a:pt x="2033847" y="1913059"/>
                      <a:pt x="2032561" y="1922024"/>
                      <a:pt x="2028306" y="1929684"/>
                    </a:cubicBezTo>
                    <a:cubicBezTo>
                      <a:pt x="2018602" y="1947151"/>
                      <a:pt x="1995055" y="1979561"/>
                      <a:pt x="1995055" y="1979561"/>
                    </a:cubicBezTo>
                    <a:cubicBezTo>
                      <a:pt x="1964575" y="1976790"/>
                      <a:pt x="1933913" y="1975576"/>
                      <a:pt x="1903615" y="1971248"/>
                    </a:cubicBezTo>
                    <a:cubicBezTo>
                      <a:pt x="1894941" y="1970009"/>
                      <a:pt x="1887439" y="1962935"/>
                      <a:pt x="1878677" y="1962935"/>
                    </a:cubicBezTo>
                    <a:cubicBezTo>
                      <a:pt x="1856337" y="1962935"/>
                      <a:pt x="1834342" y="1968477"/>
                      <a:pt x="1812175" y="1971248"/>
                    </a:cubicBezTo>
                    <a:cubicBezTo>
                      <a:pt x="1763249" y="2044636"/>
                      <a:pt x="1782843" y="2001531"/>
                      <a:pt x="1762298" y="2104252"/>
                    </a:cubicBezTo>
                    <a:cubicBezTo>
                      <a:pt x="1745673" y="2101481"/>
                      <a:pt x="1728773" y="2100027"/>
                      <a:pt x="1712422" y="2095939"/>
                    </a:cubicBezTo>
                    <a:cubicBezTo>
                      <a:pt x="1695421" y="2091688"/>
                      <a:pt x="1662546" y="2079313"/>
                      <a:pt x="1662546" y="2079313"/>
                    </a:cubicBezTo>
                    <a:cubicBezTo>
                      <a:pt x="1657004" y="2073771"/>
                      <a:pt x="1650816" y="2068808"/>
                      <a:pt x="1645920" y="2062688"/>
                    </a:cubicBezTo>
                    <a:cubicBezTo>
                      <a:pt x="1609766" y="2017496"/>
                      <a:pt x="1653317" y="2035081"/>
                      <a:pt x="1554480" y="2046063"/>
                    </a:cubicBezTo>
                    <a:cubicBezTo>
                      <a:pt x="1543396" y="2048834"/>
                      <a:pt x="1530150" y="2047238"/>
                      <a:pt x="1521229" y="2054375"/>
                    </a:cubicBezTo>
                    <a:cubicBezTo>
                      <a:pt x="1514387" y="2059849"/>
                      <a:pt x="1515324" y="2070888"/>
                      <a:pt x="1512917" y="2079313"/>
                    </a:cubicBezTo>
                    <a:cubicBezTo>
                      <a:pt x="1509778" y="2090298"/>
                      <a:pt x="1507887" y="2101621"/>
                      <a:pt x="1504604" y="2112564"/>
                    </a:cubicBezTo>
                    <a:cubicBezTo>
                      <a:pt x="1488416" y="2166523"/>
                      <a:pt x="1495648" y="2150935"/>
                      <a:pt x="1471353" y="2187379"/>
                    </a:cubicBezTo>
                    <a:cubicBezTo>
                      <a:pt x="1451957" y="2184608"/>
                      <a:pt x="1428630" y="2191095"/>
                      <a:pt x="1413164" y="2179066"/>
                    </a:cubicBezTo>
                    <a:cubicBezTo>
                      <a:pt x="1399331" y="2168307"/>
                      <a:pt x="1400788" y="2146191"/>
                      <a:pt x="1396538" y="2129190"/>
                    </a:cubicBezTo>
                    <a:cubicBezTo>
                      <a:pt x="1390996" y="2107023"/>
                      <a:pt x="1387139" y="2084365"/>
                      <a:pt x="1379913" y="2062688"/>
                    </a:cubicBezTo>
                    <a:cubicBezTo>
                      <a:pt x="1377142" y="2054375"/>
                      <a:pt x="1376108" y="2045264"/>
                      <a:pt x="1371600" y="2037750"/>
                    </a:cubicBezTo>
                    <a:cubicBezTo>
                      <a:pt x="1367568" y="2031030"/>
                      <a:pt x="1360517" y="2026666"/>
                      <a:pt x="1354975" y="2021124"/>
                    </a:cubicBezTo>
                    <a:cubicBezTo>
                      <a:pt x="1307060" y="2037096"/>
                      <a:pt x="1335672" y="2019226"/>
                      <a:pt x="1321724" y="2095939"/>
                    </a:cubicBezTo>
                    <a:cubicBezTo>
                      <a:pt x="1318109" y="2115822"/>
                      <a:pt x="1309313" y="2130156"/>
                      <a:pt x="1296786" y="2145815"/>
                    </a:cubicBezTo>
                    <a:cubicBezTo>
                      <a:pt x="1291890" y="2151935"/>
                      <a:pt x="1285702" y="2156899"/>
                      <a:pt x="1280160" y="2162441"/>
                    </a:cubicBezTo>
                    <a:cubicBezTo>
                      <a:pt x="1271847" y="2159670"/>
                      <a:pt x="1260315" y="2161258"/>
                      <a:pt x="1255222" y="2154128"/>
                    </a:cubicBezTo>
                    <a:cubicBezTo>
                      <a:pt x="1245036" y="2139868"/>
                      <a:pt x="1244139" y="2120877"/>
                      <a:pt x="1238597" y="2104252"/>
                    </a:cubicBezTo>
                    <a:cubicBezTo>
                      <a:pt x="1235826" y="2095939"/>
                      <a:pt x="1236480" y="2085509"/>
                      <a:pt x="1230284" y="2079313"/>
                    </a:cubicBezTo>
                    <a:cubicBezTo>
                      <a:pt x="1224742" y="2073771"/>
                      <a:pt x="1219778" y="2067584"/>
                      <a:pt x="1213658" y="2062688"/>
                    </a:cubicBezTo>
                    <a:cubicBezTo>
                      <a:pt x="1205857" y="2056447"/>
                      <a:pt x="1197903" y="2049998"/>
                      <a:pt x="1188720" y="2046063"/>
                    </a:cubicBezTo>
                    <a:cubicBezTo>
                      <a:pt x="1178219" y="2041563"/>
                      <a:pt x="1166412" y="2041033"/>
                      <a:pt x="1155469" y="2037750"/>
                    </a:cubicBezTo>
                    <a:cubicBezTo>
                      <a:pt x="1138683" y="2032714"/>
                      <a:pt x="1122218" y="2026666"/>
                      <a:pt x="1105593" y="2021124"/>
                    </a:cubicBezTo>
                    <a:lnTo>
                      <a:pt x="1080655" y="2012812"/>
                    </a:lnTo>
                    <a:lnTo>
                      <a:pt x="1055717" y="2004499"/>
                    </a:lnTo>
                    <a:cubicBezTo>
                      <a:pt x="1033550" y="2007270"/>
                      <a:pt x="1008744" y="2001963"/>
                      <a:pt x="989215" y="2012812"/>
                    </a:cubicBezTo>
                    <a:cubicBezTo>
                      <a:pt x="979228" y="2018360"/>
                      <a:pt x="989576" y="2038628"/>
                      <a:pt x="980902" y="2046063"/>
                    </a:cubicBezTo>
                    <a:cubicBezTo>
                      <a:pt x="967596" y="2057468"/>
                      <a:pt x="947651" y="2057146"/>
                      <a:pt x="931026" y="2062688"/>
                    </a:cubicBezTo>
                    <a:lnTo>
                      <a:pt x="881149" y="2079313"/>
                    </a:lnTo>
                    <a:lnTo>
                      <a:pt x="856211" y="2087626"/>
                    </a:lnTo>
                    <a:cubicBezTo>
                      <a:pt x="843990" y="2086404"/>
                      <a:pt x="774448" y="2085613"/>
                      <a:pt x="748146" y="2071001"/>
                    </a:cubicBezTo>
                    <a:cubicBezTo>
                      <a:pt x="730679" y="2061297"/>
                      <a:pt x="717225" y="2044069"/>
                      <a:pt x="698269" y="2037750"/>
                    </a:cubicBezTo>
                    <a:cubicBezTo>
                      <a:pt x="614489" y="2009822"/>
                      <a:pt x="744421" y="2052426"/>
                      <a:pt x="640080" y="2021124"/>
                    </a:cubicBezTo>
                    <a:cubicBezTo>
                      <a:pt x="623294" y="2016088"/>
                      <a:pt x="607621" y="2006434"/>
                      <a:pt x="590204" y="2004499"/>
                    </a:cubicBezTo>
                    <a:lnTo>
                      <a:pt x="515389" y="1996186"/>
                    </a:lnTo>
                    <a:lnTo>
                      <a:pt x="465513" y="1979561"/>
                    </a:lnTo>
                    <a:lnTo>
                      <a:pt x="440575" y="1971248"/>
                    </a:lnTo>
                    <a:cubicBezTo>
                      <a:pt x="360545" y="1891218"/>
                      <a:pt x="441332" y="1976352"/>
                      <a:pt x="390698" y="1913059"/>
                    </a:cubicBezTo>
                    <a:cubicBezTo>
                      <a:pt x="385802" y="1906939"/>
                      <a:pt x="378969" y="1902553"/>
                      <a:pt x="374073" y="1896433"/>
                    </a:cubicBezTo>
                    <a:cubicBezTo>
                      <a:pt x="367832" y="1888632"/>
                      <a:pt x="364512" y="1878559"/>
                      <a:pt x="357448" y="1871495"/>
                    </a:cubicBezTo>
                    <a:cubicBezTo>
                      <a:pt x="350383" y="1864431"/>
                      <a:pt x="340311" y="1861111"/>
                      <a:pt x="332509" y="1854870"/>
                    </a:cubicBezTo>
                    <a:cubicBezTo>
                      <a:pt x="326389" y="1849974"/>
                      <a:pt x="322004" y="1843140"/>
                      <a:pt x="315884" y="1838244"/>
                    </a:cubicBezTo>
                    <a:cubicBezTo>
                      <a:pt x="308083" y="1832003"/>
                      <a:pt x="298747" y="1827860"/>
                      <a:pt x="290946" y="1821619"/>
                    </a:cubicBezTo>
                    <a:cubicBezTo>
                      <a:pt x="258344" y="1795537"/>
                      <a:pt x="292690" y="1811116"/>
                      <a:pt x="249382" y="1796681"/>
                    </a:cubicBezTo>
                    <a:lnTo>
                      <a:pt x="216131" y="1696928"/>
                    </a:lnTo>
                    <a:lnTo>
                      <a:pt x="207818" y="1671990"/>
                    </a:lnTo>
                    <a:cubicBezTo>
                      <a:pt x="205047" y="1663677"/>
                      <a:pt x="205702" y="1653248"/>
                      <a:pt x="199506" y="1647052"/>
                    </a:cubicBezTo>
                    <a:lnTo>
                      <a:pt x="133004" y="1580550"/>
                    </a:lnTo>
                    <a:lnTo>
                      <a:pt x="91440" y="1538986"/>
                    </a:lnTo>
                    <a:lnTo>
                      <a:pt x="74815" y="1514048"/>
                    </a:lnTo>
                    <a:cubicBezTo>
                      <a:pt x="71157" y="1462832"/>
                      <a:pt x="72073" y="1407013"/>
                      <a:pt x="58189" y="1356106"/>
                    </a:cubicBezTo>
                    <a:cubicBezTo>
                      <a:pt x="53578" y="1339199"/>
                      <a:pt x="47106" y="1322855"/>
                      <a:pt x="41564" y="1306230"/>
                    </a:cubicBezTo>
                    <a:cubicBezTo>
                      <a:pt x="38793" y="1297917"/>
                      <a:pt x="34969" y="1289884"/>
                      <a:pt x="33251" y="1281292"/>
                    </a:cubicBezTo>
                    <a:lnTo>
                      <a:pt x="8313" y="1156601"/>
                    </a:lnTo>
                    <a:lnTo>
                      <a:pt x="0" y="1115037"/>
                    </a:lnTo>
                    <a:cubicBezTo>
                      <a:pt x="2771" y="1081786"/>
                      <a:pt x="2828" y="1048196"/>
                      <a:pt x="8313" y="1015284"/>
                    </a:cubicBezTo>
                    <a:cubicBezTo>
                      <a:pt x="11194" y="997998"/>
                      <a:pt x="19396" y="982033"/>
                      <a:pt x="24938" y="965408"/>
                    </a:cubicBezTo>
                    <a:lnTo>
                      <a:pt x="33251" y="940470"/>
                    </a:lnTo>
                    <a:cubicBezTo>
                      <a:pt x="38717" y="869416"/>
                      <a:pt x="33979" y="852147"/>
                      <a:pt x="49877" y="799153"/>
                    </a:cubicBezTo>
                    <a:cubicBezTo>
                      <a:pt x="54913" y="782367"/>
                      <a:pt x="56781" y="763858"/>
                      <a:pt x="66502" y="749277"/>
                    </a:cubicBezTo>
                    <a:lnTo>
                      <a:pt x="83128" y="724339"/>
                    </a:lnTo>
                    <a:cubicBezTo>
                      <a:pt x="85899" y="716026"/>
                      <a:pt x="86183" y="706411"/>
                      <a:pt x="91440" y="699401"/>
                    </a:cubicBezTo>
                    <a:cubicBezTo>
                      <a:pt x="103196" y="683726"/>
                      <a:pt x="133004" y="657837"/>
                      <a:pt x="133004" y="657837"/>
                    </a:cubicBezTo>
                    <a:cubicBezTo>
                      <a:pt x="138546" y="641212"/>
                      <a:pt x="133004" y="613503"/>
                      <a:pt x="149629" y="607961"/>
                    </a:cubicBezTo>
                    <a:lnTo>
                      <a:pt x="199506" y="591335"/>
                    </a:lnTo>
                    <a:cubicBezTo>
                      <a:pt x="208984" y="588176"/>
                      <a:pt x="215508" y="579178"/>
                      <a:pt x="224444" y="574710"/>
                    </a:cubicBezTo>
                    <a:cubicBezTo>
                      <a:pt x="258450" y="557707"/>
                      <a:pt x="242558" y="577563"/>
                      <a:pt x="274320" y="549772"/>
                    </a:cubicBezTo>
                    <a:cubicBezTo>
                      <a:pt x="318872" y="510789"/>
                      <a:pt x="316377" y="507470"/>
                      <a:pt x="349135" y="458332"/>
                    </a:cubicBezTo>
                    <a:cubicBezTo>
                      <a:pt x="354677" y="450019"/>
                      <a:pt x="362601" y="442871"/>
                      <a:pt x="365760" y="433393"/>
                    </a:cubicBezTo>
                    <a:cubicBezTo>
                      <a:pt x="373806" y="409257"/>
                      <a:pt x="373120" y="404025"/>
                      <a:pt x="390698" y="383517"/>
                    </a:cubicBezTo>
                    <a:cubicBezTo>
                      <a:pt x="400899" y="371616"/>
                      <a:pt x="412865" y="361350"/>
                      <a:pt x="423949" y="350266"/>
                    </a:cubicBezTo>
                    <a:cubicBezTo>
                      <a:pt x="429491" y="344724"/>
                      <a:pt x="434054" y="337988"/>
                      <a:pt x="440575" y="333641"/>
                    </a:cubicBezTo>
                    <a:cubicBezTo>
                      <a:pt x="457200" y="322557"/>
                      <a:pt x="476322" y="314519"/>
                      <a:pt x="490451" y="300390"/>
                    </a:cubicBezTo>
                    <a:cubicBezTo>
                      <a:pt x="513273" y="277568"/>
                      <a:pt x="499642" y="286242"/>
                      <a:pt x="532015" y="275452"/>
                    </a:cubicBezTo>
                    <a:cubicBezTo>
                      <a:pt x="571534" y="249105"/>
                      <a:pt x="547475" y="261986"/>
                      <a:pt x="606829" y="242201"/>
                    </a:cubicBezTo>
                    <a:lnTo>
                      <a:pt x="631768" y="233888"/>
                    </a:lnTo>
                    <a:lnTo>
                      <a:pt x="689957" y="175699"/>
                    </a:lnTo>
                    <a:lnTo>
                      <a:pt x="706582" y="159073"/>
                    </a:lnTo>
                    <a:cubicBezTo>
                      <a:pt x="712124" y="153531"/>
                      <a:pt x="718861" y="148969"/>
                      <a:pt x="723208" y="142448"/>
                    </a:cubicBezTo>
                    <a:cubicBezTo>
                      <a:pt x="728750" y="134135"/>
                      <a:pt x="732769" y="124574"/>
                      <a:pt x="739833" y="117510"/>
                    </a:cubicBezTo>
                    <a:cubicBezTo>
                      <a:pt x="755949" y="101394"/>
                      <a:pt x="769425" y="99333"/>
                      <a:pt x="789709" y="92572"/>
                    </a:cubicBezTo>
                    <a:cubicBezTo>
                      <a:pt x="795251" y="87030"/>
                      <a:pt x="799325" y="79451"/>
                      <a:pt x="806335" y="75946"/>
                    </a:cubicBezTo>
                    <a:cubicBezTo>
                      <a:pt x="822009" y="68109"/>
                      <a:pt x="840537" y="67158"/>
                      <a:pt x="856211" y="59321"/>
                    </a:cubicBezTo>
                    <a:cubicBezTo>
                      <a:pt x="877793" y="48530"/>
                      <a:pt x="916375" y="27279"/>
                      <a:pt x="939338" y="26070"/>
                    </a:cubicBezTo>
                    <a:lnTo>
                      <a:pt x="1097280" y="1132"/>
                    </a:lnTo>
                    <a:close/>
                  </a:path>
                </a:pathLst>
              </a:custGeom>
              <a:solidFill>
                <a:srgbClr val="945200">
                  <a:alpha val="32157"/>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59" name="Straight Connector 158">
                <a:extLst>
                  <a:ext uri="{FF2B5EF4-FFF2-40B4-BE49-F238E27FC236}">
                    <a16:creationId xmlns:a16="http://schemas.microsoft.com/office/drawing/2014/main" id="{FF2FBAE6-7A3E-2C48-B289-B97171701B5F}"/>
                  </a:ext>
                </a:extLst>
              </p:cNvPr>
              <p:cNvCxnSpPr>
                <a:cxnSpLocks/>
                <a:stCxn id="157" idx="144"/>
                <a:endCxn id="158" idx="140"/>
              </p:cNvCxnSpPr>
              <p:nvPr/>
            </p:nvCxnSpPr>
            <p:spPr>
              <a:xfrm>
                <a:off x="7955280" y="2801901"/>
                <a:ext cx="257695" cy="3070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38FE48B-F38F-C847-9226-CF30CC1EE48F}"/>
                  </a:ext>
                </a:extLst>
              </p:cNvPr>
              <p:cNvCxnSpPr>
                <a:cxnSpLocks/>
                <a:stCxn id="157" idx="134"/>
              </p:cNvCxnSpPr>
              <p:nvPr/>
            </p:nvCxnSpPr>
            <p:spPr>
              <a:xfrm>
                <a:off x="7581208" y="3101159"/>
                <a:ext cx="326967" cy="228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5AC0C5C-B42B-764C-BB1B-79368DC631C6}"/>
                  </a:ext>
                </a:extLst>
              </p:cNvPr>
              <p:cNvCxnSpPr>
                <a:cxnSpLocks/>
                <a:stCxn id="157" idx="124"/>
              </p:cNvCxnSpPr>
              <p:nvPr/>
            </p:nvCxnSpPr>
            <p:spPr>
              <a:xfrm>
                <a:off x="7306888" y="3392105"/>
                <a:ext cx="415636" cy="136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C3843CD-0CC6-AA4A-971E-BEEBDE1765B1}"/>
                  </a:ext>
                </a:extLst>
              </p:cNvPr>
              <p:cNvCxnSpPr>
                <a:cxnSpLocks/>
                <a:stCxn id="157" idx="111"/>
              </p:cNvCxnSpPr>
              <p:nvPr/>
            </p:nvCxnSpPr>
            <p:spPr>
              <a:xfrm flipV="1">
                <a:off x="7182197" y="3847336"/>
                <a:ext cx="435725" cy="43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F468B22-7319-4343-8EC1-DB3A4D7773FC}"/>
                  </a:ext>
                </a:extLst>
              </p:cNvPr>
              <p:cNvCxnSpPr>
                <a:cxnSpLocks/>
                <a:stCxn id="157" idx="106"/>
              </p:cNvCxnSpPr>
              <p:nvPr/>
            </p:nvCxnSpPr>
            <p:spPr>
              <a:xfrm flipV="1">
                <a:off x="7306888" y="4232624"/>
                <a:ext cx="333989" cy="82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3246AD39-AB3F-5542-8A45-89E18A26B6E6}"/>
                  </a:ext>
                </a:extLst>
              </p:cNvPr>
              <p:cNvCxnSpPr>
                <a:cxnSpLocks/>
                <a:stCxn id="157" idx="86"/>
              </p:cNvCxnSpPr>
              <p:nvPr/>
            </p:nvCxnSpPr>
            <p:spPr>
              <a:xfrm flipV="1">
                <a:off x="7747462" y="4759098"/>
                <a:ext cx="195443" cy="204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074A194-4A22-A341-8D3F-BA4D45DF3B5F}"/>
                  </a:ext>
                </a:extLst>
              </p:cNvPr>
              <p:cNvCxnSpPr>
                <a:cxnSpLocks/>
                <a:stCxn id="157" idx="74"/>
              </p:cNvCxnSpPr>
              <p:nvPr/>
            </p:nvCxnSpPr>
            <p:spPr>
              <a:xfrm flipV="1">
                <a:off x="8487295" y="4946794"/>
                <a:ext cx="44056" cy="307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1353397-0BEA-6541-80B0-C59559D54873}"/>
                  </a:ext>
                </a:extLst>
              </p:cNvPr>
              <p:cNvCxnSpPr>
                <a:cxnSpLocks/>
                <a:stCxn id="157" idx="70"/>
              </p:cNvCxnSpPr>
              <p:nvPr/>
            </p:nvCxnSpPr>
            <p:spPr>
              <a:xfrm flipH="1" flipV="1">
                <a:off x="8861461" y="5054139"/>
                <a:ext cx="49783" cy="216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21EBDFF-9334-5241-9920-471B620E91C7}"/>
                  </a:ext>
                </a:extLst>
              </p:cNvPr>
              <p:cNvCxnSpPr>
                <a:cxnSpLocks/>
              </p:cNvCxnSpPr>
              <p:nvPr/>
            </p:nvCxnSpPr>
            <p:spPr>
              <a:xfrm flipH="1" flipV="1">
                <a:off x="9060459" y="5058295"/>
                <a:ext cx="49783" cy="216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289C8939-740A-4E4C-BD74-94CBBEFCA68B}"/>
                  </a:ext>
                </a:extLst>
              </p:cNvPr>
              <p:cNvCxnSpPr>
                <a:cxnSpLocks/>
                <a:stCxn id="157" idx="66"/>
              </p:cNvCxnSpPr>
              <p:nvPr/>
            </p:nvCxnSpPr>
            <p:spPr>
              <a:xfrm flipH="1" flipV="1">
                <a:off x="9339138" y="4969474"/>
                <a:ext cx="145684" cy="243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7C3EB8B-EA1D-3A4C-BC78-49F1605C195B}"/>
                  </a:ext>
                </a:extLst>
              </p:cNvPr>
              <p:cNvCxnSpPr>
                <a:cxnSpLocks/>
                <a:stCxn id="157" idx="58"/>
              </p:cNvCxnSpPr>
              <p:nvPr/>
            </p:nvCxnSpPr>
            <p:spPr>
              <a:xfrm flipH="1" flipV="1">
                <a:off x="9588975" y="4830196"/>
                <a:ext cx="178480" cy="199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9842A23-C4F1-A64F-A643-EF7C41BB55B4}"/>
                  </a:ext>
                </a:extLst>
              </p:cNvPr>
              <p:cNvCxnSpPr>
                <a:cxnSpLocks/>
                <a:stCxn id="157" idx="50"/>
              </p:cNvCxnSpPr>
              <p:nvPr/>
            </p:nvCxnSpPr>
            <p:spPr>
              <a:xfrm flipH="1" flipV="1">
                <a:off x="9835341" y="4659341"/>
                <a:ext cx="139932" cy="104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9DCF772-930B-5441-9808-F70F44C1D69D}"/>
                  </a:ext>
                </a:extLst>
              </p:cNvPr>
              <p:cNvCxnSpPr>
                <a:cxnSpLocks/>
                <a:stCxn id="157" idx="42"/>
              </p:cNvCxnSpPr>
              <p:nvPr/>
            </p:nvCxnSpPr>
            <p:spPr>
              <a:xfrm flipH="1" flipV="1">
                <a:off x="9991038" y="4405913"/>
                <a:ext cx="225304" cy="108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AD63C7A-D112-C243-99A6-BA3933A8F9D3}"/>
                  </a:ext>
                </a:extLst>
              </p:cNvPr>
              <p:cNvCxnSpPr>
                <a:cxnSpLocks/>
              </p:cNvCxnSpPr>
              <p:nvPr/>
            </p:nvCxnSpPr>
            <p:spPr>
              <a:xfrm flipH="1" flipV="1">
                <a:off x="10024263" y="4219631"/>
                <a:ext cx="272359" cy="73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65FDEAE-5A08-4B4D-B441-7E1CB8829C89}"/>
                  </a:ext>
                </a:extLst>
              </p:cNvPr>
              <p:cNvCxnSpPr>
                <a:cxnSpLocks/>
                <a:stCxn id="157" idx="34"/>
              </p:cNvCxnSpPr>
              <p:nvPr/>
            </p:nvCxnSpPr>
            <p:spPr>
              <a:xfrm flipH="1" flipV="1">
                <a:off x="9990709" y="4016238"/>
                <a:ext cx="350324" cy="74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5D702A9-A520-7B4D-AC51-CAF9C99AA7CF}"/>
                  </a:ext>
                </a:extLst>
              </p:cNvPr>
              <p:cNvCxnSpPr>
                <a:cxnSpLocks/>
                <a:endCxn id="157" idx="30"/>
              </p:cNvCxnSpPr>
              <p:nvPr/>
            </p:nvCxnSpPr>
            <p:spPr>
              <a:xfrm flipV="1">
                <a:off x="10042503" y="3633174"/>
                <a:ext cx="315155" cy="106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90019E-E11E-1F47-8C9B-613391345E71}"/>
                  </a:ext>
                </a:extLst>
              </p:cNvPr>
              <p:cNvCxnSpPr>
                <a:cxnSpLocks/>
                <a:endCxn id="157" idx="25"/>
              </p:cNvCxnSpPr>
              <p:nvPr/>
            </p:nvCxnSpPr>
            <p:spPr>
              <a:xfrm flipV="1">
                <a:off x="10071436" y="3159348"/>
                <a:ext cx="252972" cy="232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4CB5CCB7-D237-B64C-8D52-BBBDDE622C0E}"/>
                  </a:ext>
                </a:extLst>
              </p:cNvPr>
              <p:cNvCxnSpPr>
                <a:cxnSpLocks/>
                <a:endCxn id="157" idx="17"/>
              </p:cNvCxnSpPr>
              <p:nvPr/>
            </p:nvCxnSpPr>
            <p:spPr>
              <a:xfrm flipV="1">
                <a:off x="9816056" y="2818527"/>
                <a:ext cx="292221" cy="266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2CE32CB1-4C31-AD41-A0DA-4358F2A40E37}"/>
                  </a:ext>
                </a:extLst>
              </p:cNvPr>
              <p:cNvCxnSpPr>
                <a:cxnSpLocks/>
                <a:endCxn id="157" idx="10"/>
              </p:cNvCxnSpPr>
              <p:nvPr/>
            </p:nvCxnSpPr>
            <p:spPr>
              <a:xfrm flipV="1">
                <a:off x="9556149" y="2668898"/>
                <a:ext cx="286120" cy="311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E1AC0DA-5F29-D24A-A9DC-A54B86BA1DE8}"/>
                  </a:ext>
                </a:extLst>
              </p:cNvPr>
              <p:cNvCxnSpPr>
                <a:cxnSpLocks/>
                <a:endCxn id="157" idx="4"/>
              </p:cNvCxnSpPr>
              <p:nvPr/>
            </p:nvCxnSpPr>
            <p:spPr>
              <a:xfrm flipV="1">
                <a:off x="9284144" y="2461079"/>
                <a:ext cx="267180" cy="429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0C76E4E-1326-5F48-9704-95FDFDB48B84}"/>
                  </a:ext>
                </a:extLst>
              </p:cNvPr>
              <p:cNvCxnSpPr>
                <a:cxnSpLocks/>
                <a:stCxn id="158" idx="2"/>
                <a:endCxn id="157" idx="157"/>
              </p:cNvCxnSpPr>
              <p:nvPr/>
            </p:nvCxnSpPr>
            <p:spPr>
              <a:xfrm flipV="1">
                <a:off x="8753302" y="2469392"/>
                <a:ext cx="8313" cy="4151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F64DA15-6208-D04F-969C-B731328ABC6C}"/>
                  </a:ext>
                </a:extLst>
              </p:cNvPr>
              <p:cNvCxnSpPr>
                <a:cxnSpLocks/>
                <a:endCxn id="157" idx="151"/>
              </p:cNvCxnSpPr>
              <p:nvPr/>
            </p:nvCxnSpPr>
            <p:spPr>
              <a:xfrm flipH="1" flipV="1">
                <a:off x="8337666" y="2560832"/>
                <a:ext cx="122554" cy="371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DC7A1FE2-C5BC-F042-A367-8A033A678C28}"/>
                </a:ext>
              </a:extLst>
            </p:cNvPr>
            <p:cNvGrpSpPr/>
            <p:nvPr/>
          </p:nvGrpSpPr>
          <p:grpSpPr>
            <a:xfrm>
              <a:off x="9172306" y="4129796"/>
              <a:ext cx="578245" cy="461836"/>
              <a:chOff x="9172306" y="4129796"/>
              <a:chExt cx="578245" cy="461836"/>
            </a:xfrm>
          </p:grpSpPr>
          <p:sp>
            <p:nvSpPr>
              <p:cNvPr id="146" name="Oval 145">
                <a:extLst>
                  <a:ext uri="{FF2B5EF4-FFF2-40B4-BE49-F238E27FC236}">
                    <a16:creationId xmlns:a16="http://schemas.microsoft.com/office/drawing/2014/main" id="{F69EE59C-A515-3345-AC15-BFE40B20F1E6}"/>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47" name="Oval 146">
                <a:extLst>
                  <a:ext uri="{FF2B5EF4-FFF2-40B4-BE49-F238E27FC236}">
                    <a16:creationId xmlns:a16="http://schemas.microsoft.com/office/drawing/2014/main" id="{3D308803-9D6C-FC40-8F81-176C23A28501}"/>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48" name="Oval 147">
                <a:extLst>
                  <a:ext uri="{FF2B5EF4-FFF2-40B4-BE49-F238E27FC236}">
                    <a16:creationId xmlns:a16="http://schemas.microsoft.com/office/drawing/2014/main" id="{BAA19DF7-3EBB-AA4D-ACA8-D2FE7BBF04A5}"/>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49" name="Oval 148">
                <a:extLst>
                  <a:ext uri="{FF2B5EF4-FFF2-40B4-BE49-F238E27FC236}">
                    <a16:creationId xmlns:a16="http://schemas.microsoft.com/office/drawing/2014/main" id="{46426719-1801-D945-897C-530CAF5E6839}"/>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50" name="Oval 149">
                <a:extLst>
                  <a:ext uri="{FF2B5EF4-FFF2-40B4-BE49-F238E27FC236}">
                    <a16:creationId xmlns:a16="http://schemas.microsoft.com/office/drawing/2014/main" id="{C92BC7BD-8C4A-CB4B-9BBD-04034366DD88}"/>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51" name="Oval 150">
                <a:extLst>
                  <a:ext uri="{FF2B5EF4-FFF2-40B4-BE49-F238E27FC236}">
                    <a16:creationId xmlns:a16="http://schemas.microsoft.com/office/drawing/2014/main" id="{7D5B2E02-89AB-FD40-9615-6AAC0E3DD6C7}"/>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52" name="Oval 151">
                <a:extLst>
                  <a:ext uri="{FF2B5EF4-FFF2-40B4-BE49-F238E27FC236}">
                    <a16:creationId xmlns:a16="http://schemas.microsoft.com/office/drawing/2014/main" id="{57C57AC0-8E50-6C40-BEFD-9E3A35A8E1E8}"/>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53" name="Oval 152">
                <a:extLst>
                  <a:ext uri="{FF2B5EF4-FFF2-40B4-BE49-F238E27FC236}">
                    <a16:creationId xmlns:a16="http://schemas.microsoft.com/office/drawing/2014/main" id="{AE1BBCBB-D13F-8046-BF1A-14FB1AB690C6}"/>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54" name="Oval 153">
                <a:extLst>
                  <a:ext uri="{FF2B5EF4-FFF2-40B4-BE49-F238E27FC236}">
                    <a16:creationId xmlns:a16="http://schemas.microsoft.com/office/drawing/2014/main" id="{477FD67F-A25E-254D-AD73-5977FEA56D4C}"/>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55" name="Oval 154">
                <a:extLst>
                  <a:ext uri="{FF2B5EF4-FFF2-40B4-BE49-F238E27FC236}">
                    <a16:creationId xmlns:a16="http://schemas.microsoft.com/office/drawing/2014/main" id="{17089CC8-1512-7447-A8FD-852EF7D572AF}"/>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56" name="Oval 155">
                <a:extLst>
                  <a:ext uri="{FF2B5EF4-FFF2-40B4-BE49-F238E27FC236}">
                    <a16:creationId xmlns:a16="http://schemas.microsoft.com/office/drawing/2014/main" id="{CB3EC939-A719-FF48-9DC4-CF1C46944A2A}"/>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grpSp>
        <p:grpSp>
          <p:nvGrpSpPr>
            <p:cNvPr id="14" name="Group 13">
              <a:extLst>
                <a:ext uri="{FF2B5EF4-FFF2-40B4-BE49-F238E27FC236}">
                  <a16:creationId xmlns:a16="http://schemas.microsoft.com/office/drawing/2014/main" id="{998F0388-8EC3-3941-B766-8542BE9FC7A3}"/>
                </a:ext>
              </a:extLst>
            </p:cNvPr>
            <p:cNvGrpSpPr/>
            <p:nvPr/>
          </p:nvGrpSpPr>
          <p:grpSpPr>
            <a:xfrm>
              <a:off x="9324706" y="4282196"/>
              <a:ext cx="578245" cy="461836"/>
              <a:chOff x="9172306" y="4129796"/>
              <a:chExt cx="578245" cy="461836"/>
            </a:xfrm>
          </p:grpSpPr>
          <p:sp>
            <p:nvSpPr>
              <p:cNvPr id="135" name="Oval 134">
                <a:extLst>
                  <a:ext uri="{FF2B5EF4-FFF2-40B4-BE49-F238E27FC236}">
                    <a16:creationId xmlns:a16="http://schemas.microsoft.com/office/drawing/2014/main" id="{2D05D690-470E-5F40-977F-AB33DBBD777C}"/>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36" name="Oval 135">
                <a:extLst>
                  <a:ext uri="{FF2B5EF4-FFF2-40B4-BE49-F238E27FC236}">
                    <a16:creationId xmlns:a16="http://schemas.microsoft.com/office/drawing/2014/main" id="{C7C75A80-F220-1045-915F-72F7F9CE456D}"/>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37" name="Oval 136">
                <a:extLst>
                  <a:ext uri="{FF2B5EF4-FFF2-40B4-BE49-F238E27FC236}">
                    <a16:creationId xmlns:a16="http://schemas.microsoft.com/office/drawing/2014/main" id="{B1671732-E160-7347-A75C-7AF9C799A56F}"/>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38" name="Oval 137">
                <a:extLst>
                  <a:ext uri="{FF2B5EF4-FFF2-40B4-BE49-F238E27FC236}">
                    <a16:creationId xmlns:a16="http://schemas.microsoft.com/office/drawing/2014/main" id="{9D64E3D9-1FF9-C44A-8687-B97B5965C325}"/>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39" name="Oval 138">
                <a:extLst>
                  <a:ext uri="{FF2B5EF4-FFF2-40B4-BE49-F238E27FC236}">
                    <a16:creationId xmlns:a16="http://schemas.microsoft.com/office/drawing/2014/main" id="{11C0DBAE-4C31-ED45-8AA6-AE0D51C88CAF}"/>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40" name="Oval 139">
                <a:extLst>
                  <a:ext uri="{FF2B5EF4-FFF2-40B4-BE49-F238E27FC236}">
                    <a16:creationId xmlns:a16="http://schemas.microsoft.com/office/drawing/2014/main" id="{0046B74A-1008-E447-B9F1-3BF1A712DC59}"/>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41" name="Oval 140">
                <a:extLst>
                  <a:ext uri="{FF2B5EF4-FFF2-40B4-BE49-F238E27FC236}">
                    <a16:creationId xmlns:a16="http://schemas.microsoft.com/office/drawing/2014/main" id="{094282BB-704D-9643-AF4D-D59F9F09196B}"/>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42" name="Oval 141">
                <a:extLst>
                  <a:ext uri="{FF2B5EF4-FFF2-40B4-BE49-F238E27FC236}">
                    <a16:creationId xmlns:a16="http://schemas.microsoft.com/office/drawing/2014/main" id="{6CF017CD-8A3F-5044-B3D4-0D6613D0E628}"/>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43" name="Oval 142">
                <a:extLst>
                  <a:ext uri="{FF2B5EF4-FFF2-40B4-BE49-F238E27FC236}">
                    <a16:creationId xmlns:a16="http://schemas.microsoft.com/office/drawing/2014/main" id="{D10F81EC-805A-5647-9021-82BEE104A9E9}"/>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44" name="Oval 143">
                <a:extLst>
                  <a:ext uri="{FF2B5EF4-FFF2-40B4-BE49-F238E27FC236}">
                    <a16:creationId xmlns:a16="http://schemas.microsoft.com/office/drawing/2014/main" id="{DF3F3924-E05F-2A43-BC1E-B2CA64364B53}"/>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45" name="Oval 144">
                <a:extLst>
                  <a:ext uri="{FF2B5EF4-FFF2-40B4-BE49-F238E27FC236}">
                    <a16:creationId xmlns:a16="http://schemas.microsoft.com/office/drawing/2014/main" id="{4D2D9990-E1DA-B34B-BE57-8376897D07FD}"/>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grpSp>
        <p:grpSp>
          <p:nvGrpSpPr>
            <p:cNvPr id="15" name="Group 14">
              <a:extLst>
                <a:ext uri="{FF2B5EF4-FFF2-40B4-BE49-F238E27FC236}">
                  <a16:creationId xmlns:a16="http://schemas.microsoft.com/office/drawing/2014/main" id="{9DBD2609-2EC0-B945-ABBE-7AA37D108294}"/>
                </a:ext>
              </a:extLst>
            </p:cNvPr>
            <p:cNvGrpSpPr/>
            <p:nvPr/>
          </p:nvGrpSpPr>
          <p:grpSpPr>
            <a:xfrm>
              <a:off x="9395837" y="3178313"/>
              <a:ext cx="578245" cy="461836"/>
              <a:chOff x="9172306" y="4129796"/>
              <a:chExt cx="578245" cy="461836"/>
            </a:xfrm>
          </p:grpSpPr>
          <p:sp>
            <p:nvSpPr>
              <p:cNvPr id="124" name="Oval 123">
                <a:extLst>
                  <a:ext uri="{FF2B5EF4-FFF2-40B4-BE49-F238E27FC236}">
                    <a16:creationId xmlns:a16="http://schemas.microsoft.com/office/drawing/2014/main" id="{C127F66A-7B41-1547-9A9E-C984400B7D47}"/>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25" name="Oval 124">
                <a:extLst>
                  <a:ext uri="{FF2B5EF4-FFF2-40B4-BE49-F238E27FC236}">
                    <a16:creationId xmlns:a16="http://schemas.microsoft.com/office/drawing/2014/main" id="{E3125446-E717-B445-A0BD-8A01174F2E69}"/>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26" name="Oval 125">
                <a:extLst>
                  <a:ext uri="{FF2B5EF4-FFF2-40B4-BE49-F238E27FC236}">
                    <a16:creationId xmlns:a16="http://schemas.microsoft.com/office/drawing/2014/main" id="{225123ED-BB07-AE49-B4BB-DFD302565ABB}"/>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27" name="Oval 126">
                <a:extLst>
                  <a:ext uri="{FF2B5EF4-FFF2-40B4-BE49-F238E27FC236}">
                    <a16:creationId xmlns:a16="http://schemas.microsoft.com/office/drawing/2014/main" id="{B9568207-A0C9-E243-B59E-30328CD65E20}"/>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28" name="Oval 127">
                <a:extLst>
                  <a:ext uri="{FF2B5EF4-FFF2-40B4-BE49-F238E27FC236}">
                    <a16:creationId xmlns:a16="http://schemas.microsoft.com/office/drawing/2014/main" id="{72F9FC98-EC07-5D4A-AD73-EF7B00DB76F7}"/>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29" name="Oval 128">
                <a:extLst>
                  <a:ext uri="{FF2B5EF4-FFF2-40B4-BE49-F238E27FC236}">
                    <a16:creationId xmlns:a16="http://schemas.microsoft.com/office/drawing/2014/main" id="{AB31810A-8115-A94E-8D51-053FDD0365ED}"/>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30" name="Oval 129">
                <a:extLst>
                  <a:ext uri="{FF2B5EF4-FFF2-40B4-BE49-F238E27FC236}">
                    <a16:creationId xmlns:a16="http://schemas.microsoft.com/office/drawing/2014/main" id="{A4994943-0C53-634F-8578-DD807D77F7C8}"/>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31" name="Oval 130">
                <a:extLst>
                  <a:ext uri="{FF2B5EF4-FFF2-40B4-BE49-F238E27FC236}">
                    <a16:creationId xmlns:a16="http://schemas.microsoft.com/office/drawing/2014/main" id="{1DECC50A-4087-B349-B115-CB5CB385DC6D}"/>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32" name="Oval 131">
                <a:extLst>
                  <a:ext uri="{FF2B5EF4-FFF2-40B4-BE49-F238E27FC236}">
                    <a16:creationId xmlns:a16="http://schemas.microsoft.com/office/drawing/2014/main" id="{8A69DAAC-14A5-8140-B6FD-547AFCA5D9DE}"/>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33" name="Oval 132">
                <a:extLst>
                  <a:ext uri="{FF2B5EF4-FFF2-40B4-BE49-F238E27FC236}">
                    <a16:creationId xmlns:a16="http://schemas.microsoft.com/office/drawing/2014/main" id="{E9EF9384-27C7-6544-9F52-618135A4C51C}"/>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34" name="Oval 133">
                <a:extLst>
                  <a:ext uri="{FF2B5EF4-FFF2-40B4-BE49-F238E27FC236}">
                    <a16:creationId xmlns:a16="http://schemas.microsoft.com/office/drawing/2014/main" id="{9150C5C6-FE90-E745-BA22-8F4EA74811D7}"/>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grpSp>
        <p:grpSp>
          <p:nvGrpSpPr>
            <p:cNvPr id="16" name="Group 15">
              <a:extLst>
                <a:ext uri="{FF2B5EF4-FFF2-40B4-BE49-F238E27FC236}">
                  <a16:creationId xmlns:a16="http://schemas.microsoft.com/office/drawing/2014/main" id="{DBB707BD-ED86-D543-80C2-341D580FF75E}"/>
                </a:ext>
              </a:extLst>
            </p:cNvPr>
            <p:cNvGrpSpPr/>
            <p:nvPr/>
          </p:nvGrpSpPr>
          <p:grpSpPr>
            <a:xfrm>
              <a:off x="9844903" y="3531239"/>
              <a:ext cx="578245" cy="461836"/>
              <a:chOff x="9172306" y="4129796"/>
              <a:chExt cx="578245" cy="461836"/>
            </a:xfrm>
          </p:grpSpPr>
          <p:sp>
            <p:nvSpPr>
              <p:cNvPr id="113" name="Oval 112">
                <a:extLst>
                  <a:ext uri="{FF2B5EF4-FFF2-40B4-BE49-F238E27FC236}">
                    <a16:creationId xmlns:a16="http://schemas.microsoft.com/office/drawing/2014/main" id="{789C2664-0749-0F4A-85C9-2D725DB8FF3A}"/>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14" name="Oval 113">
                <a:extLst>
                  <a:ext uri="{FF2B5EF4-FFF2-40B4-BE49-F238E27FC236}">
                    <a16:creationId xmlns:a16="http://schemas.microsoft.com/office/drawing/2014/main" id="{21DEC3D6-6EBF-F945-B9D4-A4D574A16B99}"/>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15" name="Oval 114">
                <a:extLst>
                  <a:ext uri="{FF2B5EF4-FFF2-40B4-BE49-F238E27FC236}">
                    <a16:creationId xmlns:a16="http://schemas.microsoft.com/office/drawing/2014/main" id="{741F2423-8E04-1542-AFC1-05271F38D883}"/>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16" name="Oval 115">
                <a:extLst>
                  <a:ext uri="{FF2B5EF4-FFF2-40B4-BE49-F238E27FC236}">
                    <a16:creationId xmlns:a16="http://schemas.microsoft.com/office/drawing/2014/main" id="{7A4344FA-A106-6542-9A5F-512465859373}"/>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17" name="Oval 116">
                <a:extLst>
                  <a:ext uri="{FF2B5EF4-FFF2-40B4-BE49-F238E27FC236}">
                    <a16:creationId xmlns:a16="http://schemas.microsoft.com/office/drawing/2014/main" id="{3A97CEA7-3404-AC41-9243-EE64B7F5F671}"/>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18" name="Oval 117">
                <a:extLst>
                  <a:ext uri="{FF2B5EF4-FFF2-40B4-BE49-F238E27FC236}">
                    <a16:creationId xmlns:a16="http://schemas.microsoft.com/office/drawing/2014/main" id="{87206793-5B8B-584C-BCE0-C8B7221B3A34}"/>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19" name="Oval 118">
                <a:extLst>
                  <a:ext uri="{FF2B5EF4-FFF2-40B4-BE49-F238E27FC236}">
                    <a16:creationId xmlns:a16="http://schemas.microsoft.com/office/drawing/2014/main" id="{0F02B057-A5FF-E246-B544-04B163791943}"/>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20" name="Oval 119">
                <a:extLst>
                  <a:ext uri="{FF2B5EF4-FFF2-40B4-BE49-F238E27FC236}">
                    <a16:creationId xmlns:a16="http://schemas.microsoft.com/office/drawing/2014/main" id="{A44B5D52-A1D1-D447-B37A-966010F651B3}"/>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21" name="Oval 120">
                <a:extLst>
                  <a:ext uri="{FF2B5EF4-FFF2-40B4-BE49-F238E27FC236}">
                    <a16:creationId xmlns:a16="http://schemas.microsoft.com/office/drawing/2014/main" id="{79559DCD-ACFD-0C45-92FD-D4C269613F6A}"/>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22" name="Oval 121">
                <a:extLst>
                  <a:ext uri="{FF2B5EF4-FFF2-40B4-BE49-F238E27FC236}">
                    <a16:creationId xmlns:a16="http://schemas.microsoft.com/office/drawing/2014/main" id="{2212E531-3B17-BA47-A390-A86ADD91112B}"/>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23" name="Oval 122">
                <a:extLst>
                  <a:ext uri="{FF2B5EF4-FFF2-40B4-BE49-F238E27FC236}">
                    <a16:creationId xmlns:a16="http://schemas.microsoft.com/office/drawing/2014/main" id="{A3369082-CC53-004D-B8AF-4CEF886E8850}"/>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grpSp>
        <p:grpSp>
          <p:nvGrpSpPr>
            <p:cNvPr id="17" name="Group 16">
              <a:extLst>
                <a:ext uri="{FF2B5EF4-FFF2-40B4-BE49-F238E27FC236}">
                  <a16:creationId xmlns:a16="http://schemas.microsoft.com/office/drawing/2014/main" id="{3F8B7214-C7D4-964B-85D2-E5A34D976A6B}"/>
                </a:ext>
              </a:extLst>
            </p:cNvPr>
            <p:cNvGrpSpPr/>
            <p:nvPr/>
          </p:nvGrpSpPr>
          <p:grpSpPr>
            <a:xfrm>
              <a:off x="8874811" y="3244642"/>
              <a:ext cx="578245" cy="461836"/>
              <a:chOff x="9172306" y="4129796"/>
              <a:chExt cx="578245" cy="461836"/>
            </a:xfrm>
          </p:grpSpPr>
          <p:sp>
            <p:nvSpPr>
              <p:cNvPr id="102" name="Oval 101">
                <a:extLst>
                  <a:ext uri="{FF2B5EF4-FFF2-40B4-BE49-F238E27FC236}">
                    <a16:creationId xmlns:a16="http://schemas.microsoft.com/office/drawing/2014/main" id="{DF5147DD-ED34-E545-8403-2DE35EC08E6D}"/>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03" name="Oval 102">
                <a:extLst>
                  <a:ext uri="{FF2B5EF4-FFF2-40B4-BE49-F238E27FC236}">
                    <a16:creationId xmlns:a16="http://schemas.microsoft.com/office/drawing/2014/main" id="{6EAF55D5-8B34-8345-98E7-839DC447EFC2}"/>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04" name="Oval 103">
                <a:extLst>
                  <a:ext uri="{FF2B5EF4-FFF2-40B4-BE49-F238E27FC236}">
                    <a16:creationId xmlns:a16="http://schemas.microsoft.com/office/drawing/2014/main" id="{F5F246C9-38D8-5547-8F1A-BFB8EE86418A}"/>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05" name="Oval 104">
                <a:extLst>
                  <a:ext uri="{FF2B5EF4-FFF2-40B4-BE49-F238E27FC236}">
                    <a16:creationId xmlns:a16="http://schemas.microsoft.com/office/drawing/2014/main" id="{7E47444C-67D6-DA40-8529-E8CA278E6450}"/>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06" name="Oval 105">
                <a:extLst>
                  <a:ext uri="{FF2B5EF4-FFF2-40B4-BE49-F238E27FC236}">
                    <a16:creationId xmlns:a16="http://schemas.microsoft.com/office/drawing/2014/main" id="{158F1F3F-13D7-384B-B5A7-E6CD96FD111D}"/>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07" name="Oval 106">
                <a:extLst>
                  <a:ext uri="{FF2B5EF4-FFF2-40B4-BE49-F238E27FC236}">
                    <a16:creationId xmlns:a16="http://schemas.microsoft.com/office/drawing/2014/main" id="{20256AC8-EFD5-1041-82C6-B507E393F30A}"/>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08" name="Oval 107">
                <a:extLst>
                  <a:ext uri="{FF2B5EF4-FFF2-40B4-BE49-F238E27FC236}">
                    <a16:creationId xmlns:a16="http://schemas.microsoft.com/office/drawing/2014/main" id="{0D8BC0A4-21E4-AB49-882E-85F70C8BA29F}"/>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09" name="Oval 108">
                <a:extLst>
                  <a:ext uri="{FF2B5EF4-FFF2-40B4-BE49-F238E27FC236}">
                    <a16:creationId xmlns:a16="http://schemas.microsoft.com/office/drawing/2014/main" id="{16A93B32-82C5-6543-B2F2-224A29D7F13B}"/>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10" name="Oval 109">
                <a:extLst>
                  <a:ext uri="{FF2B5EF4-FFF2-40B4-BE49-F238E27FC236}">
                    <a16:creationId xmlns:a16="http://schemas.microsoft.com/office/drawing/2014/main" id="{D77EB757-7C0A-104E-B376-419C00FDDBCA}"/>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11" name="Oval 110">
                <a:extLst>
                  <a:ext uri="{FF2B5EF4-FFF2-40B4-BE49-F238E27FC236}">
                    <a16:creationId xmlns:a16="http://schemas.microsoft.com/office/drawing/2014/main" id="{A199EA28-BC92-7941-A53C-E913CADC67E5}"/>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12" name="Oval 111">
                <a:extLst>
                  <a:ext uri="{FF2B5EF4-FFF2-40B4-BE49-F238E27FC236}">
                    <a16:creationId xmlns:a16="http://schemas.microsoft.com/office/drawing/2014/main" id="{29A9D9FE-8430-A14D-9654-D54E64AA3EE0}"/>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grpSp>
        <p:grpSp>
          <p:nvGrpSpPr>
            <p:cNvPr id="18" name="Group 17">
              <a:extLst>
                <a:ext uri="{FF2B5EF4-FFF2-40B4-BE49-F238E27FC236}">
                  <a16:creationId xmlns:a16="http://schemas.microsoft.com/office/drawing/2014/main" id="{EA2EF633-8438-A549-AD3A-E26F9D0B05C2}"/>
                </a:ext>
              </a:extLst>
            </p:cNvPr>
            <p:cNvGrpSpPr/>
            <p:nvPr/>
          </p:nvGrpSpPr>
          <p:grpSpPr>
            <a:xfrm>
              <a:off x="9383483" y="3711144"/>
              <a:ext cx="578245" cy="461836"/>
              <a:chOff x="9172306" y="4129796"/>
              <a:chExt cx="578245" cy="461836"/>
            </a:xfrm>
          </p:grpSpPr>
          <p:sp>
            <p:nvSpPr>
              <p:cNvPr id="91" name="Oval 90">
                <a:extLst>
                  <a:ext uri="{FF2B5EF4-FFF2-40B4-BE49-F238E27FC236}">
                    <a16:creationId xmlns:a16="http://schemas.microsoft.com/office/drawing/2014/main" id="{A28C7618-A98F-6E4E-81E6-4DE9B6BA0AD2}"/>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92" name="Oval 91">
                <a:extLst>
                  <a:ext uri="{FF2B5EF4-FFF2-40B4-BE49-F238E27FC236}">
                    <a16:creationId xmlns:a16="http://schemas.microsoft.com/office/drawing/2014/main" id="{FB4C3BFD-B3A1-3043-9EB3-82029CC04C62}"/>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93" name="Oval 92">
                <a:extLst>
                  <a:ext uri="{FF2B5EF4-FFF2-40B4-BE49-F238E27FC236}">
                    <a16:creationId xmlns:a16="http://schemas.microsoft.com/office/drawing/2014/main" id="{1F9F7878-4316-DE49-9169-9E6E4C85BF0B}"/>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94" name="Oval 93">
                <a:extLst>
                  <a:ext uri="{FF2B5EF4-FFF2-40B4-BE49-F238E27FC236}">
                    <a16:creationId xmlns:a16="http://schemas.microsoft.com/office/drawing/2014/main" id="{B44B482A-4373-AD44-9F5C-1C8F84E4721F}"/>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95" name="Oval 94">
                <a:extLst>
                  <a:ext uri="{FF2B5EF4-FFF2-40B4-BE49-F238E27FC236}">
                    <a16:creationId xmlns:a16="http://schemas.microsoft.com/office/drawing/2014/main" id="{F321F1B7-F367-7649-89EE-F83C1F890714}"/>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96" name="Oval 95">
                <a:extLst>
                  <a:ext uri="{FF2B5EF4-FFF2-40B4-BE49-F238E27FC236}">
                    <a16:creationId xmlns:a16="http://schemas.microsoft.com/office/drawing/2014/main" id="{08DF77FD-C803-4747-833B-F39EE12E1836}"/>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97" name="Oval 96">
                <a:extLst>
                  <a:ext uri="{FF2B5EF4-FFF2-40B4-BE49-F238E27FC236}">
                    <a16:creationId xmlns:a16="http://schemas.microsoft.com/office/drawing/2014/main" id="{C252F20A-0D71-BC41-9B11-D7464EBC2C53}"/>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98" name="Oval 97">
                <a:extLst>
                  <a:ext uri="{FF2B5EF4-FFF2-40B4-BE49-F238E27FC236}">
                    <a16:creationId xmlns:a16="http://schemas.microsoft.com/office/drawing/2014/main" id="{2CD4F1B2-7032-494B-95F6-CFAD0382ED92}"/>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99" name="Oval 98">
                <a:extLst>
                  <a:ext uri="{FF2B5EF4-FFF2-40B4-BE49-F238E27FC236}">
                    <a16:creationId xmlns:a16="http://schemas.microsoft.com/office/drawing/2014/main" id="{5317244E-D9FD-0C46-BF3B-F65A42DADABD}"/>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00" name="Oval 99">
                <a:extLst>
                  <a:ext uri="{FF2B5EF4-FFF2-40B4-BE49-F238E27FC236}">
                    <a16:creationId xmlns:a16="http://schemas.microsoft.com/office/drawing/2014/main" id="{F0A7167C-83CC-0A43-8283-8E69A0A87027}"/>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101" name="Oval 100">
                <a:extLst>
                  <a:ext uri="{FF2B5EF4-FFF2-40B4-BE49-F238E27FC236}">
                    <a16:creationId xmlns:a16="http://schemas.microsoft.com/office/drawing/2014/main" id="{9B681A05-B726-7B4F-AACA-CAA1441B48B6}"/>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grpSp>
        <p:grpSp>
          <p:nvGrpSpPr>
            <p:cNvPr id="19" name="Group 18">
              <a:extLst>
                <a:ext uri="{FF2B5EF4-FFF2-40B4-BE49-F238E27FC236}">
                  <a16:creationId xmlns:a16="http://schemas.microsoft.com/office/drawing/2014/main" id="{C136E0AA-E4DC-AC43-9729-CCC229239594}"/>
                </a:ext>
              </a:extLst>
            </p:cNvPr>
            <p:cNvGrpSpPr/>
            <p:nvPr/>
          </p:nvGrpSpPr>
          <p:grpSpPr>
            <a:xfrm>
              <a:off x="8718824" y="4404860"/>
              <a:ext cx="578245" cy="461836"/>
              <a:chOff x="9172306" y="4129796"/>
              <a:chExt cx="578245" cy="461836"/>
            </a:xfrm>
          </p:grpSpPr>
          <p:sp>
            <p:nvSpPr>
              <p:cNvPr id="80" name="Oval 79">
                <a:extLst>
                  <a:ext uri="{FF2B5EF4-FFF2-40B4-BE49-F238E27FC236}">
                    <a16:creationId xmlns:a16="http://schemas.microsoft.com/office/drawing/2014/main" id="{2E264582-7BE7-E14E-89A7-F068C9C7637F}"/>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81" name="Oval 80">
                <a:extLst>
                  <a:ext uri="{FF2B5EF4-FFF2-40B4-BE49-F238E27FC236}">
                    <a16:creationId xmlns:a16="http://schemas.microsoft.com/office/drawing/2014/main" id="{676335E2-54BC-9A42-940D-D4007EC4E353}"/>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82" name="Oval 81">
                <a:extLst>
                  <a:ext uri="{FF2B5EF4-FFF2-40B4-BE49-F238E27FC236}">
                    <a16:creationId xmlns:a16="http://schemas.microsoft.com/office/drawing/2014/main" id="{4936C18E-3F3E-1F49-AAD0-7C5CF49B1BE6}"/>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83" name="Oval 82">
                <a:extLst>
                  <a:ext uri="{FF2B5EF4-FFF2-40B4-BE49-F238E27FC236}">
                    <a16:creationId xmlns:a16="http://schemas.microsoft.com/office/drawing/2014/main" id="{D0B0D90B-FDBE-054F-BE79-5A3FB49DC711}"/>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84" name="Oval 83">
                <a:extLst>
                  <a:ext uri="{FF2B5EF4-FFF2-40B4-BE49-F238E27FC236}">
                    <a16:creationId xmlns:a16="http://schemas.microsoft.com/office/drawing/2014/main" id="{721AF3C1-AD27-2E4A-8F99-2EA709966D0C}"/>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85" name="Oval 84">
                <a:extLst>
                  <a:ext uri="{FF2B5EF4-FFF2-40B4-BE49-F238E27FC236}">
                    <a16:creationId xmlns:a16="http://schemas.microsoft.com/office/drawing/2014/main" id="{7E81E99B-F785-C14D-A5D7-5B62AE97E501}"/>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86" name="Oval 85">
                <a:extLst>
                  <a:ext uri="{FF2B5EF4-FFF2-40B4-BE49-F238E27FC236}">
                    <a16:creationId xmlns:a16="http://schemas.microsoft.com/office/drawing/2014/main" id="{0495FC1B-FBC4-444F-B04E-8855479EE219}"/>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87" name="Oval 86">
                <a:extLst>
                  <a:ext uri="{FF2B5EF4-FFF2-40B4-BE49-F238E27FC236}">
                    <a16:creationId xmlns:a16="http://schemas.microsoft.com/office/drawing/2014/main" id="{1A22C8D8-ABFD-1842-BC59-AEBE83EBBBF5}"/>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88" name="Oval 87">
                <a:extLst>
                  <a:ext uri="{FF2B5EF4-FFF2-40B4-BE49-F238E27FC236}">
                    <a16:creationId xmlns:a16="http://schemas.microsoft.com/office/drawing/2014/main" id="{C673C55B-CBBB-C642-9B6F-7051BF013BC1}"/>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89" name="Oval 88">
                <a:extLst>
                  <a:ext uri="{FF2B5EF4-FFF2-40B4-BE49-F238E27FC236}">
                    <a16:creationId xmlns:a16="http://schemas.microsoft.com/office/drawing/2014/main" id="{32332AA3-65EC-6D46-8561-DCE937371C3D}"/>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90" name="Oval 89">
                <a:extLst>
                  <a:ext uri="{FF2B5EF4-FFF2-40B4-BE49-F238E27FC236}">
                    <a16:creationId xmlns:a16="http://schemas.microsoft.com/office/drawing/2014/main" id="{BAEF1BB8-8B8F-DB42-82F5-56C5D458CD19}"/>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grpSp>
        <p:grpSp>
          <p:nvGrpSpPr>
            <p:cNvPr id="20" name="Group 19">
              <a:extLst>
                <a:ext uri="{FF2B5EF4-FFF2-40B4-BE49-F238E27FC236}">
                  <a16:creationId xmlns:a16="http://schemas.microsoft.com/office/drawing/2014/main" id="{76320EA1-3E0E-3A41-86D4-880859E52C19}"/>
                </a:ext>
              </a:extLst>
            </p:cNvPr>
            <p:cNvGrpSpPr/>
            <p:nvPr/>
          </p:nvGrpSpPr>
          <p:grpSpPr>
            <a:xfrm>
              <a:off x="8514386" y="3992263"/>
              <a:ext cx="578245" cy="461836"/>
              <a:chOff x="9172306" y="4129796"/>
              <a:chExt cx="578245" cy="461836"/>
            </a:xfrm>
          </p:grpSpPr>
          <p:sp>
            <p:nvSpPr>
              <p:cNvPr id="69" name="Oval 68">
                <a:extLst>
                  <a:ext uri="{FF2B5EF4-FFF2-40B4-BE49-F238E27FC236}">
                    <a16:creationId xmlns:a16="http://schemas.microsoft.com/office/drawing/2014/main" id="{EAD39577-A790-944B-9858-2FD938208EDD}"/>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70" name="Oval 69">
                <a:extLst>
                  <a:ext uri="{FF2B5EF4-FFF2-40B4-BE49-F238E27FC236}">
                    <a16:creationId xmlns:a16="http://schemas.microsoft.com/office/drawing/2014/main" id="{23031336-B516-1D42-B77D-60B9D106B8F0}"/>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71" name="Oval 70">
                <a:extLst>
                  <a:ext uri="{FF2B5EF4-FFF2-40B4-BE49-F238E27FC236}">
                    <a16:creationId xmlns:a16="http://schemas.microsoft.com/office/drawing/2014/main" id="{CDC878E2-5274-B24F-8809-E2758096642D}"/>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72" name="Oval 71">
                <a:extLst>
                  <a:ext uri="{FF2B5EF4-FFF2-40B4-BE49-F238E27FC236}">
                    <a16:creationId xmlns:a16="http://schemas.microsoft.com/office/drawing/2014/main" id="{C8209CA9-8BE5-DF4C-A929-36DB059E2E8C}"/>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73" name="Oval 72">
                <a:extLst>
                  <a:ext uri="{FF2B5EF4-FFF2-40B4-BE49-F238E27FC236}">
                    <a16:creationId xmlns:a16="http://schemas.microsoft.com/office/drawing/2014/main" id="{E0DCDFC2-3C3C-144D-98D2-5E6D8F4A99C3}"/>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74" name="Oval 73">
                <a:extLst>
                  <a:ext uri="{FF2B5EF4-FFF2-40B4-BE49-F238E27FC236}">
                    <a16:creationId xmlns:a16="http://schemas.microsoft.com/office/drawing/2014/main" id="{718CB545-013F-E142-8B0D-377B25C1CD2F}"/>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75" name="Oval 74">
                <a:extLst>
                  <a:ext uri="{FF2B5EF4-FFF2-40B4-BE49-F238E27FC236}">
                    <a16:creationId xmlns:a16="http://schemas.microsoft.com/office/drawing/2014/main" id="{D1F7849F-7234-4D47-BA19-1E1EDCDF6598}"/>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76" name="Oval 75">
                <a:extLst>
                  <a:ext uri="{FF2B5EF4-FFF2-40B4-BE49-F238E27FC236}">
                    <a16:creationId xmlns:a16="http://schemas.microsoft.com/office/drawing/2014/main" id="{C70F94B0-DE50-B44B-9002-154A91BBC610}"/>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77" name="Oval 76">
                <a:extLst>
                  <a:ext uri="{FF2B5EF4-FFF2-40B4-BE49-F238E27FC236}">
                    <a16:creationId xmlns:a16="http://schemas.microsoft.com/office/drawing/2014/main" id="{F7BE7757-6B80-604D-A577-18522B2C2A2F}"/>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78" name="Oval 77">
                <a:extLst>
                  <a:ext uri="{FF2B5EF4-FFF2-40B4-BE49-F238E27FC236}">
                    <a16:creationId xmlns:a16="http://schemas.microsoft.com/office/drawing/2014/main" id="{645EA5B7-0772-E041-A055-2FEE06031697}"/>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79" name="Oval 78">
                <a:extLst>
                  <a:ext uri="{FF2B5EF4-FFF2-40B4-BE49-F238E27FC236}">
                    <a16:creationId xmlns:a16="http://schemas.microsoft.com/office/drawing/2014/main" id="{A1F05F08-ECC6-A247-A010-3D47F0C02EDF}"/>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grpSp>
        <p:grpSp>
          <p:nvGrpSpPr>
            <p:cNvPr id="21" name="Group 20">
              <a:extLst>
                <a:ext uri="{FF2B5EF4-FFF2-40B4-BE49-F238E27FC236}">
                  <a16:creationId xmlns:a16="http://schemas.microsoft.com/office/drawing/2014/main" id="{15BBEA47-6AC3-3440-871D-8CE9BCD2F38F}"/>
                </a:ext>
              </a:extLst>
            </p:cNvPr>
            <p:cNvGrpSpPr/>
            <p:nvPr/>
          </p:nvGrpSpPr>
          <p:grpSpPr>
            <a:xfrm rot="5097368">
              <a:off x="9692696" y="4144663"/>
              <a:ext cx="578245" cy="461836"/>
              <a:chOff x="9172306" y="4129796"/>
              <a:chExt cx="578245" cy="461836"/>
            </a:xfrm>
          </p:grpSpPr>
          <p:sp>
            <p:nvSpPr>
              <p:cNvPr id="58" name="Oval 57">
                <a:extLst>
                  <a:ext uri="{FF2B5EF4-FFF2-40B4-BE49-F238E27FC236}">
                    <a16:creationId xmlns:a16="http://schemas.microsoft.com/office/drawing/2014/main" id="{0C6B4D66-3557-E04C-BE43-B882A44626DD}"/>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59" name="Oval 58">
                <a:extLst>
                  <a:ext uri="{FF2B5EF4-FFF2-40B4-BE49-F238E27FC236}">
                    <a16:creationId xmlns:a16="http://schemas.microsoft.com/office/drawing/2014/main" id="{86D2AB0E-E5F8-B044-B1A1-79F7C96A2432}"/>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60" name="Oval 59">
                <a:extLst>
                  <a:ext uri="{FF2B5EF4-FFF2-40B4-BE49-F238E27FC236}">
                    <a16:creationId xmlns:a16="http://schemas.microsoft.com/office/drawing/2014/main" id="{48388FBB-939F-184D-ABEE-AF83669C82ED}"/>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61" name="Oval 60">
                <a:extLst>
                  <a:ext uri="{FF2B5EF4-FFF2-40B4-BE49-F238E27FC236}">
                    <a16:creationId xmlns:a16="http://schemas.microsoft.com/office/drawing/2014/main" id="{8580BCEC-120F-7D43-887E-07B77C7993FD}"/>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62" name="Oval 61">
                <a:extLst>
                  <a:ext uri="{FF2B5EF4-FFF2-40B4-BE49-F238E27FC236}">
                    <a16:creationId xmlns:a16="http://schemas.microsoft.com/office/drawing/2014/main" id="{F5AE1E46-0F7A-EA43-B3C6-2891D32E688D}"/>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63" name="Oval 62">
                <a:extLst>
                  <a:ext uri="{FF2B5EF4-FFF2-40B4-BE49-F238E27FC236}">
                    <a16:creationId xmlns:a16="http://schemas.microsoft.com/office/drawing/2014/main" id="{3EF00694-4273-2042-96E6-B81AC0BF12AE}"/>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64" name="Oval 63">
                <a:extLst>
                  <a:ext uri="{FF2B5EF4-FFF2-40B4-BE49-F238E27FC236}">
                    <a16:creationId xmlns:a16="http://schemas.microsoft.com/office/drawing/2014/main" id="{70818C72-7230-264D-A6F6-692A65604240}"/>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65" name="Oval 64">
                <a:extLst>
                  <a:ext uri="{FF2B5EF4-FFF2-40B4-BE49-F238E27FC236}">
                    <a16:creationId xmlns:a16="http://schemas.microsoft.com/office/drawing/2014/main" id="{D2DB7074-327E-6F48-BB87-767A282D027A}"/>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66" name="Oval 65">
                <a:extLst>
                  <a:ext uri="{FF2B5EF4-FFF2-40B4-BE49-F238E27FC236}">
                    <a16:creationId xmlns:a16="http://schemas.microsoft.com/office/drawing/2014/main" id="{006D5719-BF8D-694E-BBBC-795BE6533EF3}"/>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67" name="Oval 66">
                <a:extLst>
                  <a:ext uri="{FF2B5EF4-FFF2-40B4-BE49-F238E27FC236}">
                    <a16:creationId xmlns:a16="http://schemas.microsoft.com/office/drawing/2014/main" id="{07719BAE-2933-1245-828F-646740C0072F}"/>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68" name="Oval 67">
                <a:extLst>
                  <a:ext uri="{FF2B5EF4-FFF2-40B4-BE49-F238E27FC236}">
                    <a16:creationId xmlns:a16="http://schemas.microsoft.com/office/drawing/2014/main" id="{969E4B28-BBC0-7D40-89E8-E15B46617F1D}"/>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grpSp>
        <p:grpSp>
          <p:nvGrpSpPr>
            <p:cNvPr id="22" name="Group 21">
              <a:extLst>
                <a:ext uri="{FF2B5EF4-FFF2-40B4-BE49-F238E27FC236}">
                  <a16:creationId xmlns:a16="http://schemas.microsoft.com/office/drawing/2014/main" id="{7FCAE9E6-7415-DD47-8F8E-346136D8AA74}"/>
                </a:ext>
              </a:extLst>
            </p:cNvPr>
            <p:cNvGrpSpPr/>
            <p:nvPr/>
          </p:nvGrpSpPr>
          <p:grpSpPr>
            <a:xfrm rot="5097368">
              <a:off x="9845096" y="4297063"/>
              <a:ext cx="578245" cy="461836"/>
              <a:chOff x="9172306" y="4129796"/>
              <a:chExt cx="578245" cy="461836"/>
            </a:xfrm>
          </p:grpSpPr>
          <p:sp>
            <p:nvSpPr>
              <p:cNvPr id="47" name="Oval 46">
                <a:extLst>
                  <a:ext uri="{FF2B5EF4-FFF2-40B4-BE49-F238E27FC236}">
                    <a16:creationId xmlns:a16="http://schemas.microsoft.com/office/drawing/2014/main" id="{E7A3CE9E-ED44-6B43-A6AB-3E1481BE35BD}"/>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48" name="Oval 47">
                <a:extLst>
                  <a:ext uri="{FF2B5EF4-FFF2-40B4-BE49-F238E27FC236}">
                    <a16:creationId xmlns:a16="http://schemas.microsoft.com/office/drawing/2014/main" id="{45B2F625-7553-374E-AE1B-A9BC6521A4AA}"/>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49" name="Oval 48">
                <a:extLst>
                  <a:ext uri="{FF2B5EF4-FFF2-40B4-BE49-F238E27FC236}">
                    <a16:creationId xmlns:a16="http://schemas.microsoft.com/office/drawing/2014/main" id="{8F225B44-D8D4-8447-9ACE-BB3B3E3E6922}"/>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50" name="Oval 49">
                <a:extLst>
                  <a:ext uri="{FF2B5EF4-FFF2-40B4-BE49-F238E27FC236}">
                    <a16:creationId xmlns:a16="http://schemas.microsoft.com/office/drawing/2014/main" id="{765641CA-5C2B-EC40-9C84-5A0A6D30630D}"/>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51" name="Oval 50">
                <a:extLst>
                  <a:ext uri="{FF2B5EF4-FFF2-40B4-BE49-F238E27FC236}">
                    <a16:creationId xmlns:a16="http://schemas.microsoft.com/office/drawing/2014/main" id="{AB212418-6AB7-4246-98A9-ACEE07DDF492}"/>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52" name="Oval 51">
                <a:extLst>
                  <a:ext uri="{FF2B5EF4-FFF2-40B4-BE49-F238E27FC236}">
                    <a16:creationId xmlns:a16="http://schemas.microsoft.com/office/drawing/2014/main" id="{8CD1FF3B-3680-284D-B31F-0F41B5D7AECB}"/>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53" name="Oval 52">
                <a:extLst>
                  <a:ext uri="{FF2B5EF4-FFF2-40B4-BE49-F238E27FC236}">
                    <a16:creationId xmlns:a16="http://schemas.microsoft.com/office/drawing/2014/main" id="{DE682D26-5C75-D24B-B81C-C5EE954F6CD2}"/>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54" name="Oval 53">
                <a:extLst>
                  <a:ext uri="{FF2B5EF4-FFF2-40B4-BE49-F238E27FC236}">
                    <a16:creationId xmlns:a16="http://schemas.microsoft.com/office/drawing/2014/main" id="{9873D79A-0133-D64A-B68D-C8872909E266}"/>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55" name="Oval 54">
                <a:extLst>
                  <a:ext uri="{FF2B5EF4-FFF2-40B4-BE49-F238E27FC236}">
                    <a16:creationId xmlns:a16="http://schemas.microsoft.com/office/drawing/2014/main" id="{F3DE6E79-BC70-9544-81F8-CE8F970D6A80}"/>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56" name="Oval 55">
                <a:extLst>
                  <a:ext uri="{FF2B5EF4-FFF2-40B4-BE49-F238E27FC236}">
                    <a16:creationId xmlns:a16="http://schemas.microsoft.com/office/drawing/2014/main" id="{8E23513E-CF3D-924A-A263-6F3197A5A123}"/>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57" name="Oval 56">
                <a:extLst>
                  <a:ext uri="{FF2B5EF4-FFF2-40B4-BE49-F238E27FC236}">
                    <a16:creationId xmlns:a16="http://schemas.microsoft.com/office/drawing/2014/main" id="{DC800C57-3974-B84B-A8D3-02D0F28BE91F}"/>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grpSp>
        <p:grpSp>
          <p:nvGrpSpPr>
            <p:cNvPr id="23" name="Group 22">
              <a:extLst>
                <a:ext uri="{FF2B5EF4-FFF2-40B4-BE49-F238E27FC236}">
                  <a16:creationId xmlns:a16="http://schemas.microsoft.com/office/drawing/2014/main" id="{B045BB99-E17F-5B41-8C52-1F249E380134}"/>
                </a:ext>
              </a:extLst>
            </p:cNvPr>
            <p:cNvGrpSpPr/>
            <p:nvPr/>
          </p:nvGrpSpPr>
          <p:grpSpPr>
            <a:xfrm rot="5097368">
              <a:off x="8466062" y="3713483"/>
              <a:ext cx="578245" cy="461836"/>
              <a:chOff x="9172306" y="4129796"/>
              <a:chExt cx="578245" cy="461836"/>
            </a:xfrm>
          </p:grpSpPr>
          <p:sp>
            <p:nvSpPr>
              <p:cNvPr id="36" name="Oval 35">
                <a:extLst>
                  <a:ext uri="{FF2B5EF4-FFF2-40B4-BE49-F238E27FC236}">
                    <a16:creationId xmlns:a16="http://schemas.microsoft.com/office/drawing/2014/main" id="{DC1FE5E3-6C12-4A4B-8C8D-154747765335}"/>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7" name="Oval 36">
                <a:extLst>
                  <a:ext uri="{FF2B5EF4-FFF2-40B4-BE49-F238E27FC236}">
                    <a16:creationId xmlns:a16="http://schemas.microsoft.com/office/drawing/2014/main" id="{08C7D995-0DB0-AC43-AB61-079DE5A78810}"/>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8" name="Oval 37">
                <a:extLst>
                  <a:ext uri="{FF2B5EF4-FFF2-40B4-BE49-F238E27FC236}">
                    <a16:creationId xmlns:a16="http://schemas.microsoft.com/office/drawing/2014/main" id="{2F433F47-3C17-1542-913D-218A252FEA7F}"/>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9" name="Oval 38">
                <a:extLst>
                  <a:ext uri="{FF2B5EF4-FFF2-40B4-BE49-F238E27FC236}">
                    <a16:creationId xmlns:a16="http://schemas.microsoft.com/office/drawing/2014/main" id="{F3BD38D5-BDB4-5D4A-A7CC-365E2402ACED}"/>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40" name="Oval 39">
                <a:extLst>
                  <a:ext uri="{FF2B5EF4-FFF2-40B4-BE49-F238E27FC236}">
                    <a16:creationId xmlns:a16="http://schemas.microsoft.com/office/drawing/2014/main" id="{CDE54A98-A64D-FD4D-BCBA-32E6EFA26618}"/>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41" name="Oval 40">
                <a:extLst>
                  <a:ext uri="{FF2B5EF4-FFF2-40B4-BE49-F238E27FC236}">
                    <a16:creationId xmlns:a16="http://schemas.microsoft.com/office/drawing/2014/main" id="{D9D2A5E7-3CE9-604B-805C-075B559DE58E}"/>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42" name="Oval 41">
                <a:extLst>
                  <a:ext uri="{FF2B5EF4-FFF2-40B4-BE49-F238E27FC236}">
                    <a16:creationId xmlns:a16="http://schemas.microsoft.com/office/drawing/2014/main" id="{A80707E6-4565-A248-9084-4C2D8FC66DBF}"/>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43" name="Oval 42">
                <a:extLst>
                  <a:ext uri="{FF2B5EF4-FFF2-40B4-BE49-F238E27FC236}">
                    <a16:creationId xmlns:a16="http://schemas.microsoft.com/office/drawing/2014/main" id="{916DCA02-BF29-E74B-AFAE-7F17491C2E82}"/>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44" name="Oval 43">
                <a:extLst>
                  <a:ext uri="{FF2B5EF4-FFF2-40B4-BE49-F238E27FC236}">
                    <a16:creationId xmlns:a16="http://schemas.microsoft.com/office/drawing/2014/main" id="{E999799A-DB4D-A644-ABD4-3E9878E9779C}"/>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45" name="Oval 44">
                <a:extLst>
                  <a:ext uri="{FF2B5EF4-FFF2-40B4-BE49-F238E27FC236}">
                    <a16:creationId xmlns:a16="http://schemas.microsoft.com/office/drawing/2014/main" id="{E09791B2-4AF4-2E41-B1F2-D629EC9D31E4}"/>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46" name="Oval 45">
                <a:extLst>
                  <a:ext uri="{FF2B5EF4-FFF2-40B4-BE49-F238E27FC236}">
                    <a16:creationId xmlns:a16="http://schemas.microsoft.com/office/drawing/2014/main" id="{A5C75256-0219-194F-AE8E-D41055471E09}"/>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grpSp>
        <p:grpSp>
          <p:nvGrpSpPr>
            <p:cNvPr id="24" name="Group 23">
              <a:extLst>
                <a:ext uri="{FF2B5EF4-FFF2-40B4-BE49-F238E27FC236}">
                  <a16:creationId xmlns:a16="http://schemas.microsoft.com/office/drawing/2014/main" id="{AF92D40C-BCF6-414A-A4F2-893483591995}"/>
                </a:ext>
              </a:extLst>
            </p:cNvPr>
            <p:cNvGrpSpPr/>
            <p:nvPr/>
          </p:nvGrpSpPr>
          <p:grpSpPr>
            <a:xfrm rot="5097368">
              <a:off x="8900960" y="3746937"/>
              <a:ext cx="578245" cy="461836"/>
              <a:chOff x="9172306" y="4129796"/>
              <a:chExt cx="578245" cy="461836"/>
            </a:xfrm>
          </p:grpSpPr>
          <p:sp>
            <p:nvSpPr>
              <p:cNvPr id="25" name="Oval 24">
                <a:extLst>
                  <a:ext uri="{FF2B5EF4-FFF2-40B4-BE49-F238E27FC236}">
                    <a16:creationId xmlns:a16="http://schemas.microsoft.com/office/drawing/2014/main" id="{8CB38768-2485-964D-9B5A-13FC69759F51}"/>
                  </a:ext>
                </a:extLst>
              </p:cNvPr>
              <p:cNvSpPr/>
              <p:nvPr/>
            </p:nvSpPr>
            <p:spPr>
              <a:xfrm>
                <a:off x="9191508" y="45313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26" name="Oval 25">
                <a:extLst>
                  <a:ext uri="{FF2B5EF4-FFF2-40B4-BE49-F238E27FC236}">
                    <a16:creationId xmlns:a16="http://schemas.microsoft.com/office/drawing/2014/main" id="{654D99F8-F479-5446-B278-F38C0C9F494C}"/>
                  </a:ext>
                </a:extLst>
              </p:cNvPr>
              <p:cNvSpPr/>
              <p:nvPr/>
            </p:nvSpPr>
            <p:spPr>
              <a:xfrm>
                <a:off x="9550041" y="415466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27" name="Oval 26">
                <a:extLst>
                  <a:ext uri="{FF2B5EF4-FFF2-40B4-BE49-F238E27FC236}">
                    <a16:creationId xmlns:a16="http://schemas.microsoft.com/office/drawing/2014/main" id="{45A01ED7-9680-2E48-B3D2-686786003E4C}"/>
                  </a:ext>
                </a:extLst>
              </p:cNvPr>
              <p:cNvSpPr/>
              <p:nvPr/>
            </p:nvSpPr>
            <p:spPr>
              <a:xfrm>
                <a:off x="9172306" y="4243474"/>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28" name="Oval 27">
                <a:extLst>
                  <a:ext uri="{FF2B5EF4-FFF2-40B4-BE49-F238E27FC236}">
                    <a16:creationId xmlns:a16="http://schemas.microsoft.com/office/drawing/2014/main" id="{145B13ED-84DD-6F48-8767-2A664B2492E8}"/>
                  </a:ext>
                </a:extLst>
              </p:cNvPr>
              <p:cNvSpPr/>
              <p:nvPr/>
            </p:nvSpPr>
            <p:spPr>
              <a:xfrm>
                <a:off x="9191508" y="4366135"/>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29" name="Oval 28">
                <a:extLst>
                  <a:ext uri="{FF2B5EF4-FFF2-40B4-BE49-F238E27FC236}">
                    <a16:creationId xmlns:a16="http://schemas.microsoft.com/office/drawing/2014/main" id="{22F6229F-1381-BD41-A6DA-E22231F8EEB1}"/>
                  </a:ext>
                </a:extLst>
              </p:cNvPr>
              <p:cNvSpPr/>
              <p:nvPr/>
            </p:nvSpPr>
            <p:spPr>
              <a:xfrm>
                <a:off x="9317175" y="446482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0" name="Oval 29">
                <a:extLst>
                  <a:ext uri="{FF2B5EF4-FFF2-40B4-BE49-F238E27FC236}">
                    <a16:creationId xmlns:a16="http://schemas.microsoft.com/office/drawing/2014/main" id="{42A5343D-A953-7E47-8486-DFA0D871EB2C}"/>
                  </a:ext>
                </a:extLst>
              </p:cNvPr>
              <p:cNvSpPr/>
              <p:nvPr/>
            </p:nvSpPr>
            <p:spPr>
              <a:xfrm>
                <a:off x="9267011" y="4217201"/>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1" name="Oval 30">
                <a:extLst>
                  <a:ext uri="{FF2B5EF4-FFF2-40B4-BE49-F238E27FC236}">
                    <a16:creationId xmlns:a16="http://schemas.microsoft.com/office/drawing/2014/main" id="{6DB9CC23-DF0E-BE45-86DD-4F27C850BAE0}"/>
                  </a:ext>
                </a:extLst>
              </p:cNvPr>
              <p:cNvSpPr/>
              <p:nvPr/>
            </p:nvSpPr>
            <p:spPr>
              <a:xfrm>
                <a:off x="9374620" y="41297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2" name="Oval 31">
                <a:extLst>
                  <a:ext uri="{FF2B5EF4-FFF2-40B4-BE49-F238E27FC236}">
                    <a16:creationId xmlns:a16="http://schemas.microsoft.com/office/drawing/2014/main" id="{5C9CC86D-C573-CA48-B6D7-6B33DA7369F1}"/>
                  </a:ext>
                </a:extLst>
              </p:cNvPr>
              <p:cNvSpPr/>
              <p:nvPr/>
            </p:nvSpPr>
            <p:spPr>
              <a:xfrm>
                <a:off x="9527020" y="42821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3" name="Oval 32">
                <a:extLst>
                  <a:ext uri="{FF2B5EF4-FFF2-40B4-BE49-F238E27FC236}">
                    <a16:creationId xmlns:a16="http://schemas.microsoft.com/office/drawing/2014/main" id="{61D8C14A-66D0-1E47-94EE-32C0BB2E6331}"/>
                  </a:ext>
                </a:extLst>
              </p:cNvPr>
              <p:cNvSpPr/>
              <p:nvPr/>
            </p:nvSpPr>
            <p:spPr>
              <a:xfrm>
                <a:off x="9679420" y="4434596"/>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4" name="Oval 33">
                <a:extLst>
                  <a:ext uri="{FF2B5EF4-FFF2-40B4-BE49-F238E27FC236}">
                    <a16:creationId xmlns:a16="http://schemas.microsoft.com/office/drawing/2014/main" id="{2085EBFC-726B-964A-A67F-27B73857B24C}"/>
                  </a:ext>
                </a:extLst>
              </p:cNvPr>
              <p:cNvSpPr/>
              <p:nvPr/>
            </p:nvSpPr>
            <p:spPr>
              <a:xfrm>
                <a:off x="9489900" y="4453992"/>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sp>
            <p:nvSpPr>
              <p:cNvPr id="35" name="Oval 34">
                <a:extLst>
                  <a:ext uri="{FF2B5EF4-FFF2-40B4-BE49-F238E27FC236}">
                    <a16:creationId xmlns:a16="http://schemas.microsoft.com/office/drawing/2014/main" id="{D653EB87-F6DA-E845-A6B6-678F926AABA6}"/>
                  </a:ext>
                </a:extLst>
              </p:cNvPr>
              <p:cNvSpPr/>
              <p:nvPr/>
            </p:nvSpPr>
            <p:spPr>
              <a:xfrm>
                <a:off x="9337610" y="4335970"/>
                <a:ext cx="71131" cy="603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50"/>
              </a:p>
            </p:txBody>
          </p:sp>
        </p:grpSp>
      </p:grpSp>
      <p:sp>
        <p:nvSpPr>
          <p:cNvPr id="181" name="Google Shape;68;p2">
            <a:extLst>
              <a:ext uri="{FF2B5EF4-FFF2-40B4-BE49-F238E27FC236}">
                <a16:creationId xmlns:a16="http://schemas.microsoft.com/office/drawing/2014/main" id="{A1FC3374-99FE-9741-BFE7-A24F18CAE7B5}"/>
              </a:ext>
            </a:extLst>
          </p:cNvPr>
          <p:cNvSpPr/>
          <p:nvPr/>
        </p:nvSpPr>
        <p:spPr>
          <a:xfrm>
            <a:off x="4861321" y="4168144"/>
            <a:ext cx="3839767" cy="1176884"/>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n-US" sz="2100" b="1" dirty="0">
                <a:solidFill>
                  <a:srgbClr val="A1CA47"/>
                </a:solidFill>
                <a:latin typeface="Open Sans" panose="020B0606030504020204" pitchFamily="34" charset="0"/>
                <a:ea typeface="Open Sans" panose="020B0606030504020204" pitchFamily="34" charset="0"/>
                <a:cs typeface="Open Sans" panose="020B0606030504020204" pitchFamily="34" charset="0"/>
                <a:sym typeface="Open Sans"/>
              </a:rPr>
              <a:t>You should have gotten 3 grams of pepper (</a:t>
            </a:r>
            <a:r>
              <a:rPr lang="en-US" sz="2100" b="1" dirty="0">
                <a:solidFill>
                  <a:srgbClr val="8C66A8"/>
                </a:solidFill>
                <a:latin typeface="Open Sans" panose="020B0606030504020204" pitchFamily="34" charset="0"/>
                <a:ea typeface="Open Sans" panose="020B0606030504020204" pitchFamily="34" charset="0"/>
                <a:cs typeface="Open Sans" panose="020B0606030504020204" pitchFamily="34" charset="0"/>
                <a:sym typeface="Open Sans"/>
              </a:rPr>
              <a:t>terbium</a:t>
            </a:r>
            <a:r>
              <a:rPr lang="en-US" sz="2100" b="1" dirty="0">
                <a:solidFill>
                  <a:srgbClr val="A1CA47"/>
                </a:solidFill>
                <a:latin typeface="Open Sans" panose="020B0606030504020204" pitchFamily="34" charset="0"/>
                <a:ea typeface="Open Sans" panose="020B0606030504020204" pitchFamily="34" charset="0"/>
                <a:cs typeface="Open Sans" panose="020B0606030504020204" pitchFamily="34" charset="0"/>
                <a:sym typeface="Open Sans"/>
              </a:rPr>
              <a:t>).</a:t>
            </a:r>
            <a:endParaRPr lang="en-US" sz="2100" b="1" dirty="0">
              <a:solidFill>
                <a:srgbClr val="A1CA47"/>
              </a:solidFill>
            </a:endParaRPr>
          </a:p>
        </p:txBody>
      </p:sp>
      <p:sp>
        <p:nvSpPr>
          <p:cNvPr id="182" name="Rectangle 181">
            <a:extLst>
              <a:ext uri="{FF2B5EF4-FFF2-40B4-BE49-F238E27FC236}">
                <a16:creationId xmlns:a16="http://schemas.microsoft.com/office/drawing/2014/main" id="{295DD38E-E6DE-E340-A094-B814E5300A0A}"/>
              </a:ext>
            </a:extLst>
          </p:cNvPr>
          <p:cNvSpPr/>
          <p:nvPr/>
        </p:nvSpPr>
        <p:spPr>
          <a:xfrm>
            <a:off x="4525851" y="3798183"/>
            <a:ext cx="4162025" cy="18084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1100" i="1" dirty="0">
                <a:solidFill>
                  <a:schemeClr val="tx1"/>
                </a:solidFill>
                <a:latin typeface="Open Sans" pitchFamily="2" charset="0"/>
                <a:ea typeface="Open Sans" pitchFamily="2" charset="0"/>
                <a:cs typeface="Open Sans" pitchFamily="2" charset="0"/>
              </a:rPr>
              <a:t>Dried Pepper in Coffee Filter</a:t>
            </a:r>
            <a:endParaRPr lang="en-US" sz="1100" dirty="0"/>
          </a:p>
        </p:txBody>
      </p:sp>
    </p:spTree>
    <p:extLst>
      <p:ext uri="{BB962C8B-B14F-4D97-AF65-F5344CB8AC3E}">
        <p14:creationId xmlns:p14="http://schemas.microsoft.com/office/powerpoint/2010/main" val="319943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55E4BE-E752-D248-9018-B20CA447E704}"/>
              </a:ext>
            </a:extLst>
          </p:cNvPr>
          <p:cNvSpPr txBox="1"/>
          <p:nvPr/>
        </p:nvSpPr>
        <p:spPr>
          <a:xfrm>
            <a:off x="163285" y="974138"/>
            <a:ext cx="5138057" cy="3877985"/>
          </a:xfrm>
          <a:prstGeom prst="rect">
            <a:avLst/>
          </a:prstGeom>
          <a:noFill/>
        </p:spPr>
        <p:txBody>
          <a:bodyPr wrap="square">
            <a:spAutoFit/>
          </a:bodyPr>
          <a:lstStyle/>
          <a:p>
            <a:pPr algn="ctr" rtl="0">
              <a:spcBef>
                <a:spcPts val="0"/>
              </a:spcBef>
              <a:spcAft>
                <a:spcPts val="0"/>
              </a:spcAft>
            </a:pPr>
            <a:br>
              <a:rPr lang="en-US" b="0" dirty="0">
                <a:effectLst/>
              </a:rPr>
            </a:br>
            <a:r>
              <a:rPr lang="en-US" sz="2200" b="1" i="0" u="none" strike="noStrike" dirty="0">
                <a:solidFill>
                  <a:srgbClr val="595959"/>
                </a:solidFill>
                <a:effectLst/>
                <a:latin typeface="Open Sans" pitchFamily="2" charset="0"/>
              </a:rPr>
              <a:t>Find a group with the </a:t>
            </a:r>
            <a:r>
              <a:rPr lang="en-US" sz="2200" b="1" i="1" u="sng" strike="noStrike" dirty="0">
                <a:solidFill>
                  <a:srgbClr val="6291B8"/>
                </a:solidFill>
                <a:effectLst/>
                <a:latin typeface="Open Sans" pitchFamily="2" charset="0"/>
              </a:rPr>
              <a:t>same</a:t>
            </a:r>
            <a:r>
              <a:rPr lang="en-US" sz="2200" b="1" i="0" u="none" strike="noStrike" dirty="0">
                <a:solidFill>
                  <a:srgbClr val="595959"/>
                </a:solidFill>
                <a:effectLst/>
                <a:latin typeface="Open Sans" pitchFamily="2" charset="0"/>
              </a:rPr>
              <a:t> shipment as you and compare procedures:</a:t>
            </a:r>
          </a:p>
          <a:p>
            <a:pPr algn="ctr" rtl="0">
              <a:spcBef>
                <a:spcPts val="0"/>
              </a:spcBef>
              <a:spcAft>
                <a:spcPts val="0"/>
              </a:spcAft>
            </a:pPr>
            <a:endParaRPr lang="en-US" sz="2200" b="1" i="0" u="none" strike="noStrike" dirty="0">
              <a:solidFill>
                <a:srgbClr val="595959"/>
              </a:solidFill>
              <a:effectLst/>
              <a:latin typeface="Open Sans" pitchFamily="2" charset="0"/>
            </a:endParaRPr>
          </a:p>
          <a:p>
            <a:pPr marL="742950" lvl="1" indent="-285750" rtl="0" fontAlgn="base">
              <a:spcBef>
                <a:spcPts val="0"/>
              </a:spcBef>
              <a:spcAft>
                <a:spcPts val="0"/>
              </a:spcAft>
              <a:buFont typeface="Arial" panose="020B0604020202020204" pitchFamily="34" charset="0"/>
              <a:buChar char="•"/>
            </a:pPr>
            <a:r>
              <a:rPr lang="en-US" sz="2000" b="1" i="0" u="none" strike="noStrike" dirty="0">
                <a:solidFill>
                  <a:srgbClr val="9FCC3B"/>
                </a:solidFill>
                <a:effectLst/>
                <a:latin typeface="Open Sans" pitchFamily="2" charset="0"/>
              </a:rPr>
              <a:t>Star: </a:t>
            </a:r>
            <a:r>
              <a:rPr lang="en-US" sz="2000" b="0" i="0" u="none" strike="noStrike" dirty="0">
                <a:solidFill>
                  <a:srgbClr val="595959"/>
                </a:solidFill>
                <a:effectLst/>
                <a:latin typeface="Open Sans" pitchFamily="2" charset="0"/>
              </a:rPr>
              <a:t>What is one thing that worked very well?</a:t>
            </a:r>
            <a:endParaRPr lang="en-US" sz="2000" b="1" i="0" u="none" strike="noStrike" dirty="0">
              <a:solidFill>
                <a:srgbClr val="595959"/>
              </a:solidFill>
              <a:effectLst/>
              <a:latin typeface="Open Sans" pitchFamily="2" charset="0"/>
            </a:endParaRPr>
          </a:p>
          <a:p>
            <a:pPr marL="742950" lvl="1" indent="-285750" rtl="0" fontAlgn="base">
              <a:spcBef>
                <a:spcPts val="0"/>
              </a:spcBef>
              <a:spcAft>
                <a:spcPts val="0"/>
              </a:spcAft>
              <a:buFont typeface="Arial" panose="020B0604020202020204" pitchFamily="34" charset="0"/>
              <a:buChar char="•"/>
            </a:pPr>
            <a:r>
              <a:rPr lang="en-US" sz="2000" b="1" i="0" u="none" strike="noStrike" dirty="0">
                <a:solidFill>
                  <a:srgbClr val="8D64AA"/>
                </a:solidFill>
                <a:effectLst/>
                <a:latin typeface="Open Sans" pitchFamily="2" charset="0"/>
              </a:rPr>
              <a:t>Wishes: </a:t>
            </a:r>
            <a:r>
              <a:rPr lang="en-US" sz="2000" b="0" i="0" u="none" strike="noStrike" dirty="0">
                <a:solidFill>
                  <a:srgbClr val="595959"/>
                </a:solidFill>
                <a:effectLst/>
                <a:latin typeface="Open Sans" pitchFamily="2" charset="0"/>
              </a:rPr>
              <a:t>What are two things that you would change if you could do this method again today?</a:t>
            </a:r>
            <a:endParaRPr lang="en-US" sz="2000" b="1" i="0" u="none" strike="noStrike" dirty="0">
              <a:solidFill>
                <a:srgbClr val="595959"/>
              </a:solidFill>
              <a:effectLst/>
              <a:latin typeface="Open Sans" pitchFamily="2" charset="0"/>
            </a:endParaRPr>
          </a:p>
          <a:p>
            <a:pPr marL="742950" lvl="1" indent="-285750" rtl="0" fontAlgn="base">
              <a:spcBef>
                <a:spcPts val="0"/>
              </a:spcBef>
              <a:spcAft>
                <a:spcPts val="0"/>
              </a:spcAft>
              <a:buFont typeface="Arial" panose="020B0604020202020204" pitchFamily="34" charset="0"/>
              <a:buChar char="•"/>
            </a:pPr>
            <a:r>
              <a:rPr lang="en-US" sz="2200" b="1" i="0" u="none" strike="noStrike" dirty="0">
                <a:solidFill>
                  <a:srgbClr val="FF9900"/>
                </a:solidFill>
                <a:effectLst/>
                <a:latin typeface="Open Sans" pitchFamily="2" charset="0"/>
              </a:rPr>
              <a:t>What did you learn about solutions?</a:t>
            </a:r>
          </a:p>
        </p:txBody>
      </p:sp>
      <p:pic>
        <p:nvPicPr>
          <p:cNvPr id="259" name="Picture 258" descr="A diagram of a couple of cups with bubbles&#10;&#10;Description automatically generated with medium confidence">
            <a:extLst>
              <a:ext uri="{FF2B5EF4-FFF2-40B4-BE49-F238E27FC236}">
                <a16:creationId xmlns:a16="http://schemas.microsoft.com/office/drawing/2014/main" id="{AD3C5244-54A1-2144-9CD0-204388F5B007}"/>
              </a:ext>
            </a:extLst>
          </p:cNvPr>
          <p:cNvPicPr>
            <a:picLocks noChangeAspect="1"/>
          </p:cNvPicPr>
          <p:nvPr/>
        </p:nvPicPr>
        <p:blipFill rotWithShape="1">
          <a:blip r:embed="rId3"/>
          <a:srcRect r="2937"/>
          <a:stretch/>
        </p:blipFill>
        <p:spPr>
          <a:xfrm>
            <a:off x="5201004" y="1597478"/>
            <a:ext cx="3817255" cy="2816352"/>
          </a:xfrm>
          <a:prstGeom prst="rect">
            <a:avLst/>
          </a:prstGeom>
        </p:spPr>
      </p:pic>
      <p:sp>
        <p:nvSpPr>
          <p:cNvPr id="260" name="Rectangle 259">
            <a:extLst>
              <a:ext uri="{FF2B5EF4-FFF2-40B4-BE49-F238E27FC236}">
                <a16:creationId xmlns:a16="http://schemas.microsoft.com/office/drawing/2014/main" id="{466EFBD5-54C5-F948-9EEC-13961152D2F3}"/>
              </a:ext>
            </a:extLst>
          </p:cNvPr>
          <p:cNvSpPr/>
          <p:nvPr/>
        </p:nvSpPr>
        <p:spPr>
          <a:xfrm>
            <a:off x="261257" y="195943"/>
            <a:ext cx="8632372" cy="778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r>
              <a:rPr lang="en-US" sz="3600" b="1" i="0" u="none" strike="noStrike" dirty="0">
                <a:solidFill>
                  <a:schemeClr val="bg1"/>
                </a:solidFill>
                <a:effectLst/>
                <a:latin typeface="Open Sans" pitchFamily="2" charset="0"/>
              </a:rPr>
              <a:t>COMPARE DATA</a:t>
            </a:r>
            <a:endParaRPr lang="en-US" sz="3600" i="0" u="none" strike="noStrike" dirty="0">
              <a:solidFill>
                <a:schemeClr val="bg1"/>
              </a:solidFill>
              <a:latin typeface="Open Sans" pitchFamily="2" charset="0"/>
            </a:endParaRPr>
          </a:p>
        </p:txBody>
      </p:sp>
      <p:sp>
        <p:nvSpPr>
          <p:cNvPr id="6" name="Rectangle 5">
            <a:extLst>
              <a:ext uri="{FF2B5EF4-FFF2-40B4-BE49-F238E27FC236}">
                <a16:creationId xmlns:a16="http://schemas.microsoft.com/office/drawing/2014/main" id="{23299158-BA2D-B743-89F3-4AC95F005871}"/>
              </a:ext>
            </a:extLst>
          </p:cNvPr>
          <p:cNvSpPr/>
          <p:nvPr/>
        </p:nvSpPr>
        <p:spPr>
          <a:xfrm>
            <a:off x="5671751" y="4323409"/>
            <a:ext cx="3062274" cy="9042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i="1" dirty="0">
                <a:solidFill>
                  <a:schemeClr val="tx1"/>
                </a:solidFill>
                <a:latin typeface="Open Sans" pitchFamily="2" charset="0"/>
                <a:ea typeface="Open Sans" pitchFamily="2" charset="0"/>
                <a:cs typeface="Open Sans" pitchFamily="2" charset="0"/>
              </a:rPr>
              <a:t>AB Shipments</a:t>
            </a:r>
            <a:endParaRPr lang="en-US" dirty="0"/>
          </a:p>
        </p:txBody>
      </p:sp>
    </p:spTree>
    <p:extLst>
      <p:ext uri="{BB962C8B-B14F-4D97-AF65-F5344CB8AC3E}">
        <p14:creationId xmlns:p14="http://schemas.microsoft.com/office/powerpoint/2010/main" val="272760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55E4BE-E752-D248-9018-B20CA447E704}"/>
              </a:ext>
            </a:extLst>
          </p:cNvPr>
          <p:cNvSpPr txBox="1"/>
          <p:nvPr/>
        </p:nvSpPr>
        <p:spPr>
          <a:xfrm>
            <a:off x="163285" y="974138"/>
            <a:ext cx="5138057" cy="3877985"/>
          </a:xfrm>
          <a:prstGeom prst="rect">
            <a:avLst/>
          </a:prstGeom>
          <a:noFill/>
        </p:spPr>
        <p:txBody>
          <a:bodyPr wrap="square">
            <a:spAutoFit/>
          </a:bodyPr>
          <a:lstStyle/>
          <a:p>
            <a:pPr algn="ctr" rtl="0">
              <a:spcBef>
                <a:spcPts val="0"/>
              </a:spcBef>
              <a:spcAft>
                <a:spcPts val="0"/>
              </a:spcAft>
            </a:pPr>
            <a:br>
              <a:rPr lang="en-US" b="0" dirty="0">
                <a:effectLst/>
              </a:rPr>
            </a:br>
            <a:r>
              <a:rPr lang="en-US" sz="2200" b="1" i="0" u="none" strike="noStrike" dirty="0">
                <a:solidFill>
                  <a:srgbClr val="595959"/>
                </a:solidFill>
                <a:effectLst/>
                <a:latin typeface="Open Sans" pitchFamily="2" charset="0"/>
              </a:rPr>
              <a:t>Find a group with the </a:t>
            </a:r>
            <a:r>
              <a:rPr lang="en-US" sz="2200" b="1" i="1" u="sng" strike="noStrike" dirty="0">
                <a:solidFill>
                  <a:srgbClr val="6291B8"/>
                </a:solidFill>
                <a:effectLst/>
                <a:latin typeface="Open Sans" pitchFamily="2" charset="0"/>
              </a:rPr>
              <a:t>opposite</a:t>
            </a:r>
            <a:r>
              <a:rPr lang="en-US" sz="2200" b="1" i="0" u="none" strike="noStrike" dirty="0">
                <a:solidFill>
                  <a:srgbClr val="595959"/>
                </a:solidFill>
                <a:effectLst/>
                <a:latin typeface="Open Sans" pitchFamily="2" charset="0"/>
              </a:rPr>
              <a:t> shipment as you and compare procedures:</a:t>
            </a:r>
          </a:p>
          <a:p>
            <a:pPr algn="ctr" rtl="0">
              <a:spcBef>
                <a:spcPts val="0"/>
              </a:spcBef>
              <a:spcAft>
                <a:spcPts val="0"/>
              </a:spcAft>
            </a:pPr>
            <a:endParaRPr lang="en-US" sz="2200" b="1" i="0" u="none" strike="noStrike" dirty="0">
              <a:solidFill>
                <a:srgbClr val="595959"/>
              </a:solidFill>
              <a:effectLst/>
              <a:latin typeface="Open Sans" pitchFamily="2" charset="0"/>
            </a:endParaRPr>
          </a:p>
          <a:p>
            <a:pPr marL="742950" lvl="1" indent="-285750" rtl="0" fontAlgn="base">
              <a:spcBef>
                <a:spcPts val="0"/>
              </a:spcBef>
              <a:spcAft>
                <a:spcPts val="0"/>
              </a:spcAft>
              <a:buFont typeface="Arial" panose="020B0604020202020204" pitchFamily="34" charset="0"/>
              <a:buChar char="•"/>
            </a:pPr>
            <a:r>
              <a:rPr lang="en-US" sz="2000" b="1" i="0" u="none" strike="noStrike" dirty="0">
                <a:solidFill>
                  <a:srgbClr val="9FCC3B"/>
                </a:solidFill>
                <a:effectLst/>
                <a:latin typeface="Open Sans" pitchFamily="2" charset="0"/>
              </a:rPr>
              <a:t>Star: </a:t>
            </a:r>
            <a:r>
              <a:rPr lang="en-US" sz="2000" b="0" i="0" u="none" strike="noStrike" dirty="0">
                <a:solidFill>
                  <a:srgbClr val="595959"/>
                </a:solidFill>
                <a:effectLst/>
                <a:latin typeface="Open Sans" pitchFamily="2" charset="0"/>
              </a:rPr>
              <a:t>What is one thing that worked very well?</a:t>
            </a:r>
            <a:endParaRPr lang="en-US" sz="2000" b="1" i="0" u="none" strike="noStrike" dirty="0">
              <a:solidFill>
                <a:srgbClr val="595959"/>
              </a:solidFill>
              <a:effectLst/>
              <a:latin typeface="Open Sans" pitchFamily="2" charset="0"/>
            </a:endParaRPr>
          </a:p>
          <a:p>
            <a:pPr marL="742950" lvl="1" indent="-285750" rtl="0" fontAlgn="base">
              <a:spcBef>
                <a:spcPts val="0"/>
              </a:spcBef>
              <a:spcAft>
                <a:spcPts val="0"/>
              </a:spcAft>
              <a:buFont typeface="Arial" panose="020B0604020202020204" pitchFamily="34" charset="0"/>
              <a:buChar char="•"/>
            </a:pPr>
            <a:r>
              <a:rPr lang="en-US" sz="2000" b="1" i="0" u="none" strike="noStrike" dirty="0">
                <a:solidFill>
                  <a:srgbClr val="8D64AA"/>
                </a:solidFill>
                <a:effectLst/>
                <a:latin typeface="Open Sans" pitchFamily="2" charset="0"/>
              </a:rPr>
              <a:t>Wishes: </a:t>
            </a:r>
            <a:r>
              <a:rPr lang="en-US" sz="2000" b="0" i="0" u="none" strike="noStrike" dirty="0">
                <a:solidFill>
                  <a:srgbClr val="595959"/>
                </a:solidFill>
                <a:effectLst/>
                <a:latin typeface="Open Sans" pitchFamily="2" charset="0"/>
              </a:rPr>
              <a:t>What are two things that you would change if you could do this method again today?</a:t>
            </a:r>
            <a:endParaRPr lang="en-US" sz="2000" b="1" i="0" u="none" strike="noStrike" dirty="0">
              <a:solidFill>
                <a:srgbClr val="595959"/>
              </a:solidFill>
              <a:effectLst/>
              <a:latin typeface="Open Sans" pitchFamily="2" charset="0"/>
            </a:endParaRPr>
          </a:p>
          <a:p>
            <a:pPr marL="742950" lvl="1" indent="-285750" rtl="0" fontAlgn="base">
              <a:spcBef>
                <a:spcPts val="0"/>
              </a:spcBef>
              <a:spcAft>
                <a:spcPts val="0"/>
              </a:spcAft>
              <a:buFont typeface="Arial" panose="020B0604020202020204" pitchFamily="34" charset="0"/>
              <a:buChar char="•"/>
            </a:pPr>
            <a:r>
              <a:rPr lang="en-US" sz="2200" b="1" i="0" u="none" strike="noStrike" dirty="0">
                <a:solidFill>
                  <a:srgbClr val="FF9900"/>
                </a:solidFill>
                <a:effectLst/>
                <a:latin typeface="Open Sans" pitchFamily="2" charset="0"/>
              </a:rPr>
              <a:t>What did you learn about solutions?</a:t>
            </a:r>
          </a:p>
        </p:txBody>
      </p:sp>
      <p:pic>
        <p:nvPicPr>
          <p:cNvPr id="259" name="Picture 258" descr="A diagram of a couple of cups with bubbles&#10;&#10;Description automatically generated with medium confidence">
            <a:extLst>
              <a:ext uri="{FF2B5EF4-FFF2-40B4-BE49-F238E27FC236}">
                <a16:creationId xmlns:a16="http://schemas.microsoft.com/office/drawing/2014/main" id="{AD3C5244-54A1-2144-9CD0-204388F5B007}"/>
              </a:ext>
            </a:extLst>
          </p:cNvPr>
          <p:cNvPicPr>
            <a:picLocks noChangeAspect="1"/>
          </p:cNvPicPr>
          <p:nvPr/>
        </p:nvPicPr>
        <p:blipFill rotWithShape="1">
          <a:blip r:embed="rId3"/>
          <a:srcRect r="2937"/>
          <a:stretch/>
        </p:blipFill>
        <p:spPr>
          <a:xfrm>
            <a:off x="5214537" y="1597478"/>
            <a:ext cx="3817255" cy="2816352"/>
          </a:xfrm>
          <a:prstGeom prst="rect">
            <a:avLst/>
          </a:prstGeom>
        </p:spPr>
      </p:pic>
      <p:sp>
        <p:nvSpPr>
          <p:cNvPr id="260" name="Rectangle 259">
            <a:extLst>
              <a:ext uri="{FF2B5EF4-FFF2-40B4-BE49-F238E27FC236}">
                <a16:creationId xmlns:a16="http://schemas.microsoft.com/office/drawing/2014/main" id="{466EFBD5-54C5-F948-9EEC-13961152D2F3}"/>
              </a:ext>
            </a:extLst>
          </p:cNvPr>
          <p:cNvSpPr/>
          <p:nvPr/>
        </p:nvSpPr>
        <p:spPr>
          <a:xfrm>
            <a:off x="261257" y="195943"/>
            <a:ext cx="8632372" cy="778195"/>
          </a:xfrm>
          <a:prstGeom prst="rect">
            <a:avLst/>
          </a:prstGeom>
          <a:solidFill>
            <a:srgbClr val="A2C850"/>
          </a:solidFill>
          <a:ln>
            <a:solidFill>
              <a:srgbClr val="F4A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r>
              <a:rPr lang="en-US" sz="3600" b="1" i="0" u="none" strike="noStrike" dirty="0">
                <a:solidFill>
                  <a:schemeClr val="bg1"/>
                </a:solidFill>
                <a:effectLst/>
                <a:latin typeface="Open Sans" pitchFamily="2" charset="0"/>
              </a:rPr>
              <a:t>COMPARE DATA</a:t>
            </a:r>
            <a:endParaRPr lang="en-US" sz="3600" i="0" u="none" strike="noStrike" dirty="0">
              <a:solidFill>
                <a:schemeClr val="bg1"/>
              </a:solidFill>
              <a:latin typeface="Open Sans" pitchFamily="2" charset="0"/>
            </a:endParaRPr>
          </a:p>
        </p:txBody>
      </p:sp>
      <p:sp>
        <p:nvSpPr>
          <p:cNvPr id="6" name="Rectangle 5">
            <a:extLst>
              <a:ext uri="{FF2B5EF4-FFF2-40B4-BE49-F238E27FC236}">
                <a16:creationId xmlns:a16="http://schemas.microsoft.com/office/drawing/2014/main" id="{DC98F7CA-E2DB-074A-A8C6-38287C63E626}"/>
              </a:ext>
            </a:extLst>
          </p:cNvPr>
          <p:cNvSpPr/>
          <p:nvPr/>
        </p:nvSpPr>
        <p:spPr>
          <a:xfrm>
            <a:off x="5670872" y="4298125"/>
            <a:ext cx="3103014" cy="20403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i="1" dirty="0">
                <a:solidFill>
                  <a:schemeClr val="tx1"/>
                </a:solidFill>
                <a:latin typeface="Open Sans" pitchFamily="2" charset="0"/>
                <a:ea typeface="Open Sans" pitchFamily="2" charset="0"/>
                <a:cs typeface="Open Sans" pitchFamily="2" charset="0"/>
              </a:rPr>
              <a:t>AB Shipments</a:t>
            </a:r>
            <a:endParaRPr lang="en-US" dirty="0"/>
          </a:p>
        </p:txBody>
      </p:sp>
    </p:spTree>
    <p:extLst>
      <p:ext uri="{BB962C8B-B14F-4D97-AF65-F5344CB8AC3E}">
        <p14:creationId xmlns:p14="http://schemas.microsoft.com/office/powerpoint/2010/main" val="2909320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0117-E0E5-D54B-BFC5-FD7433DC6CB8}"/>
              </a:ext>
            </a:extLst>
          </p:cNvPr>
          <p:cNvSpPr>
            <a:spLocks noGrp="1"/>
          </p:cNvSpPr>
          <p:nvPr>
            <p:ph type="title"/>
          </p:nvPr>
        </p:nvSpPr>
        <p:spPr>
          <a:xfrm>
            <a:off x="244586" y="144463"/>
            <a:ext cx="8562530" cy="994172"/>
          </a:xfrm>
        </p:spPr>
        <p:txBody>
          <a:bodyPr/>
          <a:lstStyle/>
          <a:p>
            <a:pPr algn="ctr"/>
            <a:r>
              <a:rPr lang="en-US" b="1" dirty="0">
                <a:solidFill>
                  <a:srgbClr val="F6A732"/>
                </a:solidFill>
                <a:latin typeface="Open Sans"/>
                <a:ea typeface="Open Sans"/>
                <a:cs typeface="Open Sans"/>
                <a:sym typeface="Open Sans"/>
              </a:rPr>
              <a:t>PEPPER REFLECTIONS</a:t>
            </a:r>
            <a:endParaRPr lang="en-US" dirty="0">
              <a:solidFill>
                <a:srgbClr val="F6A732"/>
              </a:solidFill>
            </a:endParaRPr>
          </a:p>
        </p:txBody>
      </p:sp>
      <p:sp>
        <p:nvSpPr>
          <p:cNvPr id="8" name="Title 1">
            <a:extLst>
              <a:ext uri="{FF2B5EF4-FFF2-40B4-BE49-F238E27FC236}">
                <a16:creationId xmlns:a16="http://schemas.microsoft.com/office/drawing/2014/main" id="{45AF51A9-CCF8-FD4F-ACED-8F6384FF1729}"/>
              </a:ext>
            </a:extLst>
          </p:cNvPr>
          <p:cNvSpPr txBox="1">
            <a:spLocks/>
          </p:cNvSpPr>
          <p:nvPr/>
        </p:nvSpPr>
        <p:spPr>
          <a:xfrm>
            <a:off x="519993" y="1026181"/>
            <a:ext cx="8011716" cy="1545569"/>
          </a:xfrm>
          <a:prstGeom prst="rect">
            <a:avLst/>
          </a:prstGeom>
          <a:noFill/>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Open Sans"/>
                <a:ea typeface="Open Sans"/>
                <a:cs typeface="Open Sans"/>
                <a:sym typeface="Open Sans"/>
              </a:rPr>
              <a:t>Look back at </a:t>
            </a:r>
            <a:r>
              <a:rPr lang="en-US" sz="1800" b="1" i="1" u="sng" dirty="0">
                <a:solidFill>
                  <a:srgbClr val="6292B8"/>
                </a:solidFill>
                <a:latin typeface="Open Sans"/>
                <a:ea typeface="Open Sans"/>
                <a:cs typeface="Open Sans"/>
                <a:sym typeface="Open Sans"/>
              </a:rPr>
              <a:t>the front of your Budget Form </a:t>
            </a:r>
            <a:r>
              <a:rPr lang="en-US" sz="1800" dirty="0">
                <a:latin typeface="Open Sans"/>
                <a:ea typeface="Open Sans"/>
                <a:cs typeface="Open Sans"/>
                <a:sym typeface="Open Sans"/>
              </a:rPr>
              <a:t>with your group where you wrote your “Acid Wash” procedure. </a:t>
            </a:r>
          </a:p>
          <a:p>
            <a:endParaRPr lang="en-US" sz="1800" b="1" dirty="0">
              <a:latin typeface="Open Sans"/>
              <a:ea typeface="Open Sans"/>
              <a:cs typeface="Open Sans"/>
              <a:sym typeface="Open Sans"/>
            </a:endParaRPr>
          </a:p>
          <a:p>
            <a:endParaRPr lang="en-US" sz="825" b="1" dirty="0">
              <a:latin typeface="Open Sans"/>
              <a:ea typeface="Open Sans"/>
              <a:cs typeface="Open Sans"/>
              <a:sym typeface="Open Sans"/>
            </a:endParaRPr>
          </a:p>
          <a:p>
            <a:r>
              <a:rPr lang="en-US" sz="1800" dirty="0">
                <a:latin typeface="Open Sans"/>
                <a:ea typeface="Open Sans"/>
                <a:cs typeface="Open Sans"/>
                <a:sym typeface="Open Sans"/>
              </a:rPr>
              <a:t>If you were to repeat this experiment today, </a:t>
            </a:r>
            <a:r>
              <a:rPr lang="en-US" sz="1800" b="1" dirty="0">
                <a:solidFill>
                  <a:srgbClr val="A2C850"/>
                </a:solidFill>
                <a:latin typeface="Open Sans"/>
                <a:ea typeface="Open Sans"/>
                <a:cs typeface="Open Sans"/>
                <a:sym typeface="Open Sans"/>
              </a:rPr>
              <a:t>mark any changes</a:t>
            </a:r>
            <a:r>
              <a:rPr lang="en-US" sz="1800" dirty="0">
                <a:solidFill>
                  <a:srgbClr val="A2C850"/>
                </a:solidFill>
                <a:latin typeface="Open Sans"/>
                <a:ea typeface="Open Sans"/>
                <a:cs typeface="Open Sans"/>
                <a:sym typeface="Open Sans"/>
              </a:rPr>
              <a:t> </a:t>
            </a:r>
            <a:r>
              <a:rPr lang="en-US" sz="1800" dirty="0">
                <a:latin typeface="Open Sans"/>
                <a:ea typeface="Open Sans"/>
                <a:cs typeface="Open Sans"/>
                <a:sym typeface="Open Sans"/>
              </a:rPr>
              <a:t>on your paper that would either expedite the process or help you extract more pepper solute at the cheapest cost.</a:t>
            </a:r>
            <a:endParaRPr lang="en-US" sz="1800" dirty="0"/>
          </a:p>
        </p:txBody>
      </p:sp>
      <p:sp>
        <p:nvSpPr>
          <p:cNvPr id="9" name="Extract 8">
            <a:extLst>
              <a:ext uri="{FF2B5EF4-FFF2-40B4-BE49-F238E27FC236}">
                <a16:creationId xmlns:a16="http://schemas.microsoft.com/office/drawing/2014/main" id="{CE7D566A-2F31-9F49-B65C-1F1F7EFED6BB}"/>
              </a:ext>
            </a:extLst>
          </p:cNvPr>
          <p:cNvSpPr/>
          <p:nvPr/>
        </p:nvSpPr>
        <p:spPr>
          <a:xfrm>
            <a:off x="4952009" y="3051670"/>
            <a:ext cx="1545698" cy="1334328"/>
          </a:xfrm>
          <a:prstGeom prst="flowChartExtract">
            <a:avLst/>
          </a:prstGeom>
          <a:solidFill>
            <a:srgbClr val="F4A640"/>
          </a:solidFill>
          <a:ln w="38100">
            <a:solidFill>
              <a:srgbClr val="8C6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Plus 9">
            <a:extLst>
              <a:ext uri="{FF2B5EF4-FFF2-40B4-BE49-F238E27FC236}">
                <a16:creationId xmlns:a16="http://schemas.microsoft.com/office/drawing/2014/main" id="{1AB75039-C72C-CE45-B85F-EE589CC7FDD2}"/>
              </a:ext>
            </a:extLst>
          </p:cNvPr>
          <p:cNvSpPr/>
          <p:nvPr/>
        </p:nvSpPr>
        <p:spPr>
          <a:xfrm>
            <a:off x="2178174" y="2868163"/>
            <a:ext cx="2101454" cy="1701341"/>
          </a:xfrm>
          <a:prstGeom prst="mathPlus">
            <a:avLst/>
          </a:prstGeom>
          <a:solidFill>
            <a:srgbClr val="8C66A8"/>
          </a:solidFill>
          <a:ln w="38100">
            <a:solidFill>
              <a:srgbClr val="F4A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951369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title"/>
          </p:nvPr>
        </p:nvSpPr>
        <p:spPr>
          <a:xfrm>
            <a:off x="142504" y="231500"/>
            <a:ext cx="4427125" cy="469675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solidFill>
                  <a:srgbClr val="9FCC3B"/>
                </a:solidFill>
                <a:latin typeface="Open Sans" panose="020B0606030504020204" pitchFamily="34" charset="0"/>
                <a:ea typeface="Open Sans" panose="020B0606030504020204" pitchFamily="34" charset="0"/>
                <a:cs typeface="Open Sans" panose="020B0606030504020204" pitchFamily="34" charset="0"/>
                <a:sym typeface="Open Sans"/>
              </a:rPr>
              <a:t>REVISITING OUR MODEL</a:t>
            </a:r>
            <a:br>
              <a:rPr lang="en" b="1" dirty="0">
                <a:latin typeface="Open Sans" panose="020B0606030504020204" pitchFamily="34" charset="0"/>
                <a:ea typeface="Open Sans" panose="020B0606030504020204" pitchFamily="34" charset="0"/>
                <a:cs typeface="Open Sans" panose="020B0606030504020204" pitchFamily="34" charset="0"/>
                <a:sym typeface="Open Sans"/>
              </a:rPr>
            </a:br>
            <a:br>
              <a:rPr lang="en" b="1" dirty="0">
                <a:latin typeface="Open Sans" panose="020B0606030504020204" pitchFamily="34" charset="0"/>
                <a:ea typeface="Open Sans" panose="020B0606030504020204" pitchFamily="34" charset="0"/>
                <a:cs typeface="Open Sans" panose="020B0606030504020204" pitchFamily="34" charset="0"/>
                <a:sym typeface="Open Sans"/>
              </a:rPr>
            </a:br>
            <a:r>
              <a:rPr lang="en" sz="2000" b="1" dirty="0">
                <a:latin typeface="Open Sans" panose="020B0606030504020204" pitchFamily="34" charset="0"/>
                <a:ea typeface="Open Sans" panose="020B0606030504020204" pitchFamily="34" charset="0"/>
                <a:cs typeface="Open Sans" panose="020B0606030504020204" pitchFamily="34" charset="0"/>
                <a:sym typeface="Open Sans"/>
              </a:rPr>
              <a:t>Talk to a shoulder partner about the following:</a:t>
            </a:r>
            <a:br>
              <a:rPr lang="en" sz="2000" b="1" dirty="0">
                <a:latin typeface="Open Sans" panose="020B0606030504020204" pitchFamily="34" charset="0"/>
                <a:ea typeface="Open Sans" panose="020B0606030504020204" pitchFamily="34" charset="0"/>
                <a:cs typeface="Open Sans" panose="020B0606030504020204" pitchFamily="34" charset="0"/>
                <a:sym typeface="Open Sans"/>
              </a:rPr>
            </a:br>
            <a:br>
              <a:rPr lang="en" sz="2000" b="1" dirty="0">
                <a:latin typeface="Open Sans" panose="020B0606030504020204" pitchFamily="34" charset="0"/>
                <a:ea typeface="Open Sans" panose="020B0606030504020204" pitchFamily="34" charset="0"/>
                <a:cs typeface="Open Sans" panose="020B0606030504020204" pitchFamily="34" charset="0"/>
                <a:sym typeface="Open Sans"/>
              </a:rPr>
            </a:br>
            <a:r>
              <a:rPr lang="en" sz="2000" dirty="0">
                <a:latin typeface="Open Sans" panose="020B0606030504020204" pitchFamily="34" charset="0"/>
                <a:ea typeface="Open Sans" panose="020B0606030504020204" pitchFamily="34" charset="0"/>
                <a:cs typeface="Open Sans" panose="020B0606030504020204" pitchFamily="34" charset="0"/>
                <a:sym typeface="Open Sans"/>
              </a:rPr>
              <a:t>1. What have you learned about dissolving solutes through this process?</a:t>
            </a:r>
            <a:br>
              <a:rPr lang="en" sz="2000" dirty="0">
                <a:latin typeface="Open Sans" panose="020B0606030504020204" pitchFamily="34" charset="0"/>
                <a:ea typeface="Open Sans" panose="020B0606030504020204" pitchFamily="34" charset="0"/>
                <a:cs typeface="Open Sans" panose="020B0606030504020204" pitchFamily="34" charset="0"/>
                <a:sym typeface="Open Sans"/>
              </a:rPr>
            </a:br>
            <a:r>
              <a:rPr lang="en" sz="2000" dirty="0">
                <a:latin typeface="Open Sans" panose="020B0606030504020204" pitchFamily="34" charset="0"/>
                <a:ea typeface="Open Sans" panose="020B0606030504020204" pitchFamily="34" charset="0"/>
                <a:cs typeface="Open Sans" panose="020B0606030504020204" pitchFamily="34" charset="0"/>
                <a:sym typeface="Open Sans"/>
              </a:rPr>
              <a:t>2. Which is easier to dissolve, salt or sugar? Why?</a:t>
            </a:r>
            <a:br>
              <a:rPr lang="en" sz="2000" dirty="0">
                <a:latin typeface="Open Sans" panose="020B0606030504020204" pitchFamily="34" charset="0"/>
                <a:ea typeface="Open Sans" panose="020B0606030504020204" pitchFamily="34" charset="0"/>
                <a:cs typeface="Open Sans" panose="020B0606030504020204" pitchFamily="34" charset="0"/>
                <a:sym typeface="Open Sans"/>
              </a:rPr>
            </a:br>
            <a:r>
              <a:rPr lang="en" sz="2000" dirty="0">
                <a:latin typeface="Open Sans" panose="020B0606030504020204" pitchFamily="34" charset="0"/>
                <a:ea typeface="Open Sans" panose="020B0606030504020204" pitchFamily="34" charset="0"/>
                <a:cs typeface="Open Sans" panose="020B0606030504020204" pitchFamily="34" charset="0"/>
                <a:sym typeface="Open Sans"/>
              </a:rPr>
              <a:t>3. Why is water such a good solvent?</a:t>
            </a:r>
            <a:br>
              <a:rPr lang="en" sz="2000" dirty="0">
                <a:latin typeface="Open Sans" panose="020B0606030504020204" pitchFamily="34" charset="0"/>
                <a:ea typeface="Open Sans" panose="020B0606030504020204" pitchFamily="34" charset="0"/>
                <a:cs typeface="Open Sans" panose="020B0606030504020204" pitchFamily="34" charset="0"/>
                <a:sym typeface="Open Sans"/>
              </a:rPr>
            </a:br>
            <a:r>
              <a:rPr lang="en" sz="2000" dirty="0">
                <a:latin typeface="Open Sans" panose="020B0606030504020204" pitchFamily="34" charset="0"/>
                <a:ea typeface="Open Sans" panose="020B0606030504020204" pitchFamily="34" charset="0"/>
                <a:cs typeface="Open Sans" panose="020B0606030504020204" pitchFamily="34" charset="0"/>
                <a:sym typeface="Open Sans"/>
              </a:rPr>
              <a:t>4. What did this competition teach you about mining?</a:t>
            </a:r>
            <a:endParaRPr dirty="0">
              <a:latin typeface="Open Sans" panose="020B0606030504020204" pitchFamily="34" charset="0"/>
              <a:ea typeface="Open Sans" panose="020B0606030504020204" pitchFamily="34" charset="0"/>
              <a:cs typeface="Open Sans" panose="020B0606030504020204" pitchFamily="34" charset="0"/>
              <a:sym typeface="Open Sans"/>
            </a:endParaRPr>
          </a:p>
        </p:txBody>
      </p:sp>
      <p:pic>
        <p:nvPicPr>
          <p:cNvPr id="2050" name="Picture 2">
            <a:extLst>
              <a:ext uri="{FF2B5EF4-FFF2-40B4-BE49-F238E27FC236}">
                <a16:creationId xmlns:a16="http://schemas.microsoft.com/office/drawing/2014/main" id="{13E4AF3E-7357-CC4B-B1C6-4533E7A44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629" y="897083"/>
            <a:ext cx="4431867" cy="35630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69E0034-3712-DD43-9FD2-79D98D450431}"/>
              </a:ext>
            </a:extLst>
          </p:cNvPr>
          <p:cNvSpPr/>
          <p:nvPr/>
        </p:nvSpPr>
        <p:spPr>
          <a:xfrm>
            <a:off x="7408984" y="3513724"/>
            <a:ext cx="2039816" cy="31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4A640"/>
                </a:solidFill>
                <a:latin typeface="Open Sans" pitchFamily="2" charset="0"/>
                <a:ea typeface="Open Sans" pitchFamily="2" charset="0"/>
                <a:cs typeface="Open Sans" pitchFamily="2" charset="0"/>
              </a:rPr>
              <a:t>Water = Solvent</a:t>
            </a:r>
          </a:p>
        </p:txBody>
      </p:sp>
      <p:sp>
        <p:nvSpPr>
          <p:cNvPr id="5" name="Rectangle 4">
            <a:extLst>
              <a:ext uri="{FF2B5EF4-FFF2-40B4-BE49-F238E27FC236}">
                <a16:creationId xmlns:a16="http://schemas.microsoft.com/office/drawing/2014/main" id="{C4C3BC27-63F6-184F-9DFB-F2C3C62D9A36}"/>
              </a:ext>
            </a:extLst>
          </p:cNvPr>
          <p:cNvSpPr/>
          <p:nvPr/>
        </p:nvSpPr>
        <p:spPr>
          <a:xfrm>
            <a:off x="5728385" y="130140"/>
            <a:ext cx="2039816" cy="31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4A640"/>
                </a:solidFill>
                <a:latin typeface="Open Sans" pitchFamily="2" charset="0"/>
                <a:ea typeface="Open Sans" pitchFamily="2" charset="0"/>
                <a:cs typeface="Open Sans" pitchFamily="2" charset="0"/>
              </a:rPr>
              <a:t>Spices = Solutes</a:t>
            </a:r>
          </a:p>
        </p:txBody>
      </p:sp>
      <p:sp>
        <p:nvSpPr>
          <p:cNvPr id="6" name="Rectangle 5">
            <a:extLst>
              <a:ext uri="{FF2B5EF4-FFF2-40B4-BE49-F238E27FC236}">
                <a16:creationId xmlns:a16="http://schemas.microsoft.com/office/drawing/2014/main" id="{FDE3AFF3-C443-E54A-BF8E-877A3AE0996B}"/>
              </a:ext>
            </a:extLst>
          </p:cNvPr>
          <p:cNvSpPr/>
          <p:nvPr/>
        </p:nvSpPr>
        <p:spPr>
          <a:xfrm>
            <a:off x="4954881" y="4685382"/>
            <a:ext cx="3661361" cy="31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4A640"/>
                </a:solidFill>
                <a:latin typeface="Open Sans" pitchFamily="2" charset="0"/>
                <a:ea typeface="Open Sans" pitchFamily="2" charset="0"/>
                <a:cs typeface="Open Sans" pitchFamily="2" charset="0"/>
              </a:rPr>
              <a:t>Salt &amp; Sugar Dissolved in Water = Aqueous Solution</a:t>
            </a:r>
          </a:p>
        </p:txBody>
      </p:sp>
      <p:sp>
        <p:nvSpPr>
          <p:cNvPr id="7" name="Rectangle 6">
            <a:extLst>
              <a:ext uri="{FF2B5EF4-FFF2-40B4-BE49-F238E27FC236}">
                <a16:creationId xmlns:a16="http://schemas.microsoft.com/office/drawing/2014/main" id="{BB1FDBDF-F79B-5D42-BAE9-924BA3EAE8E3}"/>
              </a:ext>
            </a:extLst>
          </p:cNvPr>
          <p:cNvSpPr/>
          <p:nvPr/>
        </p:nvSpPr>
        <p:spPr>
          <a:xfrm>
            <a:off x="7408984" y="2421617"/>
            <a:ext cx="2039816" cy="31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A2C850"/>
                </a:solidFill>
                <a:latin typeface="Open Sans" pitchFamily="2" charset="0"/>
                <a:ea typeface="Open Sans" pitchFamily="2" charset="0"/>
                <a:cs typeface="Open Sans" pitchFamily="2" charset="0"/>
              </a:rPr>
              <a:t>Hydrophilic</a:t>
            </a:r>
          </a:p>
        </p:txBody>
      </p:sp>
      <p:sp>
        <p:nvSpPr>
          <p:cNvPr id="8" name="Rectangle 7">
            <a:extLst>
              <a:ext uri="{FF2B5EF4-FFF2-40B4-BE49-F238E27FC236}">
                <a16:creationId xmlns:a16="http://schemas.microsoft.com/office/drawing/2014/main" id="{FED688A2-24D4-C74F-8C1D-EFFE80DFA796}"/>
              </a:ext>
            </a:extLst>
          </p:cNvPr>
          <p:cNvSpPr/>
          <p:nvPr/>
        </p:nvSpPr>
        <p:spPr>
          <a:xfrm>
            <a:off x="4227696" y="2793022"/>
            <a:ext cx="2039816" cy="31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C66A8"/>
                </a:solidFill>
                <a:latin typeface="Open Sans" pitchFamily="2" charset="0"/>
                <a:ea typeface="Open Sans" pitchFamily="2" charset="0"/>
                <a:cs typeface="Open Sans" pitchFamily="2" charset="0"/>
              </a:rPr>
              <a:t>Hydrophobic</a:t>
            </a:r>
          </a:p>
        </p:txBody>
      </p:sp>
      <p:sp>
        <p:nvSpPr>
          <p:cNvPr id="9" name="Rectangle 8">
            <a:extLst>
              <a:ext uri="{FF2B5EF4-FFF2-40B4-BE49-F238E27FC236}">
                <a16:creationId xmlns:a16="http://schemas.microsoft.com/office/drawing/2014/main" id="{1E9F4AEB-95A4-484D-A817-FE9DADAACA40}"/>
              </a:ext>
            </a:extLst>
          </p:cNvPr>
          <p:cNvSpPr/>
          <p:nvPr/>
        </p:nvSpPr>
        <p:spPr>
          <a:xfrm>
            <a:off x="5765654" y="754467"/>
            <a:ext cx="2039816" cy="316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A2C850"/>
                </a:solidFill>
                <a:latin typeface="Open Sans" pitchFamily="2" charset="0"/>
                <a:ea typeface="Open Sans" pitchFamily="2" charset="0"/>
                <a:cs typeface="Open Sans" pitchFamily="2" charset="0"/>
              </a:rPr>
              <a:t>Hydrophilic</a:t>
            </a:r>
          </a:p>
        </p:txBody>
      </p:sp>
      <p:sp>
        <p:nvSpPr>
          <p:cNvPr id="10" name="Rectangle 9">
            <a:extLst>
              <a:ext uri="{FF2B5EF4-FFF2-40B4-BE49-F238E27FC236}">
                <a16:creationId xmlns:a16="http://schemas.microsoft.com/office/drawing/2014/main" id="{A1A158EF-D4B6-FD4B-B930-AA1CA362288A}"/>
              </a:ext>
            </a:extLst>
          </p:cNvPr>
          <p:cNvSpPr/>
          <p:nvPr/>
        </p:nvSpPr>
        <p:spPr>
          <a:xfrm>
            <a:off x="4981975" y="4986559"/>
            <a:ext cx="4162025" cy="1808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900" i="1" dirty="0">
                <a:solidFill>
                  <a:schemeClr val="tx1"/>
                </a:solidFill>
                <a:latin typeface="Open Sans" pitchFamily="2" charset="0"/>
                <a:ea typeface="Open Sans" pitchFamily="2" charset="0"/>
                <a:cs typeface="Open Sans" pitchFamily="2" charset="0"/>
              </a:rPr>
              <a:t>Final Pepper Extraction Model</a:t>
            </a:r>
            <a:endParaRPr lang="en-US" sz="900" dirty="0"/>
          </a:p>
        </p:txBody>
      </p:sp>
    </p:spTree>
    <p:extLst>
      <p:ext uri="{BB962C8B-B14F-4D97-AF65-F5344CB8AC3E}">
        <p14:creationId xmlns:p14="http://schemas.microsoft.com/office/powerpoint/2010/main" val="362776545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1754</TotalTime>
  <Words>1312</Words>
  <Application>Microsoft Macintosh PowerPoint</Application>
  <PresentationFormat>On-screen Show (16:9)</PresentationFormat>
  <Paragraphs>93</Paragraphs>
  <Slides>13</Slides>
  <Notes>12</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Open Sans</vt:lpstr>
      <vt:lpstr>Simple Light</vt:lpstr>
      <vt:lpstr>PowerPoint Presentation</vt:lpstr>
      <vt:lpstr>DAY 5 (45 MINS)</vt:lpstr>
      <vt:lpstr>DAY 5 (45 MINS)</vt:lpstr>
      <vt:lpstr>PowerPoint Presentation</vt:lpstr>
      <vt:lpstr>HOW WELL DID YOUR METHOD WORK?</vt:lpstr>
      <vt:lpstr>PowerPoint Presentation</vt:lpstr>
      <vt:lpstr>PowerPoint Presentation</vt:lpstr>
      <vt:lpstr>PEPPER REFLECTIONS</vt:lpstr>
      <vt:lpstr>REVISITING OUR MODEL  Talk to a shoulder partner about the following:  1. What have you learned about dissolving solutes through this process? 2. Which is easier to dissolve, salt or sugar? Why? 3. Why is water such a good solvent? 4. What did this competition teach you about mining?</vt:lpstr>
      <vt:lpstr>WHO GOT 3 GRAMS OF PEPPER THE CHEAPEST?</vt:lpstr>
      <vt:lpstr>Pre-Test</vt:lpstr>
      <vt:lpstr>END OF ACTIVITY</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 Naim Chaker</dc:creator>
  <cp:lastModifiedBy>Beth McElroy</cp:lastModifiedBy>
  <cp:revision>74</cp:revision>
  <dcterms:modified xsi:type="dcterms:W3CDTF">2025-10-16T19:41:53Z</dcterms:modified>
</cp:coreProperties>
</file>