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311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0"/>
      <p:bold r:id="rId11"/>
      <p:italic r:id="rId12"/>
      <p:boldItalic r:id="rId13"/>
    </p:embeddedFont>
    <p:embeddedFont>
      <p:font typeface="Roboto" panose="02000000000000000000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gT5ex9TiJVM/LusYBrKP/YU48q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07B018-9F46-49B6-8A6B-7ABAAC0F860C}" v="3" dt="2026-04-10T17:27:09.9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26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en Sukovich" userId="ebe32115-d9af-4b6a-a2e1-726554337d4f" providerId="ADAL" clId="{25469C93-6662-4A70-B08D-55C47E83C467}"/>
    <pc:docChg chg="modSld">
      <pc:chgData name="Ellen Sukovich" userId="ebe32115-d9af-4b6a-a2e1-726554337d4f" providerId="ADAL" clId="{25469C93-6662-4A70-B08D-55C47E83C467}" dt="2026-04-10T17:27:30.824" v="16" actId="1076"/>
      <pc:docMkLst>
        <pc:docMk/>
      </pc:docMkLst>
      <pc:sldChg chg="addSp delSp modSp mod">
        <pc:chgData name="Ellen Sukovich" userId="ebe32115-d9af-4b6a-a2e1-726554337d4f" providerId="ADAL" clId="{25469C93-6662-4A70-B08D-55C47E83C467}" dt="2026-04-10T17:27:30.824" v="16" actId="1076"/>
        <pc:sldMkLst>
          <pc:docMk/>
          <pc:sldMk cId="4090618304" sldId="311"/>
        </pc:sldMkLst>
        <pc:spChg chg="add del mod">
          <ac:chgData name="Ellen Sukovich" userId="ebe32115-d9af-4b6a-a2e1-726554337d4f" providerId="ADAL" clId="{25469C93-6662-4A70-B08D-55C47E83C467}" dt="2026-04-10T17:27:17.423" v="11"/>
          <ac:spMkLst>
            <pc:docMk/>
            <pc:sldMk cId="4090618304" sldId="311"/>
            <ac:spMk id="3" creationId="{BE97421B-C5C2-F3F4-F056-AB4285945A8C}"/>
          </ac:spMkLst>
        </pc:spChg>
        <pc:spChg chg="mod">
          <ac:chgData name="Ellen Sukovich" userId="ebe32115-d9af-4b6a-a2e1-726554337d4f" providerId="ADAL" clId="{25469C93-6662-4A70-B08D-55C47E83C467}" dt="2026-04-10T17:27:21.045" v="13" actId="20577"/>
          <ac:spMkLst>
            <pc:docMk/>
            <pc:sldMk cId="4090618304" sldId="311"/>
            <ac:spMk id="7" creationId="{6FDB41FB-6BE2-0D62-AFE0-2720E18A3F20}"/>
          </ac:spMkLst>
        </pc:spChg>
        <pc:spChg chg="mod">
          <ac:chgData name="Ellen Sukovich" userId="ebe32115-d9af-4b6a-a2e1-726554337d4f" providerId="ADAL" clId="{25469C93-6662-4A70-B08D-55C47E83C467}" dt="2026-04-10T17:27:09.974" v="8"/>
          <ac:spMkLst>
            <pc:docMk/>
            <pc:sldMk cId="4090618304" sldId="311"/>
            <ac:spMk id="8" creationId="{D925B4D9-F87B-BFA0-D749-E8B54357C131}"/>
          </ac:spMkLst>
        </pc:spChg>
        <pc:spChg chg="mod">
          <ac:chgData name="Ellen Sukovich" userId="ebe32115-d9af-4b6a-a2e1-726554337d4f" providerId="ADAL" clId="{25469C93-6662-4A70-B08D-55C47E83C467}" dt="2026-04-10T17:27:30.824" v="16" actId="1076"/>
          <ac:spMkLst>
            <pc:docMk/>
            <pc:sldMk cId="4090618304" sldId="311"/>
            <ac:spMk id="13" creationId="{5118F9C5-5FB0-042B-503A-DBD1C7A2848C}"/>
          </ac:spMkLst>
        </pc:spChg>
        <pc:grpChg chg="add mod">
          <ac:chgData name="Ellen Sukovich" userId="ebe32115-d9af-4b6a-a2e1-726554337d4f" providerId="ADAL" clId="{25469C93-6662-4A70-B08D-55C47E83C467}" dt="2026-04-10T17:27:28.208" v="15" actId="1076"/>
          <ac:grpSpMkLst>
            <pc:docMk/>
            <pc:sldMk cId="4090618304" sldId="311"/>
            <ac:grpSpMk id="4" creationId="{BA90B00A-A365-4B4E-D3D7-ED61A73D69A2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nologynetworks.com/cell-science/lists/7-stunning-cell-images-from-2017-294838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grape-dryness-raisin-fall-fruit-3666726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m.wikimedia.org/wiki/File:Egg_in_vinegar.jp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m.wikipedia.org/wiki/File:Wrinkly_fingers.jp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-sparks.com/osmosis-made-easy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057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 i="1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Human cell nuclei with fluorescently labeled chromatin (purple) and nuclear envelope (green). Credit: Fang-Yi Chu and Alexandra Zidovska, Department of Physics, New York University</a:t>
            </a:r>
            <a:r>
              <a:rPr lang="en" sz="850" i="1">
                <a:solidFill>
                  <a:schemeClr val="dk1"/>
                </a:solidFill>
              </a:rPr>
              <a:t>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5e0ce83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g365e0ce839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https://pixabay.com/photos/grape-dryness-raisin-fall-fruit-3666726/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69de33445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g369de33445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https://commons.m.wikimedia.org/wiki/File:Egg_in_vinegar.jpg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69de33445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g369de33445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https://en.m.wikipedia.org/wiki/File:Wrinkly_fingers.jpg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9de33445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g369de33445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ScienceSource.com image ID#'s: SS2148601, SS2148604, and SS2148607 © David M. Phillips / Science Source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69de33445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369de33445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Copyright © 2025 Science Sparks - Wild Sparks Enterprises Ltd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06551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9BC86D1-E516-739B-AE6A-7F958F399071}"/>
              </a:ext>
            </a:extLst>
          </p:cNvPr>
          <p:cNvGrpSpPr/>
          <p:nvPr/>
        </p:nvGrpSpPr>
        <p:grpSpPr>
          <a:xfrm>
            <a:off x="747736" y="4422926"/>
            <a:ext cx="3015916" cy="401172"/>
            <a:chOff x="962072" y="5863088"/>
            <a:chExt cx="6142252" cy="817031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277CB5AD-C0F3-A071-675E-165D877076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1767" y="6046436"/>
              <a:ext cx="3732557" cy="502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Early registration for the 2024 ICSA Applied Statistics Symposium is ...">
              <a:extLst>
                <a:ext uri="{FF2B5EF4-FFF2-40B4-BE49-F238E27FC236}">
                  <a16:creationId xmlns:a16="http://schemas.microsoft.com/office/drawing/2014/main" id="{72B67F46-16BE-31A8-59AE-6D35C7F385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072" y="5863088"/>
              <a:ext cx="2535273" cy="817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B4E12FC-A137-413C-595A-1C933581DC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848" y="519990"/>
            <a:ext cx="2887362" cy="23494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EC1D617-0A0F-62CC-079A-5013813ED31B}"/>
              </a:ext>
            </a:extLst>
          </p:cNvPr>
          <p:cNvGrpSpPr/>
          <p:nvPr/>
        </p:nvGrpSpPr>
        <p:grpSpPr>
          <a:xfrm>
            <a:off x="742949" y="1835424"/>
            <a:ext cx="7658101" cy="1574873"/>
            <a:chOff x="5788404" y="2241858"/>
            <a:chExt cx="6769904" cy="474741"/>
          </a:xfrm>
        </p:grpSpPr>
        <p:sp>
          <p:nvSpPr>
            <p:cNvPr id="13" name="TextBox 25">
              <a:extLst>
                <a:ext uri="{FF2B5EF4-FFF2-40B4-BE49-F238E27FC236}">
                  <a16:creationId xmlns:a16="http://schemas.microsoft.com/office/drawing/2014/main" id="{5118F9C5-5FB0-042B-503A-DBD1C7A2848C}"/>
                </a:ext>
              </a:extLst>
            </p:cNvPr>
            <p:cNvSpPr txBox="1"/>
            <p:nvPr/>
          </p:nvSpPr>
          <p:spPr>
            <a:xfrm>
              <a:off x="5788404" y="2586999"/>
              <a:ext cx="6769904" cy="1296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4289" rIns="34289" anchor="b">
              <a:spAutoFit/>
            </a:bodyPr>
            <a:lstStyle>
              <a:lvl1pPr>
                <a:lnSpc>
                  <a:spcPct val="60000"/>
                </a:lnSpc>
                <a:defRPr sz="5600" cap="all" spc="-148"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 marL="0" marR="0" lvl="0" indent="0" algn="ctr" defTabSz="342900" rtl="0" eaLnBrk="1" fontAlgn="auto" latinLnBrk="0" hangingPunct="0">
                <a:lnSpc>
                  <a:spcPts val="261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D5137B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 Black"/>
                </a:rPr>
                <a:t>What? How?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F788FA-039F-1E21-331A-669D4420341D}"/>
                </a:ext>
              </a:extLst>
            </p:cNvPr>
            <p:cNvSpPr txBox="1"/>
            <p:nvPr/>
          </p:nvSpPr>
          <p:spPr>
            <a:xfrm>
              <a:off x="7760156" y="2241858"/>
              <a:ext cx="61273" cy="59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4289" tIns="34289" rIns="34289" bIns="34289" numCol="1" spcCol="38100" rtlCol="0" anchor="t">
              <a:spAutoFit/>
            </a:bodyPr>
            <a:lstStyle/>
            <a:p>
              <a:pPr marL="0" marR="0" lvl="0" indent="0" algn="l" defTabSz="3429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825" b="1" i="0" u="none" strike="noStrike" kern="0" cap="none" spc="0" normalizeH="0" baseline="0" noProof="0" dirty="0">
                <a:ln>
                  <a:noFill/>
                </a:ln>
                <a:solidFill>
                  <a:srgbClr val="F9F9F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A90B00A-A365-4B4E-D3D7-ED61A73D69A2}"/>
              </a:ext>
            </a:extLst>
          </p:cNvPr>
          <p:cNvGrpSpPr/>
          <p:nvPr/>
        </p:nvGrpSpPr>
        <p:grpSpPr>
          <a:xfrm>
            <a:off x="1321501" y="1000974"/>
            <a:ext cx="7658101" cy="1306669"/>
            <a:chOff x="6235615" y="2241858"/>
            <a:chExt cx="6769904" cy="393892"/>
          </a:xfrm>
        </p:grpSpPr>
        <p:sp>
          <p:nvSpPr>
            <p:cNvPr id="7" name="TextBox 25">
              <a:extLst>
                <a:ext uri="{FF2B5EF4-FFF2-40B4-BE49-F238E27FC236}">
                  <a16:creationId xmlns:a16="http://schemas.microsoft.com/office/drawing/2014/main" id="{6FDB41FB-6BE2-0D62-AFE0-2720E18A3F20}"/>
                </a:ext>
              </a:extLst>
            </p:cNvPr>
            <p:cNvSpPr txBox="1"/>
            <p:nvPr/>
          </p:nvSpPr>
          <p:spPr>
            <a:xfrm>
              <a:off x="6235615" y="2405640"/>
              <a:ext cx="6769904" cy="23011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89" rIns="34289" anchor="b">
              <a:spAutoFit/>
            </a:bodyPr>
            <a:lstStyle>
              <a:lvl1pPr>
                <a:lnSpc>
                  <a:spcPct val="60000"/>
                </a:lnSpc>
                <a:defRPr sz="5600" cap="all" spc="-148"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 defTabSz="342900" hangingPunct="0">
                <a:lnSpc>
                  <a:spcPts val="2610"/>
                </a:lnSpc>
                <a:buClrTx/>
                <a:defRPr/>
              </a:pPr>
              <a:r>
                <a:rPr lang="en-US" sz="3000" b="1" cap="none" spc="0" dirty="0">
                  <a:solidFill>
                    <a:srgbClr val="D513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Cell Membranes and Osmosis and Gummy Bears, Oh My!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25B4D9-F87B-BFA0-D749-E8B54357C131}"/>
                </a:ext>
              </a:extLst>
            </p:cNvPr>
            <p:cNvSpPr txBox="1"/>
            <p:nvPr/>
          </p:nvSpPr>
          <p:spPr>
            <a:xfrm>
              <a:off x="7760156" y="2241858"/>
              <a:ext cx="61273" cy="59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4289" tIns="34289" rIns="34289" bIns="34289" numCol="1" spcCol="38100" rtlCol="0" anchor="t">
              <a:spAutoFit/>
            </a:bodyPr>
            <a:lstStyle/>
            <a:p>
              <a:pPr defTabSz="342900" hangingPunct="0">
                <a:buClrTx/>
                <a:defRPr/>
              </a:pPr>
              <a:endParaRPr lang="en-US" sz="825" b="1" dirty="0">
                <a:solidFill>
                  <a:srgbClr val="F9F9F9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061830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 b="1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What?</a:t>
            </a:r>
            <a:endParaRPr sz="3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100">
              <a:solidFill>
                <a:srgbClr val="9FCC3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6040800" y="1419200"/>
            <a:ext cx="2791500" cy="7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Photos should preferably be a square - although horizontal or vertical are accepted</a:t>
            </a:r>
            <a:endParaRPr sz="14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6" name="Google Shape;6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3875" y="833150"/>
            <a:ext cx="4641949" cy="348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5e0ce8390_0_0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 b="1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How?</a:t>
            </a:r>
            <a:endParaRPr sz="3000" b="1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7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2" name="Google Shape;72;g365e0ce8390_0_0" title="Grapes and Raisin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9174" y="0"/>
            <a:ext cx="342565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69de334453_0_2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 b="1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How?</a:t>
            </a:r>
            <a:endParaRPr sz="3000" b="1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7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8" name="Google Shape;78;g369de334453_0_2" title="Egg in Vinega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2249" y="0"/>
            <a:ext cx="341950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69de334453_0_6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 b="1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How?</a:t>
            </a:r>
            <a:endParaRPr sz="3000" b="1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7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4" name="Google Shape;84;g369de334453_0_6" title="Wrinkled Ski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2812" y="538324"/>
            <a:ext cx="6098376" cy="4066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69de334453_0_28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 b="1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How?</a:t>
            </a:r>
            <a:endParaRPr sz="3000" b="1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7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0" name="Google Shape;90;g369de334453_0_28" title="Red Blood Cell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828" y="811625"/>
            <a:ext cx="7556347" cy="397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69de334453_0_10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 b="1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How?</a:t>
            </a:r>
            <a:endParaRPr sz="3000" b="1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7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6" name="Google Shape;96;g369de334453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7425" y="1335625"/>
            <a:ext cx="7109149" cy="247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154</Words>
  <Application>Microsoft Office PowerPoint</Application>
  <PresentationFormat>On-screen Show (16:9)</PresentationFormat>
  <Paragraphs>16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Open Sans</vt:lpstr>
      <vt:lpstr>Roboto</vt:lpstr>
      <vt:lpstr>Arial</vt:lpstr>
      <vt:lpstr>Simple Light</vt:lpstr>
      <vt:lpstr>PowerPoint Presentation</vt:lpstr>
      <vt:lpstr>What?   </vt:lpstr>
      <vt:lpstr>How?  </vt:lpstr>
      <vt:lpstr>How?  </vt:lpstr>
      <vt:lpstr>How?  </vt:lpstr>
      <vt:lpstr>How?  </vt:lpstr>
      <vt:lpstr>How?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Dua Naim Chaker</dc:creator>
  <cp:lastModifiedBy>Ellen Sukovich</cp:lastModifiedBy>
  <cp:revision>1</cp:revision>
  <dcterms:modified xsi:type="dcterms:W3CDTF">2026-04-10T17:27:31Z</dcterms:modified>
</cp:coreProperties>
</file>