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311" r:id="rId2"/>
    <p:sldId id="257" r:id="rId3"/>
    <p:sldId id="258" r:id="rId4"/>
  </p:sldIdLst>
  <p:sldSz cx="9144000" cy="5143500" type="screen16x9"/>
  <p:notesSz cx="6858000" cy="9144000"/>
  <p:embeddedFontLst>
    <p:embeddedFont>
      <p:font typeface="Open Sans" pitchFamily="2"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jhQBorbnUFzjvFiRrpdCVUcJMV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20C77-3DE2-4DDD-A24A-A59822F508DE}" v="1" dt="2026-04-03T23:56:14.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7"/>
  </p:normalViewPr>
  <p:slideViewPr>
    <p:cSldViewPr snapToGrid="0">
      <p:cViewPr varScale="1">
        <p:scale>
          <a:sx n="141" d="100"/>
          <a:sy n="141" d="100"/>
        </p:scale>
        <p:origin x="72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customschemas.google.com/relationships/presentationmetadata" Target="meta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notesMaster" Target="notesMasters/notesMaster1.xml"/><Relationship Id="rId15" Type="http://schemas.openxmlformats.org/officeDocument/2006/relationships/viewProps" Target="viewProps.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 userId="69015d560c1207f6" providerId="LiveId" clId="{10D1DA2E-1A32-4738-844E-B24145DDBEDC}"/>
    <pc:docChg chg="undo custSel addSld delSld modSld">
      <pc:chgData name="D C" userId="69015d560c1207f6" providerId="LiveId" clId="{10D1DA2E-1A32-4738-844E-B24145DDBEDC}" dt="2026-04-03T23:56:30.457" v="24" actId="20577"/>
      <pc:docMkLst>
        <pc:docMk/>
      </pc:docMkLst>
      <pc:sldChg chg="addSp delSp del mod">
        <pc:chgData name="D C" userId="69015d560c1207f6" providerId="LiveId" clId="{10D1DA2E-1A32-4738-844E-B24145DDBEDC}" dt="2026-04-03T23:56:19.017" v="3" actId="47"/>
        <pc:sldMkLst>
          <pc:docMk/>
          <pc:sldMk cId="0" sldId="256"/>
        </pc:sldMkLst>
        <pc:spChg chg="add del">
          <ac:chgData name="D C" userId="69015d560c1207f6" providerId="LiveId" clId="{10D1DA2E-1A32-4738-844E-B24145DDBEDC}" dt="2026-04-03T23:55:55.378" v="1" actId="22"/>
          <ac:spMkLst>
            <pc:docMk/>
            <pc:sldMk cId="0" sldId="256"/>
            <ac:spMk id="3" creationId="{5BCA5424-044F-8AC0-FC59-AC11B962D727}"/>
          </ac:spMkLst>
        </pc:spChg>
      </pc:sldChg>
      <pc:sldChg chg="modSp add mod">
        <pc:chgData name="D C" userId="69015d560c1207f6" providerId="LiveId" clId="{10D1DA2E-1A32-4738-844E-B24145DDBEDC}" dt="2026-04-03T23:56:30.457" v="24" actId="20577"/>
        <pc:sldMkLst>
          <pc:docMk/>
          <pc:sldMk cId="4090618304" sldId="311"/>
        </pc:sldMkLst>
        <pc:spChg chg="mod">
          <ac:chgData name="D C" userId="69015d560c1207f6" providerId="LiveId" clId="{10D1DA2E-1A32-4738-844E-B24145DDBEDC}" dt="2026-04-03T23:56:30.457" v="24" actId="20577"/>
          <ac:spMkLst>
            <pc:docMk/>
            <pc:sldMk cId="4090618304" sldId="311"/>
            <ac:spMk id="13" creationId="{5118F9C5-5FB0-042B-503A-DBD1C7A2848C}"/>
          </ac:spMkLst>
        </pc:spChg>
      </pc:sldChg>
      <pc:sldMasterChg chg="delSldLayout">
        <pc:chgData name="D C" userId="69015d560c1207f6" providerId="LiveId" clId="{10D1DA2E-1A32-4738-844E-B24145DDBEDC}" dt="2026-04-03T23:56:19.017" v="3" actId="47"/>
        <pc:sldMasterMkLst>
          <pc:docMk/>
          <pc:sldMasterMk cId="0" sldId="2147483648"/>
        </pc:sldMasterMkLst>
        <pc:sldLayoutChg chg="del">
          <pc:chgData name="D C" userId="69015d560c1207f6" providerId="LiveId" clId="{10D1DA2E-1A32-4738-844E-B24145DDBEDC}" dt="2026-04-03T23:56:19.017" v="3"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ldengate.org/assets/1/6/what-suspends-a-suspension-bridge-original-rope.jpg"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goldengate.org/assets/1/6/what-suspends-a-suspension-bridge-suspender-ropes.jpg" TargetMode="External"/><Relationship Id="rId4" Type="http://schemas.openxmlformats.org/officeDocument/2006/relationships/hyperlink" Target="https://www.researchgate.net/figure/Cross-section-of-wire-rope-structure_fig1_33406913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0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Figure 1</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Golden Gate Bridge, Highway and Transportation District. (n.d.). </a:t>
            </a:r>
            <a:r>
              <a:rPr lang="en" i="1">
                <a:solidFill>
                  <a:schemeClr val="dk1"/>
                </a:solidFill>
              </a:rPr>
              <a:t>What suspends a suspension bridge? Original rope</a:t>
            </a:r>
            <a:r>
              <a:rPr lang="en">
                <a:solidFill>
                  <a:schemeClr val="dk1"/>
                </a:solidFill>
              </a:rPr>
              <a:t>. Retrieved June 28, 2025, from</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https://www.goldengate.org/assets/1/6/what-suspends-a-suspension-bridge-original-rope.jpg</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ADA: This photograph shows a close-up view of the original rope used in building the Golden Gate Bridge. The image highlights the thick steel cables made up of many tightly wound wire strands. These strands are bundled and twisted together to create a strong and flexible cable that supports the massive weight of the bridge. The detailed texture of the metal wires and their organized pattern demonstrate the careful engineering and durable materials that contribute to the bridge’s ability to hold heavy loads and withstand strong winds and other forces. This rope is a key component of the bridge’s suspension system, which helps keep the structure stable and safe.</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Figure 2</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ResearchGate. (n.d.). </a:t>
            </a:r>
            <a:r>
              <a:rPr lang="en" i="1">
                <a:solidFill>
                  <a:schemeClr val="dk1"/>
                </a:solidFill>
              </a:rPr>
              <a:t>Cross-section of wire rope structure</a:t>
            </a:r>
            <a:r>
              <a:rPr lang="en">
                <a:solidFill>
                  <a:schemeClr val="dk1"/>
                </a:solidFill>
              </a:rPr>
              <a:t> [Image]. Retrieved from</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chemeClr val="hlink"/>
                </a:solidFill>
                <a:hlinkClick r:id="rId4"/>
              </a:rPr>
              <a:t>https://www.researchgate.net/figure/Cross-section-of-wire-rope-structure_fig1_334069136</a:t>
            </a:r>
            <a:endParaRPr/>
          </a:p>
          <a:p>
            <a:pPr marL="0" lvl="0" indent="0" algn="l" rtl="0">
              <a:lnSpc>
                <a:spcPct val="100000"/>
              </a:lnSpc>
              <a:spcBef>
                <a:spcPts val="0"/>
              </a:spcBef>
              <a:spcAft>
                <a:spcPts val="0"/>
              </a:spcAft>
              <a:buSzPts val="1100"/>
              <a:buNone/>
            </a:pPr>
            <a:r>
              <a:rPr lang="en"/>
              <a:t>ADA description: </a:t>
            </a:r>
            <a:r>
              <a:rPr lang="en" b="1">
                <a:solidFill>
                  <a:schemeClr val="dk1"/>
                </a:solidFill>
              </a:rPr>
              <a:t>Cross-section of a steel cable</a:t>
            </a:r>
            <a:r>
              <a:rPr lang="en">
                <a:solidFill>
                  <a:schemeClr val="dk1"/>
                </a:solidFill>
              </a:rPr>
              <a:t>, showing how many thin strands are twisted together to form a much stronger structure. This design distributes weight and tension evenly, increasing both strength and flexibility—similar to how paper can be strengthened through twisting, braiding, or folding.</a:t>
            </a:r>
            <a:endParaRPr>
              <a:solidFill>
                <a:srgbClr val="B7B7B7"/>
              </a:solidFill>
              <a:latin typeface="Open Sans"/>
              <a:ea typeface="Open Sans"/>
              <a:cs typeface="Open Sans"/>
              <a:sym typeface="Open Sans"/>
            </a:endParaRPr>
          </a:p>
          <a:p>
            <a:pPr marL="0" lvl="0" indent="0" algn="l" rtl="0">
              <a:lnSpc>
                <a:spcPct val="100000"/>
              </a:lnSpc>
              <a:spcBef>
                <a:spcPts val="0"/>
              </a:spcBef>
              <a:spcAft>
                <a:spcPts val="0"/>
              </a:spcAft>
              <a:buSzPts val="1100"/>
              <a:buNone/>
            </a:pPr>
            <a:r>
              <a:rPr lang="en"/>
              <a:t>Figure 3</a:t>
            </a:r>
            <a:endParaRPr/>
          </a:p>
          <a:p>
            <a:pPr marL="0" lvl="0" indent="0" algn="l" rtl="0">
              <a:lnSpc>
                <a:spcPct val="100000"/>
              </a:lnSpc>
              <a:spcBef>
                <a:spcPts val="0"/>
              </a:spcBef>
              <a:spcAft>
                <a:spcPts val="0"/>
              </a:spcAft>
              <a:buSzPts val="1100"/>
              <a:buNone/>
            </a:pPr>
            <a:r>
              <a:rPr lang="en">
                <a:solidFill>
                  <a:schemeClr val="dk1"/>
                </a:solidFill>
              </a:rPr>
              <a:t>Golden Gate Bridge, Highway and Transportation District. (n.d.). </a:t>
            </a:r>
            <a:r>
              <a:rPr lang="en" i="1">
                <a:solidFill>
                  <a:schemeClr val="dk1"/>
                </a:solidFill>
              </a:rPr>
              <a:t>What suspends a suspension bridge? Suspender ropes</a:t>
            </a:r>
            <a:r>
              <a:rPr lang="en">
                <a:solidFill>
                  <a:schemeClr val="dk1"/>
                </a:solidFill>
              </a:rPr>
              <a:t>. Retrieved June 28, 2025, from</a:t>
            </a:r>
            <a:r>
              <a:rPr lang="en">
                <a:solidFill>
                  <a:schemeClr val="dk1"/>
                </a:solidFill>
                <a:uFill>
                  <a:noFill/>
                </a:uFill>
                <a:hlinkClick r:id="rId5">
                  <a:extLst>
                    <a:ext uri="{A12FA001-AC4F-418D-AE19-62706E023703}">
                      <ahyp:hlinkClr xmlns:ahyp="http://schemas.microsoft.com/office/drawing/2018/hyperlinkcolor" val="tx"/>
                    </a:ext>
                  </a:extLst>
                </a:hlinkClick>
              </a:rPr>
              <a:t> </a:t>
            </a:r>
            <a:r>
              <a:rPr lang="en" u="sng">
                <a:solidFill>
                  <a:schemeClr val="hlink"/>
                </a:solidFill>
                <a:hlinkClick r:id="rId5"/>
              </a:rPr>
              <a:t>https://www.goldengate.org/assets/1/6/what-suspends-a-suspension-bridge-suspender-ropes.jpg</a:t>
            </a:r>
            <a:endParaRPr/>
          </a:p>
          <a:p>
            <a:pPr marL="0" lvl="0" indent="0" algn="l" rtl="0">
              <a:lnSpc>
                <a:spcPct val="100000"/>
              </a:lnSpc>
              <a:spcBef>
                <a:spcPts val="0"/>
              </a:spcBef>
              <a:spcAft>
                <a:spcPts val="0"/>
              </a:spcAft>
              <a:buSzPts val="1100"/>
              <a:buNone/>
            </a:pPr>
            <a:r>
              <a:rPr lang="en"/>
              <a:t>ADA Description: This photograph captures a close-up view of the steel suspender ropes of the Golden Gate Bridge. These vertical ropes, spaced 50 feet apart, connect the bridge's main cables to the roadway deck. Each rope is capable of supporting up to 500,000 pounds, demonstrating the immense strength required to hold the weight of the bridge and its traffic. The image showcases the intricate design and robust materials that contribute to the bridge's structural integrity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b501f52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36b501f525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2534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BC86D1-E516-739B-AE6A-7F958F399071}"/>
              </a:ext>
            </a:extLst>
          </p:cNvPr>
          <p:cNvGrpSpPr/>
          <p:nvPr/>
        </p:nvGrpSpPr>
        <p:grpSpPr>
          <a:xfrm>
            <a:off x="747736" y="4422926"/>
            <a:ext cx="3015916" cy="401172"/>
            <a:chOff x="962072" y="5863088"/>
            <a:chExt cx="6142252" cy="817031"/>
          </a:xfrm>
        </p:grpSpPr>
        <p:pic>
          <p:nvPicPr>
            <p:cNvPr id="6" name="Picture 3">
              <a:extLst>
                <a:ext uri="{FF2B5EF4-FFF2-40B4-BE49-F238E27FC236}">
                  <a16:creationId xmlns:a16="http://schemas.microsoft.com/office/drawing/2014/main" id="{277CB5AD-C0F3-A071-675E-165D87707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767" y="6046436"/>
              <a:ext cx="3732557" cy="50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rly registration for the 2024 ICSA Applied Statistics Symposium is ...">
              <a:extLst>
                <a:ext uri="{FF2B5EF4-FFF2-40B4-BE49-F238E27FC236}">
                  <a16:creationId xmlns:a16="http://schemas.microsoft.com/office/drawing/2014/main" id="{72B67F46-16BE-31A8-59AE-6D35C7F385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72" y="5863088"/>
              <a:ext cx="2535273" cy="8170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B4E12FC-A137-413C-595A-1C933581DC98}"/>
              </a:ext>
            </a:extLst>
          </p:cNvPr>
          <p:cNvPicPr>
            <a:picLocks noChangeAspect="1"/>
          </p:cNvPicPr>
          <p:nvPr/>
        </p:nvPicPr>
        <p:blipFill>
          <a:blip r:embed="rId5"/>
          <a:stretch>
            <a:fillRect/>
          </a:stretch>
        </p:blipFill>
        <p:spPr>
          <a:xfrm>
            <a:off x="562848" y="519990"/>
            <a:ext cx="2887362" cy="234945"/>
          </a:xfrm>
          <a:prstGeom prst="rect">
            <a:avLst/>
          </a:prstGeom>
        </p:spPr>
      </p:pic>
      <p:grpSp>
        <p:nvGrpSpPr>
          <p:cNvPr id="15" name="Group 14">
            <a:extLst>
              <a:ext uri="{FF2B5EF4-FFF2-40B4-BE49-F238E27FC236}">
                <a16:creationId xmlns:a16="http://schemas.microsoft.com/office/drawing/2014/main" id="{8EC1D617-0A0F-62CC-079A-5013813ED31B}"/>
              </a:ext>
            </a:extLst>
          </p:cNvPr>
          <p:cNvGrpSpPr/>
          <p:nvPr/>
        </p:nvGrpSpPr>
        <p:grpSpPr>
          <a:xfrm>
            <a:off x="1248833" y="1835420"/>
            <a:ext cx="7658101" cy="1306666"/>
            <a:chOff x="6235615" y="2241858"/>
            <a:chExt cx="6769904" cy="393891"/>
          </a:xfrm>
        </p:grpSpPr>
        <p:sp>
          <p:nvSpPr>
            <p:cNvPr id="13" name="TextBox 25">
              <a:extLst>
                <a:ext uri="{FF2B5EF4-FFF2-40B4-BE49-F238E27FC236}">
                  <a16:creationId xmlns:a16="http://schemas.microsoft.com/office/drawing/2014/main" id="{5118F9C5-5FB0-042B-503A-DBD1C7A2848C}"/>
                </a:ext>
              </a:extLst>
            </p:cNvPr>
            <p:cNvSpPr txBox="1"/>
            <p:nvPr/>
          </p:nvSpPr>
          <p:spPr>
            <a:xfrm>
              <a:off x="6235615" y="2506149"/>
              <a:ext cx="6769904" cy="12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nchor="b">
              <a:spAutoFit/>
            </a:bodyPr>
            <a:lstStyle>
              <a:lvl1pPr>
                <a:lnSpc>
                  <a:spcPct val="60000"/>
                </a:lnSpc>
                <a:defRPr sz="5600" cap="all" spc="-148">
                  <a:latin typeface="Arial Black"/>
                  <a:ea typeface="Arial Black"/>
                  <a:cs typeface="Arial Black"/>
                  <a:sym typeface="Arial Black"/>
                </a:defRPr>
              </a:lvl1pPr>
            </a:lstStyle>
            <a:p>
              <a:pPr algn="ctr" defTabSz="342900" hangingPunct="0">
                <a:lnSpc>
                  <a:spcPts val="2610"/>
                </a:lnSpc>
                <a:buClrTx/>
                <a:defRPr/>
              </a:pPr>
              <a:r>
                <a:rPr lang="en-US" sz="3000" b="1" cap="none" spc="0" dirty="0" err="1">
                  <a:solidFill>
                    <a:srgbClr val="D5137B"/>
                  </a:solidFill>
                  <a:latin typeface="Arial" panose="020B0604020202020204" pitchFamily="34" charset="0"/>
                  <a:cs typeface="Arial" panose="020B0604020202020204" pitchFamily="34" charset="0"/>
                </a:rPr>
                <a:t>Unbeweavably</a:t>
              </a:r>
              <a:r>
                <a:rPr lang="en-US" sz="3000" b="1" cap="none" spc="0" dirty="0">
                  <a:solidFill>
                    <a:srgbClr val="D5137B"/>
                  </a:solidFill>
                  <a:latin typeface="Arial" panose="020B0604020202020204" pitchFamily="34" charset="0"/>
                  <a:cs typeface="Arial" panose="020B0604020202020204" pitchFamily="34" charset="0"/>
                </a:rPr>
                <a:t> Strong</a:t>
              </a:r>
            </a:p>
          </p:txBody>
        </p:sp>
        <p:sp>
          <p:nvSpPr>
            <p:cNvPr id="14" name="TextBox 13">
              <a:extLst>
                <a:ext uri="{FF2B5EF4-FFF2-40B4-BE49-F238E27FC236}">
                  <a16:creationId xmlns:a16="http://schemas.microsoft.com/office/drawing/2014/main" id="{7BF788FA-039F-1E21-331A-669D4420341D}"/>
                </a:ext>
              </a:extLst>
            </p:cNvPr>
            <p:cNvSpPr txBox="1"/>
            <p:nvPr/>
          </p:nvSpPr>
          <p:spPr>
            <a:xfrm>
              <a:off x="7760156" y="2241858"/>
              <a:ext cx="61273" cy="5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hangingPunct="0">
                <a:buClrTx/>
                <a:defRPr/>
              </a:pPr>
              <a:endParaRPr lang="en-US" sz="825" b="1" dirty="0">
                <a:solidFill>
                  <a:srgbClr val="F9F9F9">
                    <a:lumMod val="50000"/>
                  </a:srgb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906183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D64AA"/>
        </a:solidFill>
        <a:effectLst/>
      </p:bgPr>
    </p:bg>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a:solidFill>
                  <a:srgbClr val="6091BA"/>
                </a:solidFill>
                <a:latin typeface="Open Sans"/>
                <a:ea typeface="Open Sans"/>
                <a:cs typeface="Open Sans"/>
                <a:sym typeface="Open Sans"/>
              </a:rPr>
              <a:t>Everyday Phenomenon</a:t>
            </a:r>
            <a:endParaRPr sz="2400" b="1">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a:solidFill>
                  <a:srgbClr val="000000"/>
                </a:solidFill>
                <a:latin typeface="Open Sans"/>
                <a:ea typeface="Open Sans"/>
                <a:cs typeface="Open Sans"/>
                <a:sym typeface="Open Sans"/>
              </a:rPr>
              <a:t>What do you notice?</a:t>
            </a:r>
            <a:endParaRPr sz="1400">
              <a:solidFill>
                <a:srgbClr val="000000"/>
              </a:solidFill>
              <a:latin typeface="Open Sans"/>
              <a:ea typeface="Open Sans"/>
              <a:cs typeface="Open Sans"/>
              <a:sym typeface="Open Sans"/>
            </a:endParaRPr>
          </a:p>
        </p:txBody>
      </p:sp>
      <p:sp>
        <p:nvSpPr>
          <p:cNvPr id="65" name="Google Shape;65;p2"/>
          <p:cNvSpPr txBox="1"/>
          <p:nvPr/>
        </p:nvSpPr>
        <p:spPr>
          <a:xfrm>
            <a:off x="3176250" y="388310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a:solidFill>
                  <a:schemeClr val="dk1"/>
                </a:solidFill>
              </a:rPr>
              <a:t>Figure 2: Cross-section of a steel cable</a:t>
            </a:r>
            <a:r>
              <a:rPr lang="en" sz="1100">
                <a:solidFill>
                  <a:schemeClr val="dk1"/>
                </a:solidFill>
              </a:rPr>
              <a:t> (drawing)</a:t>
            </a:r>
            <a:endParaRPr sz="1100" b="0" i="0" u="none" strike="noStrike" cap="none">
              <a:solidFill>
                <a:srgbClr val="B7B7B7"/>
              </a:solidFill>
              <a:latin typeface="Open Sans"/>
              <a:ea typeface="Open Sans"/>
              <a:cs typeface="Open Sans"/>
              <a:sym typeface="Open Sans"/>
            </a:endParaRPr>
          </a:p>
        </p:txBody>
      </p:sp>
      <p:sp>
        <p:nvSpPr>
          <p:cNvPr id="66" name="Google Shape;66;p2"/>
          <p:cNvSpPr txBox="1"/>
          <p:nvPr/>
        </p:nvSpPr>
        <p:spPr>
          <a:xfrm>
            <a:off x="1626119"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#9fcc3b</a:t>
            </a:r>
            <a:endParaRPr sz="1100" b="1" i="0" u="none" strike="noStrike" cap="none">
              <a:solidFill>
                <a:srgbClr val="FFFFFF"/>
              </a:solidFill>
              <a:latin typeface="Open Sans"/>
              <a:ea typeface="Open Sans"/>
              <a:cs typeface="Open Sans"/>
              <a:sym typeface="Open Sans"/>
            </a:endParaRPr>
          </a:p>
        </p:txBody>
      </p:sp>
      <p:pic>
        <p:nvPicPr>
          <p:cNvPr id="67" name="Google Shape;67;p2" title="Cross Section Cable.png"/>
          <p:cNvPicPr preferRelativeResize="0"/>
          <p:nvPr/>
        </p:nvPicPr>
        <p:blipFill>
          <a:blip r:embed="rId3">
            <a:alphaModFix/>
          </a:blip>
          <a:stretch>
            <a:fillRect/>
          </a:stretch>
        </p:blipFill>
        <p:spPr>
          <a:xfrm>
            <a:off x="3225699" y="913750"/>
            <a:ext cx="2692600" cy="2715399"/>
          </a:xfrm>
          <a:prstGeom prst="rect">
            <a:avLst/>
          </a:prstGeom>
          <a:solidFill>
            <a:srgbClr val="B7B7B7"/>
          </a:solidFill>
          <a:ln>
            <a:noFill/>
          </a:ln>
        </p:spPr>
      </p:pic>
      <p:pic>
        <p:nvPicPr>
          <p:cNvPr id="68" name="Google Shape;68;p2" title="Golden Gate Bridge Cable.jpg"/>
          <p:cNvPicPr preferRelativeResize="0"/>
          <p:nvPr/>
        </p:nvPicPr>
        <p:blipFill>
          <a:blip r:embed="rId4">
            <a:alphaModFix/>
          </a:blip>
          <a:stretch>
            <a:fillRect/>
          </a:stretch>
        </p:blipFill>
        <p:spPr>
          <a:xfrm>
            <a:off x="-295251" y="1274675"/>
            <a:ext cx="3313425" cy="2469425"/>
          </a:xfrm>
          <a:prstGeom prst="rect">
            <a:avLst/>
          </a:prstGeom>
          <a:noFill/>
          <a:ln>
            <a:noFill/>
          </a:ln>
        </p:spPr>
      </p:pic>
      <p:sp>
        <p:nvSpPr>
          <p:cNvPr id="69" name="Google Shape;69;p2"/>
          <p:cNvSpPr txBox="1"/>
          <p:nvPr/>
        </p:nvSpPr>
        <p:spPr>
          <a:xfrm>
            <a:off x="226675" y="405200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a:solidFill>
                  <a:schemeClr val="dk1"/>
                </a:solidFill>
              </a:rPr>
              <a:t>Figure 1: Cross-section of a steel suspender rope from the Golden Gate Bridge</a:t>
            </a:r>
            <a:r>
              <a:rPr lang="en" sz="1100">
                <a:solidFill>
                  <a:schemeClr val="dk1"/>
                </a:solidFill>
              </a:rPr>
              <a:t> (photograph)</a:t>
            </a:r>
            <a:endParaRPr sz="1100" b="0" i="0" u="none" strike="noStrike" cap="none">
              <a:solidFill>
                <a:srgbClr val="B7B7B7"/>
              </a:solidFill>
              <a:latin typeface="Open Sans"/>
              <a:ea typeface="Open Sans"/>
              <a:cs typeface="Open Sans"/>
              <a:sym typeface="Open Sans"/>
            </a:endParaRPr>
          </a:p>
        </p:txBody>
      </p:sp>
      <p:sp>
        <p:nvSpPr>
          <p:cNvPr id="70" name="Google Shape;70;p2"/>
          <p:cNvSpPr txBox="1"/>
          <p:nvPr/>
        </p:nvSpPr>
        <p:spPr>
          <a:xfrm>
            <a:off x="6274550" y="4108925"/>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a:solidFill>
                  <a:schemeClr val="dk1"/>
                </a:solidFill>
              </a:rPr>
              <a:t>Figure 3: Steel suspender rope on the Golden Gate Bridge</a:t>
            </a:r>
            <a:endParaRPr sz="1100" b="1">
              <a:solidFill>
                <a:schemeClr val="dk1"/>
              </a:solidFill>
            </a:endParaRPr>
          </a:p>
          <a:p>
            <a:pPr marL="0" marR="0" lvl="0" indent="0" algn="l" rtl="0">
              <a:lnSpc>
                <a:spcPct val="115000"/>
              </a:lnSpc>
              <a:spcBef>
                <a:spcPts val="0"/>
              </a:spcBef>
              <a:spcAft>
                <a:spcPts val="0"/>
              </a:spcAft>
              <a:buClr>
                <a:srgbClr val="000000"/>
              </a:buClr>
              <a:buSzPts val="1100"/>
              <a:buFont typeface="Arial"/>
              <a:buNone/>
            </a:pPr>
            <a:r>
              <a:rPr lang="en" sz="1100">
                <a:solidFill>
                  <a:schemeClr val="dk1"/>
                </a:solidFill>
              </a:rPr>
              <a:t> (photograph)</a:t>
            </a:r>
            <a:endParaRPr sz="1100" b="0" i="0" u="none" strike="noStrike" cap="none">
              <a:solidFill>
                <a:srgbClr val="B7B7B7"/>
              </a:solidFill>
              <a:latin typeface="Open Sans"/>
              <a:ea typeface="Open Sans"/>
              <a:cs typeface="Open Sans"/>
              <a:sym typeface="Open Sans"/>
            </a:endParaRPr>
          </a:p>
        </p:txBody>
      </p:sp>
      <p:pic>
        <p:nvPicPr>
          <p:cNvPr id="71" name="Google Shape;71;p2" title="GG Bridge Suspender Rope.jpg"/>
          <p:cNvPicPr preferRelativeResize="0"/>
          <p:nvPr/>
        </p:nvPicPr>
        <p:blipFill rotWithShape="1">
          <a:blip r:embed="rId5">
            <a:alphaModFix/>
          </a:blip>
          <a:srcRect b="20115"/>
          <a:stretch/>
        </p:blipFill>
        <p:spPr>
          <a:xfrm>
            <a:off x="6226950" y="527062"/>
            <a:ext cx="2782075" cy="33560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C3B"/>
        </a:solidFill>
        <a:effectLst/>
      </p:bgPr>
    </p:bg>
    <p:spTree>
      <p:nvGrpSpPr>
        <p:cNvPr id="1" name="Shape 75"/>
        <p:cNvGrpSpPr/>
        <p:nvPr/>
      </p:nvGrpSpPr>
      <p:grpSpPr>
        <a:xfrm>
          <a:off x="0" y="0"/>
          <a:ext cx="0" cy="0"/>
          <a:chOff x="0" y="0"/>
          <a:chExt cx="0" cy="0"/>
        </a:xfrm>
      </p:grpSpPr>
      <p:sp>
        <p:nvSpPr>
          <p:cNvPr id="76" name="Google Shape;76;g36b501f5257_0_0"/>
          <p:cNvSpPr txBox="1">
            <a:spLocks noGrp="1"/>
          </p:cNvSpPr>
          <p:nvPr>
            <p:ph type="title"/>
          </p:nvPr>
        </p:nvSpPr>
        <p:spPr>
          <a:xfrm>
            <a:off x="311700" y="282761"/>
            <a:ext cx="85206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Picture Word Inductive Activity:</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What do you see? (Nouns)</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What actions do you notice? (Verbs)</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What can we infer or predict about what we see?</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p:txBody>
      </p:sp>
      <p:sp>
        <p:nvSpPr>
          <p:cNvPr id="77" name="Google Shape;77;g36b501f5257_0_0"/>
          <p:cNvSpPr/>
          <p:nvPr/>
        </p:nvSpPr>
        <p:spPr>
          <a:xfrm>
            <a:off x="6040800" y="447325"/>
            <a:ext cx="2791500" cy="27915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g36b501f5257_0_0"/>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FFFF"/>
                </a:solidFill>
                <a:latin typeface="Open Sans"/>
                <a:ea typeface="Open Sans"/>
                <a:cs typeface="Open Sans"/>
                <a:sym typeface="Open Sans"/>
              </a:rPr>
              <a:t>Photos should preferably be a square - although horizontal or vertical are accepted</a:t>
            </a:r>
            <a:endParaRPr sz="1400" b="1" i="0" u="none" strike="noStrike" cap="none">
              <a:solidFill>
                <a:srgbClr val="FFFFFF"/>
              </a:solidFill>
              <a:latin typeface="Open Sans"/>
              <a:ea typeface="Open Sans"/>
              <a:cs typeface="Open Sans"/>
              <a:sym typeface="Open Sans"/>
            </a:endParaRPr>
          </a:p>
        </p:txBody>
      </p:sp>
      <p:sp>
        <p:nvSpPr>
          <p:cNvPr id="79" name="Google Shape;79;g36b501f5257_0_0"/>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B7B7B7"/>
                </a:solidFill>
                <a:latin typeface="Open Sans"/>
                <a:ea typeface="Open Sans"/>
                <a:cs typeface="Open Sans"/>
                <a:sym typeface="Open Sans"/>
              </a:rPr>
              <a:t>Captions should be shown like this...</a:t>
            </a:r>
            <a:endParaRPr sz="1100" b="0" i="0" u="none" strike="noStrike" cap="none">
              <a:solidFill>
                <a:srgbClr val="B7B7B7"/>
              </a:solidFill>
              <a:latin typeface="Open Sans"/>
              <a:ea typeface="Open Sans"/>
              <a:cs typeface="Open Sans"/>
              <a:sym typeface="Open Sans"/>
            </a:endParaRPr>
          </a:p>
        </p:txBody>
      </p:sp>
      <p:pic>
        <p:nvPicPr>
          <p:cNvPr id="80" name="Google Shape;80;g36b501f5257_0_0" title="GG Bridge Suspender Rope.jpg"/>
          <p:cNvPicPr preferRelativeResize="0"/>
          <p:nvPr/>
        </p:nvPicPr>
        <p:blipFill rotWithShape="1">
          <a:blip r:embed="rId3">
            <a:alphaModFix/>
          </a:blip>
          <a:srcRect b="20115"/>
          <a:stretch/>
        </p:blipFill>
        <p:spPr>
          <a:xfrm>
            <a:off x="5449553" y="282747"/>
            <a:ext cx="3378050" cy="4074975"/>
          </a:xfrm>
          <a:prstGeom prst="rect">
            <a:avLst/>
          </a:prstGeom>
          <a:noFill/>
          <a:ln>
            <a:noFill/>
          </a:ln>
        </p:spPr>
      </p:pic>
      <p:sp>
        <p:nvSpPr>
          <p:cNvPr id="81" name="Google Shape;81;g36b501f5257_0_0"/>
          <p:cNvSpPr txBox="1"/>
          <p:nvPr/>
        </p:nvSpPr>
        <p:spPr>
          <a:xfrm>
            <a:off x="5449550" y="4443300"/>
            <a:ext cx="27915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solidFill>
                  <a:schemeClr val="dk1"/>
                </a:solidFill>
              </a:rPr>
              <a:t>Figure 3: Steel suspender rope on the Golden Gate Bridge</a:t>
            </a:r>
            <a:endParaRPr sz="1100" b="1">
              <a:solidFill>
                <a:schemeClr val="dk1"/>
              </a:solidFill>
            </a:endParaRPr>
          </a:p>
          <a:p>
            <a:pPr marL="0" lvl="0" indent="0" algn="l" rtl="0">
              <a:lnSpc>
                <a:spcPct val="115000"/>
              </a:lnSpc>
              <a:spcBef>
                <a:spcPts val="0"/>
              </a:spcBef>
              <a:spcAft>
                <a:spcPts val="0"/>
              </a:spcAft>
              <a:buNone/>
            </a:pPr>
            <a:r>
              <a:rPr lang="en" sz="1100">
                <a:solidFill>
                  <a:schemeClr val="dk1"/>
                </a:solidFill>
              </a:rPr>
              <a:t> (photograph)</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499</Words>
  <Application>Microsoft Macintosh PowerPoint</Application>
  <PresentationFormat>On-screen Show (16:9)</PresentationFormat>
  <Paragraphs>29</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Open Sans</vt:lpstr>
      <vt:lpstr>Simple Light</vt:lpstr>
      <vt:lpstr>PowerPoint Presentation</vt:lpstr>
      <vt:lpstr>Everyday Phenomenon What do you notice?</vt:lpstr>
      <vt:lpstr>Picture Word Inductive Activity: What do you see? (Nouns)   What actions do you notice? (Verbs)   What can we infer or predict about what we see?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Dua Naim Chaker</dc:creator>
  <cp:lastModifiedBy>Beth McElroy</cp:lastModifiedBy>
  <cp:revision>2</cp:revision>
  <dcterms:modified xsi:type="dcterms:W3CDTF">2026-05-17T20:32:41Z</dcterms:modified>
</cp:coreProperties>
</file>