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9"/>
  </p:notesMasterIdLst>
  <p:sldIdLst>
    <p:sldId id="256" r:id="rId2"/>
    <p:sldId id="311" r:id="rId3"/>
    <p:sldId id="257" r:id="rId4"/>
    <p:sldId id="258" r:id="rId5"/>
    <p:sldId id="259" r:id="rId6"/>
    <p:sldId id="260" r:id="rId7"/>
    <p:sldId id="261" r:id="rId8"/>
  </p:sldIdLst>
  <p:sldSz cx="9144000" cy="5143500" type="screen16x9"/>
  <p:notesSz cx="6858000" cy="9144000"/>
  <p:embeddedFontLst>
    <p:embeddedFont>
      <p:font typeface="Open Sans" pitchFamily="2" charset="0"/>
      <p:regular r:id="rId10"/>
      <p:italic r:id="rId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6" roundtripDataSignature="AMtx7mjehw3W9ykzmQlK9KXd2KlTYyR5Y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F54549-A468-448A-8AA0-0C1D0CECD4AC}" v="4" dt="2026-04-14T21:27:33.4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3" d="100"/>
          <a:sy n="143" d="100"/>
        </p:scale>
        <p:origin x="760" y="19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slide" Target="slides/slide1.xml"/><Relationship Id="rId16" Type="http://customschemas.google.com/relationships/presentationmetadata" Target="meta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0" Type="http://schemas.openxmlformats.org/officeDocument/2006/relationships/font" Target="fonts/font1.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notesMaster" Target="notesMasters/notesMaster1.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 C" userId="69015d560c1207f6" providerId="LiveId" clId="{10D1DA2E-1A32-4738-844E-B24145DDBEDC}"/>
    <pc:docChg chg="undo custSel addSld modSld">
      <pc:chgData name="D C" userId="69015d560c1207f6" providerId="LiveId" clId="{10D1DA2E-1A32-4738-844E-B24145DDBEDC}" dt="2026-04-14T21:28:14.573" v="69" actId="20577"/>
      <pc:docMkLst>
        <pc:docMk/>
      </pc:docMkLst>
      <pc:sldChg chg="addSp delSp mod">
        <pc:chgData name="D C" userId="69015d560c1207f6" providerId="LiveId" clId="{10D1DA2E-1A32-4738-844E-B24145DDBEDC}" dt="2026-04-14T21:27:04.698" v="1" actId="22"/>
        <pc:sldMkLst>
          <pc:docMk/>
          <pc:sldMk cId="0" sldId="256"/>
        </pc:sldMkLst>
        <pc:spChg chg="add del">
          <ac:chgData name="D C" userId="69015d560c1207f6" providerId="LiveId" clId="{10D1DA2E-1A32-4738-844E-B24145DDBEDC}" dt="2026-04-14T21:27:04.698" v="1" actId="22"/>
          <ac:spMkLst>
            <pc:docMk/>
            <pc:sldMk cId="0" sldId="256"/>
            <ac:spMk id="3" creationId="{1D298E65-4A57-B79C-9FB4-578B493DF753}"/>
          </ac:spMkLst>
        </pc:spChg>
      </pc:sldChg>
      <pc:sldChg chg="modSp add mod setBg">
        <pc:chgData name="D C" userId="69015d560c1207f6" providerId="LiveId" clId="{10D1DA2E-1A32-4738-844E-B24145DDBEDC}" dt="2026-04-14T21:28:14.573" v="69" actId="20577"/>
        <pc:sldMkLst>
          <pc:docMk/>
          <pc:sldMk cId="4090618304" sldId="311"/>
        </pc:sldMkLst>
        <pc:spChg chg="mod">
          <ac:chgData name="D C" userId="69015d560c1207f6" providerId="LiveId" clId="{10D1DA2E-1A32-4738-844E-B24145DDBEDC}" dt="2026-04-14T21:28:14.573" v="69" actId="20577"/>
          <ac:spMkLst>
            <pc:docMk/>
            <pc:sldMk cId="4090618304" sldId="311"/>
            <ac:spMk id="13" creationId="{5118F9C5-5FB0-042B-503A-DBD1C7A2848C}"/>
          </ac:spMkLst>
        </pc:spChg>
        <pc:spChg chg="mod">
          <ac:chgData name="D C" userId="69015d560c1207f6" providerId="LiveId" clId="{10D1DA2E-1A32-4738-844E-B24145DDBEDC}" dt="2026-04-14T21:27:33.473" v="5"/>
          <ac:spMkLst>
            <pc:docMk/>
            <pc:sldMk cId="4090618304" sldId="311"/>
            <ac:spMk id="14" creationId="{7BF788FA-039F-1E21-331A-669D4420341D}"/>
          </ac:spMkLst>
        </pc:spChg>
        <pc:grpChg chg="mod">
          <ac:chgData name="D C" userId="69015d560c1207f6" providerId="LiveId" clId="{10D1DA2E-1A32-4738-844E-B24145DDBEDC}" dt="2026-04-14T21:27:33.473" v="5"/>
          <ac:grpSpMkLst>
            <pc:docMk/>
            <pc:sldMk cId="4090618304" sldId="311"/>
            <ac:grpSpMk id="15" creationId="{8EC1D617-0A0F-62CC-079A-5013813ED31B}"/>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a:p>
        </p:txBody>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txBody>
          <a:bodyPr/>
          <a:lstStyle/>
          <a:p>
            <a:endParaRPr lang="en-US"/>
          </a:p>
        </p:txBody>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21057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36b182aacb8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a:p>
        </p:txBody>
      </p:sp>
      <p:sp>
        <p:nvSpPr>
          <p:cNvPr id="62" name="Google Shape;62;g36b182aacb8_0_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3d526c821e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a:p>
        </p:txBody>
      </p:sp>
      <p:sp>
        <p:nvSpPr>
          <p:cNvPr id="68" name="Google Shape;68;g33d526c821e_0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3d526c821e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a:p>
        </p:txBody>
      </p:sp>
      <p:sp>
        <p:nvSpPr>
          <p:cNvPr id="73" name="Google Shape;73;g33d526c821e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33d526c821e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a:p>
        </p:txBody>
      </p:sp>
      <p:sp>
        <p:nvSpPr>
          <p:cNvPr id="78" name="Google Shape;78;g33d526c821e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33d526c821e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a:p>
        </p:txBody>
      </p:sp>
      <p:sp>
        <p:nvSpPr>
          <p:cNvPr id="86" name="Google Shape;86;g33d526c821e_0_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4"/>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4"/>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3"/>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3"/>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3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002073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 name="Google Shape;16;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6"/>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7"/>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7"/>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9"/>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9"/>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10"/>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1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7" name="Google Shape;37;p11"/>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11"/>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11"/>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2"/>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8.emf"/><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091BA"/>
        </a:solidFill>
        <a:effectLst/>
      </p:bgPr>
    </p:bg>
    <p:spTree>
      <p:nvGrpSpPr>
        <p:cNvPr id="1" name="Shape 53"/>
        <p:cNvGrpSpPr/>
        <p:nvPr/>
      </p:nvGrpSpPr>
      <p:grpSpPr>
        <a:xfrm>
          <a:off x="0" y="0"/>
          <a:ext cx="0" cy="0"/>
          <a:chOff x="0" y="0"/>
          <a:chExt cx="0" cy="0"/>
        </a:xfrm>
      </p:grpSpPr>
      <p:pic>
        <p:nvPicPr>
          <p:cNvPr id="54" name="Google Shape;54;p1"/>
          <p:cNvPicPr preferRelativeResize="0"/>
          <p:nvPr/>
        </p:nvPicPr>
        <p:blipFill rotWithShape="1">
          <a:blip r:embed="rId3">
            <a:alphaModFix amt="37000"/>
          </a:blip>
          <a:srcRect t="4923" b="-5446"/>
          <a:stretch/>
        </p:blipFill>
        <p:spPr>
          <a:xfrm>
            <a:off x="-46375" y="0"/>
            <a:ext cx="9190377" cy="5438551"/>
          </a:xfrm>
          <a:prstGeom prst="rect">
            <a:avLst/>
          </a:prstGeom>
          <a:noFill/>
          <a:ln>
            <a:noFill/>
          </a:ln>
        </p:spPr>
      </p:pic>
      <p:pic>
        <p:nvPicPr>
          <p:cNvPr id="55" name="Google Shape;55;p1"/>
          <p:cNvPicPr preferRelativeResize="0"/>
          <p:nvPr/>
        </p:nvPicPr>
        <p:blipFill rotWithShape="1">
          <a:blip r:embed="rId4">
            <a:alphaModFix/>
          </a:blip>
          <a:srcRect r="24183" b="3047"/>
          <a:stretch/>
        </p:blipFill>
        <p:spPr>
          <a:xfrm>
            <a:off x="160536" y="4663676"/>
            <a:ext cx="6689300" cy="390018"/>
          </a:xfrm>
          <a:prstGeom prst="rect">
            <a:avLst/>
          </a:prstGeom>
          <a:noFill/>
          <a:ln>
            <a:noFill/>
          </a:ln>
        </p:spPr>
      </p:pic>
      <p:pic>
        <p:nvPicPr>
          <p:cNvPr id="56" name="Google Shape;56;p1"/>
          <p:cNvPicPr preferRelativeResize="0"/>
          <p:nvPr/>
        </p:nvPicPr>
        <p:blipFill rotWithShape="1">
          <a:blip r:embed="rId5">
            <a:alphaModFix/>
          </a:blip>
          <a:srcRect/>
          <a:stretch/>
        </p:blipFill>
        <p:spPr>
          <a:xfrm>
            <a:off x="484463" y="2670200"/>
            <a:ext cx="8175075" cy="813975"/>
          </a:xfrm>
          <a:prstGeom prst="rect">
            <a:avLst/>
          </a:prstGeom>
          <a:noFill/>
          <a:ln>
            <a:noFill/>
          </a:ln>
        </p:spPr>
      </p:pic>
      <p:sp>
        <p:nvSpPr>
          <p:cNvPr id="57" name="Google Shape;57;p1"/>
          <p:cNvSpPr txBox="1"/>
          <p:nvPr/>
        </p:nvSpPr>
        <p:spPr>
          <a:xfrm>
            <a:off x="862625" y="2877750"/>
            <a:ext cx="7417800" cy="305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 sz="1600" b="1" dirty="0">
                <a:solidFill>
                  <a:srgbClr val="FFFFFF"/>
                </a:solidFill>
                <a:latin typeface="Open Sans"/>
                <a:ea typeface="Open Sans"/>
                <a:cs typeface="Open Sans"/>
                <a:sym typeface="Open Sans"/>
              </a:rPr>
              <a:t>“TUNING” SIMULATION GAME: MODELING ITERATIVE REFINEMENT</a:t>
            </a:r>
            <a:endParaRPr sz="1600" b="1" i="0" u="none" strike="noStrike" cap="none" dirty="0">
              <a:solidFill>
                <a:srgbClr val="FFFFFF"/>
              </a:solidFill>
              <a:latin typeface="Open Sans"/>
              <a:ea typeface="Open Sans"/>
              <a:cs typeface="Open Sans"/>
              <a:sym typeface="Open Sans"/>
            </a:endParaRPr>
          </a:p>
        </p:txBody>
      </p:sp>
      <p:pic>
        <p:nvPicPr>
          <p:cNvPr id="58" name="Google Shape;58;p1"/>
          <p:cNvPicPr preferRelativeResize="0"/>
          <p:nvPr/>
        </p:nvPicPr>
        <p:blipFill rotWithShape="1">
          <a:blip r:embed="rId6">
            <a:alphaModFix/>
          </a:blip>
          <a:srcRect/>
          <a:stretch/>
        </p:blipFill>
        <p:spPr>
          <a:xfrm>
            <a:off x="724330" y="1598027"/>
            <a:ext cx="7695340" cy="935845"/>
          </a:xfrm>
          <a:prstGeom prst="rect">
            <a:avLst/>
          </a:prstGeom>
          <a:noFill/>
          <a:ln>
            <a:noFill/>
          </a:ln>
        </p:spPr>
      </p:pic>
      <p:pic>
        <p:nvPicPr>
          <p:cNvPr id="59" name="Google Shape;59;p1" descr="A white text on a black background&#10;&#10;Description automatically generated"/>
          <p:cNvPicPr preferRelativeResize="0"/>
          <p:nvPr/>
        </p:nvPicPr>
        <p:blipFill rotWithShape="1">
          <a:blip r:embed="rId7">
            <a:alphaModFix/>
          </a:blip>
          <a:srcRect/>
          <a:stretch/>
        </p:blipFill>
        <p:spPr>
          <a:xfrm>
            <a:off x="7207592" y="4530946"/>
            <a:ext cx="1830274" cy="60295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9BC86D1-E516-739B-AE6A-7F958F399071}"/>
              </a:ext>
            </a:extLst>
          </p:cNvPr>
          <p:cNvGrpSpPr/>
          <p:nvPr/>
        </p:nvGrpSpPr>
        <p:grpSpPr>
          <a:xfrm>
            <a:off x="747736" y="4422926"/>
            <a:ext cx="3015916" cy="401172"/>
            <a:chOff x="962072" y="5863088"/>
            <a:chExt cx="6142252" cy="817031"/>
          </a:xfrm>
        </p:grpSpPr>
        <p:pic>
          <p:nvPicPr>
            <p:cNvPr id="6" name="Picture 3">
              <a:extLst>
                <a:ext uri="{FF2B5EF4-FFF2-40B4-BE49-F238E27FC236}">
                  <a16:creationId xmlns:a16="http://schemas.microsoft.com/office/drawing/2014/main" id="{277CB5AD-C0F3-A071-675E-165D8770762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71767" y="6046436"/>
              <a:ext cx="3732557" cy="50265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Early registration for the 2024 ICSA Applied Statistics Symposium is ...">
              <a:extLst>
                <a:ext uri="{FF2B5EF4-FFF2-40B4-BE49-F238E27FC236}">
                  <a16:creationId xmlns:a16="http://schemas.microsoft.com/office/drawing/2014/main" id="{72B67F46-16BE-31A8-59AE-6D35C7F3850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2072" y="5863088"/>
              <a:ext cx="2535273" cy="817031"/>
            </a:xfrm>
            <a:prstGeom prst="rect">
              <a:avLst/>
            </a:prstGeom>
            <a:noFill/>
            <a:extLst>
              <a:ext uri="{909E8E84-426E-40DD-AFC4-6F175D3DCCD1}">
                <a14:hiddenFill xmlns:a14="http://schemas.microsoft.com/office/drawing/2010/main">
                  <a:solidFill>
                    <a:srgbClr val="FFFFFF"/>
                  </a:solidFill>
                </a14:hiddenFill>
              </a:ext>
            </a:extLst>
          </p:spPr>
        </p:pic>
      </p:grpSp>
      <p:pic>
        <p:nvPicPr>
          <p:cNvPr id="12" name="Picture 11">
            <a:extLst>
              <a:ext uri="{FF2B5EF4-FFF2-40B4-BE49-F238E27FC236}">
                <a16:creationId xmlns:a16="http://schemas.microsoft.com/office/drawing/2014/main" id="{FB4E12FC-A137-413C-595A-1C933581DC98}"/>
              </a:ext>
            </a:extLst>
          </p:cNvPr>
          <p:cNvPicPr>
            <a:picLocks noChangeAspect="1"/>
          </p:cNvPicPr>
          <p:nvPr/>
        </p:nvPicPr>
        <p:blipFill>
          <a:blip r:embed="rId5"/>
          <a:stretch>
            <a:fillRect/>
          </a:stretch>
        </p:blipFill>
        <p:spPr>
          <a:xfrm>
            <a:off x="562848" y="519990"/>
            <a:ext cx="2887362" cy="234945"/>
          </a:xfrm>
          <a:prstGeom prst="rect">
            <a:avLst/>
          </a:prstGeom>
        </p:spPr>
      </p:pic>
      <p:grpSp>
        <p:nvGrpSpPr>
          <p:cNvPr id="15" name="Group 14">
            <a:extLst>
              <a:ext uri="{FF2B5EF4-FFF2-40B4-BE49-F238E27FC236}">
                <a16:creationId xmlns:a16="http://schemas.microsoft.com/office/drawing/2014/main" id="{8EC1D617-0A0F-62CC-079A-5013813ED31B}"/>
              </a:ext>
            </a:extLst>
          </p:cNvPr>
          <p:cNvGrpSpPr/>
          <p:nvPr/>
        </p:nvGrpSpPr>
        <p:grpSpPr>
          <a:xfrm>
            <a:off x="1248833" y="1835420"/>
            <a:ext cx="7658101" cy="1306666"/>
            <a:chOff x="6235615" y="2241858"/>
            <a:chExt cx="6769904" cy="393891"/>
          </a:xfrm>
        </p:grpSpPr>
        <p:sp>
          <p:nvSpPr>
            <p:cNvPr id="13" name="TextBox 25">
              <a:extLst>
                <a:ext uri="{FF2B5EF4-FFF2-40B4-BE49-F238E27FC236}">
                  <a16:creationId xmlns:a16="http://schemas.microsoft.com/office/drawing/2014/main" id="{5118F9C5-5FB0-042B-503A-DBD1C7A2848C}"/>
                </a:ext>
              </a:extLst>
            </p:cNvPr>
            <p:cNvSpPr txBox="1"/>
            <p:nvPr/>
          </p:nvSpPr>
          <p:spPr>
            <a:xfrm>
              <a:off x="6235615" y="2305129"/>
              <a:ext cx="6769904" cy="3306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rIns="34289" anchor="b">
              <a:spAutoFit/>
            </a:bodyPr>
            <a:lstStyle>
              <a:lvl1pPr>
                <a:lnSpc>
                  <a:spcPct val="60000"/>
                </a:lnSpc>
                <a:defRPr sz="5600" cap="all" spc="-148">
                  <a:latin typeface="Arial Black"/>
                  <a:ea typeface="Arial Black"/>
                  <a:cs typeface="Arial Black"/>
                  <a:sym typeface="Arial Black"/>
                </a:defRPr>
              </a:lvl1pPr>
            </a:lstStyle>
            <a:p>
              <a:pPr defTabSz="342900" hangingPunct="0">
                <a:lnSpc>
                  <a:spcPts val="2610"/>
                </a:lnSpc>
                <a:buClrTx/>
                <a:defRPr/>
              </a:pPr>
              <a:r>
                <a:rPr lang="en-US" sz="3000" b="1" cap="none" spc="0" dirty="0">
                  <a:solidFill>
                    <a:srgbClr val="D5137B"/>
                  </a:solidFill>
                  <a:latin typeface="Arial" panose="020B0604020202020204" pitchFamily="34" charset="0"/>
                  <a:cs typeface="Arial" panose="020B0604020202020204" pitchFamily="34" charset="0"/>
                </a:rPr>
                <a:t>“Tuning” Simulation Game: Modeling Iterative Refinement</a:t>
              </a:r>
            </a:p>
            <a:p>
              <a:pPr defTabSz="342900" hangingPunct="0">
                <a:lnSpc>
                  <a:spcPts val="2610"/>
                </a:lnSpc>
                <a:buClrTx/>
                <a:defRPr/>
              </a:pPr>
              <a:endParaRPr lang="en-US" sz="3000" b="1" cap="none" spc="0" dirty="0">
                <a:solidFill>
                  <a:srgbClr val="D5137B"/>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7BF788FA-039F-1E21-331A-669D4420341D}"/>
                </a:ext>
              </a:extLst>
            </p:cNvPr>
            <p:cNvSpPr txBox="1"/>
            <p:nvPr/>
          </p:nvSpPr>
          <p:spPr>
            <a:xfrm>
              <a:off x="7760156" y="2241858"/>
              <a:ext cx="61273" cy="591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4289" tIns="34289" rIns="34289" bIns="34289" numCol="1" spcCol="38100" rtlCol="0" anchor="t">
              <a:spAutoFit/>
            </a:bodyPr>
            <a:lstStyle/>
            <a:p>
              <a:pPr defTabSz="342900" hangingPunct="0">
                <a:buClrTx/>
                <a:defRPr/>
              </a:pPr>
              <a:endParaRPr lang="en-US" sz="825" b="1" dirty="0">
                <a:solidFill>
                  <a:srgbClr val="F9F9F9">
                    <a:lumMod val="50000"/>
                  </a:srgbClr>
                </a:solidFill>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409061830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g36b182aacb8_0_36"/>
          <p:cNvSpPr txBox="1">
            <a:spLocks noGrp="1"/>
          </p:cNvSpPr>
          <p:nvPr>
            <p:ph type="title"/>
          </p:nvPr>
        </p:nvSpPr>
        <p:spPr>
          <a:xfrm>
            <a:off x="311700" y="282750"/>
            <a:ext cx="4130100" cy="3977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 sz="2400" b="1" dirty="0">
                <a:solidFill>
                  <a:srgbClr val="6091BA"/>
                </a:solidFill>
                <a:latin typeface="Open Sans"/>
                <a:ea typeface="Open Sans"/>
                <a:cs typeface="Open Sans"/>
                <a:sym typeface="Open Sans"/>
              </a:rPr>
              <a:t>GOAL:</a:t>
            </a:r>
            <a:endParaRPr sz="2400" b="1" dirty="0">
              <a:solidFill>
                <a:srgbClr val="6091BA"/>
              </a:solidFill>
              <a:latin typeface="Open Sans"/>
              <a:ea typeface="Open Sans"/>
              <a:cs typeface="Open Sans"/>
              <a:sym typeface="Open Sans"/>
            </a:endParaRPr>
          </a:p>
          <a:p>
            <a:pPr marL="0" lvl="0" indent="0" algn="l" rtl="0">
              <a:lnSpc>
                <a:spcPct val="115000"/>
              </a:lnSpc>
              <a:spcBef>
                <a:spcPts val="0"/>
              </a:spcBef>
              <a:spcAft>
                <a:spcPts val="0"/>
              </a:spcAft>
              <a:buSzPts val="1100"/>
              <a:buNone/>
            </a:pPr>
            <a:endParaRPr sz="1400" dirty="0">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en" sz="1400" dirty="0">
                <a:latin typeface="Open Sans"/>
                <a:ea typeface="Open Sans"/>
                <a:cs typeface="Open Sans"/>
                <a:sym typeface="Open Sans"/>
              </a:rPr>
              <a:t>The goal of the game is to illustrate the process of iterative refinement in finding a numerical value through repeated guesses and adjustments based on feedback.</a:t>
            </a:r>
            <a:endParaRPr sz="1400" dirty="0">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endParaRPr sz="1400" dirty="0">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2800"/>
              <a:buFont typeface="Arial"/>
              <a:buNone/>
            </a:pPr>
            <a:r>
              <a:rPr lang="en" sz="2400" b="1" dirty="0">
                <a:solidFill>
                  <a:srgbClr val="6091BA"/>
                </a:solidFill>
                <a:latin typeface="Open Sans"/>
                <a:ea typeface="Open Sans"/>
                <a:cs typeface="Open Sans"/>
                <a:sym typeface="Open Sans"/>
              </a:rPr>
              <a:t>MATERIALS NEEDED:</a:t>
            </a:r>
            <a:endParaRPr sz="2400" b="1" dirty="0">
              <a:solidFill>
                <a:srgbClr val="6091BA"/>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2800"/>
              <a:buFont typeface="Arial"/>
              <a:buNone/>
            </a:pPr>
            <a:r>
              <a:rPr lang="en" sz="1400" dirty="0">
                <a:latin typeface="Open Sans"/>
                <a:ea typeface="Open Sans"/>
                <a:cs typeface="Open Sans"/>
                <a:sym typeface="Open Sans"/>
              </a:rPr>
              <a:t> </a:t>
            </a:r>
            <a:endParaRPr sz="1400" dirty="0">
              <a:latin typeface="Open Sans"/>
              <a:ea typeface="Open Sans"/>
              <a:cs typeface="Open Sans"/>
              <a:sym typeface="Open Sans"/>
            </a:endParaRPr>
          </a:p>
          <a:p>
            <a:pPr marL="457200" lvl="0" indent="-317500" algn="l" rtl="0">
              <a:lnSpc>
                <a:spcPct val="115000"/>
              </a:lnSpc>
              <a:spcBef>
                <a:spcPts val="0"/>
              </a:spcBef>
              <a:spcAft>
                <a:spcPts val="0"/>
              </a:spcAft>
              <a:buSzPts val="1400"/>
              <a:buFont typeface="Open Sans"/>
              <a:buChar char="-"/>
            </a:pPr>
            <a:r>
              <a:rPr lang="en" sz="1400" dirty="0">
                <a:latin typeface="Open Sans"/>
                <a:ea typeface="Open Sans"/>
                <a:cs typeface="Open Sans"/>
                <a:sym typeface="Open Sans"/>
              </a:rPr>
              <a:t>Writing utensils</a:t>
            </a:r>
            <a:endParaRPr sz="1400" dirty="0">
              <a:latin typeface="Open Sans"/>
              <a:ea typeface="Open Sans"/>
              <a:cs typeface="Open Sans"/>
              <a:sym typeface="Open Sans"/>
            </a:endParaRPr>
          </a:p>
          <a:p>
            <a:pPr marL="457200" lvl="0" indent="-317500" algn="l" rtl="0">
              <a:lnSpc>
                <a:spcPct val="115000"/>
              </a:lnSpc>
              <a:spcBef>
                <a:spcPts val="0"/>
              </a:spcBef>
              <a:spcAft>
                <a:spcPts val="0"/>
              </a:spcAft>
              <a:buSzPts val="1400"/>
              <a:buFont typeface="Open Sans"/>
              <a:buChar char="-"/>
            </a:pPr>
            <a:r>
              <a:rPr lang="en" sz="1400" dirty="0">
                <a:latin typeface="Open Sans"/>
                <a:ea typeface="Open Sans"/>
                <a:cs typeface="Open Sans"/>
                <a:sym typeface="Open Sans"/>
              </a:rPr>
              <a:t>Paper or whiteboard to write on</a:t>
            </a:r>
            <a:endParaRPr sz="1400" dirty="0">
              <a:latin typeface="Open Sans"/>
              <a:ea typeface="Open Sans"/>
              <a:cs typeface="Open Sans"/>
              <a:sym typeface="Open Sans"/>
            </a:endParaRPr>
          </a:p>
          <a:p>
            <a:pPr marL="457200" lvl="0" indent="-317500" algn="l" rtl="0">
              <a:lnSpc>
                <a:spcPct val="115000"/>
              </a:lnSpc>
              <a:spcBef>
                <a:spcPts val="0"/>
              </a:spcBef>
              <a:spcAft>
                <a:spcPts val="0"/>
              </a:spcAft>
              <a:buSzPts val="1400"/>
              <a:buFont typeface="Open Sans"/>
              <a:buChar char="-"/>
            </a:pPr>
            <a:r>
              <a:rPr lang="en" sz="1400" dirty="0">
                <a:latin typeface="Open Sans"/>
                <a:ea typeface="Open Sans"/>
                <a:cs typeface="Open Sans"/>
                <a:sym typeface="Open Sans"/>
              </a:rPr>
              <a:t>Calculator (optional)</a:t>
            </a:r>
            <a:endParaRPr sz="1400" dirty="0">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endParaRPr sz="2400" b="1" dirty="0">
              <a:solidFill>
                <a:srgbClr val="6091BA"/>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endParaRPr sz="1400" dirty="0">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endParaRPr sz="2400" b="1" dirty="0">
              <a:solidFill>
                <a:srgbClr val="6091BA"/>
              </a:solidFill>
              <a:latin typeface="Open Sans"/>
              <a:ea typeface="Open Sans"/>
              <a:cs typeface="Open Sans"/>
              <a:sym typeface="Open Sans"/>
            </a:endParaRPr>
          </a:p>
          <a:p>
            <a:pPr marL="0" lvl="0" indent="0" algn="l" rtl="0">
              <a:lnSpc>
                <a:spcPct val="115000"/>
              </a:lnSpc>
              <a:spcBef>
                <a:spcPts val="0"/>
              </a:spcBef>
              <a:spcAft>
                <a:spcPts val="0"/>
              </a:spcAft>
              <a:buSzPts val="2800"/>
              <a:buNone/>
            </a:pPr>
            <a:endParaRPr sz="2400" b="1" dirty="0">
              <a:solidFill>
                <a:srgbClr val="6091BA"/>
              </a:solidFill>
              <a:latin typeface="Open Sans"/>
              <a:ea typeface="Open Sans"/>
              <a:cs typeface="Open Sans"/>
              <a:sym typeface="Open Sans"/>
            </a:endParaRPr>
          </a:p>
        </p:txBody>
      </p:sp>
      <p:sp>
        <p:nvSpPr>
          <p:cNvPr id="65" name="Google Shape;65;g36b182aacb8_0_36"/>
          <p:cNvSpPr txBox="1">
            <a:spLocks noGrp="1"/>
          </p:cNvSpPr>
          <p:nvPr>
            <p:ph type="title"/>
          </p:nvPr>
        </p:nvSpPr>
        <p:spPr>
          <a:xfrm>
            <a:off x="4773800" y="282750"/>
            <a:ext cx="4130100" cy="3977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2800"/>
              <a:buFont typeface="Arial"/>
              <a:buNone/>
            </a:pPr>
            <a:r>
              <a:rPr lang="en" sz="2400" b="1" dirty="0">
                <a:solidFill>
                  <a:srgbClr val="6091BA"/>
                </a:solidFill>
                <a:latin typeface="Open Sans"/>
                <a:ea typeface="Open Sans"/>
                <a:cs typeface="Open Sans"/>
                <a:sym typeface="Open Sans"/>
              </a:rPr>
              <a:t>TEAM ROLES:</a:t>
            </a:r>
            <a:endParaRPr sz="2400" b="1" dirty="0">
              <a:solidFill>
                <a:srgbClr val="6091BA"/>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endParaRPr sz="1400" dirty="0">
              <a:latin typeface="Open Sans"/>
              <a:ea typeface="Open Sans"/>
              <a:cs typeface="Open Sans"/>
              <a:sym typeface="Open Sans"/>
            </a:endParaRPr>
          </a:p>
          <a:p>
            <a:pPr marL="457200" lvl="0" indent="-317500" algn="l" rtl="0">
              <a:lnSpc>
                <a:spcPct val="115000"/>
              </a:lnSpc>
              <a:spcBef>
                <a:spcPts val="0"/>
              </a:spcBef>
              <a:spcAft>
                <a:spcPts val="0"/>
              </a:spcAft>
              <a:buSzPts val="1400"/>
              <a:buFont typeface="Open Sans"/>
              <a:buChar char="-"/>
            </a:pPr>
            <a:r>
              <a:rPr lang="en" sz="1400" dirty="0">
                <a:latin typeface="Open Sans"/>
                <a:ea typeface="Open Sans"/>
                <a:cs typeface="Open Sans"/>
                <a:sym typeface="Open Sans"/>
              </a:rPr>
              <a:t>“Keeper” (K) - this is the person who will choose the </a:t>
            </a:r>
            <a:r>
              <a:rPr lang="en" sz="1400" i="1" dirty="0">
                <a:latin typeface="Open Sans"/>
                <a:ea typeface="Open Sans"/>
                <a:cs typeface="Open Sans"/>
                <a:sym typeface="Open Sans"/>
              </a:rPr>
              <a:t>secret</a:t>
            </a:r>
            <a:r>
              <a:rPr lang="en" sz="1400" dirty="0">
                <a:latin typeface="Open Sans"/>
                <a:ea typeface="Open Sans"/>
                <a:cs typeface="Open Sans"/>
                <a:sym typeface="Open Sans"/>
              </a:rPr>
              <a:t> numerical value</a:t>
            </a:r>
            <a:endParaRPr sz="1400" dirty="0">
              <a:latin typeface="Open Sans"/>
              <a:ea typeface="Open Sans"/>
              <a:cs typeface="Open Sans"/>
              <a:sym typeface="Open Sans"/>
            </a:endParaRPr>
          </a:p>
          <a:p>
            <a:pPr marL="914400" lvl="1" indent="-317500" algn="l" rtl="0">
              <a:lnSpc>
                <a:spcPct val="115000"/>
              </a:lnSpc>
              <a:spcBef>
                <a:spcPts val="0"/>
              </a:spcBef>
              <a:spcAft>
                <a:spcPts val="0"/>
              </a:spcAft>
              <a:buSzPts val="1400"/>
              <a:buFont typeface="Open Sans"/>
              <a:buChar char="-"/>
            </a:pPr>
            <a:r>
              <a:rPr lang="en" sz="1400" dirty="0">
                <a:latin typeface="Open Sans"/>
                <a:ea typeface="Open Sans"/>
                <a:cs typeface="Open Sans"/>
                <a:sym typeface="Open Sans"/>
              </a:rPr>
              <a:t>1 piece of paper</a:t>
            </a:r>
            <a:endParaRPr sz="1400" dirty="0">
              <a:latin typeface="Open Sans"/>
              <a:ea typeface="Open Sans"/>
              <a:cs typeface="Open Sans"/>
              <a:sym typeface="Open Sans"/>
            </a:endParaRPr>
          </a:p>
          <a:p>
            <a:pPr marL="914400" lvl="1" indent="-317500" algn="l" rtl="0">
              <a:lnSpc>
                <a:spcPct val="115000"/>
              </a:lnSpc>
              <a:spcBef>
                <a:spcPts val="0"/>
              </a:spcBef>
              <a:spcAft>
                <a:spcPts val="0"/>
              </a:spcAft>
              <a:buSzPts val="1400"/>
              <a:buFont typeface="Open Sans"/>
              <a:buChar char="-"/>
            </a:pPr>
            <a:r>
              <a:rPr lang="en" sz="1400" dirty="0">
                <a:latin typeface="Open Sans"/>
                <a:ea typeface="Open Sans"/>
                <a:cs typeface="Open Sans"/>
                <a:sym typeface="Open Sans"/>
              </a:rPr>
              <a:t>1 writing utensil</a:t>
            </a:r>
            <a:endParaRPr sz="1400" dirty="0">
              <a:latin typeface="Open Sans"/>
              <a:ea typeface="Open Sans"/>
              <a:cs typeface="Open Sans"/>
              <a:sym typeface="Open Sans"/>
            </a:endParaRPr>
          </a:p>
          <a:p>
            <a:pPr marL="457200" lvl="0" indent="-317500" algn="l" rtl="0">
              <a:lnSpc>
                <a:spcPct val="115000"/>
              </a:lnSpc>
              <a:spcBef>
                <a:spcPts val="0"/>
              </a:spcBef>
              <a:spcAft>
                <a:spcPts val="0"/>
              </a:spcAft>
              <a:buSzPts val="1400"/>
              <a:buFont typeface="Open Sans"/>
              <a:buChar char="-"/>
            </a:pPr>
            <a:r>
              <a:rPr lang="en" sz="1400" dirty="0">
                <a:latin typeface="Open Sans"/>
                <a:ea typeface="Open Sans"/>
                <a:cs typeface="Open Sans"/>
                <a:sym typeface="Open Sans"/>
              </a:rPr>
              <a:t>“Guessers” (G1, G2, G3) - these are the 2 or 3 other people who will guess values that they add to check against the secret value. Each needs:</a:t>
            </a:r>
            <a:endParaRPr sz="1400" dirty="0">
              <a:latin typeface="Open Sans"/>
              <a:ea typeface="Open Sans"/>
              <a:cs typeface="Open Sans"/>
              <a:sym typeface="Open Sans"/>
            </a:endParaRPr>
          </a:p>
          <a:p>
            <a:pPr marL="914400" lvl="1" indent="-317500" algn="l" rtl="0">
              <a:lnSpc>
                <a:spcPct val="115000"/>
              </a:lnSpc>
              <a:spcBef>
                <a:spcPts val="0"/>
              </a:spcBef>
              <a:spcAft>
                <a:spcPts val="0"/>
              </a:spcAft>
              <a:buSzPts val="1400"/>
              <a:buFont typeface="Open Sans"/>
              <a:buChar char="-"/>
            </a:pPr>
            <a:r>
              <a:rPr lang="en" sz="1400" dirty="0">
                <a:latin typeface="Open Sans"/>
                <a:ea typeface="Open Sans"/>
                <a:cs typeface="Open Sans"/>
                <a:sym typeface="Open Sans"/>
              </a:rPr>
              <a:t>1 piece of paper</a:t>
            </a:r>
            <a:endParaRPr sz="1400" dirty="0">
              <a:latin typeface="Open Sans"/>
              <a:ea typeface="Open Sans"/>
              <a:cs typeface="Open Sans"/>
              <a:sym typeface="Open Sans"/>
            </a:endParaRPr>
          </a:p>
          <a:p>
            <a:pPr marL="914400" lvl="1" indent="-317500" algn="l" rtl="0">
              <a:lnSpc>
                <a:spcPct val="115000"/>
              </a:lnSpc>
              <a:spcBef>
                <a:spcPts val="0"/>
              </a:spcBef>
              <a:spcAft>
                <a:spcPts val="0"/>
              </a:spcAft>
              <a:buSzPts val="1400"/>
              <a:buFont typeface="Open Sans"/>
              <a:buChar char="-"/>
            </a:pPr>
            <a:r>
              <a:rPr lang="en" sz="1400" dirty="0">
                <a:latin typeface="Open Sans"/>
                <a:ea typeface="Open Sans"/>
                <a:cs typeface="Open Sans"/>
                <a:sym typeface="Open Sans"/>
              </a:rPr>
              <a:t>1 writing utensil</a:t>
            </a:r>
            <a:endParaRPr sz="1400" dirty="0">
              <a:latin typeface="Open Sans"/>
              <a:ea typeface="Open Sans"/>
              <a:cs typeface="Open Sans"/>
              <a:sym typeface="Open Sans"/>
            </a:endParaRPr>
          </a:p>
          <a:p>
            <a:pPr marL="914400" lvl="1" indent="-317500" algn="l" rtl="0">
              <a:lnSpc>
                <a:spcPct val="115000"/>
              </a:lnSpc>
              <a:spcBef>
                <a:spcPts val="0"/>
              </a:spcBef>
              <a:spcAft>
                <a:spcPts val="0"/>
              </a:spcAft>
              <a:buSzPts val="1400"/>
              <a:buFont typeface="Open Sans"/>
              <a:buChar char="-"/>
            </a:pPr>
            <a:r>
              <a:rPr lang="en" sz="1400" dirty="0">
                <a:latin typeface="Open Sans"/>
                <a:ea typeface="Open Sans"/>
                <a:cs typeface="Open Sans"/>
                <a:sym typeface="Open Sans"/>
              </a:rPr>
              <a:t>G1 may use a calculator</a:t>
            </a:r>
            <a:endParaRPr sz="1400" dirty="0">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endParaRPr sz="2400" b="1" dirty="0">
              <a:solidFill>
                <a:srgbClr val="6091BA"/>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endParaRPr sz="2400" b="1" dirty="0">
              <a:solidFill>
                <a:srgbClr val="6091BA"/>
              </a:solidFill>
              <a:latin typeface="Open Sans"/>
              <a:ea typeface="Open Sans"/>
              <a:cs typeface="Open Sans"/>
              <a:sym typeface="Open Sans"/>
            </a:endParaRPr>
          </a:p>
          <a:p>
            <a:pPr marL="0" lvl="0" indent="0" algn="l" rtl="0">
              <a:lnSpc>
                <a:spcPct val="115000"/>
              </a:lnSpc>
              <a:spcBef>
                <a:spcPts val="0"/>
              </a:spcBef>
              <a:spcAft>
                <a:spcPts val="0"/>
              </a:spcAft>
              <a:buSzPts val="2800"/>
              <a:buNone/>
            </a:pPr>
            <a:endParaRPr sz="2400" b="1" dirty="0">
              <a:solidFill>
                <a:srgbClr val="6091BA"/>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g33d526c821e_0_3"/>
          <p:cNvSpPr txBox="1">
            <a:spLocks noGrp="1"/>
          </p:cNvSpPr>
          <p:nvPr>
            <p:ph type="title"/>
          </p:nvPr>
        </p:nvSpPr>
        <p:spPr>
          <a:xfrm>
            <a:off x="311700" y="282750"/>
            <a:ext cx="6752488" cy="4644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 sz="2400" b="1" dirty="0">
                <a:solidFill>
                  <a:srgbClr val="6091BA"/>
                </a:solidFill>
                <a:latin typeface="Open Sans"/>
                <a:ea typeface="Open Sans"/>
                <a:cs typeface="Open Sans"/>
                <a:sym typeface="Open Sans"/>
              </a:rPr>
              <a:t>STEP 1: Choose the Secret Number</a:t>
            </a:r>
            <a:endParaRPr sz="2400" b="1" dirty="0">
              <a:solidFill>
                <a:srgbClr val="6091BA"/>
              </a:solidFill>
              <a:latin typeface="Open Sans"/>
              <a:ea typeface="Open Sans"/>
              <a:cs typeface="Open Sans"/>
              <a:sym typeface="Open Sans"/>
            </a:endParaRPr>
          </a:p>
          <a:p>
            <a:pPr marL="0" lvl="0" indent="0" algn="l" rtl="0">
              <a:lnSpc>
                <a:spcPct val="115000"/>
              </a:lnSpc>
              <a:spcBef>
                <a:spcPts val="0"/>
              </a:spcBef>
              <a:spcAft>
                <a:spcPts val="0"/>
              </a:spcAft>
              <a:buSzPts val="2800"/>
              <a:buNone/>
            </a:pPr>
            <a:r>
              <a:rPr lang="en" sz="1400" dirty="0">
                <a:latin typeface="Open Sans"/>
                <a:ea typeface="Open Sans"/>
                <a:cs typeface="Open Sans"/>
                <a:sym typeface="Open Sans"/>
              </a:rPr>
              <a:t> </a:t>
            </a:r>
            <a:endParaRPr sz="1400" dirty="0">
              <a:latin typeface="Open Sans"/>
              <a:ea typeface="Open Sans"/>
              <a:cs typeface="Open Sans"/>
              <a:sym typeface="Open Sans"/>
            </a:endParaRPr>
          </a:p>
          <a:p>
            <a:pPr marL="457200" lvl="0" indent="-317500" algn="l" rtl="0">
              <a:lnSpc>
                <a:spcPct val="115000"/>
              </a:lnSpc>
              <a:spcBef>
                <a:spcPts val="0"/>
              </a:spcBef>
              <a:spcAft>
                <a:spcPts val="0"/>
              </a:spcAft>
              <a:buSzPts val="1400"/>
              <a:buFont typeface="Open Sans"/>
              <a:buChar char="-"/>
            </a:pPr>
            <a:r>
              <a:rPr lang="en" sz="1400" dirty="0">
                <a:latin typeface="Open Sans"/>
                <a:ea typeface="Open Sans"/>
                <a:cs typeface="Open Sans"/>
                <a:sym typeface="Open Sans"/>
              </a:rPr>
              <a:t>The Keeper (K) chooses a number between 1 and 100.</a:t>
            </a:r>
            <a:endParaRPr sz="1400" dirty="0">
              <a:latin typeface="Open Sans"/>
              <a:ea typeface="Open Sans"/>
              <a:cs typeface="Open Sans"/>
              <a:sym typeface="Open Sans"/>
            </a:endParaRPr>
          </a:p>
          <a:p>
            <a:pPr marL="457200" lvl="0" indent="-317500" algn="l" rtl="0">
              <a:lnSpc>
                <a:spcPct val="115000"/>
              </a:lnSpc>
              <a:spcBef>
                <a:spcPts val="0"/>
              </a:spcBef>
              <a:spcAft>
                <a:spcPts val="0"/>
              </a:spcAft>
              <a:buSzPts val="1400"/>
              <a:buFont typeface="Open Sans"/>
              <a:buChar char="-"/>
            </a:pPr>
            <a:r>
              <a:rPr lang="en" sz="1400" dirty="0">
                <a:latin typeface="Open Sans"/>
                <a:ea typeface="Open Sans"/>
                <a:cs typeface="Open Sans"/>
                <a:sym typeface="Open Sans"/>
              </a:rPr>
              <a:t>K writes down the number but does not reveal it to others.</a:t>
            </a:r>
            <a:endParaRPr sz="1400" dirty="0">
              <a:latin typeface="Open Sans"/>
              <a:ea typeface="Open Sans"/>
              <a:cs typeface="Open Sans"/>
              <a:sym typeface="Open Sans"/>
            </a:endParaRPr>
          </a:p>
          <a:p>
            <a:pPr marL="0" lvl="0" indent="0" algn="l" rtl="0">
              <a:lnSpc>
                <a:spcPct val="115000"/>
              </a:lnSpc>
              <a:spcBef>
                <a:spcPts val="0"/>
              </a:spcBef>
              <a:spcAft>
                <a:spcPts val="0"/>
              </a:spcAft>
              <a:buNone/>
            </a:pPr>
            <a:endParaRPr sz="1400" dirty="0">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2800"/>
              <a:buFont typeface="Arial"/>
              <a:buNone/>
            </a:pPr>
            <a:r>
              <a:rPr lang="en" sz="2400" b="1" dirty="0">
                <a:solidFill>
                  <a:srgbClr val="6091BA"/>
                </a:solidFill>
                <a:latin typeface="Open Sans"/>
                <a:ea typeface="Open Sans"/>
                <a:cs typeface="Open Sans"/>
                <a:sym typeface="Open Sans"/>
              </a:rPr>
              <a:t>STEP 2: Make Initial Individual Guess</a:t>
            </a:r>
            <a:endParaRPr sz="2400" b="1" dirty="0">
              <a:solidFill>
                <a:srgbClr val="6091BA"/>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2800"/>
              <a:buFont typeface="Arial"/>
              <a:buNone/>
            </a:pPr>
            <a:r>
              <a:rPr lang="en" sz="1400" dirty="0">
                <a:latin typeface="Open Sans"/>
                <a:ea typeface="Open Sans"/>
                <a:cs typeface="Open Sans"/>
                <a:sym typeface="Open Sans"/>
              </a:rPr>
              <a:t> </a:t>
            </a:r>
            <a:endParaRPr sz="1400" dirty="0">
              <a:latin typeface="Open Sans"/>
              <a:ea typeface="Open Sans"/>
              <a:cs typeface="Open Sans"/>
              <a:sym typeface="Open Sans"/>
            </a:endParaRPr>
          </a:p>
          <a:p>
            <a:pPr marL="457200" lvl="0" indent="-317500" algn="l" rtl="0">
              <a:lnSpc>
                <a:spcPct val="115000"/>
              </a:lnSpc>
              <a:spcBef>
                <a:spcPts val="0"/>
              </a:spcBef>
              <a:spcAft>
                <a:spcPts val="0"/>
              </a:spcAft>
              <a:buSzPts val="1400"/>
              <a:buFont typeface="Open Sans"/>
              <a:buChar char="-"/>
            </a:pPr>
            <a:r>
              <a:rPr lang="en" sz="1400" dirty="0">
                <a:latin typeface="Open Sans"/>
                <a:ea typeface="Open Sans"/>
                <a:cs typeface="Open Sans"/>
                <a:sym typeface="Open Sans"/>
              </a:rPr>
              <a:t>Guessers (G)  each independently choose a number between 1 and 100.</a:t>
            </a:r>
            <a:endParaRPr sz="1400" dirty="0">
              <a:latin typeface="Open Sans"/>
              <a:ea typeface="Open Sans"/>
              <a:cs typeface="Open Sans"/>
              <a:sym typeface="Open Sans"/>
            </a:endParaRPr>
          </a:p>
          <a:p>
            <a:pPr marL="457200" lvl="0" indent="-317500" algn="l" rtl="0">
              <a:lnSpc>
                <a:spcPct val="115000"/>
              </a:lnSpc>
              <a:spcBef>
                <a:spcPts val="0"/>
              </a:spcBef>
              <a:spcAft>
                <a:spcPts val="0"/>
              </a:spcAft>
              <a:buSzPts val="1400"/>
              <a:buFont typeface="Open Sans"/>
              <a:buChar char="-"/>
            </a:pPr>
            <a:r>
              <a:rPr lang="en" sz="1400" dirty="0">
                <a:latin typeface="Open Sans"/>
                <a:ea typeface="Open Sans"/>
                <a:cs typeface="Open Sans"/>
                <a:sym typeface="Open Sans"/>
              </a:rPr>
              <a:t>Gs write down the numbers they chose but do not reveal the number.</a:t>
            </a:r>
            <a:endParaRPr sz="1400" dirty="0">
              <a:latin typeface="Open Sans"/>
              <a:ea typeface="Open Sans"/>
              <a:cs typeface="Open Sans"/>
              <a:sym typeface="Open Sans"/>
            </a:endParaRPr>
          </a:p>
          <a:p>
            <a:pPr marL="0" lvl="0" indent="0" algn="l" rtl="0">
              <a:lnSpc>
                <a:spcPct val="115000"/>
              </a:lnSpc>
              <a:spcBef>
                <a:spcPts val="0"/>
              </a:spcBef>
              <a:spcAft>
                <a:spcPts val="0"/>
              </a:spcAft>
              <a:buNone/>
            </a:pPr>
            <a:endParaRPr sz="1400" dirty="0">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en" sz="2400" b="1" dirty="0">
                <a:solidFill>
                  <a:srgbClr val="6091BA"/>
                </a:solidFill>
                <a:latin typeface="Open Sans"/>
                <a:ea typeface="Open Sans"/>
                <a:cs typeface="Open Sans"/>
                <a:sym typeface="Open Sans"/>
              </a:rPr>
              <a:t>STEP 3: Calculate Team Guess</a:t>
            </a:r>
            <a:endParaRPr sz="2400" b="1" dirty="0">
              <a:solidFill>
                <a:srgbClr val="6091BA"/>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en" sz="1400" dirty="0">
                <a:latin typeface="Open Sans"/>
                <a:ea typeface="Open Sans"/>
                <a:cs typeface="Open Sans"/>
                <a:sym typeface="Open Sans"/>
              </a:rPr>
              <a:t> </a:t>
            </a:r>
            <a:endParaRPr sz="1400" dirty="0">
              <a:latin typeface="Open Sans"/>
              <a:ea typeface="Open Sans"/>
              <a:cs typeface="Open Sans"/>
              <a:sym typeface="Open Sans"/>
            </a:endParaRPr>
          </a:p>
          <a:p>
            <a:pPr marL="457200" lvl="0" indent="-317500" algn="l" rtl="0">
              <a:lnSpc>
                <a:spcPct val="115000"/>
              </a:lnSpc>
              <a:spcBef>
                <a:spcPts val="0"/>
              </a:spcBef>
              <a:spcAft>
                <a:spcPts val="0"/>
              </a:spcAft>
              <a:buSzPts val="1400"/>
              <a:buFont typeface="Open Sans"/>
              <a:buChar char="-"/>
            </a:pPr>
            <a:r>
              <a:rPr lang="en" sz="1400" dirty="0">
                <a:latin typeface="Open Sans"/>
                <a:ea typeface="Open Sans"/>
                <a:cs typeface="Open Sans"/>
                <a:sym typeface="Open Sans"/>
              </a:rPr>
              <a:t>K says “Guess.”</a:t>
            </a:r>
            <a:endParaRPr sz="1400" dirty="0">
              <a:latin typeface="Open Sans"/>
              <a:ea typeface="Open Sans"/>
              <a:cs typeface="Open Sans"/>
              <a:sym typeface="Open Sans"/>
            </a:endParaRPr>
          </a:p>
          <a:p>
            <a:pPr marL="457200" lvl="0" indent="-317500" algn="l" rtl="0">
              <a:lnSpc>
                <a:spcPct val="115000"/>
              </a:lnSpc>
              <a:spcBef>
                <a:spcPts val="0"/>
              </a:spcBef>
              <a:spcAft>
                <a:spcPts val="0"/>
              </a:spcAft>
              <a:buSzPts val="1400"/>
              <a:buFont typeface="Open Sans"/>
              <a:buChar char="-"/>
            </a:pPr>
            <a:r>
              <a:rPr lang="en" sz="1400" dirty="0">
                <a:latin typeface="Open Sans"/>
                <a:ea typeface="Open Sans"/>
                <a:cs typeface="Open Sans"/>
                <a:sym typeface="Open Sans"/>
              </a:rPr>
              <a:t>Gs reveal their numbers.</a:t>
            </a:r>
            <a:endParaRPr sz="1400" dirty="0">
              <a:latin typeface="Open Sans"/>
              <a:ea typeface="Open Sans"/>
              <a:cs typeface="Open Sans"/>
              <a:sym typeface="Open Sans"/>
            </a:endParaRPr>
          </a:p>
          <a:p>
            <a:pPr marL="457200" lvl="0" indent="-317500" algn="l" rtl="0">
              <a:lnSpc>
                <a:spcPct val="115000"/>
              </a:lnSpc>
              <a:spcBef>
                <a:spcPts val="0"/>
              </a:spcBef>
              <a:spcAft>
                <a:spcPts val="0"/>
              </a:spcAft>
              <a:buSzPts val="1400"/>
              <a:buFont typeface="Open Sans"/>
              <a:buChar char="-"/>
            </a:pPr>
            <a:r>
              <a:rPr lang="en" sz="1400" dirty="0">
                <a:latin typeface="Open Sans"/>
                <a:ea typeface="Open Sans"/>
                <a:cs typeface="Open Sans"/>
                <a:sym typeface="Open Sans"/>
              </a:rPr>
              <a:t>G1 adds all the numbers together and presents the final result. </a:t>
            </a:r>
            <a:endParaRPr sz="1400" dirty="0">
              <a:latin typeface="Open Sans"/>
              <a:ea typeface="Open Sans"/>
              <a:cs typeface="Open Sans"/>
              <a:sym typeface="Open Sans"/>
            </a:endParaRPr>
          </a:p>
          <a:p>
            <a:pPr marL="914400" lvl="1" indent="-317500" algn="l" rtl="0">
              <a:lnSpc>
                <a:spcPct val="115000"/>
              </a:lnSpc>
              <a:spcBef>
                <a:spcPts val="0"/>
              </a:spcBef>
              <a:spcAft>
                <a:spcPts val="0"/>
              </a:spcAft>
              <a:buSzPts val="1400"/>
              <a:buFont typeface="Open Sans"/>
              <a:buChar char="-"/>
            </a:pPr>
            <a:r>
              <a:rPr lang="en" sz="1400" dirty="0">
                <a:latin typeface="Open Sans"/>
                <a:ea typeface="Open Sans"/>
                <a:cs typeface="Open Sans"/>
                <a:sym typeface="Open Sans"/>
              </a:rPr>
              <a:t>For example: If G1 = 25, G2 = 30, G3 = 40, then the total sum is 95.</a:t>
            </a:r>
            <a:endParaRPr sz="1400" dirty="0">
              <a:latin typeface="Open Sans"/>
              <a:ea typeface="Open Sans"/>
              <a:cs typeface="Open Sans"/>
              <a:sym typeface="Open Sans"/>
            </a:endParaRPr>
          </a:p>
          <a:p>
            <a:pPr marL="457200" lvl="0" indent="-317500" algn="l" rtl="0">
              <a:lnSpc>
                <a:spcPct val="115000"/>
              </a:lnSpc>
              <a:spcBef>
                <a:spcPts val="0"/>
              </a:spcBef>
              <a:spcAft>
                <a:spcPts val="0"/>
              </a:spcAft>
              <a:buSzPts val="1400"/>
              <a:buFont typeface="Open Sans"/>
              <a:buChar char="-"/>
            </a:pPr>
            <a:endParaRPr sz="1400" dirty="0">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g33d526c821e_0_7"/>
          <p:cNvSpPr txBox="1">
            <a:spLocks noGrp="1"/>
          </p:cNvSpPr>
          <p:nvPr>
            <p:ph type="title"/>
          </p:nvPr>
        </p:nvSpPr>
        <p:spPr>
          <a:xfrm>
            <a:off x="311700" y="282750"/>
            <a:ext cx="8081100" cy="4644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 sz="2400" b="1" dirty="0">
                <a:solidFill>
                  <a:srgbClr val="6091BA"/>
                </a:solidFill>
                <a:latin typeface="Open Sans"/>
                <a:ea typeface="Open Sans"/>
                <a:cs typeface="Open Sans"/>
                <a:sym typeface="Open Sans"/>
              </a:rPr>
              <a:t>STEP 4: Knower Responds</a:t>
            </a:r>
            <a:endParaRPr sz="2400" b="1" dirty="0">
              <a:solidFill>
                <a:srgbClr val="6091BA"/>
              </a:solidFill>
              <a:latin typeface="Open Sans"/>
              <a:ea typeface="Open Sans"/>
              <a:cs typeface="Open Sans"/>
              <a:sym typeface="Open Sans"/>
            </a:endParaRPr>
          </a:p>
          <a:p>
            <a:pPr marL="0" lvl="0" indent="0" algn="l" rtl="0">
              <a:lnSpc>
                <a:spcPct val="115000"/>
              </a:lnSpc>
              <a:spcBef>
                <a:spcPts val="0"/>
              </a:spcBef>
              <a:spcAft>
                <a:spcPts val="0"/>
              </a:spcAft>
              <a:buSzPts val="2800"/>
              <a:buNone/>
            </a:pPr>
            <a:r>
              <a:rPr lang="en" sz="500" dirty="0">
                <a:latin typeface="Open Sans"/>
                <a:ea typeface="Open Sans"/>
                <a:cs typeface="Open Sans"/>
                <a:sym typeface="Open Sans"/>
              </a:rPr>
              <a:t> </a:t>
            </a:r>
            <a:endParaRPr sz="500" dirty="0">
              <a:latin typeface="Open Sans"/>
              <a:ea typeface="Open Sans"/>
              <a:cs typeface="Open Sans"/>
              <a:sym typeface="Open Sans"/>
            </a:endParaRPr>
          </a:p>
          <a:p>
            <a:pPr marL="457200" lvl="0" indent="-317500" algn="l" rtl="0">
              <a:lnSpc>
                <a:spcPct val="115000"/>
              </a:lnSpc>
              <a:spcBef>
                <a:spcPts val="0"/>
              </a:spcBef>
              <a:spcAft>
                <a:spcPts val="0"/>
              </a:spcAft>
              <a:buSzPts val="1400"/>
              <a:buFont typeface="Open Sans"/>
              <a:buChar char="-"/>
            </a:pPr>
            <a:r>
              <a:rPr lang="en" sz="1400" dirty="0">
                <a:latin typeface="Open Sans"/>
                <a:ea typeface="Open Sans"/>
                <a:cs typeface="Open Sans"/>
                <a:sym typeface="Open Sans"/>
              </a:rPr>
              <a:t>K gives feedback to Gs, without revealing the secret number.</a:t>
            </a:r>
            <a:endParaRPr sz="1400" dirty="0">
              <a:latin typeface="Open Sans"/>
              <a:ea typeface="Open Sans"/>
              <a:cs typeface="Open Sans"/>
              <a:sym typeface="Open Sans"/>
            </a:endParaRPr>
          </a:p>
          <a:p>
            <a:pPr marL="914400" lvl="1" indent="-317500" algn="l" rtl="0">
              <a:lnSpc>
                <a:spcPct val="115000"/>
              </a:lnSpc>
              <a:spcBef>
                <a:spcPts val="0"/>
              </a:spcBef>
              <a:spcAft>
                <a:spcPts val="0"/>
              </a:spcAft>
              <a:buSzPts val="1400"/>
              <a:buFont typeface="Open Sans"/>
              <a:buChar char="-"/>
            </a:pPr>
            <a:r>
              <a:rPr lang="en" sz="1400" dirty="0">
                <a:latin typeface="Open Sans"/>
                <a:ea typeface="Open Sans"/>
                <a:cs typeface="Open Sans"/>
                <a:sym typeface="Open Sans"/>
              </a:rPr>
              <a:t>If the sum is higher than the secret number, K says “Too high”... Go on to Step 5.</a:t>
            </a:r>
            <a:endParaRPr sz="1400" dirty="0">
              <a:latin typeface="Open Sans"/>
              <a:ea typeface="Open Sans"/>
              <a:cs typeface="Open Sans"/>
              <a:sym typeface="Open Sans"/>
            </a:endParaRPr>
          </a:p>
          <a:p>
            <a:pPr marL="914400" lvl="1" indent="-317500" algn="l" rtl="0">
              <a:lnSpc>
                <a:spcPct val="115000"/>
              </a:lnSpc>
              <a:spcBef>
                <a:spcPts val="0"/>
              </a:spcBef>
              <a:spcAft>
                <a:spcPts val="0"/>
              </a:spcAft>
              <a:buSzPts val="1400"/>
              <a:buFont typeface="Open Sans"/>
              <a:buChar char="-"/>
            </a:pPr>
            <a:r>
              <a:rPr lang="en" sz="1400" dirty="0">
                <a:latin typeface="Open Sans"/>
                <a:ea typeface="Open Sans"/>
                <a:cs typeface="Open Sans"/>
                <a:sym typeface="Open Sans"/>
              </a:rPr>
              <a:t>If the sum is lower than the secret number, K says “Too low”... Go on to Step 5</a:t>
            </a:r>
            <a:endParaRPr sz="1400" dirty="0">
              <a:latin typeface="Open Sans"/>
              <a:ea typeface="Open Sans"/>
              <a:cs typeface="Open Sans"/>
              <a:sym typeface="Open Sans"/>
            </a:endParaRPr>
          </a:p>
          <a:p>
            <a:pPr marL="914400" lvl="1" indent="-317500" algn="l" rtl="0">
              <a:lnSpc>
                <a:spcPct val="115000"/>
              </a:lnSpc>
              <a:spcBef>
                <a:spcPts val="0"/>
              </a:spcBef>
              <a:spcAft>
                <a:spcPts val="0"/>
              </a:spcAft>
              <a:buSzPts val="1400"/>
              <a:buFont typeface="Open Sans"/>
              <a:buChar char="-"/>
            </a:pPr>
            <a:r>
              <a:rPr lang="en" sz="1400" dirty="0">
                <a:latin typeface="Open Sans"/>
                <a:ea typeface="Open Sans"/>
                <a:cs typeface="Open Sans"/>
                <a:sym typeface="Open Sans"/>
              </a:rPr>
              <a:t>If the sum is correct, K says “Correct!” … Game ends!</a:t>
            </a:r>
            <a:endParaRPr sz="1400" dirty="0">
              <a:latin typeface="Open Sans"/>
              <a:ea typeface="Open Sans"/>
              <a:cs typeface="Open Sans"/>
              <a:sym typeface="Open Sans"/>
            </a:endParaRPr>
          </a:p>
          <a:p>
            <a:pPr marL="0" lvl="0" indent="0" algn="l" rtl="0">
              <a:lnSpc>
                <a:spcPct val="115000"/>
              </a:lnSpc>
              <a:spcBef>
                <a:spcPts val="0"/>
              </a:spcBef>
              <a:spcAft>
                <a:spcPts val="0"/>
              </a:spcAft>
              <a:buNone/>
            </a:pPr>
            <a:endParaRPr sz="1400" dirty="0">
              <a:latin typeface="Open Sans"/>
              <a:ea typeface="Open Sans"/>
              <a:cs typeface="Open Sans"/>
              <a:sym typeface="Open Sans"/>
            </a:endParaRPr>
          </a:p>
          <a:p>
            <a:pPr marL="0" lvl="0" indent="0" algn="l" rtl="0">
              <a:lnSpc>
                <a:spcPct val="115000"/>
              </a:lnSpc>
              <a:spcBef>
                <a:spcPts val="0"/>
              </a:spcBef>
              <a:spcAft>
                <a:spcPts val="0"/>
              </a:spcAft>
              <a:buNone/>
            </a:pPr>
            <a:r>
              <a:rPr lang="en" sz="2400" b="1" dirty="0">
                <a:solidFill>
                  <a:srgbClr val="6091BA"/>
                </a:solidFill>
                <a:latin typeface="Open Sans"/>
                <a:ea typeface="Open Sans"/>
                <a:cs typeface="Open Sans"/>
                <a:sym typeface="Open Sans"/>
              </a:rPr>
              <a:t>STEP 5: Refine Individual Guesses</a:t>
            </a:r>
            <a:endParaRPr sz="2400" b="1" dirty="0">
              <a:solidFill>
                <a:srgbClr val="6091BA"/>
              </a:solidFill>
              <a:latin typeface="Open Sans"/>
              <a:ea typeface="Open Sans"/>
              <a:cs typeface="Open Sans"/>
              <a:sym typeface="Open Sans"/>
            </a:endParaRPr>
          </a:p>
          <a:p>
            <a:pPr marL="0" lvl="0" indent="0" algn="l" rtl="0">
              <a:lnSpc>
                <a:spcPct val="115000"/>
              </a:lnSpc>
              <a:spcBef>
                <a:spcPts val="0"/>
              </a:spcBef>
              <a:spcAft>
                <a:spcPts val="0"/>
              </a:spcAft>
              <a:buNone/>
            </a:pPr>
            <a:r>
              <a:rPr lang="en" sz="500" dirty="0">
                <a:latin typeface="Open Sans"/>
                <a:ea typeface="Open Sans"/>
                <a:cs typeface="Open Sans"/>
                <a:sym typeface="Open Sans"/>
              </a:rPr>
              <a:t> </a:t>
            </a:r>
            <a:endParaRPr sz="500" dirty="0">
              <a:latin typeface="Open Sans"/>
              <a:ea typeface="Open Sans"/>
              <a:cs typeface="Open Sans"/>
              <a:sym typeface="Open Sans"/>
            </a:endParaRPr>
          </a:p>
          <a:p>
            <a:pPr marL="457200" lvl="0" indent="-317500" algn="l" rtl="0">
              <a:lnSpc>
                <a:spcPct val="115000"/>
              </a:lnSpc>
              <a:spcBef>
                <a:spcPts val="0"/>
              </a:spcBef>
              <a:spcAft>
                <a:spcPts val="0"/>
              </a:spcAft>
              <a:buSzPts val="1400"/>
              <a:buFont typeface="Open Sans"/>
              <a:buChar char="-"/>
            </a:pPr>
            <a:r>
              <a:rPr lang="en" sz="1400" dirty="0">
                <a:latin typeface="Open Sans"/>
                <a:ea typeface="Open Sans"/>
                <a:cs typeface="Open Sans"/>
                <a:sym typeface="Open Sans"/>
              </a:rPr>
              <a:t>Gs discuss ideas about their next guess </a:t>
            </a:r>
            <a:r>
              <a:rPr lang="en" sz="1400" b="1" dirty="0">
                <a:latin typeface="Open Sans"/>
                <a:ea typeface="Open Sans"/>
                <a:cs typeface="Open Sans"/>
                <a:sym typeface="Open Sans"/>
              </a:rPr>
              <a:t>but do not reveal or suggest specific numbers.</a:t>
            </a:r>
            <a:endParaRPr sz="1400" dirty="0">
              <a:latin typeface="Open Sans"/>
              <a:ea typeface="Open Sans"/>
              <a:cs typeface="Open Sans"/>
              <a:sym typeface="Open Sans"/>
            </a:endParaRPr>
          </a:p>
          <a:p>
            <a:pPr marL="457200" lvl="0" indent="-317500" algn="l" rtl="0">
              <a:lnSpc>
                <a:spcPct val="115000"/>
              </a:lnSpc>
              <a:spcBef>
                <a:spcPts val="0"/>
              </a:spcBef>
              <a:spcAft>
                <a:spcPts val="0"/>
              </a:spcAft>
              <a:buSzPts val="1400"/>
              <a:buFont typeface="Open Sans"/>
              <a:buChar char="-"/>
            </a:pPr>
            <a:r>
              <a:rPr lang="en" sz="1400" dirty="0">
                <a:latin typeface="Open Sans"/>
                <a:ea typeface="Open Sans"/>
                <a:cs typeface="Open Sans"/>
                <a:sym typeface="Open Sans"/>
              </a:rPr>
              <a:t>Each G writes down their own number.</a:t>
            </a:r>
            <a:endParaRPr sz="1400" dirty="0">
              <a:latin typeface="Open Sans"/>
              <a:ea typeface="Open Sans"/>
              <a:cs typeface="Open Sans"/>
              <a:sym typeface="Open Sans"/>
            </a:endParaRPr>
          </a:p>
          <a:p>
            <a:pPr marL="0" lvl="0" indent="0" algn="l" rtl="0">
              <a:lnSpc>
                <a:spcPct val="115000"/>
              </a:lnSpc>
              <a:spcBef>
                <a:spcPts val="0"/>
              </a:spcBef>
              <a:spcAft>
                <a:spcPts val="0"/>
              </a:spcAft>
              <a:buNone/>
            </a:pPr>
            <a:endParaRPr sz="1400" dirty="0">
              <a:latin typeface="Open Sans"/>
              <a:ea typeface="Open Sans"/>
              <a:cs typeface="Open Sans"/>
              <a:sym typeface="Open Sans"/>
            </a:endParaRPr>
          </a:p>
          <a:p>
            <a:pPr marL="0" lvl="0" indent="0" algn="l" rtl="0">
              <a:lnSpc>
                <a:spcPct val="115000"/>
              </a:lnSpc>
              <a:spcBef>
                <a:spcPts val="0"/>
              </a:spcBef>
              <a:spcAft>
                <a:spcPts val="0"/>
              </a:spcAft>
              <a:buNone/>
            </a:pPr>
            <a:r>
              <a:rPr lang="en" sz="2400" b="1" dirty="0">
                <a:solidFill>
                  <a:srgbClr val="6091BA"/>
                </a:solidFill>
                <a:latin typeface="Open Sans"/>
                <a:ea typeface="Open Sans"/>
                <a:cs typeface="Open Sans"/>
                <a:sym typeface="Open Sans"/>
              </a:rPr>
              <a:t>STEP 6: Calculate New Team Guess</a:t>
            </a:r>
            <a:endParaRPr sz="2400" b="1" dirty="0">
              <a:solidFill>
                <a:srgbClr val="6091BA"/>
              </a:solidFill>
              <a:latin typeface="Open Sans"/>
              <a:ea typeface="Open Sans"/>
              <a:cs typeface="Open Sans"/>
              <a:sym typeface="Open Sans"/>
            </a:endParaRPr>
          </a:p>
          <a:p>
            <a:pPr marL="0" lvl="0" indent="0" algn="l" rtl="0">
              <a:lnSpc>
                <a:spcPct val="115000"/>
              </a:lnSpc>
              <a:spcBef>
                <a:spcPts val="0"/>
              </a:spcBef>
              <a:spcAft>
                <a:spcPts val="0"/>
              </a:spcAft>
              <a:buNone/>
            </a:pPr>
            <a:r>
              <a:rPr lang="en" sz="500" dirty="0">
                <a:latin typeface="Open Sans"/>
                <a:ea typeface="Open Sans"/>
                <a:cs typeface="Open Sans"/>
                <a:sym typeface="Open Sans"/>
              </a:rPr>
              <a:t> </a:t>
            </a:r>
            <a:endParaRPr sz="500" dirty="0">
              <a:latin typeface="Open Sans"/>
              <a:ea typeface="Open Sans"/>
              <a:cs typeface="Open Sans"/>
              <a:sym typeface="Open Sans"/>
            </a:endParaRPr>
          </a:p>
          <a:p>
            <a:pPr marL="457200" lvl="0" indent="-317500" algn="l" rtl="0">
              <a:lnSpc>
                <a:spcPct val="115000"/>
              </a:lnSpc>
              <a:spcBef>
                <a:spcPts val="0"/>
              </a:spcBef>
              <a:spcAft>
                <a:spcPts val="0"/>
              </a:spcAft>
              <a:buSzPts val="1400"/>
              <a:buFont typeface="Open Sans"/>
              <a:buChar char="-"/>
            </a:pPr>
            <a:r>
              <a:rPr lang="en" sz="1400" dirty="0">
                <a:latin typeface="Open Sans"/>
                <a:ea typeface="Open Sans"/>
                <a:cs typeface="Open Sans"/>
                <a:sym typeface="Open Sans"/>
              </a:rPr>
              <a:t>K says “Guess.”</a:t>
            </a:r>
            <a:endParaRPr sz="1400" dirty="0">
              <a:latin typeface="Open Sans"/>
              <a:ea typeface="Open Sans"/>
              <a:cs typeface="Open Sans"/>
              <a:sym typeface="Open Sans"/>
            </a:endParaRPr>
          </a:p>
          <a:p>
            <a:pPr marL="457200" lvl="0" indent="-317500" algn="l" rtl="0">
              <a:lnSpc>
                <a:spcPct val="115000"/>
              </a:lnSpc>
              <a:spcBef>
                <a:spcPts val="0"/>
              </a:spcBef>
              <a:spcAft>
                <a:spcPts val="0"/>
              </a:spcAft>
              <a:buSzPts val="1400"/>
              <a:buFont typeface="Open Sans"/>
              <a:buChar char="-"/>
            </a:pPr>
            <a:r>
              <a:rPr lang="en" sz="1400" dirty="0">
                <a:latin typeface="Open Sans"/>
                <a:ea typeface="Open Sans"/>
                <a:cs typeface="Open Sans"/>
                <a:sym typeface="Open Sans"/>
              </a:rPr>
              <a:t>Gs reveal their numbers.</a:t>
            </a:r>
            <a:endParaRPr sz="1400" dirty="0">
              <a:latin typeface="Open Sans"/>
              <a:ea typeface="Open Sans"/>
              <a:cs typeface="Open Sans"/>
              <a:sym typeface="Open Sans"/>
            </a:endParaRPr>
          </a:p>
          <a:p>
            <a:pPr marL="457200" lvl="0" indent="-317500" algn="l" rtl="0">
              <a:lnSpc>
                <a:spcPct val="115000"/>
              </a:lnSpc>
              <a:spcBef>
                <a:spcPts val="0"/>
              </a:spcBef>
              <a:spcAft>
                <a:spcPts val="0"/>
              </a:spcAft>
              <a:buSzPts val="1400"/>
              <a:buFont typeface="Open Sans"/>
              <a:buChar char="-"/>
            </a:pPr>
            <a:r>
              <a:rPr lang="en" sz="1400" dirty="0">
                <a:latin typeface="Open Sans"/>
                <a:ea typeface="Open Sans"/>
                <a:cs typeface="Open Sans"/>
                <a:sym typeface="Open Sans"/>
              </a:rPr>
              <a:t>G1 adds all the numbers together and presents the final result. </a:t>
            </a:r>
            <a:endParaRPr sz="1400" dirty="0">
              <a:latin typeface="Open Sans"/>
              <a:ea typeface="Open Sans"/>
              <a:cs typeface="Open Sans"/>
              <a:sym typeface="Open Sans"/>
            </a:endParaRPr>
          </a:p>
          <a:p>
            <a:pPr marL="914400" lvl="1" indent="-317500" algn="l" rtl="0">
              <a:lnSpc>
                <a:spcPct val="115000"/>
              </a:lnSpc>
              <a:spcBef>
                <a:spcPts val="0"/>
              </a:spcBef>
              <a:spcAft>
                <a:spcPts val="0"/>
              </a:spcAft>
              <a:buSzPts val="1400"/>
              <a:buFont typeface="Open Sans"/>
              <a:buChar char="-"/>
            </a:pPr>
            <a:r>
              <a:rPr lang="en" sz="1400" dirty="0">
                <a:latin typeface="Open Sans"/>
                <a:ea typeface="Open Sans"/>
                <a:cs typeface="Open Sans"/>
                <a:sym typeface="Open Sans"/>
              </a:rPr>
              <a:t>For example: If G1 = 25, G2 = 30, G3 = 40, then the total sum is 95.</a:t>
            </a:r>
            <a:endParaRPr sz="1400" dirty="0">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g33d526c821e_0_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 sz="2400" b="1" dirty="0">
                <a:solidFill>
                  <a:srgbClr val="6091BA"/>
                </a:solidFill>
                <a:latin typeface="Open Sans"/>
                <a:ea typeface="Open Sans"/>
                <a:cs typeface="Open Sans"/>
                <a:sym typeface="Open Sans"/>
              </a:rPr>
              <a:t>Example Game Sequence</a:t>
            </a:r>
            <a:endParaRPr sz="2400" b="1" dirty="0">
              <a:solidFill>
                <a:srgbClr val="6091BA"/>
              </a:solidFill>
              <a:latin typeface="Open Sans"/>
              <a:ea typeface="Open Sans"/>
              <a:cs typeface="Open Sans"/>
              <a:sym typeface="Open Sans"/>
            </a:endParaRPr>
          </a:p>
          <a:p>
            <a:pPr marL="0" lvl="0" indent="0" algn="l" rtl="0">
              <a:lnSpc>
                <a:spcPct val="115000"/>
              </a:lnSpc>
              <a:spcBef>
                <a:spcPts val="0"/>
              </a:spcBef>
              <a:spcAft>
                <a:spcPts val="0"/>
              </a:spcAft>
              <a:buSzPts val="2800"/>
              <a:buNone/>
            </a:pPr>
            <a:r>
              <a:rPr lang="en" sz="500" dirty="0">
                <a:latin typeface="Open Sans"/>
                <a:ea typeface="Open Sans"/>
                <a:cs typeface="Open Sans"/>
                <a:sym typeface="Open Sans"/>
              </a:rPr>
              <a:t> </a:t>
            </a:r>
            <a:endParaRPr sz="1400" dirty="0">
              <a:latin typeface="Open Sans"/>
              <a:ea typeface="Open Sans"/>
              <a:cs typeface="Open Sans"/>
              <a:sym typeface="Open Sans"/>
            </a:endParaRPr>
          </a:p>
        </p:txBody>
      </p:sp>
      <p:sp>
        <p:nvSpPr>
          <p:cNvPr id="81" name="Google Shape;81;g33d526c821e_0_1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Clr>
                <a:schemeClr val="dk1"/>
              </a:buClr>
              <a:buSzPts val="1300"/>
              <a:buChar char="●"/>
            </a:pPr>
            <a:r>
              <a:rPr lang="en" sz="1300" dirty="0">
                <a:solidFill>
                  <a:schemeClr val="dk1"/>
                </a:solidFill>
              </a:rPr>
              <a:t>K’s secret number is 50 (written down secretly).</a:t>
            </a:r>
            <a:endParaRPr sz="1300" dirty="0">
              <a:solidFill>
                <a:schemeClr val="dk1"/>
              </a:solidFill>
            </a:endParaRPr>
          </a:p>
          <a:p>
            <a:pPr marL="457200" lvl="0" indent="-311150" algn="l" rtl="0">
              <a:spcBef>
                <a:spcPts val="0"/>
              </a:spcBef>
              <a:spcAft>
                <a:spcPts val="0"/>
              </a:spcAft>
              <a:buClr>
                <a:schemeClr val="dk1"/>
              </a:buClr>
              <a:buSzPts val="1300"/>
              <a:buChar char="●"/>
            </a:pPr>
            <a:r>
              <a:rPr lang="en" sz="1300" dirty="0">
                <a:solidFill>
                  <a:schemeClr val="dk1"/>
                </a:solidFill>
              </a:rPr>
              <a:t>Guessers choose their numbers:</a:t>
            </a:r>
            <a:endParaRPr sz="1300" dirty="0">
              <a:solidFill>
                <a:schemeClr val="dk1"/>
              </a:solidFill>
            </a:endParaRPr>
          </a:p>
          <a:p>
            <a:pPr marL="914400" lvl="1" indent="-298450" algn="l" rtl="0">
              <a:spcBef>
                <a:spcPts val="0"/>
              </a:spcBef>
              <a:spcAft>
                <a:spcPts val="0"/>
              </a:spcAft>
              <a:buClr>
                <a:schemeClr val="dk1"/>
              </a:buClr>
              <a:buSzPts val="1100"/>
              <a:buChar char="○"/>
            </a:pPr>
            <a:r>
              <a:rPr lang="en" sz="1100" dirty="0">
                <a:solidFill>
                  <a:schemeClr val="dk1"/>
                </a:solidFill>
              </a:rPr>
              <a:t>G1 = 30, G2 = 40, G3 = 50</a:t>
            </a:r>
            <a:endParaRPr sz="1100" dirty="0">
              <a:solidFill>
                <a:schemeClr val="dk1"/>
              </a:solidFill>
            </a:endParaRPr>
          </a:p>
          <a:p>
            <a:pPr marL="914400" lvl="1" indent="-298450" algn="l" rtl="0">
              <a:spcBef>
                <a:spcPts val="0"/>
              </a:spcBef>
              <a:spcAft>
                <a:spcPts val="0"/>
              </a:spcAft>
              <a:buClr>
                <a:schemeClr val="dk1"/>
              </a:buClr>
              <a:buSzPts val="1100"/>
              <a:buChar char="○"/>
            </a:pPr>
            <a:r>
              <a:rPr lang="en" sz="1100" dirty="0">
                <a:solidFill>
                  <a:schemeClr val="dk1"/>
                </a:solidFill>
              </a:rPr>
              <a:t>Total sum = 30 + 40 + 50 = 120</a:t>
            </a:r>
            <a:endParaRPr sz="1100" dirty="0">
              <a:solidFill>
                <a:schemeClr val="dk1"/>
              </a:solidFill>
            </a:endParaRPr>
          </a:p>
          <a:p>
            <a:pPr marL="457200" lvl="0" indent="-311150" algn="l" rtl="0">
              <a:spcBef>
                <a:spcPts val="0"/>
              </a:spcBef>
              <a:spcAft>
                <a:spcPts val="0"/>
              </a:spcAft>
              <a:buClr>
                <a:schemeClr val="dk1"/>
              </a:buClr>
              <a:buSzPts val="1300"/>
              <a:buChar char="●"/>
            </a:pPr>
            <a:r>
              <a:rPr lang="en" sz="1300" dirty="0">
                <a:solidFill>
                  <a:schemeClr val="dk1"/>
                </a:solidFill>
              </a:rPr>
              <a:t>K says: “Higher” (because 120 &gt; 50).</a:t>
            </a:r>
            <a:endParaRPr sz="1300" dirty="0">
              <a:solidFill>
                <a:schemeClr val="dk1"/>
              </a:solidFill>
            </a:endParaRPr>
          </a:p>
          <a:p>
            <a:pPr marL="457200" lvl="0" indent="-311150" algn="l" rtl="0">
              <a:spcBef>
                <a:spcPts val="0"/>
              </a:spcBef>
              <a:spcAft>
                <a:spcPts val="0"/>
              </a:spcAft>
              <a:buClr>
                <a:schemeClr val="dk1"/>
              </a:buClr>
              <a:buSzPts val="1300"/>
              <a:buChar char="●"/>
            </a:pPr>
            <a:r>
              <a:rPr lang="en" sz="1300" dirty="0">
                <a:solidFill>
                  <a:schemeClr val="dk1"/>
                </a:solidFill>
              </a:rPr>
              <a:t>Guessers discuss and refine their numbers.</a:t>
            </a:r>
            <a:endParaRPr sz="1300" dirty="0">
              <a:solidFill>
                <a:schemeClr val="dk1"/>
              </a:solidFill>
            </a:endParaRPr>
          </a:p>
          <a:p>
            <a:pPr marL="457200" lvl="0" indent="-311150" algn="l" rtl="0">
              <a:spcBef>
                <a:spcPts val="0"/>
              </a:spcBef>
              <a:spcAft>
                <a:spcPts val="0"/>
              </a:spcAft>
              <a:buClr>
                <a:schemeClr val="dk1"/>
              </a:buClr>
              <a:buSzPts val="1300"/>
              <a:buChar char="●"/>
            </a:pPr>
            <a:r>
              <a:rPr lang="en" sz="1300" dirty="0">
                <a:solidFill>
                  <a:schemeClr val="dk1"/>
                </a:solidFill>
              </a:rPr>
              <a:t>Maybe G1 and G2 decide to try lower numbers, while G3 sticks with 50 (secretly, not shared).</a:t>
            </a:r>
            <a:endParaRPr sz="1300" dirty="0">
              <a:solidFill>
                <a:schemeClr val="dk1"/>
              </a:solidFill>
            </a:endParaRPr>
          </a:p>
          <a:p>
            <a:pPr marL="457200" lvl="0" indent="-311150" algn="l" rtl="0">
              <a:spcBef>
                <a:spcPts val="0"/>
              </a:spcBef>
              <a:spcAft>
                <a:spcPts val="0"/>
              </a:spcAft>
              <a:buClr>
                <a:schemeClr val="dk1"/>
              </a:buClr>
              <a:buSzPts val="1300"/>
              <a:buChar char="●"/>
            </a:pPr>
            <a:r>
              <a:rPr lang="en" sz="1300" dirty="0">
                <a:solidFill>
                  <a:schemeClr val="dk1"/>
                </a:solidFill>
              </a:rPr>
              <a:t>The Guessers adjust their numbers and try again:</a:t>
            </a:r>
            <a:endParaRPr sz="1300" dirty="0">
              <a:solidFill>
                <a:schemeClr val="dk1"/>
              </a:solidFill>
            </a:endParaRPr>
          </a:p>
          <a:p>
            <a:pPr marL="914400" lvl="1" indent="-311150" algn="l" rtl="0">
              <a:spcBef>
                <a:spcPts val="0"/>
              </a:spcBef>
              <a:spcAft>
                <a:spcPts val="0"/>
              </a:spcAft>
              <a:buClr>
                <a:schemeClr val="dk1"/>
              </a:buClr>
              <a:buSzPts val="1300"/>
              <a:buChar char="○"/>
            </a:pPr>
            <a:r>
              <a:rPr lang="en" sz="1300" dirty="0">
                <a:solidFill>
                  <a:schemeClr val="dk1"/>
                </a:solidFill>
              </a:rPr>
              <a:t>G1 = 20, G2 = 25, G3 = 30</a:t>
            </a:r>
            <a:endParaRPr sz="1300" dirty="0">
              <a:solidFill>
                <a:schemeClr val="dk1"/>
              </a:solidFill>
            </a:endParaRPr>
          </a:p>
          <a:p>
            <a:pPr marL="914400" lvl="1" indent="-311150" algn="l" rtl="0">
              <a:spcBef>
                <a:spcPts val="0"/>
              </a:spcBef>
              <a:spcAft>
                <a:spcPts val="0"/>
              </a:spcAft>
              <a:buClr>
                <a:schemeClr val="dk1"/>
              </a:buClr>
              <a:buSzPts val="1300"/>
              <a:buChar char="○"/>
            </a:pPr>
            <a:r>
              <a:rPr lang="en" sz="1300" dirty="0">
                <a:solidFill>
                  <a:schemeClr val="dk1"/>
                </a:solidFill>
              </a:rPr>
              <a:t>Total sum = 20 + 25 + 30 = 75</a:t>
            </a:r>
            <a:endParaRPr sz="1300" dirty="0">
              <a:solidFill>
                <a:schemeClr val="dk1"/>
              </a:solidFill>
            </a:endParaRPr>
          </a:p>
          <a:p>
            <a:pPr marL="0" lvl="0" indent="0" algn="l" rtl="0">
              <a:spcBef>
                <a:spcPts val="0"/>
              </a:spcBef>
              <a:spcAft>
                <a:spcPts val="0"/>
              </a:spcAft>
              <a:buNone/>
            </a:pPr>
            <a:endParaRPr sz="1300" dirty="0">
              <a:solidFill>
                <a:schemeClr val="dk1"/>
              </a:solidFill>
            </a:endParaRPr>
          </a:p>
        </p:txBody>
      </p:sp>
      <p:sp>
        <p:nvSpPr>
          <p:cNvPr id="82" name="Google Shape;82;g33d526c821e_0_17"/>
          <p:cNvSpPr txBox="1">
            <a:spLocks noGrp="1"/>
          </p:cNvSpPr>
          <p:nvPr>
            <p:ph type="body" idx="1"/>
          </p:nvPr>
        </p:nvSpPr>
        <p:spPr>
          <a:xfrm>
            <a:off x="4572000" y="1120000"/>
            <a:ext cx="3999900" cy="34164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Clr>
                <a:schemeClr val="dk1"/>
              </a:buClr>
              <a:buSzPts val="1300"/>
              <a:buChar char="●"/>
            </a:pPr>
            <a:r>
              <a:rPr lang="en" sz="1300" dirty="0">
                <a:solidFill>
                  <a:schemeClr val="dk1"/>
                </a:solidFill>
              </a:rPr>
              <a:t>K says: “Lower” (because 75 &gt; 50).</a:t>
            </a:r>
            <a:endParaRPr sz="1300" dirty="0">
              <a:solidFill>
                <a:schemeClr val="dk1"/>
              </a:solidFill>
            </a:endParaRPr>
          </a:p>
          <a:p>
            <a:pPr marL="457200" lvl="0" indent="-311150" algn="l" rtl="0">
              <a:spcBef>
                <a:spcPts val="0"/>
              </a:spcBef>
              <a:spcAft>
                <a:spcPts val="0"/>
              </a:spcAft>
              <a:buClr>
                <a:schemeClr val="dk1"/>
              </a:buClr>
              <a:buSzPts val="1300"/>
              <a:buChar char="●"/>
            </a:pPr>
            <a:r>
              <a:rPr lang="en" sz="1300" dirty="0">
                <a:solidFill>
                  <a:schemeClr val="dk1"/>
                </a:solidFill>
              </a:rPr>
              <a:t>The Guessers adjust again:</a:t>
            </a:r>
            <a:endParaRPr sz="1300" dirty="0">
              <a:solidFill>
                <a:schemeClr val="dk1"/>
              </a:solidFill>
            </a:endParaRPr>
          </a:p>
          <a:p>
            <a:pPr marL="914400" lvl="1" indent="-311150" algn="l" rtl="0">
              <a:spcBef>
                <a:spcPts val="0"/>
              </a:spcBef>
              <a:spcAft>
                <a:spcPts val="0"/>
              </a:spcAft>
              <a:buClr>
                <a:schemeClr val="dk1"/>
              </a:buClr>
              <a:buSzPts val="1300"/>
              <a:buChar char="○"/>
            </a:pPr>
            <a:r>
              <a:rPr lang="en" sz="1300" dirty="0">
                <a:solidFill>
                  <a:schemeClr val="dk1"/>
                </a:solidFill>
              </a:rPr>
              <a:t>G1 = 15, G2 = 25, G3 = 35</a:t>
            </a:r>
            <a:endParaRPr sz="1300" dirty="0">
              <a:solidFill>
                <a:schemeClr val="dk1"/>
              </a:solidFill>
            </a:endParaRPr>
          </a:p>
          <a:p>
            <a:pPr marL="914400" lvl="1" indent="-311150" algn="l" rtl="0">
              <a:spcBef>
                <a:spcPts val="0"/>
              </a:spcBef>
              <a:spcAft>
                <a:spcPts val="0"/>
              </a:spcAft>
              <a:buClr>
                <a:schemeClr val="dk1"/>
              </a:buClr>
              <a:buSzPts val="1300"/>
              <a:buChar char="○"/>
            </a:pPr>
            <a:r>
              <a:rPr lang="en" sz="1300" dirty="0">
                <a:solidFill>
                  <a:schemeClr val="dk1"/>
                </a:solidFill>
              </a:rPr>
              <a:t>Total sum = 15 + 25 + 35 = 75</a:t>
            </a:r>
            <a:endParaRPr sz="1300" dirty="0">
              <a:solidFill>
                <a:schemeClr val="dk1"/>
              </a:solidFill>
            </a:endParaRPr>
          </a:p>
          <a:p>
            <a:pPr marL="457200" lvl="0" indent="-311150" algn="l" rtl="0">
              <a:spcBef>
                <a:spcPts val="0"/>
              </a:spcBef>
              <a:spcAft>
                <a:spcPts val="0"/>
              </a:spcAft>
              <a:buClr>
                <a:schemeClr val="dk1"/>
              </a:buClr>
              <a:buSzPts val="1300"/>
              <a:buChar char="●"/>
            </a:pPr>
            <a:r>
              <a:rPr lang="en" sz="1300" dirty="0">
                <a:solidFill>
                  <a:schemeClr val="dk1"/>
                </a:solidFill>
              </a:rPr>
              <a:t>K says: “Lower” (because 75 &gt; 50).</a:t>
            </a:r>
            <a:endParaRPr sz="1300" dirty="0">
              <a:solidFill>
                <a:schemeClr val="dk1"/>
              </a:solidFill>
            </a:endParaRPr>
          </a:p>
          <a:p>
            <a:pPr marL="457200" lvl="0" indent="-311150" algn="l" rtl="0">
              <a:spcBef>
                <a:spcPts val="0"/>
              </a:spcBef>
              <a:spcAft>
                <a:spcPts val="0"/>
              </a:spcAft>
              <a:buClr>
                <a:schemeClr val="dk1"/>
              </a:buClr>
              <a:buSzPts val="1300"/>
              <a:buChar char="●"/>
            </a:pPr>
            <a:r>
              <a:rPr lang="en" sz="1300" dirty="0">
                <a:solidFill>
                  <a:schemeClr val="dk1"/>
                </a:solidFill>
              </a:rPr>
              <a:t>The Guessers adjust again:</a:t>
            </a:r>
            <a:endParaRPr sz="1300" dirty="0">
              <a:solidFill>
                <a:schemeClr val="dk1"/>
              </a:solidFill>
            </a:endParaRPr>
          </a:p>
          <a:p>
            <a:pPr marL="914400" lvl="1" indent="-311150" algn="l" rtl="0">
              <a:spcBef>
                <a:spcPts val="0"/>
              </a:spcBef>
              <a:spcAft>
                <a:spcPts val="0"/>
              </a:spcAft>
              <a:buClr>
                <a:schemeClr val="dk1"/>
              </a:buClr>
              <a:buSzPts val="1300"/>
              <a:buChar char="○"/>
            </a:pPr>
            <a:r>
              <a:rPr lang="en" sz="1300" dirty="0">
                <a:solidFill>
                  <a:schemeClr val="dk1"/>
                </a:solidFill>
              </a:rPr>
              <a:t>G1 = 15, G2 = 20, G3 = 20</a:t>
            </a:r>
            <a:endParaRPr sz="1300" dirty="0">
              <a:solidFill>
                <a:schemeClr val="dk1"/>
              </a:solidFill>
            </a:endParaRPr>
          </a:p>
          <a:p>
            <a:pPr marL="914400" lvl="1" indent="-311150" algn="l" rtl="0">
              <a:spcBef>
                <a:spcPts val="0"/>
              </a:spcBef>
              <a:spcAft>
                <a:spcPts val="0"/>
              </a:spcAft>
              <a:buClr>
                <a:schemeClr val="dk1"/>
              </a:buClr>
              <a:buSzPts val="1300"/>
              <a:buChar char="○"/>
            </a:pPr>
            <a:r>
              <a:rPr lang="en" sz="1300" dirty="0">
                <a:solidFill>
                  <a:schemeClr val="dk1"/>
                </a:solidFill>
              </a:rPr>
              <a:t>Total sum = 15 + 20 + 20 = 55</a:t>
            </a:r>
            <a:endParaRPr sz="1300" dirty="0">
              <a:solidFill>
                <a:schemeClr val="dk1"/>
              </a:solidFill>
            </a:endParaRPr>
          </a:p>
          <a:p>
            <a:pPr marL="457200" lvl="0" indent="-311150" algn="l" rtl="0">
              <a:spcBef>
                <a:spcPts val="0"/>
              </a:spcBef>
              <a:spcAft>
                <a:spcPts val="0"/>
              </a:spcAft>
              <a:buClr>
                <a:schemeClr val="dk1"/>
              </a:buClr>
              <a:buSzPts val="1300"/>
              <a:buChar char="●"/>
            </a:pPr>
            <a:r>
              <a:rPr lang="en" sz="1300" dirty="0">
                <a:solidFill>
                  <a:schemeClr val="dk1"/>
                </a:solidFill>
              </a:rPr>
              <a:t>K says: “Lower” (because 55 &gt; 50).</a:t>
            </a:r>
            <a:endParaRPr sz="1300" dirty="0">
              <a:solidFill>
                <a:schemeClr val="dk1"/>
              </a:solidFill>
            </a:endParaRPr>
          </a:p>
          <a:p>
            <a:pPr marL="457200" lvl="0" indent="-311150" algn="l" rtl="0">
              <a:spcBef>
                <a:spcPts val="0"/>
              </a:spcBef>
              <a:spcAft>
                <a:spcPts val="0"/>
              </a:spcAft>
              <a:buClr>
                <a:schemeClr val="dk1"/>
              </a:buClr>
              <a:buSzPts val="1300"/>
              <a:buChar char="●"/>
            </a:pPr>
            <a:r>
              <a:rPr lang="en" sz="1300" dirty="0">
                <a:solidFill>
                  <a:schemeClr val="dk1"/>
                </a:solidFill>
              </a:rPr>
              <a:t>The Guessers adjust again:</a:t>
            </a:r>
            <a:endParaRPr sz="1300" dirty="0">
              <a:solidFill>
                <a:schemeClr val="dk1"/>
              </a:solidFill>
            </a:endParaRPr>
          </a:p>
          <a:p>
            <a:pPr marL="914400" lvl="1" indent="-311150" algn="l" rtl="0">
              <a:spcBef>
                <a:spcPts val="0"/>
              </a:spcBef>
              <a:spcAft>
                <a:spcPts val="0"/>
              </a:spcAft>
              <a:buClr>
                <a:schemeClr val="dk1"/>
              </a:buClr>
              <a:buSzPts val="1300"/>
              <a:buChar char="○"/>
            </a:pPr>
            <a:r>
              <a:rPr lang="en" sz="1300" dirty="0">
                <a:solidFill>
                  <a:schemeClr val="dk1"/>
                </a:solidFill>
              </a:rPr>
              <a:t>G1 = 10, G2 = 15, G3 = 20</a:t>
            </a:r>
            <a:endParaRPr sz="1300" dirty="0">
              <a:solidFill>
                <a:schemeClr val="dk1"/>
              </a:solidFill>
            </a:endParaRPr>
          </a:p>
          <a:p>
            <a:pPr marL="914400" lvl="1" indent="-311150" algn="l" rtl="0">
              <a:spcBef>
                <a:spcPts val="0"/>
              </a:spcBef>
              <a:spcAft>
                <a:spcPts val="0"/>
              </a:spcAft>
              <a:buClr>
                <a:schemeClr val="dk1"/>
              </a:buClr>
              <a:buSzPts val="1300"/>
              <a:buChar char="○"/>
            </a:pPr>
            <a:r>
              <a:rPr lang="en" sz="1300" dirty="0">
                <a:solidFill>
                  <a:schemeClr val="dk1"/>
                </a:solidFill>
              </a:rPr>
              <a:t>Total sum = 10 + 15 + 20 = 45</a:t>
            </a:r>
            <a:endParaRPr sz="1300" dirty="0">
              <a:solidFill>
                <a:schemeClr val="dk1"/>
              </a:solidFill>
            </a:endParaRPr>
          </a:p>
          <a:p>
            <a:pPr marL="457200" lvl="0" indent="-311150" algn="l" rtl="0">
              <a:spcBef>
                <a:spcPts val="0"/>
              </a:spcBef>
              <a:spcAft>
                <a:spcPts val="0"/>
              </a:spcAft>
              <a:buClr>
                <a:schemeClr val="dk1"/>
              </a:buClr>
              <a:buSzPts val="1300"/>
              <a:buChar char="●"/>
            </a:pPr>
            <a:r>
              <a:rPr lang="en" sz="1300" dirty="0">
                <a:solidFill>
                  <a:schemeClr val="dk1"/>
                </a:solidFill>
              </a:rPr>
              <a:t>K says: “Correct!” (because 45 matches the original number).</a:t>
            </a:r>
            <a:endParaRPr sz="1300" dirty="0">
              <a:solidFill>
                <a:schemeClr val="dk1"/>
              </a:solidFill>
            </a:endParaRPr>
          </a:p>
        </p:txBody>
      </p:sp>
      <p:cxnSp>
        <p:nvCxnSpPr>
          <p:cNvPr id="83" name="Google Shape;83;g33d526c821e_0_17"/>
          <p:cNvCxnSpPr>
            <a:stCxn id="81" idx="2"/>
            <a:endCxn id="82" idx="0"/>
          </p:cNvCxnSpPr>
          <p:nvPr/>
        </p:nvCxnSpPr>
        <p:spPr>
          <a:xfrm rot="-5400000">
            <a:off x="2717400" y="714325"/>
            <a:ext cx="3448800" cy="4260300"/>
          </a:xfrm>
          <a:prstGeom prst="bentConnector5">
            <a:avLst>
              <a:gd name="adj1" fmla="val -6905"/>
              <a:gd name="adj2" fmla="val 50000"/>
              <a:gd name="adj3" fmla="val 106907"/>
            </a:avLst>
          </a:prstGeom>
          <a:noFill/>
          <a:ln w="28575" cap="flat" cmpd="sng">
            <a:solidFill>
              <a:schemeClr val="dk2"/>
            </a:solidFill>
            <a:prstDash val="solid"/>
            <a:round/>
            <a:headEnd type="oval" w="med" len="med"/>
            <a:tailEnd type="triangle" w="med" len="med"/>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g33d526c821e_0_26"/>
          <p:cNvSpPr txBox="1">
            <a:spLocks noGrp="1"/>
          </p:cNvSpPr>
          <p:nvPr>
            <p:ph type="title"/>
          </p:nvPr>
        </p:nvSpPr>
        <p:spPr>
          <a:xfrm>
            <a:off x="311700" y="282750"/>
            <a:ext cx="8081100" cy="4644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2800"/>
              <a:buFont typeface="Arial"/>
              <a:buNone/>
            </a:pPr>
            <a:r>
              <a:rPr lang="en" sz="2400" b="1" dirty="0">
                <a:solidFill>
                  <a:srgbClr val="6091BA"/>
                </a:solidFill>
                <a:latin typeface="Open Sans"/>
                <a:ea typeface="Open Sans"/>
                <a:cs typeface="Open Sans"/>
                <a:sym typeface="Open Sans"/>
              </a:rPr>
              <a:t>Discussion Questions:</a:t>
            </a:r>
            <a:endParaRPr sz="2400" b="1" dirty="0">
              <a:solidFill>
                <a:srgbClr val="6091BA"/>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2800"/>
              <a:buFont typeface="Arial"/>
              <a:buNone/>
            </a:pPr>
            <a:r>
              <a:rPr lang="en" sz="500" dirty="0">
                <a:latin typeface="Open Sans"/>
                <a:ea typeface="Open Sans"/>
                <a:cs typeface="Open Sans"/>
                <a:sym typeface="Open Sans"/>
              </a:rPr>
              <a:t> </a:t>
            </a:r>
            <a:endParaRPr sz="500" dirty="0">
              <a:latin typeface="Open Sans"/>
              <a:ea typeface="Open Sans"/>
              <a:cs typeface="Open Sans"/>
              <a:sym typeface="Open Sans"/>
            </a:endParaRPr>
          </a:p>
          <a:p>
            <a:pPr marL="457200" lvl="0" indent="-317500" algn="l" rtl="0">
              <a:lnSpc>
                <a:spcPct val="115000"/>
              </a:lnSpc>
              <a:spcBef>
                <a:spcPts val="0"/>
              </a:spcBef>
              <a:spcAft>
                <a:spcPts val="0"/>
              </a:spcAft>
              <a:buSzPts val="1400"/>
              <a:buFont typeface="Open Sans"/>
              <a:buChar char="-"/>
            </a:pPr>
            <a:r>
              <a:rPr lang="en" sz="1400" dirty="0">
                <a:latin typeface="Open Sans"/>
                <a:ea typeface="Open Sans"/>
                <a:cs typeface="Open Sans"/>
                <a:sym typeface="Open Sans"/>
              </a:rPr>
              <a:t>How could you have made this process more efficient?</a:t>
            </a:r>
            <a:endParaRPr sz="1400" dirty="0">
              <a:latin typeface="Open Sans"/>
              <a:ea typeface="Open Sans"/>
              <a:cs typeface="Open Sans"/>
              <a:sym typeface="Open Sans"/>
            </a:endParaRPr>
          </a:p>
          <a:p>
            <a:pPr marL="457200" lvl="0" indent="-317500" algn="l" rtl="0">
              <a:lnSpc>
                <a:spcPct val="115000"/>
              </a:lnSpc>
              <a:spcBef>
                <a:spcPts val="0"/>
              </a:spcBef>
              <a:spcAft>
                <a:spcPts val="0"/>
              </a:spcAft>
              <a:buSzPts val="1400"/>
              <a:buFont typeface="Open Sans"/>
              <a:buChar char="-"/>
            </a:pPr>
            <a:r>
              <a:rPr lang="en" sz="1400" dirty="0">
                <a:latin typeface="Open Sans"/>
                <a:ea typeface="Open Sans"/>
                <a:cs typeface="Open Sans"/>
                <a:sym typeface="Open Sans"/>
              </a:rPr>
              <a:t>How was this game similar to the way in which a scientist might try different combinations of materials to identify the best one?</a:t>
            </a:r>
            <a:endParaRPr sz="1400" dirty="0">
              <a:latin typeface="Open Sans"/>
              <a:ea typeface="Open Sans"/>
              <a:cs typeface="Open Sans"/>
              <a:sym typeface="Open Sans"/>
            </a:endParaRPr>
          </a:p>
          <a:p>
            <a:pPr marL="457200" lvl="0" indent="-317500" algn="l" rtl="0">
              <a:lnSpc>
                <a:spcPct val="115000"/>
              </a:lnSpc>
              <a:spcBef>
                <a:spcPts val="0"/>
              </a:spcBef>
              <a:spcAft>
                <a:spcPts val="0"/>
              </a:spcAft>
              <a:buSzPts val="1400"/>
              <a:buFont typeface="Open Sans"/>
              <a:buChar char="-"/>
            </a:pPr>
            <a:r>
              <a:rPr lang="en" sz="1400" dirty="0">
                <a:latin typeface="Open Sans"/>
                <a:ea typeface="Open Sans"/>
                <a:cs typeface="Open Sans"/>
                <a:sym typeface="Open Sans"/>
              </a:rPr>
              <a:t>Why might a materials scientist use a computer simulation like this instead of building and testing combinations of materials using real physical objects? </a:t>
            </a:r>
            <a:endParaRPr sz="1400" dirty="0">
              <a:latin typeface="Open Sans"/>
              <a:ea typeface="Open Sans"/>
              <a:cs typeface="Open Sans"/>
              <a:sym typeface="Open Sans"/>
            </a:endParaRPr>
          </a:p>
          <a:p>
            <a:pPr marL="457200" lvl="0" indent="-317500" algn="l" rtl="0">
              <a:lnSpc>
                <a:spcPct val="115000"/>
              </a:lnSpc>
              <a:spcBef>
                <a:spcPts val="0"/>
              </a:spcBef>
              <a:spcAft>
                <a:spcPts val="0"/>
              </a:spcAft>
              <a:buSzPts val="1400"/>
              <a:buFont typeface="Open Sans"/>
              <a:buChar char="-"/>
            </a:pPr>
            <a:r>
              <a:rPr lang="en" sz="1400" dirty="0">
                <a:latin typeface="Open Sans"/>
                <a:ea typeface="Open Sans"/>
                <a:cs typeface="Open Sans"/>
                <a:sym typeface="Open Sans"/>
              </a:rPr>
              <a:t>(For students with computer science background) What code segments or functions did this game remind you of? </a:t>
            </a:r>
            <a:endParaRPr sz="1400" dirty="0">
              <a:latin typeface="Open Sans"/>
              <a:ea typeface="Open Sans"/>
              <a:cs typeface="Open Sans"/>
              <a:sym typeface="Open Sans"/>
            </a:endParaRPr>
          </a:p>
          <a:p>
            <a:pPr marL="457200" lvl="0" indent="0" algn="l" rtl="0">
              <a:lnSpc>
                <a:spcPct val="115000"/>
              </a:lnSpc>
              <a:spcBef>
                <a:spcPts val="0"/>
              </a:spcBef>
              <a:spcAft>
                <a:spcPts val="0"/>
              </a:spcAft>
              <a:buNone/>
            </a:pPr>
            <a:endParaRPr sz="1400" dirty="0">
              <a:latin typeface="Open Sans"/>
              <a:ea typeface="Open Sans"/>
              <a:cs typeface="Open Sans"/>
              <a:sym typeface="Open Sans"/>
            </a:endParaRPr>
          </a:p>
          <a:p>
            <a:pPr marL="0" lvl="0" indent="0" algn="l" rtl="0">
              <a:lnSpc>
                <a:spcPct val="115000"/>
              </a:lnSpc>
              <a:spcBef>
                <a:spcPts val="0"/>
              </a:spcBef>
              <a:spcAft>
                <a:spcPts val="0"/>
              </a:spcAft>
              <a:buSzPts val="2800"/>
              <a:buNone/>
            </a:pPr>
            <a:r>
              <a:rPr lang="en" sz="2400" b="1" dirty="0">
                <a:solidFill>
                  <a:srgbClr val="6091BA"/>
                </a:solidFill>
                <a:latin typeface="Open Sans"/>
                <a:ea typeface="Open Sans"/>
                <a:cs typeface="Open Sans"/>
                <a:sym typeface="Open Sans"/>
              </a:rPr>
              <a:t>Key Takeaways:</a:t>
            </a:r>
            <a:endParaRPr sz="2400" b="1" dirty="0">
              <a:solidFill>
                <a:srgbClr val="6091BA"/>
              </a:solidFill>
              <a:latin typeface="Open Sans"/>
              <a:ea typeface="Open Sans"/>
              <a:cs typeface="Open Sans"/>
              <a:sym typeface="Open Sans"/>
            </a:endParaRPr>
          </a:p>
          <a:p>
            <a:pPr marL="0" lvl="0" indent="0" algn="l" rtl="0">
              <a:lnSpc>
                <a:spcPct val="115000"/>
              </a:lnSpc>
              <a:spcBef>
                <a:spcPts val="0"/>
              </a:spcBef>
              <a:spcAft>
                <a:spcPts val="0"/>
              </a:spcAft>
              <a:buSzPts val="2800"/>
              <a:buNone/>
            </a:pPr>
            <a:r>
              <a:rPr lang="en" sz="500" dirty="0">
                <a:latin typeface="Open Sans"/>
                <a:ea typeface="Open Sans"/>
                <a:cs typeface="Open Sans"/>
                <a:sym typeface="Open Sans"/>
              </a:rPr>
              <a:t> </a:t>
            </a:r>
            <a:endParaRPr sz="500" dirty="0">
              <a:latin typeface="Open Sans"/>
              <a:ea typeface="Open Sans"/>
              <a:cs typeface="Open Sans"/>
              <a:sym typeface="Open Sans"/>
            </a:endParaRPr>
          </a:p>
          <a:p>
            <a:pPr marL="457200" lvl="0" indent="-317500" algn="l" rtl="0">
              <a:lnSpc>
                <a:spcPct val="115000"/>
              </a:lnSpc>
              <a:spcBef>
                <a:spcPts val="0"/>
              </a:spcBef>
              <a:spcAft>
                <a:spcPts val="0"/>
              </a:spcAft>
              <a:buSzPts val="1400"/>
              <a:buFont typeface="Open Sans"/>
              <a:buChar char="-"/>
            </a:pPr>
            <a:r>
              <a:rPr lang="en" sz="1400" b="1" dirty="0">
                <a:latin typeface="Open Sans"/>
                <a:ea typeface="Open Sans"/>
                <a:cs typeface="Open Sans"/>
                <a:sym typeface="Open Sans"/>
              </a:rPr>
              <a:t>Iterative Refinement</a:t>
            </a:r>
            <a:r>
              <a:rPr lang="en" sz="1400" dirty="0">
                <a:latin typeface="Open Sans"/>
                <a:ea typeface="Open Sans"/>
                <a:cs typeface="Open Sans"/>
                <a:sym typeface="Open Sans"/>
              </a:rPr>
              <a:t>: This game highlights how refining your approach (in this case, guesses) based on feedback leads you closer to a solution.</a:t>
            </a:r>
            <a:endParaRPr sz="1400" dirty="0">
              <a:latin typeface="Open Sans"/>
              <a:ea typeface="Open Sans"/>
              <a:cs typeface="Open Sans"/>
              <a:sym typeface="Open Sans"/>
            </a:endParaRPr>
          </a:p>
          <a:p>
            <a:pPr marL="0" lvl="0" indent="0" algn="l" rtl="0">
              <a:lnSpc>
                <a:spcPct val="115000"/>
              </a:lnSpc>
              <a:spcBef>
                <a:spcPts val="0"/>
              </a:spcBef>
              <a:spcAft>
                <a:spcPts val="0"/>
              </a:spcAft>
              <a:buNone/>
            </a:pPr>
            <a:endParaRPr sz="1400" dirty="0">
              <a:latin typeface="Open Sans"/>
              <a:ea typeface="Open Sans"/>
              <a:cs typeface="Open Sans"/>
              <a:sym typeface="Open Sans"/>
            </a:endParaRPr>
          </a:p>
          <a:p>
            <a:pPr marL="457200" lvl="0" indent="-317500" algn="l" rtl="0">
              <a:lnSpc>
                <a:spcPct val="115000"/>
              </a:lnSpc>
              <a:spcBef>
                <a:spcPts val="0"/>
              </a:spcBef>
              <a:spcAft>
                <a:spcPts val="0"/>
              </a:spcAft>
              <a:buSzPts val="1400"/>
              <a:buFont typeface="Open Sans"/>
              <a:buChar char="-"/>
            </a:pPr>
            <a:r>
              <a:rPr lang="en" sz="1400" b="1" dirty="0">
                <a:latin typeface="Open Sans"/>
                <a:ea typeface="Open Sans"/>
                <a:cs typeface="Open Sans"/>
                <a:sym typeface="Open Sans"/>
              </a:rPr>
              <a:t>Feedback Loops</a:t>
            </a:r>
            <a:r>
              <a:rPr lang="en" sz="1400" dirty="0">
                <a:latin typeface="Open Sans"/>
                <a:ea typeface="Open Sans"/>
                <a:cs typeface="Open Sans"/>
                <a:sym typeface="Open Sans"/>
              </a:rPr>
              <a:t>: The feedback from the Keeper guides the Guessers to adjust their numbers systematically.</a:t>
            </a:r>
            <a:endParaRPr sz="1400" dirty="0">
              <a:latin typeface="Open Sans"/>
              <a:ea typeface="Open Sans"/>
              <a:cs typeface="Open Sans"/>
              <a:sym typeface="Open Sans"/>
            </a:endParaRPr>
          </a:p>
          <a:p>
            <a:pPr marL="457200" lvl="0" indent="0" algn="l" rtl="0">
              <a:lnSpc>
                <a:spcPct val="115000"/>
              </a:lnSpc>
              <a:spcBef>
                <a:spcPts val="0"/>
              </a:spcBef>
              <a:spcAft>
                <a:spcPts val="0"/>
              </a:spcAft>
              <a:buNone/>
            </a:pPr>
            <a:endParaRPr sz="1400" dirty="0">
              <a:latin typeface="Open Sans"/>
              <a:ea typeface="Open Sans"/>
              <a:cs typeface="Open Sans"/>
              <a:sym typeface="Open Sans"/>
            </a:endParaRPr>
          </a:p>
          <a:p>
            <a:pPr marL="0" lvl="0" indent="0" algn="l" rtl="0">
              <a:lnSpc>
                <a:spcPct val="115000"/>
              </a:lnSpc>
              <a:spcBef>
                <a:spcPts val="0"/>
              </a:spcBef>
              <a:spcAft>
                <a:spcPts val="0"/>
              </a:spcAft>
              <a:buNone/>
            </a:pPr>
            <a:endParaRPr sz="1400" dirty="0">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789</Words>
  <Application>Microsoft Macintosh PowerPoint</Application>
  <PresentationFormat>On-screen Show (16:9)</PresentationFormat>
  <Paragraphs>94</Paragraphs>
  <Slides>7</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Open Sans</vt:lpstr>
      <vt:lpstr>Simple Light</vt:lpstr>
      <vt:lpstr>PowerPoint Presentation</vt:lpstr>
      <vt:lpstr>PowerPoint Presentation</vt:lpstr>
      <vt:lpstr>GOAL:  The goal of the game is to illustrate the process of iterative refinement in finding a numerical value through repeated guesses and adjustments based on feedback.  MATERIALS NEEDED:   Writing utensils Paper or whiteboard to write on Calculator (optional)    </vt:lpstr>
      <vt:lpstr>STEP 1: Choose the Secret Number   The Keeper (K) chooses a number between 1 and 100. K writes down the number but does not reveal it to others.  STEP 2: Make Initial Individual Guess   Guessers (G)  each independently choose a number between 1 and 100. Gs write down the numbers they chose but do not reveal the number.  STEP 3: Calculate Team Guess   K says “Guess.” Gs reveal their numbers. G1 adds all the numbers together and presents the final result.  For example: If G1 = 25, G2 = 30, G3 = 40, then the total sum is 95. </vt:lpstr>
      <vt:lpstr>STEP 4: Knower Responds   K gives feedback to Gs, without revealing the secret number. If the sum is higher than the secret number, K says “Too high”... Go on to Step 5. If the sum is lower than the secret number, K says “Too low”... Go on to Step 5 If the sum is correct, K says “Correct!” … Game ends!  STEP 5: Refine Individual Guesses   Gs discuss ideas about their next guess but do not reveal or suggest specific numbers. Each G writes down their own number.  STEP 6: Calculate New Team Guess   K says “Guess.” Gs reveal their numbers. G1 adds all the numbers together and presents the final result.  For example: If G1 = 25, G2 = 30, G3 = 40, then the total sum is 95.</vt:lpstr>
      <vt:lpstr>Example Game Sequence  </vt:lpstr>
      <vt:lpstr>Discussion Questions:   How could you have made this process more efficient? How was this game similar to the way in which a scientist might try different combinations of materials to identify the best one? Why might a materials scientist use a computer simulation like this instead of building and testing combinations of materials using real physical objects?  (For students with computer science background) What code segments or functions did this game remind you of?   Key Takeaways:   Iterative Refinement: This game highlights how refining your approach (in this case, guesses) based on feedback leads you closer to a solution.  Feedback Loops: The feedback from the Keeper guides the Guessers to adjust their numbers systematically.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Dua Naim Chaker</dc:creator>
  <cp:lastModifiedBy>Beth McElroy</cp:lastModifiedBy>
  <cp:revision>6</cp:revision>
  <dcterms:modified xsi:type="dcterms:W3CDTF">2026-06-04T17:27:02Z</dcterms:modified>
</cp:coreProperties>
</file>