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80603050402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f5ef5882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f5ef5882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f5ef58826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f5ef58826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f5ef58826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f5ef58826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45d3da8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345d3da8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 students 5 minutes to explore this website.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are our buildings currently cooled and heated?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what the HVAC system looks like, have you seen these on buildings? What is their purpose? To heat and cool the building as necessary. </a:t>
            </a: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these? Wires and thermostats. What do they to? These control the different types of systems of heating and cooling in a building. </a:t>
            </a: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a room all alone it may feel cool but add 50 people to the same room and how does it feel? Why? Body heat may affect a room.</a:t>
            </a: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factors that affect a rooms.</a:t>
            </a: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living wall? It is just an area of plant growth in a building. These can be moveable or stationary as the ones pictured are</a:t>
            </a: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Quickly walk through photosynthesis. What is evaoptraspiration? Transpiration= </a:t>
            </a:r>
            <a:r>
              <a:rPr lang="en-US" sz="12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release of water from plant leaves </a:t>
            </a:r>
            <a:r>
              <a:rPr lang="en-US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Evaporation=</a:t>
            </a:r>
            <a:r>
              <a:rPr lang="en-US" sz="12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vaporization that occurs on the surface of a liquid as it changes into the gas phase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monitor our environment.</a:t>
            </a: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7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fort.cbe.berkeley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ft.org/your-rights/safety-health/environmental-health-and-safety/building-hazards/carbon-dioxid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co2meter.com/blogs/news/7334762-indoor-air-quality-in-the-classroom" TargetMode="External"/><Relationship Id="rId4" Type="http://schemas.openxmlformats.org/officeDocument/2006/relationships/hyperlink" Target="https://www.trane.com/commercial/Uploads/PDF/520/ISS-APG001-E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psbotanicals.com/gallery/living-wall-project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hyperlink" Target="https://livewall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04970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Caveat"/>
              </a:rPr>
              <a:t>Indoor Environments and Living Walls</a:t>
            </a:r>
            <a:endParaRPr lang="en-US"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24" y="1358406"/>
            <a:ext cx="5734689" cy="10876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f5ef58826_2_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Living Wall Day 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/>
              <a:t>Brainstorming</a:t>
            </a:r>
            <a:endParaRPr/>
          </a:p>
        </p:txBody>
      </p:sp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spcBef>
                <a:spcPts val="0"/>
              </a:spcBef>
              <a:buSzPts val="2800"/>
            </a:pPr>
            <a:r>
              <a:rPr lang="en-US" dirty="0"/>
              <a:t>Where would be a good location for a living wall?</a:t>
            </a:r>
            <a:endParaRPr dirty="0"/>
          </a:p>
          <a:p>
            <a:pPr marL="514350" lvl="1" indent="-171450">
              <a:buSzPts val="2400"/>
            </a:pPr>
            <a:r>
              <a:rPr lang="en-US" dirty="0"/>
              <a:t>Remember: we want it somewhere it could be helpful, for example: </a:t>
            </a:r>
          </a:p>
          <a:p>
            <a:pPr marL="857250" lvl="2" indent="-171450">
              <a:buSzPts val="2400"/>
            </a:pPr>
            <a:r>
              <a:rPr lang="en-US" dirty="0"/>
              <a:t>Improving the ambient humidity or CO</a:t>
            </a:r>
            <a:r>
              <a:rPr lang="en-US" sz="1000" dirty="0"/>
              <a:t>2</a:t>
            </a:r>
            <a:r>
              <a:rPr lang="en-US" dirty="0"/>
              <a:t> levels</a:t>
            </a:r>
          </a:p>
          <a:p>
            <a:pPr marL="857250" lvl="2" indent="-171450">
              <a:buSzPts val="2400"/>
            </a:pPr>
            <a:r>
              <a:rPr lang="en-US" dirty="0"/>
              <a:t>Improving aesthetics or as a beautification project</a:t>
            </a:r>
          </a:p>
          <a:p>
            <a:pPr marL="857250" lvl="2" indent="-171450">
              <a:buSzPts val="2400"/>
            </a:pPr>
            <a:r>
              <a:rPr lang="en-US" dirty="0"/>
              <a:t>What are some other ways a living wall can help an environment?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/>
              <a:t>Observations</a:t>
            </a:r>
            <a:endParaRPr/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spcBef>
                <a:spcPts val="0"/>
              </a:spcBef>
              <a:buSzPts val="2800"/>
            </a:pPr>
            <a:r>
              <a:rPr lang="en-US" dirty="0"/>
              <a:t>List a few ideal spaces for the living wall, and consider the following questions:</a:t>
            </a:r>
          </a:p>
          <a:p>
            <a:pPr marL="514350" lvl="1" indent="-171450">
              <a:buSzPts val="2800"/>
            </a:pPr>
            <a:r>
              <a:rPr lang="en-US" dirty="0"/>
              <a:t>What type of light does this area receive?</a:t>
            </a:r>
          </a:p>
          <a:p>
            <a:pPr marL="514350" lvl="1" indent="-171450">
              <a:buSzPts val="2800"/>
            </a:pPr>
            <a:r>
              <a:rPr lang="en-US" dirty="0"/>
              <a:t>How large of an area is it? </a:t>
            </a:r>
          </a:p>
          <a:p>
            <a:pPr marL="514350" lvl="1" indent="-171450">
              <a:buSzPts val="2800"/>
            </a:pPr>
            <a:r>
              <a:rPr lang="en-US" dirty="0"/>
              <a:t>Who would get to see it? </a:t>
            </a:r>
          </a:p>
          <a:p>
            <a:pPr marL="514350" lvl="1" indent="-171450">
              <a:buSzPts val="2800"/>
            </a:pPr>
            <a:r>
              <a:rPr lang="en-US" dirty="0"/>
              <a:t>What do you know about this area in terms of usage? </a:t>
            </a:r>
          </a:p>
          <a:p>
            <a:pPr marL="514350" lvl="1" indent="-171450">
              <a:buSzPts val="2800"/>
            </a:pPr>
            <a:r>
              <a:rPr lang="en-US" dirty="0"/>
              <a:t>Are there devices that would increase the amount of CO2 or humidity in this area?</a:t>
            </a:r>
            <a:endParaRPr dirty="0"/>
          </a:p>
          <a:p>
            <a:pPr marL="171450" indent="-171450">
              <a:buSzPts val="2800"/>
            </a:pPr>
            <a:r>
              <a:rPr lang="en-US" dirty="0"/>
              <a:t>Now, write a proposal based of this data.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/>
              <a:t>Data gathering</a:t>
            </a:r>
            <a:endParaRPr/>
          </a:p>
        </p:txBody>
      </p:sp>
      <p:sp>
        <p:nvSpPr>
          <p:cNvPr id="178" name="Google Shape;178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spcBef>
                <a:spcPts val="0"/>
              </a:spcBef>
              <a:buSzPts val="2800"/>
            </a:pPr>
            <a:r>
              <a:rPr lang="en-US" dirty="0"/>
              <a:t>Using the Arduino that you built to monitor you will need to collect a varied amount of data. You will need at least 30 points of data. </a:t>
            </a:r>
            <a:endParaRPr dirty="0"/>
          </a:p>
          <a:p>
            <a:pPr marL="171450" indent="-171450">
              <a:buSzPts val="2800"/>
            </a:pPr>
            <a:r>
              <a:rPr lang="en-US" dirty="0"/>
              <a:t>Calculate the average of temperature, relative humidity, and CO</a:t>
            </a:r>
            <a:r>
              <a:rPr lang="en-US" sz="1200" dirty="0"/>
              <a:t>2</a:t>
            </a:r>
            <a:r>
              <a:rPr lang="en-US" dirty="0"/>
              <a:t>. **If you complete this you can calculate the standard deviation of your data.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Average Chart</a:t>
            </a:r>
            <a:endParaRPr dirty="0"/>
          </a:p>
        </p:txBody>
      </p:sp>
      <p:graphicFrame>
        <p:nvGraphicFramePr>
          <p:cNvPr id="184" name="Google Shape;184;p13"/>
          <p:cNvGraphicFramePr/>
          <p:nvPr>
            <p:extLst>
              <p:ext uri="{D42A27DB-BD31-4B8C-83A1-F6EECF244321}">
                <p14:modId xmlns:p14="http://schemas.microsoft.com/office/powerpoint/2010/main" val="304113561"/>
              </p:ext>
            </p:extLst>
          </p:nvPr>
        </p:nvGraphicFramePr>
        <p:xfrm>
          <a:off x="628650" y="1369219"/>
          <a:ext cx="7886648" cy="28983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77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6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86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4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Location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Average Temp</a:t>
                      </a:r>
                      <a:endParaRPr sz="11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Average RH</a:t>
                      </a:r>
                      <a:endParaRPr sz="11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Average CO</a:t>
                      </a:r>
                      <a:r>
                        <a:rPr lang="en-US" sz="1000" dirty="0"/>
                        <a:t>2</a:t>
                      </a:r>
                      <a:endParaRPr sz="11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f5ef58826_2_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Living Wall Day 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f5ef58826_2_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Data analysis</a:t>
            </a:r>
            <a:endParaRPr/>
          </a:p>
        </p:txBody>
      </p:sp>
      <p:sp>
        <p:nvSpPr>
          <p:cNvPr id="196" name="Google Shape;196;g8f5ef58826_2_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r>
              <a:rPr lang="en-US"/>
              <a:t>What trends do you see with the chart?</a:t>
            </a:r>
            <a:endParaRPr/>
          </a:p>
          <a:p>
            <a:pPr marL="0" indent="0">
              <a:buNone/>
            </a:pPr>
            <a:r>
              <a:rPr lang="en-US"/>
              <a:t>What is it about that location that is the same or different?</a:t>
            </a:r>
            <a:endParaRPr/>
          </a:p>
          <a:p>
            <a:pPr marL="0" indent="0">
              <a:buNone/>
            </a:pPr>
            <a:r>
              <a:rPr lang="en-US"/>
              <a:t>Could we graph this data to show the information more clearly?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45d3da85f_0_0"/>
          <p:cNvSpPr txBox="1">
            <a:spLocks noGrp="1"/>
          </p:cNvSpPr>
          <p:nvPr>
            <p:ph type="title"/>
          </p:nvPr>
        </p:nvSpPr>
        <p:spPr>
          <a:xfrm>
            <a:off x="384919" y="189788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/>
              <a:t>How to find the right spot?</a:t>
            </a:r>
            <a:endParaRPr/>
          </a:p>
        </p:txBody>
      </p:sp>
      <p:sp>
        <p:nvSpPr>
          <p:cNvPr id="208" name="Google Shape;208;g1345d3da85f_0_0"/>
          <p:cNvSpPr txBox="1">
            <a:spLocks noGrp="1"/>
          </p:cNvSpPr>
          <p:nvPr>
            <p:ph type="body" idx="1"/>
          </p:nvPr>
        </p:nvSpPr>
        <p:spPr>
          <a:xfrm>
            <a:off x="384919" y="1109756"/>
            <a:ext cx="8130375" cy="35228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This website is great for showing where the optimal zone is for relative humidity temperature AND air flow. </a:t>
            </a:r>
            <a:endParaRPr dirty="0"/>
          </a:p>
          <a:p>
            <a:pPr marL="0" indent="0">
              <a:buNone/>
            </a:pPr>
            <a:r>
              <a:rPr lang="en-US" sz="975" dirty="0"/>
              <a:t>Things to know:</a:t>
            </a:r>
            <a:endParaRPr sz="975" dirty="0"/>
          </a:p>
          <a:p>
            <a:pPr indent="0">
              <a:buNone/>
            </a:pPr>
            <a:r>
              <a:rPr lang="en-US" sz="975" dirty="0"/>
              <a:t>Operative temperature—What is the temperature?</a:t>
            </a:r>
            <a:endParaRPr sz="975" dirty="0"/>
          </a:p>
          <a:p>
            <a:pPr indent="0">
              <a:buNone/>
            </a:pPr>
            <a:r>
              <a:rPr lang="en-US" sz="975" dirty="0"/>
              <a:t>Air speed—Is there a breeze?</a:t>
            </a:r>
            <a:endParaRPr sz="975" dirty="0"/>
          </a:p>
          <a:p>
            <a:pPr indent="0">
              <a:buNone/>
            </a:pPr>
            <a:r>
              <a:rPr lang="en-US" sz="975" dirty="0"/>
              <a:t>Humidity—How much water is in the air?</a:t>
            </a:r>
            <a:endParaRPr sz="975" dirty="0"/>
          </a:p>
          <a:p>
            <a:pPr marL="0" indent="0"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https://comfort.cbe.berkeley.edu/</a:t>
            </a:r>
            <a:endParaRPr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title"/>
          </p:nvPr>
        </p:nvSpPr>
        <p:spPr>
          <a:xfrm>
            <a:off x="628650" y="1214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sz="2400" dirty="0"/>
              <a:t>Example: Regulations Data Table for CO</a:t>
            </a:r>
            <a:r>
              <a:rPr lang="en-US" sz="1400" dirty="0"/>
              <a:t>2</a:t>
            </a:r>
            <a:endParaRPr sz="2400" dirty="0"/>
          </a:p>
        </p:txBody>
      </p:sp>
      <p:pic>
        <p:nvPicPr>
          <p:cNvPr id="214" name="Google Shape;21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77" b="11660"/>
          <a:stretch/>
        </p:blipFill>
        <p:spPr>
          <a:xfrm>
            <a:off x="715730" y="897235"/>
            <a:ext cx="7408125" cy="40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506119" y="30329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Recommendations</a:t>
            </a:r>
            <a:endParaRPr dirty="0"/>
          </a:p>
        </p:txBody>
      </p:sp>
      <p:sp>
        <p:nvSpPr>
          <p:cNvPr id="220" name="Google Shape;22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38100">
              <a:spcBef>
                <a:spcPts val="0"/>
              </a:spcBef>
              <a:buSzPts val="2800"/>
              <a:buNone/>
            </a:pPr>
            <a:r>
              <a:rPr lang="en-US" sz="1200" dirty="0">
                <a:solidFill>
                  <a:srgbClr val="373737"/>
                </a:solidFill>
              </a:rPr>
              <a:t>Industry standards recommend that a level of 1000 ppm carbon dioxide not be exceeded in classrooms. </a:t>
            </a:r>
            <a:endParaRPr sz="1200" dirty="0">
              <a:solidFill>
                <a:srgbClr val="373737"/>
              </a:solidFill>
            </a:endParaRPr>
          </a:p>
          <a:p>
            <a:pPr marL="171450" indent="-38100">
              <a:spcBef>
                <a:spcPts val="0"/>
              </a:spcBef>
              <a:buSzPts val="2800"/>
              <a:buNone/>
            </a:pPr>
            <a:endParaRPr sz="1125" dirty="0">
              <a:solidFill>
                <a:srgbClr val="373737"/>
              </a:solidFill>
            </a:endParaRPr>
          </a:p>
          <a:p>
            <a:pPr marL="171450" indent="-38100">
              <a:spcBef>
                <a:spcPts val="0"/>
              </a:spcBef>
              <a:buSzPts val="2800"/>
              <a:buNone/>
            </a:pPr>
            <a:endParaRPr sz="1125" dirty="0">
              <a:solidFill>
                <a:srgbClr val="373737"/>
              </a:solidFill>
            </a:endParaRPr>
          </a:p>
          <a:p>
            <a:pPr marL="171450" indent="-38100">
              <a:spcBef>
                <a:spcPts val="0"/>
              </a:spcBef>
              <a:buSzPts val="2800"/>
              <a:buNone/>
            </a:pPr>
            <a:endParaRPr dirty="0"/>
          </a:p>
        </p:txBody>
      </p:sp>
      <p:sp>
        <p:nvSpPr>
          <p:cNvPr id="221" name="Google Shape;221;p16"/>
          <p:cNvSpPr txBox="1"/>
          <p:nvPr/>
        </p:nvSpPr>
        <p:spPr>
          <a:xfrm>
            <a:off x="4881150" y="4060673"/>
            <a:ext cx="4262850" cy="68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71450" indent="-3810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US" sz="1125" dirty="0">
                <a:solidFill>
                  <a:srgbClr val="373737"/>
                </a:solidFill>
              </a:rPr>
              <a:t>Sources: </a:t>
            </a:r>
            <a:r>
              <a:rPr lang="en-US" sz="825" u="sng" dirty="0">
                <a:solidFill>
                  <a:schemeClr val="hlink"/>
                </a:solidFill>
                <a:hlinkClick r:id="rId3"/>
              </a:rPr>
              <a:t>https://www.uft.org/your-rights/safety-health/environmental-health-and-safety/building-hazards/carbon-dioxide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38100">
              <a:lnSpc>
                <a:spcPct val="90000"/>
              </a:lnSpc>
            </a:pPr>
            <a:r>
              <a:rPr lang="en-US" sz="825" u="sng" dirty="0">
                <a:solidFill>
                  <a:schemeClr val="hlink"/>
                </a:solidFill>
                <a:hlinkClick r:id="rId4"/>
              </a:rPr>
              <a:t>https://www.trane.com/commercial/Uploads/PDF/520/ISS-APG001-EN.pdf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  <a:p>
            <a:pPr marL="171450" indent="-38100">
              <a:lnSpc>
                <a:spcPct val="90000"/>
              </a:lnSpc>
            </a:pPr>
            <a:r>
              <a:rPr lang="en-US" sz="825" u="sng" dirty="0">
                <a:solidFill>
                  <a:schemeClr val="hlink"/>
                </a:solidFill>
                <a:hlinkClick r:id="rId5"/>
              </a:rPr>
              <a:t>https://www.co2meter.com/blogs/news/7334762-indoor-air-quality-ihe-classroom</a:t>
            </a:r>
            <a:endParaRPr sz="1050" dirty="0">
              <a:latin typeface="Calibri"/>
              <a:ea typeface="Calibri"/>
              <a:cs typeface="Calibri"/>
              <a:sym typeface="Calibri"/>
            </a:endParaRPr>
          </a:p>
          <a:p>
            <a:pPr marL="171450" indent="-38100">
              <a:lnSpc>
                <a:spcPct val="90000"/>
              </a:lnSpc>
              <a:buClr>
                <a:schemeClr val="dk1"/>
              </a:buClr>
              <a:buSzPts val="2800"/>
            </a:pPr>
            <a:endParaRPr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506119" y="162406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/>
              <a:t>WHY?</a:t>
            </a:r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body" idx="1"/>
          </p:nvPr>
        </p:nvSpPr>
        <p:spPr>
          <a:xfrm>
            <a:off x="587531" y="2342007"/>
            <a:ext cx="7886700" cy="157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-276225">
              <a:spcBef>
                <a:spcPts val="0"/>
              </a:spcBef>
              <a:buClr>
                <a:srgbClr val="373737"/>
              </a:buClr>
              <a:buSzPts val="2200"/>
              <a:buFont typeface="Arial"/>
              <a:buAutoNum type="arabicPeriod"/>
            </a:pPr>
            <a:r>
              <a:rPr lang="en-US" sz="1650" dirty="0">
                <a:solidFill>
                  <a:srgbClr val="373737"/>
                </a:solidFill>
              </a:rPr>
              <a:t>Higher levels of CO</a:t>
            </a:r>
            <a:r>
              <a:rPr lang="en-US" sz="1100" dirty="0">
                <a:solidFill>
                  <a:srgbClr val="373737"/>
                </a:solidFill>
              </a:rPr>
              <a:t>2</a:t>
            </a:r>
            <a:r>
              <a:rPr lang="en-US" sz="1650" dirty="0">
                <a:solidFill>
                  <a:srgbClr val="373737"/>
                </a:solidFill>
              </a:rPr>
              <a:t> have been found to positively correlate with increased student sickness and absenteeism. </a:t>
            </a:r>
            <a:endParaRPr sz="1650" dirty="0">
              <a:solidFill>
                <a:srgbClr val="373737"/>
              </a:solidFill>
            </a:endParaRPr>
          </a:p>
          <a:p>
            <a:pPr indent="-276225">
              <a:spcBef>
                <a:spcPts val="0"/>
              </a:spcBef>
              <a:buClr>
                <a:srgbClr val="373737"/>
              </a:buClr>
              <a:buSzPts val="2200"/>
              <a:buFont typeface="Arial"/>
              <a:buAutoNum type="arabicPeriod"/>
            </a:pPr>
            <a:r>
              <a:rPr lang="en-US" sz="1650" dirty="0">
                <a:solidFill>
                  <a:srgbClr val="373737"/>
                </a:solidFill>
              </a:rPr>
              <a:t>High CO</a:t>
            </a:r>
            <a:r>
              <a:rPr lang="en-US" sz="1100" dirty="0">
                <a:solidFill>
                  <a:srgbClr val="373737"/>
                </a:solidFill>
              </a:rPr>
              <a:t>2</a:t>
            </a:r>
            <a:r>
              <a:rPr lang="en-US" sz="1650" dirty="0">
                <a:solidFill>
                  <a:srgbClr val="373737"/>
                </a:solidFill>
              </a:rPr>
              <a:t> levels are indicative of poor air circulation that also results in high levels of dust, dander, germs, microbes and other particles. </a:t>
            </a:r>
            <a:endParaRPr sz="1650" dirty="0">
              <a:solidFill>
                <a:srgbClr val="373737"/>
              </a:solidFill>
            </a:endParaRPr>
          </a:p>
          <a:p>
            <a:pPr indent="-276225">
              <a:spcBef>
                <a:spcPts val="0"/>
              </a:spcBef>
              <a:buClr>
                <a:srgbClr val="373737"/>
              </a:buClr>
              <a:buSzPts val="2200"/>
              <a:buFont typeface="Arial"/>
              <a:buAutoNum type="arabicPeriod"/>
            </a:pPr>
            <a:r>
              <a:rPr lang="en-US" sz="1650" dirty="0">
                <a:solidFill>
                  <a:srgbClr val="373737"/>
                </a:solidFill>
              </a:rPr>
              <a:t>High levels of CO</a:t>
            </a:r>
            <a:r>
              <a:rPr lang="en-US" sz="1100" dirty="0">
                <a:solidFill>
                  <a:srgbClr val="373737"/>
                </a:solidFill>
              </a:rPr>
              <a:t>2</a:t>
            </a:r>
            <a:r>
              <a:rPr lang="en-US" sz="1650" dirty="0">
                <a:solidFill>
                  <a:srgbClr val="373737"/>
                </a:solidFill>
              </a:rPr>
              <a:t> in an enclosed area reduces the amount of oxygen to the brain resulting in drowsiness and poor student performance.</a:t>
            </a:r>
            <a:endParaRPr sz="1650" dirty="0">
              <a:solidFill>
                <a:srgbClr val="373737"/>
              </a:solidFill>
            </a:endParaRPr>
          </a:p>
          <a:p>
            <a:pPr marL="171450" indent="-38100">
              <a:spcBef>
                <a:spcPts val="0"/>
              </a:spcBef>
              <a:buSzPts val="2800"/>
              <a:buNone/>
            </a:pPr>
            <a:endParaRPr sz="1125" dirty="0">
              <a:solidFill>
                <a:srgbClr val="373737"/>
              </a:solidFill>
            </a:endParaRPr>
          </a:p>
          <a:p>
            <a:pPr marL="171450" indent="-38100">
              <a:spcBef>
                <a:spcPts val="0"/>
              </a:spcBef>
              <a:buSzPts val="2800"/>
              <a:buNone/>
            </a:pPr>
            <a:endParaRPr sz="1125" dirty="0">
              <a:solidFill>
                <a:srgbClr val="373737"/>
              </a:solidFill>
            </a:endParaRPr>
          </a:p>
          <a:p>
            <a:pPr marL="171450" indent="-38100">
              <a:spcBef>
                <a:spcPts val="0"/>
              </a:spcBef>
              <a:buSzPts val="2800"/>
              <a:buNone/>
            </a:pPr>
            <a:endParaRPr sz="1125" dirty="0">
              <a:solidFill>
                <a:srgbClr val="373737"/>
              </a:solidFill>
            </a:endParaRPr>
          </a:p>
          <a:p>
            <a:pPr marL="171450" indent="-38100">
              <a:spcBef>
                <a:spcPts val="0"/>
              </a:spcBef>
              <a:buSzPts val="2800"/>
              <a:buNone/>
            </a:pPr>
            <a:endParaRPr sz="1125" dirty="0">
              <a:solidFill>
                <a:srgbClr val="373737"/>
              </a:solidFill>
            </a:endParaRPr>
          </a:p>
          <a:p>
            <a:pPr marL="171450" indent="-38100">
              <a:spcBef>
                <a:spcPts val="0"/>
              </a:spcBef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buSzPts val="4400"/>
            </a:pPr>
            <a:r>
              <a:rPr lang="en-US" dirty="0"/>
              <a:t>Heating and cooling</a:t>
            </a:r>
            <a:endParaRPr dirty="0"/>
          </a:p>
        </p:txBody>
      </p:sp>
      <p:pic>
        <p:nvPicPr>
          <p:cNvPr id="91" name="Google Shape;91;p3" descr="HVAC - Wikipedi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6304" y="2356547"/>
            <a:ext cx="3574577" cy="236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 descr="File:HVAC Pipes.jpg - Wikimedia Com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608" y="2126231"/>
            <a:ext cx="3895753" cy="259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 descr="Air Conditioning Temperature · Free vector graphic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5778" y="1133596"/>
            <a:ext cx="1789297" cy="175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>
            <a:spLocks noGrp="1"/>
          </p:cNvSpPr>
          <p:nvPr>
            <p:ph type="title"/>
          </p:nvPr>
        </p:nvSpPr>
        <p:spPr>
          <a:xfrm>
            <a:off x="570843" y="8167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/>
              <a:t>Where should the living wall go?</a:t>
            </a:r>
            <a:endParaRPr/>
          </a:p>
        </p:txBody>
      </p:sp>
      <p:graphicFrame>
        <p:nvGraphicFramePr>
          <p:cNvPr id="229" name="Google Shape;229;p17"/>
          <p:cNvGraphicFramePr/>
          <p:nvPr>
            <p:extLst>
              <p:ext uri="{D42A27DB-BD31-4B8C-83A1-F6EECF244321}">
                <p14:modId xmlns:p14="http://schemas.microsoft.com/office/powerpoint/2010/main" val="3659404226"/>
              </p:ext>
            </p:extLst>
          </p:nvPr>
        </p:nvGraphicFramePr>
        <p:xfrm>
          <a:off x="1238978" y="880168"/>
          <a:ext cx="7149958" cy="2129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30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Location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Average Temp</a:t>
                      </a:r>
                      <a:endParaRPr sz="11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Average RH</a:t>
                      </a:r>
                      <a:endParaRPr sz="11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Average CO</a:t>
                      </a:r>
                      <a:r>
                        <a:rPr lang="en-US" sz="1400" baseline="-25000" dirty="0"/>
                        <a:t>2</a:t>
                      </a:r>
                      <a:endParaRPr sz="1100" baseline="-250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0" name="Google Shape;230;p17"/>
          <p:cNvSpPr txBox="1"/>
          <p:nvPr/>
        </p:nvSpPr>
        <p:spPr>
          <a:xfrm>
            <a:off x="406668" y="3009277"/>
            <a:ext cx="8221950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*Your assignment* is now to use the data the entire class used and write an argument where you think this wall should go!</a:t>
            </a:r>
            <a:endParaRPr sz="1050"/>
          </a:p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type your response. It should be clearly stated what location your choice is. You will need to support your choice using the data collected. Explain in detail how/why you have come to your decision. You may also choose to do more research and add that into your response for evidence. Cite your sources.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r">
              <a:buSzPts val="4400"/>
            </a:pPr>
            <a:r>
              <a:rPr lang="en-US" dirty="0"/>
              <a:t>  Human comfort</a:t>
            </a:r>
            <a:endParaRPr dirty="0"/>
          </a:p>
        </p:txBody>
      </p:sp>
      <p:pic>
        <p:nvPicPr>
          <p:cNvPr id="100" name="Google Shape;100;p4" descr="Old Thermostat Free Stock Photo - Public Domain Pictur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65" y="2227142"/>
            <a:ext cx="2513348" cy="251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hvac - Need help running and connecting a 'C' wire to my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038" y="12333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Tech Upgrades that Will Supercharge Your Home into the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7865" y="1155333"/>
            <a:ext cx="57150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 descr="The Body Map of Emotions: Happiness Activates the Whole ..."/>
          <p:cNvPicPr preferRelativeResize="0"/>
          <p:nvPr/>
        </p:nvPicPr>
        <p:blipFill rotWithShape="1">
          <a:blip r:embed="rId3">
            <a:alphaModFix/>
          </a:blip>
          <a:srcRect t="7141" r="83899"/>
          <a:stretch/>
        </p:blipFill>
        <p:spPr>
          <a:xfrm>
            <a:off x="7362825" y="169927"/>
            <a:ext cx="1685925" cy="478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04954" y="273844"/>
            <a:ext cx="831039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Body heat increases overall room temperature</a:t>
            </a:r>
            <a:endParaRPr dirty="0"/>
          </a:p>
        </p:txBody>
      </p:sp>
      <p:pic>
        <p:nvPicPr>
          <p:cNvPr id="110" name="Google Shape;110;p5" descr="Black-body radiation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239" y="1268016"/>
            <a:ext cx="5017019" cy="3020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Temperature, humidity and carbon dioxide</a:t>
            </a:r>
            <a:endParaRPr dirty="0"/>
          </a:p>
        </p:txBody>
      </p:sp>
      <p:pic>
        <p:nvPicPr>
          <p:cNvPr id="117" name="Google Shape;117;p6" descr="temperature - How to remove thermometer in Raspbian 8 ..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3756" y="1812208"/>
            <a:ext cx="2138175" cy="21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 descr="Preventing Home Moisture Problem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4158" y="2160319"/>
            <a:ext cx="2938781" cy="22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 descr="vsepr theory - Lone pair on carbon in CO2? - Chemistry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6326" y="1536303"/>
            <a:ext cx="2400300" cy="1378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buSzPts val="4400"/>
            </a:pPr>
            <a:r>
              <a:rPr lang="en-US" dirty="0"/>
              <a:t>Examples of living walls</a:t>
            </a:r>
            <a:endParaRPr dirty="0"/>
          </a:p>
        </p:txBody>
      </p:sp>
      <p:sp>
        <p:nvSpPr>
          <p:cNvPr id="126" name="Google Shape;126;p2"/>
          <p:cNvSpPr txBox="1">
            <a:spLocks noGrp="1"/>
          </p:cNvSpPr>
          <p:nvPr>
            <p:ph type="body" idx="1"/>
          </p:nvPr>
        </p:nvSpPr>
        <p:spPr>
          <a:xfrm>
            <a:off x="629842" y="99811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https://www.ypsbotanicals.com/gallery/living-wall-projects/</a:t>
            </a:r>
            <a:endParaRPr/>
          </a:p>
        </p:txBody>
      </p:sp>
      <p:sp>
        <p:nvSpPr>
          <p:cNvPr id="127" name="Google Shape;127;p2"/>
          <p:cNvSpPr txBox="1">
            <a:spLocks noGrp="1"/>
          </p:cNvSpPr>
          <p:nvPr>
            <p:ph type="body" idx="3"/>
          </p:nvPr>
        </p:nvSpPr>
        <p:spPr>
          <a:xfrm>
            <a:off x="4629150" y="79316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https://livewall.com/</a:t>
            </a:r>
            <a:endParaRPr/>
          </a:p>
        </p:txBody>
      </p:sp>
      <p:pic>
        <p:nvPicPr>
          <p:cNvPr id="128" name="Google Shape;128;p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651566" y="1434133"/>
            <a:ext cx="3967693" cy="297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21717" y="1616046"/>
            <a:ext cx="3684588" cy="2763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Photosynthesis &amp; evapotranspiration</a:t>
            </a:r>
            <a:endParaRPr dirty="0"/>
          </a:p>
        </p:txBody>
      </p:sp>
      <p:pic>
        <p:nvPicPr>
          <p:cNvPr id="135" name="Google Shape;135;p7" descr="YR9 Topic 5: Plant Structure and Photosynthesis - AMAZING ..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3485" y="1902889"/>
            <a:ext cx="3379124" cy="273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 descr="Evapotranspiration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7938" y="1063986"/>
            <a:ext cx="2274379" cy="345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628650" y="8941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Monitoring with sensors</a:t>
            </a:r>
            <a:endParaRPr dirty="0"/>
          </a:p>
        </p:txBody>
      </p:sp>
      <p:pic>
        <p:nvPicPr>
          <p:cNvPr id="143" name="Google Shape;14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679460" y="1446052"/>
            <a:ext cx="3264694" cy="244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28650" y="816960"/>
            <a:ext cx="5143500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/>
        </p:nvSpPr>
        <p:spPr>
          <a:xfrm>
            <a:off x="1277805" y="4132680"/>
            <a:ext cx="1555519" cy="2769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CO2 monitor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257694" y="1969293"/>
            <a:ext cx="1127954" cy="6924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Humidity and </a:t>
            </a:r>
            <a:endParaRPr sz="1050" dirty="0"/>
          </a:p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endParaRPr sz="1050" dirty="0"/>
          </a:p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8"/>
          <p:cNvCxnSpPr>
            <a:stCxn id="146" idx="3"/>
          </p:cNvCxnSpPr>
          <p:nvPr/>
        </p:nvCxnSpPr>
        <p:spPr>
          <a:xfrm flipV="1">
            <a:off x="1385648" y="2240392"/>
            <a:ext cx="833625" cy="7513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48" name="Google Shape;148;p8"/>
          <p:cNvCxnSpPr>
            <a:stCxn id="145" idx="0"/>
          </p:cNvCxnSpPr>
          <p:nvPr/>
        </p:nvCxnSpPr>
        <p:spPr>
          <a:xfrm flipV="1">
            <a:off x="2055565" y="3733755"/>
            <a:ext cx="79424" cy="398925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Fritzing diagram</a:t>
            </a:r>
            <a:endParaRPr dirty="0"/>
          </a:p>
        </p:txBody>
      </p:sp>
      <p:pic>
        <p:nvPicPr>
          <p:cNvPr id="154" name="Google Shape;154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1463" y="273844"/>
            <a:ext cx="5568750" cy="44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802</Words>
  <Application>Microsoft Office PowerPoint</Application>
  <PresentationFormat>On-screen Show (16:9)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Roboto</vt:lpstr>
      <vt:lpstr>Open Sans</vt:lpstr>
      <vt:lpstr>Simple Light</vt:lpstr>
      <vt:lpstr>PowerPoint Presentation</vt:lpstr>
      <vt:lpstr>Heating and cooling</vt:lpstr>
      <vt:lpstr>  Human comfort</vt:lpstr>
      <vt:lpstr>Body heat increases overall room temperature</vt:lpstr>
      <vt:lpstr>Temperature, humidity and carbon dioxide</vt:lpstr>
      <vt:lpstr>Examples of living walls</vt:lpstr>
      <vt:lpstr>Photosynthesis &amp; evapotranspiration</vt:lpstr>
      <vt:lpstr>Monitoring with sensors</vt:lpstr>
      <vt:lpstr>Fritzing diagram</vt:lpstr>
      <vt:lpstr>Living Wall Day 2</vt:lpstr>
      <vt:lpstr>Brainstorming</vt:lpstr>
      <vt:lpstr>Observations</vt:lpstr>
      <vt:lpstr>Data gathering</vt:lpstr>
      <vt:lpstr>Average Chart</vt:lpstr>
      <vt:lpstr>Living Wall Day 3</vt:lpstr>
      <vt:lpstr>Data analysis</vt:lpstr>
      <vt:lpstr>How to find the right spot?</vt:lpstr>
      <vt:lpstr>Example: Regulations Data Table for CO2</vt:lpstr>
      <vt:lpstr>Recommendations</vt:lpstr>
      <vt:lpstr>Where should the living wall go?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Zain Alexander Iqbal</cp:lastModifiedBy>
  <cp:revision>6</cp:revision>
  <dcterms:modified xsi:type="dcterms:W3CDTF">2023-08-15T16:22:11Z</dcterms:modified>
</cp:coreProperties>
</file>