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9" r:id="rId3"/>
    <p:sldId id="268" r:id="rId4"/>
    <p:sldId id="269" r:id="rId5"/>
    <p:sldId id="286" r:id="rId6"/>
    <p:sldId id="271" r:id="rId7"/>
    <p:sldId id="272" r:id="rId8"/>
    <p:sldId id="273" r:id="rId9"/>
    <p:sldId id="274" r:id="rId10"/>
    <p:sldId id="276" r:id="rId11"/>
    <p:sldId id="275" r:id="rId12"/>
    <p:sldId id="277" r:id="rId13"/>
    <p:sldId id="281" r:id="rId14"/>
    <p:sldId id="279" r:id="rId15"/>
    <p:sldId id="278" r:id="rId16"/>
    <p:sldId id="280" r:id="rId17"/>
    <p:sldId id="282" r:id="rId18"/>
    <p:sldId id="284" r:id="rId19"/>
  </p:sldIdLst>
  <p:sldSz cx="9144000" cy="5143500" type="screen16x9"/>
  <p:notesSz cx="6858000" cy="9144000"/>
  <p:embeddedFontLst>
    <p:embeddedFont>
      <p:font typeface="Open Sans" panose="020B060402020202020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elsh" initials="KW" lastIdx="6" clrIdx="0">
    <p:extLst>
      <p:ext uri="{19B8F6BF-5375-455C-9EA6-DF929625EA0E}">
        <p15:presenceInfo xmlns:p15="http://schemas.microsoft.com/office/powerpoint/2012/main" userId="S::kmuir@uwyo.edu::aba4c187-3ad5-43d8-8aae-81b1417d8d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36" autoAdjust="0"/>
    <p:restoredTop sz="76855" autoAdjust="0"/>
  </p:normalViewPr>
  <p:slideViewPr>
    <p:cSldViewPr snapToGrid="0">
      <p:cViewPr varScale="1">
        <p:scale>
          <a:sx n="66" d="100"/>
          <a:sy n="66" d="100"/>
        </p:scale>
        <p:origin x="84" y="1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53cfbe80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53cfbe80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21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53cfbe80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53cfbe80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5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53cfbe80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53cfbe80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53cfbe80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53cfbe80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61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53cfbe80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53cfbe80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102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53cfbe80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53cfbe80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21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53cfbe80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53cfbe80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12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f7974248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f7974248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037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f6cf533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f6cf533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80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53cfbe80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53cfbe80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51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53cfbe80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53cfbe80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90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53cfbe80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53cfbe80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67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53cfbe80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53cfbe80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20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f5894184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f589418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56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53cfbe80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53cfbe80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51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3cfbe80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3cfbe80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67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nasa.gov/exploration/whyweexplore/why_we_explore_main.html#.YEu8JGhKha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science.nasa.gov/em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GoEk7Uu8a2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kxJd6Rbcsg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61275" y="2618961"/>
            <a:ext cx="8175075" cy="813975"/>
          </a:xfrm>
          <a:prstGeom prst="rect">
            <a:avLst/>
          </a:prstGeom>
          <a:noFill/>
          <a:ln>
            <a:noFill/>
          </a:ln>
        </p:spPr>
      </p:pic>
      <p:sp>
        <p:nvSpPr>
          <p:cNvPr id="58" name="Google Shape;58;p13"/>
          <p:cNvSpPr txBox="1"/>
          <p:nvPr/>
        </p:nvSpPr>
        <p:spPr>
          <a:xfrm>
            <a:off x="839912" y="2826511"/>
            <a:ext cx="7417800" cy="6064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Shielding from Cosmic Radiation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Space Agency Scenario</a:t>
            </a:r>
            <a:endParaRPr dirty="0"/>
          </a:p>
        </p:txBody>
      </p:sp>
      <p:sp>
        <p:nvSpPr>
          <p:cNvPr id="175" name="Google Shape;175;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Hoswar States and Dufral Empire have initiated a space race!</a:t>
            </a:r>
            <a:endParaRPr dirty="0"/>
          </a:p>
          <a:p>
            <a:pPr marL="0" lvl="0" indent="0" algn="l" rtl="0">
              <a:spcBef>
                <a:spcPts val="1600"/>
              </a:spcBef>
              <a:spcAft>
                <a:spcPts val="0"/>
              </a:spcAft>
              <a:buNone/>
            </a:pPr>
            <a:r>
              <a:rPr lang="en" dirty="0"/>
              <a:t>The goal is to create a space-faring vessel that will protect your “astronaut” (Geiger Counter) from deadly cosmic radiation.</a:t>
            </a:r>
            <a:endParaRPr dirty="0"/>
          </a:p>
          <a:p>
            <a:pPr marL="0" lvl="0" indent="0" algn="l" rtl="0">
              <a:spcBef>
                <a:spcPts val="1600"/>
              </a:spcBef>
              <a:spcAft>
                <a:spcPts val="1600"/>
              </a:spcAft>
              <a:buNone/>
            </a:pPr>
            <a:r>
              <a:rPr lang="en" dirty="0"/>
              <a:t>You must design, create, and construct your payload better than the other nation in order to win this space race. </a:t>
            </a:r>
          </a:p>
          <a:p>
            <a:pPr marL="0" lvl="0" indent="0" algn="l" rtl="0">
              <a:spcBef>
                <a:spcPts val="1600"/>
              </a:spcBef>
              <a:spcAft>
                <a:spcPts val="1600"/>
              </a:spcAft>
              <a:buNone/>
            </a:pPr>
            <a:r>
              <a:rPr lang="en" dirty="0"/>
              <a:t>Each agency has people in different roles working together to win the space race.</a:t>
            </a:r>
            <a:endParaRPr dirty="0"/>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4250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699" y="410000"/>
            <a:ext cx="3607157"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Payload Materials</a:t>
            </a:r>
            <a:endParaRPr dirty="0"/>
          </a:p>
        </p:txBody>
      </p:sp>
      <p:sp>
        <p:nvSpPr>
          <p:cNvPr id="169" name="Google Shape;169;p27"/>
          <p:cNvSpPr txBox="1">
            <a:spLocks noGrp="1"/>
          </p:cNvSpPr>
          <p:nvPr>
            <p:ph type="body" idx="1"/>
          </p:nvPr>
        </p:nvSpPr>
        <p:spPr>
          <a:xfrm>
            <a:off x="601988" y="1028475"/>
            <a:ext cx="3723270" cy="257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Essentials:</a:t>
            </a:r>
            <a:endParaRPr dirty="0"/>
          </a:p>
          <a:p>
            <a:pPr marL="457200" lvl="0" indent="-342900" algn="l" rtl="0">
              <a:spcBef>
                <a:spcPts val="1600"/>
              </a:spcBef>
              <a:spcAft>
                <a:spcPts val="0"/>
              </a:spcAft>
              <a:buSzPts val="1800"/>
              <a:buChar char="●"/>
            </a:pPr>
            <a:r>
              <a:rPr lang="en" dirty="0"/>
              <a:t>Arduino </a:t>
            </a:r>
            <a:endParaRPr dirty="0"/>
          </a:p>
          <a:p>
            <a:pPr marL="457200" lvl="0" indent="-342900" algn="l" rtl="0">
              <a:spcBef>
                <a:spcPts val="0"/>
              </a:spcBef>
              <a:spcAft>
                <a:spcPts val="0"/>
              </a:spcAft>
              <a:buSzPts val="1800"/>
              <a:buChar char="●"/>
            </a:pPr>
            <a:r>
              <a:rPr lang="en" dirty="0"/>
              <a:t>Geiger Counter</a:t>
            </a:r>
            <a:endParaRPr dirty="0"/>
          </a:p>
          <a:p>
            <a:pPr marL="457200" lvl="0" indent="-342900" algn="l" rtl="0">
              <a:spcBef>
                <a:spcPts val="0"/>
              </a:spcBef>
              <a:spcAft>
                <a:spcPts val="0"/>
              </a:spcAft>
              <a:buSzPts val="1800"/>
              <a:buChar char="●"/>
            </a:pPr>
            <a:r>
              <a:rPr lang="en" dirty="0"/>
              <a:t>Wires </a:t>
            </a:r>
            <a:endParaRPr dirty="0"/>
          </a:p>
          <a:p>
            <a:pPr marL="457200" lvl="0" indent="-342900" algn="l" rtl="0">
              <a:spcBef>
                <a:spcPts val="0"/>
              </a:spcBef>
              <a:spcAft>
                <a:spcPts val="0"/>
              </a:spcAft>
              <a:buSzPts val="1800"/>
              <a:buChar char="●"/>
            </a:pPr>
            <a:r>
              <a:rPr lang="en" dirty="0"/>
              <a:t>Batteries </a:t>
            </a:r>
            <a:endParaRPr dirty="0"/>
          </a:p>
          <a:p>
            <a:pPr marL="457200" lvl="0" indent="-342900" algn="l" rtl="0">
              <a:spcBef>
                <a:spcPts val="0"/>
              </a:spcBef>
              <a:spcAft>
                <a:spcPts val="0"/>
              </a:spcAft>
              <a:buSzPts val="1800"/>
              <a:buChar char="●"/>
            </a:pPr>
            <a:r>
              <a:rPr lang="en" dirty="0"/>
              <a:t>Adhesives </a:t>
            </a:r>
            <a:endParaRPr dirty="0"/>
          </a:p>
          <a:p>
            <a:pPr marL="457200" lvl="0" indent="-342900" algn="l" rtl="0">
              <a:spcBef>
                <a:spcPts val="0"/>
              </a:spcBef>
              <a:spcAft>
                <a:spcPts val="0"/>
              </a:spcAft>
              <a:buSzPts val="1800"/>
              <a:buChar char="●"/>
            </a:pPr>
            <a:r>
              <a:rPr lang="en" dirty="0"/>
              <a:t>Radiation Shield </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5" name="Google Shape;216;p35">
            <a:extLst>
              <a:ext uri="{FF2B5EF4-FFF2-40B4-BE49-F238E27FC236}">
                <a16:creationId xmlns:a16="http://schemas.microsoft.com/office/drawing/2014/main" id="{56975DE6-40B9-4D6E-AA56-3BDAE55A2CB9}"/>
              </a:ext>
            </a:extLst>
          </p:cNvPr>
          <p:cNvSpPr txBox="1">
            <a:spLocks/>
          </p:cNvSpPr>
          <p:nvPr/>
        </p:nvSpPr>
        <p:spPr>
          <a:xfrm>
            <a:off x="4100640" y="410000"/>
            <a:ext cx="4797329"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Available Shielding Materials</a:t>
            </a:r>
          </a:p>
        </p:txBody>
      </p:sp>
      <p:sp>
        <p:nvSpPr>
          <p:cNvPr id="6" name="Google Shape;217;p35">
            <a:extLst>
              <a:ext uri="{FF2B5EF4-FFF2-40B4-BE49-F238E27FC236}">
                <a16:creationId xmlns:a16="http://schemas.microsoft.com/office/drawing/2014/main" id="{6B63B81A-F00D-4744-92D8-87EF282F1F6C}"/>
              </a:ext>
            </a:extLst>
          </p:cNvPr>
          <p:cNvSpPr txBox="1">
            <a:spLocks/>
          </p:cNvSpPr>
          <p:nvPr/>
        </p:nvSpPr>
        <p:spPr>
          <a:xfrm>
            <a:off x="4325258" y="1582859"/>
            <a:ext cx="4013556" cy="1977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pPr>
            <a:r>
              <a:rPr lang="en-US" dirty="0"/>
              <a:t>Balsa Wood</a:t>
            </a:r>
          </a:p>
          <a:p>
            <a:pPr>
              <a:lnSpc>
                <a:spcPct val="100000"/>
              </a:lnSpc>
            </a:pPr>
            <a:r>
              <a:rPr lang="en-US" dirty="0"/>
              <a:t>Steel</a:t>
            </a:r>
          </a:p>
          <a:p>
            <a:pPr>
              <a:lnSpc>
                <a:spcPct val="100000"/>
              </a:lnSpc>
            </a:pPr>
            <a:r>
              <a:rPr lang="en-US" dirty="0"/>
              <a:t>Galvanized Steel</a:t>
            </a:r>
          </a:p>
          <a:p>
            <a:pPr>
              <a:lnSpc>
                <a:spcPct val="100000"/>
              </a:lnSpc>
            </a:pPr>
            <a:r>
              <a:rPr lang="en-US" dirty="0"/>
              <a:t>Space Blanket</a:t>
            </a:r>
          </a:p>
          <a:p>
            <a:pPr>
              <a:lnSpc>
                <a:spcPct val="100000"/>
              </a:lnSpc>
            </a:pPr>
            <a:r>
              <a:rPr lang="en-US" dirty="0"/>
              <a:t>Aluminum</a:t>
            </a:r>
          </a:p>
          <a:p>
            <a:pPr>
              <a:lnSpc>
                <a:spcPct val="100000"/>
              </a:lnSpc>
            </a:pPr>
            <a:r>
              <a:rPr lang="en-US" dirty="0"/>
              <a:t>Secret Material</a:t>
            </a:r>
          </a:p>
        </p:txBody>
      </p:sp>
    </p:spTree>
    <p:extLst>
      <p:ext uri="{BB962C8B-B14F-4D97-AF65-F5344CB8AC3E}">
        <p14:creationId xmlns:p14="http://schemas.microsoft.com/office/powerpoint/2010/main" val="168938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dirty="0"/>
              <a:t>The Director oversees the entire Agency.</a:t>
            </a:r>
            <a:endParaRPr dirty="0"/>
          </a:p>
          <a:p>
            <a:pPr marL="457200" lvl="0" indent="-342900" algn="l" rtl="0">
              <a:lnSpc>
                <a:spcPct val="200000"/>
              </a:lnSpc>
              <a:spcBef>
                <a:spcPts val="0"/>
              </a:spcBef>
              <a:spcAft>
                <a:spcPts val="0"/>
              </a:spcAft>
              <a:buSzPts val="1800"/>
              <a:buChar char="●"/>
            </a:pPr>
            <a:r>
              <a:rPr lang="en" dirty="0"/>
              <a:t>Provides strategic direction for the Agency. </a:t>
            </a:r>
            <a:endParaRPr dirty="0"/>
          </a:p>
          <a:p>
            <a:pPr marL="457200" lvl="0" indent="-342900" algn="l" rtl="0">
              <a:lnSpc>
                <a:spcPct val="200000"/>
              </a:lnSpc>
              <a:spcBef>
                <a:spcPts val="0"/>
              </a:spcBef>
              <a:spcAft>
                <a:spcPts val="0"/>
              </a:spcAft>
              <a:buSzPts val="1800"/>
              <a:buChar char="●"/>
            </a:pPr>
            <a:r>
              <a:rPr lang="en" dirty="0"/>
              <a:t>Make decisions for the Agency.</a:t>
            </a:r>
            <a:endParaRPr dirty="0"/>
          </a:p>
          <a:p>
            <a:pPr marL="457200" lvl="0" indent="-342900" algn="l" rtl="0">
              <a:lnSpc>
                <a:spcPct val="200000"/>
              </a:lnSpc>
              <a:spcBef>
                <a:spcPts val="0"/>
              </a:spcBef>
              <a:spcAft>
                <a:spcPts val="0"/>
              </a:spcAft>
              <a:buSzPts val="1800"/>
              <a:buChar char="●"/>
            </a:pPr>
            <a:r>
              <a:rPr lang="en" dirty="0"/>
              <a:t>Make sure everyone sticks to the schedule to unlock a special achievement.</a:t>
            </a:r>
            <a:endParaRPr dirty="0"/>
          </a:p>
          <a:p>
            <a:pPr>
              <a:lnSpc>
                <a:spcPct val="200000"/>
              </a:lnSpc>
            </a:pPr>
            <a:r>
              <a:rPr lang="en" dirty="0"/>
              <a:t>Do a mini presentation on your agency’s progress.</a:t>
            </a:r>
            <a:endParaRPr dirty="0"/>
          </a:p>
        </p:txBody>
      </p:sp>
      <p:sp>
        <p:nvSpPr>
          <p:cNvPr id="181" name="Google Shape;181;p29"/>
          <p:cNvSpPr txBox="1"/>
          <p:nvPr/>
        </p:nvSpPr>
        <p:spPr>
          <a:xfrm>
            <a:off x="458575" y="371825"/>
            <a:ext cx="6321000" cy="5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tx1"/>
                </a:solidFill>
              </a:rPr>
              <a:t>Director of the Space Agency</a:t>
            </a:r>
            <a:endParaRPr sz="3000" dirty="0">
              <a:solidFill>
                <a:schemeClr val="tx1"/>
              </a:solidFill>
            </a:endParaRPr>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6850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Economic Advisor</a:t>
            </a:r>
            <a:endParaRPr sz="3000"/>
          </a:p>
        </p:txBody>
      </p:sp>
      <p:sp>
        <p:nvSpPr>
          <p:cNvPr id="205" name="Google Shape;205;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Buy and trade materials.</a:t>
            </a:r>
            <a:endParaRPr/>
          </a:p>
          <a:p>
            <a:pPr marL="457200" lvl="0" indent="-342900" algn="l" rtl="0">
              <a:lnSpc>
                <a:spcPct val="200000"/>
              </a:lnSpc>
              <a:spcBef>
                <a:spcPts val="0"/>
              </a:spcBef>
              <a:spcAft>
                <a:spcPts val="0"/>
              </a:spcAft>
              <a:buSzPts val="1800"/>
              <a:buChar char="●"/>
            </a:pPr>
            <a:r>
              <a:rPr lang="en"/>
              <a:t>Keep track of the budget.</a:t>
            </a:r>
            <a:endParaRPr/>
          </a:p>
          <a:p>
            <a:pPr marL="457200" lvl="0" indent="-342900" algn="l" rtl="0">
              <a:lnSpc>
                <a:spcPct val="200000"/>
              </a:lnSpc>
              <a:spcBef>
                <a:spcPts val="0"/>
              </a:spcBef>
              <a:spcAft>
                <a:spcPts val="0"/>
              </a:spcAft>
              <a:buSzPts val="1800"/>
              <a:buChar char="●"/>
            </a:pPr>
            <a:r>
              <a:rPr lang="en"/>
              <a:t>Maintain good budgeting skills and receive funds from your government for your space agency.</a:t>
            </a:r>
            <a:endParaRPr/>
          </a:p>
          <a:p>
            <a:pPr marL="457200" lvl="0" indent="-342900" algn="l" rtl="0">
              <a:lnSpc>
                <a:spcPct val="200000"/>
              </a:lnSpc>
              <a:spcBef>
                <a:spcPts val="0"/>
              </a:spcBef>
              <a:spcAft>
                <a:spcPts val="0"/>
              </a:spcAft>
              <a:buSzPts val="1800"/>
              <a:buChar char="●"/>
            </a:pPr>
            <a:r>
              <a:rPr lang="en"/>
              <a:t>Work with the Director on the Director’s presentation concerning economics.</a:t>
            </a:r>
            <a:endParaRPr/>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82886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Computer Scientist</a:t>
            </a:r>
            <a:endParaRPr sz="3000"/>
          </a:p>
        </p:txBody>
      </p:sp>
      <p:sp>
        <p:nvSpPr>
          <p:cNvPr id="193" name="Google Shape;193;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Assemble, wire, and operate the Arduino, which will be recording data during the launch.</a:t>
            </a:r>
            <a:endParaRPr/>
          </a:p>
          <a:p>
            <a:pPr marL="457200" lvl="0" indent="-342900" algn="l" rtl="0">
              <a:lnSpc>
                <a:spcPct val="200000"/>
              </a:lnSpc>
              <a:spcBef>
                <a:spcPts val="0"/>
              </a:spcBef>
              <a:spcAft>
                <a:spcPts val="0"/>
              </a:spcAft>
              <a:buSzPts val="1800"/>
              <a:buChar char="●"/>
            </a:pPr>
            <a:r>
              <a:rPr lang="en"/>
              <a:t>Research basic operations of the Arduino.</a:t>
            </a:r>
            <a:endParaRPr/>
          </a:p>
          <a:p>
            <a:pPr marL="457200" lvl="0" indent="-342900" algn="l" rtl="0">
              <a:lnSpc>
                <a:spcPct val="200000"/>
              </a:lnSpc>
              <a:spcBef>
                <a:spcPts val="0"/>
              </a:spcBef>
              <a:spcAft>
                <a:spcPts val="0"/>
              </a:spcAft>
              <a:buSzPts val="1800"/>
              <a:buChar char="●"/>
            </a:pPr>
            <a:r>
              <a:rPr lang="en"/>
              <a:t>Improve code, monitor radiation.</a:t>
            </a:r>
            <a:endParaRPr/>
          </a:p>
          <a:p>
            <a:pPr marL="457200" lvl="0" indent="-342900" algn="l" rtl="0">
              <a:lnSpc>
                <a:spcPct val="200000"/>
              </a:lnSpc>
              <a:spcBef>
                <a:spcPts val="0"/>
              </a:spcBef>
              <a:spcAft>
                <a:spcPts val="0"/>
              </a:spcAft>
              <a:buSzPts val="1800"/>
              <a:buChar char="●"/>
            </a:pPr>
            <a:r>
              <a:rPr lang="en"/>
              <a:t>Test the Arduino prior to launch.</a:t>
            </a:r>
            <a:endParaRPr/>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775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dirty="0"/>
              <a:t>Assist in the designing process. </a:t>
            </a:r>
            <a:endParaRPr dirty="0"/>
          </a:p>
          <a:p>
            <a:pPr marL="457200" lvl="0" indent="-342900" algn="l" rtl="0">
              <a:lnSpc>
                <a:spcPct val="200000"/>
              </a:lnSpc>
              <a:spcBef>
                <a:spcPts val="0"/>
              </a:spcBef>
              <a:spcAft>
                <a:spcPts val="0"/>
              </a:spcAft>
              <a:buSzPts val="1800"/>
              <a:buChar char="●"/>
            </a:pPr>
            <a:r>
              <a:rPr lang="en" dirty="0"/>
              <a:t>Advice on the buying of materials. </a:t>
            </a:r>
            <a:endParaRPr dirty="0"/>
          </a:p>
          <a:p>
            <a:pPr marL="457200" lvl="0" indent="-342900" algn="l" rtl="0">
              <a:lnSpc>
                <a:spcPct val="200000"/>
              </a:lnSpc>
              <a:spcBef>
                <a:spcPts val="0"/>
              </a:spcBef>
              <a:spcAft>
                <a:spcPts val="0"/>
              </a:spcAft>
              <a:buSzPts val="1800"/>
              <a:buChar char="●"/>
            </a:pPr>
            <a:r>
              <a:rPr lang="en" dirty="0"/>
              <a:t>Build the payload and protective shielding for your astronaut.</a:t>
            </a:r>
            <a:endParaRPr dirty="0"/>
          </a:p>
          <a:p>
            <a:pPr marL="457200" lvl="0" indent="-342900" algn="l" rtl="0">
              <a:lnSpc>
                <a:spcPct val="200000"/>
              </a:lnSpc>
              <a:spcBef>
                <a:spcPts val="0"/>
              </a:spcBef>
              <a:spcAft>
                <a:spcPts val="0"/>
              </a:spcAft>
              <a:buSzPts val="1800"/>
              <a:buChar char="●"/>
            </a:pPr>
            <a:r>
              <a:rPr lang="en" dirty="0"/>
              <a:t>Test the payload to ensure it functions properly (drop test, shake test, etc.).</a:t>
            </a:r>
            <a:endParaRPr dirty="0"/>
          </a:p>
          <a:p>
            <a:pPr marL="457200" lvl="0" indent="-342900" algn="l" rtl="0">
              <a:lnSpc>
                <a:spcPct val="200000"/>
              </a:lnSpc>
              <a:spcBef>
                <a:spcPts val="0"/>
              </a:spcBef>
              <a:spcAft>
                <a:spcPts val="0"/>
              </a:spcAft>
              <a:buSzPts val="1800"/>
              <a:buChar char="●"/>
            </a:pPr>
            <a:r>
              <a:rPr lang="en" dirty="0"/>
              <a:t>Ensure the payload is secure. </a:t>
            </a:r>
          </a:p>
          <a:p>
            <a:pPr>
              <a:lnSpc>
                <a:spcPct val="200000"/>
              </a:lnSpc>
            </a:pPr>
            <a:r>
              <a:rPr lang="en-US">
                <a:solidFill>
                  <a:schemeClr val="tx1"/>
                </a:solidFill>
              </a:rPr>
              <a:t>See </a:t>
            </a:r>
            <a:r>
              <a:rPr lang="en-US" dirty="0">
                <a:solidFill>
                  <a:schemeClr val="tx1"/>
                </a:solidFill>
              </a:rPr>
              <a:t>worksheet for engineer descriptions </a:t>
            </a:r>
            <a:r>
              <a:rPr lang="en-US">
                <a:solidFill>
                  <a:schemeClr val="tx1"/>
                </a:solidFill>
              </a:rPr>
              <a:t>and salaries</a:t>
            </a:r>
            <a:endParaRPr lang="en-US" dirty="0">
              <a:solidFill>
                <a:schemeClr val="tx1"/>
              </a:solidFill>
            </a:endParaRPr>
          </a:p>
          <a:p>
            <a:pPr marL="457200" lvl="0" indent="-342900" algn="l" rtl="0">
              <a:lnSpc>
                <a:spcPct val="200000"/>
              </a:lnSpc>
              <a:spcBef>
                <a:spcPts val="0"/>
              </a:spcBef>
              <a:spcAft>
                <a:spcPts val="0"/>
              </a:spcAft>
              <a:buSzPts val="1800"/>
              <a:buChar char="●"/>
            </a:pPr>
            <a:endParaRPr dirty="0"/>
          </a:p>
          <a:p>
            <a:pPr marL="457200" lvl="0" indent="0" algn="l" rtl="0">
              <a:lnSpc>
                <a:spcPct val="200000"/>
              </a:lnSpc>
              <a:spcBef>
                <a:spcPts val="1600"/>
              </a:spcBef>
              <a:spcAft>
                <a:spcPts val="1600"/>
              </a:spcAft>
              <a:buNone/>
            </a:pPr>
            <a:endParaRPr sz="2400" dirty="0"/>
          </a:p>
        </p:txBody>
      </p:sp>
      <p:sp>
        <p:nvSpPr>
          <p:cNvPr id="187" name="Google Shape;187;p30"/>
          <p:cNvSpPr txBox="1"/>
          <p:nvPr/>
        </p:nvSpPr>
        <p:spPr>
          <a:xfrm>
            <a:off x="448000" y="495750"/>
            <a:ext cx="8520600" cy="594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tx1"/>
                </a:solidFill>
              </a:rPr>
              <a:t>Engineers</a:t>
            </a:r>
            <a:endParaRPr sz="3000" dirty="0"/>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37137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Research &amp; Development</a:t>
            </a:r>
            <a:endParaRPr sz="3000"/>
          </a:p>
        </p:txBody>
      </p:sp>
      <p:sp>
        <p:nvSpPr>
          <p:cNvPr id="199" name="Google Shape;199;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dirty="0"/>
              <a:t>Use available resources to research </a:t>
            </a:r>
            <a:r>
              <a:rPr lang="en-US" dirty="0"/>
              <a:t>which </a:t>
            </a:r>
            <a:r>
              <a:rPr lang="en" dirty="0"/>
              <a:t>materials would be best in protecting your astronaut from radiation.</a:t>
            </a:r>
            <a:endParaRPr dirty="0"/>
          </a:p>
          <a:p>
            <a:pPr marL="457200" lvl="0" indent="-342900" algn="l" rtl="0">
              <a:lnSpc>
                <a:spcPct val="200000"/>
              </a:lnSpc>
              <a:spcBef>
                <a:spcPts val="0"/>
              </a:spcBef>
              <a:spcAft>
                <a:spcPts val="0"/>
              </a:spcAft>
              <a:buSzPts val="1800"/>
              <a:buChar char="●"/>
            </a:pPr>
            <a:r>
              <a:rPr lang="en" dirty="0"/>
              <a:t>Design how the payload is to be constructed, taking into consideration how to secure the elements.</a:t>
            </a:r>
            <a:endParaRPr dirty="0"/>
          </a:p>
          <a:p>
            <a:pPr marL="457200" lvl="0" indent="-342900" algn="l" rtl="0">
              <a:lnSpc>
                <a:spcPct val="200000"/>
              </a:lnSpc>
              <a:spcBef>
                <a:spcPts val="0"/>
              </a:spcBef>
              <a:spcAft>
                <a:spcPts val="0"/>
              </a:spcAft>
              <a:buSzPts val="1800"/>
              <a:buChar char="●"/>
            </a:pPr>
            <a:r>
              <a:rPr lang="en" dirty="0"/>
              <a:t>You will have the opportunity to discover a </a:t>
            </a:r>
            <a:r>
              <a:rPr lang="en-US" dirty="0"/>
              <a:t>NEW MATERIAL </a:t>
            </a:r>
            <a:r>
              <a:rPr lang="en" dirty="0"/>
              <a:t>for your agency and unlock a special achievement!</a:t>
            </a:r>
            <a:endParaRPr dirty="0"/>
          </a:p>
          <a:p>
            <a:pPr marL="457200" lvl="0" indent="0" algn="l" rtl="0">
              <a:lnSpc>
                <a:spcPct val="200000"/>
              </a:lnSpc>
              <a:spcBef>
                <a:spcPts val="1600"/>
              </a:spcBef>
              <a:spcAft>
                <a:spcPts val="1600"/>
              </a:spcAft>
              <a:buNone/>
            </a:pPr>
            <a:endParaRPr dirty="0"/>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84723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Public Relations</a:t>
            </a:r>
            <a:endParaRPr sz="3000"/>
          </a:p>
        </p:txBody>
      </p:sp>
      <p:sp>
        <p:nvSpPr>
          <p:cNvPr id="211" name="Google Shape;211;p3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Design a logo for your space agency.</a:t>
            </a:r>
            <a:endParaRPr/>
          </a:p>
          <a:p>
            <a:pPr marL="457200" lvl="0" indent="-342900" algn="l" rtl="0">
              <a:lnSpc>
                <a:spcPct val="200000"/>
              </a:lnSpc>
              <a:spcBef>
                <a:spcPts val="0"/>
              </a:spcBef>
              <a:spcAft>
                <a:spcPts val="0"/>
              </a:spcAft>
              <a:buSzPts val="1800"/>
              <a:buChar char="●"/>
            </a:pPr>
            <a:r>
              <a:rPr lang="en"/>
              <a:t>Create an Instagram and/or Twitter page for your space agency and project.</a:t>
            </a:r>
            <a:endParaRPr/>
          </a:p>
          <a:p>
            <a:pPr marL="457200" lvl="0" indent="-342900" algn="l" rtl="0">
              <a:lnSpc>
                <a:spcPct val="200000"/>
              </a:lnSpc>
              <a:spcBef>
                <a:spcPts val="0"/>
              </a:spcBef>
              <a:spcAft>
                <a:spcPts val="0"/>
              </a:spcAft>
              <a:buSzPts val="1800"/>
              <a:buChar char="●"/>
            </a:pPr>
            <a:r>
              <a:rPr lang="en"/>
              <a:t>Take pictures of your agency’s groups at work.</a:t>
            </a:r>
            <a:endParaRPr/>
          </a:p>
          <a:p>
            <a:pPr marL="457200" lvl="0" indent="-342900" algn="l" rtl="0">
              <a:lnSpc>
                <a:spcPct val="200000"/>
              </a:lnSpc>
              <a:spcBef>
                <a:spcPts val="0"/>
              </a:spcBef>
              <a:spcAft>
                <a:spcPts val="0"/>
              </a:spcAft>
              <a:buSzPts val="1800"/>
              <a:buChar char="●"/>
            </a:pPr>
            <a:r>
              <a:rPr lang="en"/>
              <a:t>Obtain likes on your social media page to unlock special achievements.</a:t>
            </a:r>
            <a:endParaRPr/>
          </a:p>
          <a:p>
            <a:pPr marL="457200" lvl="0" indent="-342900" algn="l" rtl="0">
              <a:lnSpc>
                <a:spcPct val="200000"/>
              </a:lnSpc>
              <a:spcBef>
                <a:spcPts val="0"/>
              </a:spcBef>
              <a:spcAft>
                <a:spcPts val="0"/>
              </a:spcAft>
              <a:buSzPts val="1800"/>
              <a:buChar char="●"/>
            </a:pPr>
            <a:r>
              <a:rPr lang="en"/>
              <a:t>Create a poster board for your space agency.</a:t>
            </a:r>
            <a:endParaRPr/>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26668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2797150" y="81950"/>
            <a:ext cx="3288300" cy="607800"/>
          </a:xfrm>
          <a:prstGeom prst="rect">
            <a:avLst/>
          </a:prstGeom>
        </p:spPr>
        <p:txBody>
          <a:bodyPr spcFirstLastPara="1" wrap="square" lIns="91425" tIns="91425" rIns="91425" bIns="91425" anchor="t" anchorCtr="0">
            <a:noAutofit/>
          </a:bodyPr>
          <a:lstStyle/>
          <a:p>
            <a:pPr lvl="0"/>
            <a:r>
              <a:rPr lang="en" dirty="0"/>
              <a:t> </a:t>
            </a:r>
            <a:endParaRPr dirty="0"/>
          </a:p>
        </p:txBody>
      </p:sp>
      <p:pic>
        <p:nvPicPr>
          <p:cNvPr id="223" name="Google Shape;223;p36"/>
          <p:cNvPicPr preferRelativeResize="0"/>
          <p:nvPr/>
        </p:nvPicPr>
        <p:blipFill>
          <a:blip r:embed="rId3">
            <a:alphaModFix/>
          </a:blip>
          <a:stretch>
            <a:fillRect/>
          </a:stretch>
        </p:blipFill>
        <p:spPr>
          <a:xfrm>
            <a:off x="5988700" y="3108575"/>
            <a:ext cx="3155299" cy="1774856"/>
          </a:xfrm>
          <a:prstGeom prst="rect">
            <a:avLst/>
          </a:prstGeom>
          <a:noFill/>
          <a:ln>
            <a:noFill/>
          </a:ln>
        </p:spPr>
      </p:pic>
      <p:graphicFrame>
        <p:nvGraphicFramePr>
          <p:cNvPr id="224" name="Google Shape;224;p36"/>
          <p:cNvGraphicFramePr/>
          <p:nvPr>
            <p:extLst>
              <p:ext uri="{D42A27DB-BD31-4B8C-83A1-F6EECF244321}">
                <p14:modId xmlns:p14="http://schemas.microsoft.com/office/powerpoint/2010/main" val="655897555"/>
              </p:ext>
            </p:extLst>
          </p:nvPr>
        </p:nvGraphicFramePr>
        <p:xfrm>
          <a:off x="897400" y="689738"/>
          <a:ext cx="7239000" cy="277347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dirty="0"/>
                        <a:t>Role</a:t>
                      </a:r>
                      <a:endParaRPr b="1"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 b="1"/>
                        <a:t>Hoswar States</a:t>
                      </a:r>
                      <a:endParaRPr b="1"/>
                    </a:p>
                  </a:txBody>
                  <a:tcPr marL="91425" marR="91425" marT="91425" marB="91425">
                    <a:lnL w="12700" cap="flat" cmpd="sng" algn="ctr">
                      <a:solidFill>
                        <a:schemeClr val="tx1"/>
                      </a:solidFill>
                      <a:prstDash val="solid"/>
                      <a:round/>
                      <a:headEnd type="none" w="med" len="med"/>
                      <a:tailEnd type="none" w="med" len="med"/>
                    </a:lnL>
                  </a:tcPr>
                </a:tc>
                <a:tc>
                  <a:txBody>
                    <a:bodyPr/>
                    <a:lstStyle/>
                    <a:p>
                      <a:pPr marL="0" lvl="0" indent="0" algn="ctr" rtl="0">
                        <a:spcBef>
                          <a:spcPts val="0"/>
                        </a:spcBef>
                        <a:spcAft>
                          <a:spcPts val="0"/>
                        </a:spcAft>
                        <a:buNone/>
                      </a:pPr>
                      <a:r>
                        <a:rPr lang="en" b="1"/>
                        <a:t>Dufral Empire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u="sng" dirty="0"/>
                        <a:t>Director</a:t>
                      </a:r>
                      <a:endParaRPr u="sng"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tx1"/>
                      </a:solidFill>
                      <a:prstDash val="solid"/>
                      <a:round/>
                      <a:headEnd type="none" w="med" len="med"/>
                      <a:tailEnd type="none" w="med" len="med"/>
                    </a:ln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u="sng" dirty="0"/>
                        <a:t>Engineers</a:t>
                      </a:r>
                      <a:endParaRPr u="sng"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tx1"/>
                      </a:solidFill>
                      <a:prstDash val="solid"/>
                      <a:round/>
                      <a:headEnd type="none" w="med" len="med"/>
                      <a:tailEnd type="none" w="med" len="med"/>
                    </a:ln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u="sng" dirty="0"/>
                        <a:t>Computer Scientists</a:t>
                      </a:r>
                      <a:endParaRPr u="sng"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tx1"/>
                      </a:solidFill>
                      <a:prstDash val="solid"/>
                      <a:round/>
                      <a:headEnd type="none" w="med" len="med"/>
                      <a:tailEnd type="none" w="med" len="med"/>
                    </a:ln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u="sng" dirty="0"/>
                        <a:t>Research and Development</a:t>
                      </a:r>
                      <a:endParaRPr u="sng"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tx1"/>
                      </a:solidFill>
                      <a:prstDash val="solid"/>
                      <a:round/>
                      <a:headEnd type="none" w="med" len="med"/>
                      <a:tailEnd type="none" w="med" len="med"/>
                    </a:ln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u="sng" dirty="0"/>
                        <a:t>Economic </a:t>
                      </a:r>
                      <a:r>
                        <a:rPr lang="en-US" u="sng" dirty="0"/>
                        <a:t>Advisor</a:t>
                      </a:r>
                      <a:endParaRPr u="sng"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tx1"/>
                      </a:solidFill>
                      <a:prstDash val="solid"/>
                      <a:round/>
                      <a:headEnd type="none" w="med" len="med"/>
                      <a:tailEnd type="none" w="med" len="med"/>
                    </a:ln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u="sng" dirty="0"/>
                        <a:t>Public Relations</a:t>
                      </a:r>
                      <a:endParaRPr u="sng"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tx1"/>
                      </a:solidFill>
                      <a:prstDash val="solid"/>
                      <a:round/>
                      <a:headEnd type="none" w="med" len="med"/>
                      <a:tailEnd type="none" w="med" len="med"/>
                    </a:ln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7"/>
                  </a:ext>
                </a:extLst>
              </a:tr>
            </a:tbl>
          </a:graphicData>
        </a:graphic>
      </p:graphicFrame>
      <p:sp>
        <p:nvSpPr>
          <p:cNvPr id="225" name="Google Shape;225;p36"/>
          <p:cNvSpPr txBox="1">
            <a:spLocks noGrp="1"/>
          </p:cNvSpPr>
          <p:nvPr>
            <p:ph type="title"/>
          </p:nvPr>
        </p:nvSpPr>
        <p:spPr>
          <a:xfrm>
            <a:off x="679269" y="81950"/>
            <a:ext cx="8464731" cy="607800"/>
          </a:xfrm>
          <a:prstGeom prst="rect">
            <a:avLst/>
          </a:prstGeom>
        </p:spPr>
        <p:txBody>
          <a:bodyPr spcFirstLastPara="1" wrap="square" lIns="91425" tIns="91425" rIns="91425" bIns="91425" anchor="t" anchorCtr="0">
            <a:noAutofit/>
          </a:bodyPr>
          <a:lstStyle/>
          <a:p>
            <a:pPr lvl="0" algn="ctr"/>
            <a:r>
              <a:rPr lang="en" dirty="0"/>
              <a:t>Get in your groups </a:t>
            </a:r>
            <a:endParaRPr dirty="0"/>
          </a:p>
        </p:txBody>
      </p:sp>
      <p:pic>
        <p:nvPicPr>
          <p:cNvPr id="6"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42722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Ice Breaker</a:t>
            </a:r>
            <a:endParaRPr dirty="0"/>
          </a:p>
        </p:txBody>
      </p:sp>
      <p:sp>
        <p:nvSpPr>
          <p:cNvPr id="80" name="Google Shape;80;p1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000" dirty="0">
                <a:solidFill>
                  <a:schemeClr val="tx1"/>
                </a:solidFill>
              </a:rPr>
              <a:t>Start thinking about a few things:</a:t>
            </a:r>
            <a:endParaRPr sz="2000" dirty="0">
              <a:solidFill>
                <a:schemeClr val="tx1"/>
              </a:solidFill>
            </a:endParaRPr>
          </a:p>
          <a:p>
            <a:pPr marL="457200" lvl="0" indent="-342900" algn="l" rtl="0">
              <a:lnSpc>
                <a:spcPct val="200000"/>
              </a:lnSpc>
              <a:spcBef>
                <a:spcPts val="0"/>
              </a:spcBef>
              <a:spcAft>
                <a:spcPts val="0"/>
              </a:spcAft>
              <a:buSzPts val="1800"/>
              <a:buChar char="●"/>
            </a:pPr>
            <a:r>
              <a:rPr lang="en" sz="2000" dirty="0">
                <a:solidFill>
                  <a:schemeClr val="tx1"/>
                </a:solidFill>
              </a:rPr>
              <a:t>What’s your favorite movie/book about space? </a:t>
            </a:r>
            <a:endParaRPr sz="2000" dirty="0">
              <a:solidFill>
                <a:schemeClr val="tx1"/>
              </a:solidFill>
            </a:endParaRPr>
          </a:p>
          <a:p>
            <a:pPr marL="457200" lvl="0" indent="-342900" algn="l" rtl="0">
              <a:lnSpc>
                <a:spcPct val="200000"/>
              </a:lnSpc>
              <a:spcBef>
                <a:spcPts val="0"/>
              </a:spcBef>
              <a:spcAft>
                <a:spcPts val="0"/>
              </a:spcAft>
              <a:buSzPts val="1800"/>
              <a:buChar char="●"/>
            </a:pPr>
            <a:r>
              <a:rPr lang="en" sz="2000" dirty="0">
                <a:solidFill>
                  <a:schemeClr val="tx1"/>
                </a:solidFill>
              </a:rPr>
              <a:t>What’s something about space that fascinates you?</a:t>
            </a:r>
            <a:endParaRPr sz="2000" dirty="0">
              <a:solidFill>
                <a:schemeClr val="tx1"/>
              </a:solidFill>
            </a:endParaRPr>
          </a:p>
          <a:p>
            <a:pPr marL="457200" lvl="0" indent="-342900" algn="l" rtl="0">
              <a:lnSpc>
                <a:spcPct val="200000"/>
              </a:lnSpc>
              <a:spcBef>
                <a:spcPts val="0"/>
              </a:spcBef>
              <a:spcAft>
                <a:spcPts val="0"/>
              </a:spcAft>
              <a:buSzPts val="1800"/>
              <a:buChar char="●"/>
            </a:pPr>
            <a:r>
              <a:rPr lang="en" sz="2000" dirty="0">
                <a:solidFill>
                  <a:schemeClr val="tx1"/>
                </a:solidFill>
              </a:rPr>
              <a:t>What do you want to do after high school?</a:t>
            </a:r>
            <a:endParaRPr sz="2000" dirty="0">
              <a:solidFill>
                <a:schemeClr val="tx1"/>
              </a:solidFill>
            </a:endParaRPr>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46610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1885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do we go to space?</a:t>
            </a:r>
            <a:endParaRPr dirty="0"/>
          </a:p>
        </p:txBody>
      </p:sp>
      <p:sp>
        <p:nvSpPr>
          <p:cNvPr id="123" name="Google Shape;123;p20"/>
          <p:cNvSpPr txBox="1">
            <a:spLocks noGrp="1"/>
          </p:cNvSpPr>
          <p:nvPr>
            <p:ph type="body" idx="1"/>
          </p:nvPr>
        </p:nvSpPr>
        <p:spPr>
          <a:xfrm>
            <a:off x="311700" y="796375"/>
            <a:ext cx="7901275" cy="3551075"/>
          </a:xfrm>
          <a:prstGeom prst="rect">
            <a:avLst/>
          </a:prstGeom>
        </p:spPr>
        <p:txBody>
          <a:bodyPr spcFirstLastPara="1" wrap="square" lIns="91425" tIns="91425" rIns="91425" bIns="91425" anchor="t" anchorCtr="0">
            <a:noAutofit/>
          </a:bodyPr>
          <a:lstStyle/>
          <a:p>
            <a:pPr algn="l" fontAlgn="base"/>
            <a:r>
              <a:rPr lang="en-US" sz="2000" dirty="0">
                <a:solidFill>
                  <a:schemeClr val="tx1"/>
                </a:solidFill>
                <a:latin typeface="Arial" panose="020B0604020202020204" pitchFamily="34" charset="0"/>
              </a:rPr>
              <a:t>E</a:t>
            </a:r>
            <a:r>
              <a:rPr lang="en-US" sz="2000" b="0" i="0" dirty="0">
                <a:solidFill>
                  <a:schemeClr val="tx1"/>
                </a:solidFill>
                <a:effectLst/>
                <a:latin typeface="Arial" panose="020B0604020202020204" pitchFamily="34" charset="0"/>
              </a:rPr>
              <a:t>xplore and learn about the unknown</a:t>
            </a:r>
          </a:p>
          <a:p>
            <a:pPr algn="l" fontAlgn="base"/>
            <a:r>
              <a:rPr lang="en-US" sz="2000" b="0" i="0" dirty="0">
                <a:solidFill>
                  <a:schemeClr val="tx1"/>
                </a:solidFill>
                <a:effectLst/>
                <a:latin typeface="Arial" panose="020B0604020202020204" pitchFamily="34" charset="0"/>
              </a:rPr>
              <a:t>Discover new worlds</a:t>
            </a:r>
          </a:p>
          <a:p>
            <a:pPr algn="l" fontAlgn="base"/>
            <a:r>
              <a:rPr lang="en-US" sz="2000" b="0" i="0" dirty="0">
                <a:solidFill>
                  <a:schemeClr val="tx1"/>
                </a:solidFill>
                <a:effectLst/>
                <a:latin typeface="Arial" panose="020B0604020202020204" pitchFamily="34" charset="0"/>
              </a:rPr>
              <a:t>Push the boundaries of scientific and technical limits</a:t>
            </a:r>
          </a:p>
          <a:p>
            <a:pPr algn="l" fontAlgn="base"/>
            <a:r>
              <a:rPr lang="en-US" sz="2000" dirty="0">
                <a:solidFill>
                  <a:schemeClr val="tx1"/>
                </a:solidFill>
                <a:latin typeface="Arial" panose="020B0604020202020204" pitchFamily="34" charset="0"/>
              </a:rPr>
              <a:t>Develop new </a:t>
            </a:r>
            <a:r>
              <a:rPr lang="en-US" sz="2000" dirty="0">
                <a:solidFill>
                  <a:schemeClr val="tx1"/>
                </a:solidFill>
              </a:rPr>
              <a:t>technologies and industries</a:t>
            </a:r>
          </a:p>
          <a:p>
            <a:pPr algn="l" fontAlgn="base"/>
            <a:r>
              <a:rPr lang="en-US" sz="2000" dirty="0">
                <a:solidFill>
                  <a:schemeClr val="tx1"/>
                </a:solidFill>
              </a:rPr>
              <a:t>Create economic growth</a:t>
            </a:r>
          </a:p>
          <a:p>
            <a:pPr algn="l" fontAlgn="base"/>
            <a:r>
              <a:rPr lang="en-US" sz="2000" dirty="0">
                <a:solidFill>
                  <a:schemeClr val="tx1"/>
                </a:solidFill>
                <a:latin typeface="Arial" panose="020B0604020202020204" pitchFamily="34" charset="0"/>
              </a:rPr>
              <a:t>F</a:t>
            </a:r>
            <a:r>
              <a:rPr lang="en-US" sz="2000" b="0" i="0" dirty="0">
                <a:solidFill>
                  <a:schemeClr val="tx1"/>
                </a:solidFill>
                <a:effectLst/>
                <a:latin typeface="Arial" panose="020B0604020202020204" pitchFamily="34" charset="0"/>
              </a:rPr>
              <a:t>oster peaceful connections with other nations</a:t>
            </a:r>
          </a:p>
          <a:p>
            <a:pPr algn="l" fontAlgn="base"/>
            <a:r>
              <a:rPr lang="en-US" sz="2000" dirty="0">
                <a:solidFill>
                  <a:schemeClr val="tx1"/>
                </a:solidFill>
                <a:latin typeface="Arial" panose="020B0604020202020204" pitchFamily="34" charset="0"/>
              </a:rPr>
              <a:t>Provide and maintain national security</a:t>
            </a:r>
            <a:endParaRPr lang="en-US" sz="2000" b="0" i="0" dirty="0">
              <a:solidFill>
                <a:schemeClr val="tx1"/>
              </a:solidFill>
              <a:effectLst/>
              <a:latin typeface="Arial" panose="020B0604020202020204" pitchFamily="34" charset="0"/>
            </a:endParaRPr>
          </a:p>
          <a:p>
            <a:pPr fontAlgn="base"/>
            <a:r>
              <a:rPr lang="en-US" sz="2000" b="0" i="0" dirty="0">
                <a:solidFill>
                  <a:schemeClr val="tx1"/>
                </a:solidFill>
                <a:effectLst/>
                <a:latin typeface="Arial" panose="020B0604020202020204" pitchFamily="34" charset="0"/>
              </a:rPr>
              <a:t>Address fundamental questions about our place in the universe and the history of our solar system.</a:t>
            </a:r>
          </a:p>
          <a:p>
            <a:pPr algn="l" fontAlgn="base"/>
            <a:endParaRPr lang="en-US" sz="2000" dirty="0">
              <a:solidFill>
                <a:srgbClr val="000000"/>
              </a:solidFill>
              <a:latin typeface="Arial" panose="020B0604020202020204" pitchFamily="34" charset="0"/>
            </a:endParaRPr>
          </a:p>
          <a:p>
            <a:pPr marL="0" lvl="0" indent="0" algn="l" rtl="0">
              <a:spcBef>
                <a:spcPts val="1600"/>
              </a:spcBef>
              <a:spcAft>
                <a:spcPts val="1600"/>
              </a:spcAft>
              <a:buNone/>
            </a:pPr>
            <a:endParaRPr sz="2000" dirty="0"/>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2" name="TextBox 1">
            <a:extLst>
              <a:ext uri="{FF2B5EF4-FFF2-40B4-BE49-F238E27FC236}">
                <a16:creationId xmlns:a16="http://schemas.microsoft.com/office/drawing/2014/main" id="{27905BB8-1324-46B7-880E-9CE065EEA4B7}"/>
              </a:ext>
            </a:extLst>
          </p:cNvPr>
          <p:cNvSpPr txBox="1"/>
          <p:nvPr/>
        </p:nvSpPr>
        <p:spPr>
          <a:xfrm>
            <a:off x="602342" y="4404804"/>
            <a:ext cx="8142515" cy="246221"/>
          </a:xfrm>
          <a:prstGeom prst="rect">
            <a:avLst/>
          </a:prstGeom>
          <a:noFill/>
        </p:spPr>
        <p:txBody>
          <a:bodyPr wrap="square" rtlCol="0">
            <a:spAutoFit/>
          </a:bodyPr>
          <a:lstStyle/>
          <a:p>
            <a:r>
              <a:rPr lang="en-US" sz="1000" dirty="0"/>
              <a:t>From NASA’s “Why we explore?” </a:t>
            </a:r>
            <a:r>
              <a:rPr lang="en-US" sz="1000" dirty="0">
                <a:hlinkClick r:id="rId4"/>
              </a:rPr>
              <a:t>https://www.nasa.gov/exploration/whyweexplore/why_we_explore_main.html#.YEu8JGhKhaQ</a:t>
            </a:r>
            <a:endParaRPr lang="en-US" sz="1000" dirty="0"/>
          </a:p>
        </p:txBody>
      </p:sp>
    </p:spTree>
    <p:extLst>
      <p:ext uri="{BB962C8B-B14F-4D97-AF65-F5344CB8AC3E}">
        <p14:creationId xmlns:p14="http://schemas.microsoft.com/office/powerpoint/2010/main" val="141732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5" name="Google Shape;128;p21">
            <a:extLst>
              <a:ext uri="{FF2B5EF4-FFF2-40B4-BE49-F238E27FC236}">
                <a16:creationId xmlns:a16="http://schemas.microsoft.com/office/drawing/2014/main" id="{B30FA682-220D-44E2-97AB-A619EBF44E38}"/>
              </a:ext>
            </a:extLst>
          </p:cNvPr>
          <p:cNvSpPr txBox="1">
            <a:spLocks/>
          </p:cNvSpPr>
          <p:nvPr/>
        </p:nvSpPr>
        <p:spPr>
          <a:xfrm>
            <a:off x="464102" y="1216132"/>
            <a:ext cx="8520600" cy="60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What’s the obstacle?</a:t>
            </a:r>
          </a:p>
        </p:txBody>
      </p:sp>
      <p:sp>
        <p:nvSpPr>
          <p:cNvPr id="6" name="Google Shape;129;p21">
            <a:extLst>
              <a:ext uri="{FF2B5EF4-FFF2-40B4-BE49-F238E27FC236}">
                <a16:creationId xmlns:a16="http://schemas.microsoft.com/office/drawing/2014/main" id="{DF5FBCF8-2A08-470A-97F3-4858F702FC42}"/>
              </a:ext>
            </a:extLst>
          </p:cNvPr>
          <p:cNvSpPr txBox="1">
            <a:spLocks/>
          </p:cNvSpPr>
          <p:nvPr/>
        </p:nvSpPr>
        <p:spPr>
          <a:xfrm>
            <a:off x="623400" y="1847425"/>
            <a:ext cx="8520600" cy="1135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000" dirty="0">
                <a:solidFill>
                  <a:schemeClr val="tx1"/>
                </a:solidFill>
              </a:rPr>
              <a:t>Although we have the technology to get rockets into space, we don't have the technology to keep astronauts alive.</a:t>
            </a:r>
          </a:p>
          <a:p>
            <a:pPr marL="742950" lvl="1" indent="-285750">
              <a:lnSpc>
                <a:spcPct val="100000"/>
              </a:lnSpc>
              <a:buFont typeface="Wingdings" panose="05000000000000000000" pitchFamily="2" charset="2"/>
              <a:buChar char="à"/>
            </a:pPr>
            <a:r>
              <a:rPr lang="en-US" sz="2000" b="1" dirty="0">
                <a:solidFill>
                  <a:schemeClr val="tx1"/>
                </a:solidFill>
              </a:rPr>
              <a:t>We need to develop radiation protection.</a:t>
            </a:r>
          </a:p>
        </p:txBody>
      </p:sp>
    </p:spTree>
    <p:extLst>
      <p:ext uri="{BB962C8B-B14F-4D97-AF65-F5344CB8AC3E}">
        <p14:creationId xmlns:p14="http://schemas.microsoft.com/office/powerpoint/2010/main" val="343489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E56D2E-2C1B-4A1D-B90A-0883021E04BC}"/>
              </a:ext>
            </a:extLst>
          </p:cNvPr>
          <p:cNvSpPr txBox="1"/>
          <p:nvPr/>
        </p:nvSpPr>
        <p:spPr>
          <a:xfrm>
            <a:off x="58057" y="4876300"/>
            <a:ext cx="8048529" cy="261610"/>
          </a:xfrm>
          <a:prstGeom prst="rect">
            <a:avLst/>
          </a:prstGeom>
          <a:noFill/>
        </p:spPr>
        <p:txBody>
          <a:bodyPr wrap="square">
            <a:spAutoFit/>
          </a:bodyPr>
          <a:lstStyle/>
          <a:p>
            <a:pPr algn="l"/>
            <a:r>
              <a:rPr lang="en-US" sz="1100" b="0" i="0" dirty="0">
                <a:solidFill>
                  <a:srgbClr val="333333"/>
                </a:solidFill>
                <a:effectLst/>
                <a:latin typeface="Helvetica Neue"/>
              </a:rPr>
              <a:t>The Electromagnetic Spectrum (</a:t>
            </a:r>
            <a:r>
              <a:rPr lang="en-US" sz="1100" b="0" i="0" u="none" strike="noStrike" dirty="0">
                <a:solidFill>
                  <a:srgbClr val="428BCA"/>
                </a:solidFill>
                <a:effectLst/>
                <a:latin typeface="Helvetica Neue"/>
                <a:hlinkClick r:id="rId2"/>
              </a:rPr>
              <a:t>https://science.nasa.gov/ems</a:t>
            </a:r>
            <a:r>
              <a:rPr lang="en-US" sz="1100" b="0" i="0" dirty="0">
                <a:solidFill>
                  <a:srgbClr val="333333"/>
                </a:solidFill>
                <a:effectLst/>
                <a:latin typeface="Helvetica Neue"/>
              </a:rPr>
              <a:t>) </a:t>
            </a:r>
            <a:r>
              <a:rPr lang="en-US" sz="1100" b="1" i="1" dirty="0">
                <a:solidFill>
                  <a:srgbClr val="333333"/>
                </a:solidFill>
                <a:effectLst/>
                <a:latin typeface="Helvetica Neue"/>
              </a:rPr>
              <a:t>Credits: NASA</a:t>
            </a:r>
          </a:p>
        </p:txBody>
      </p:sp>
      <p:pic>
        <p:nvPicPr>
          <p:cNvPr id="7" name="Picture 6" descr="A picture containing graphical user interface&#10;&#10;Description automatically generated">
            <a:extLst>
              <a:ext uri="{FF2B5EF4-FFF2-40B4-BE49-F238E27FC236}">
                <a16:creationId xmlns:a16="http://schemas.microsoft.com/office/drawing/2014/main" id="{D20C1AC4-4330-451C-895F-31340E51F223}"/>
              </a:ext>
            </a:extLst>
          </p:cNvPr>
          <p:cNvPicPr>
            <a:picLocks noChangeAspect="1"/>
          </p:cNvPicPr>
          <p:nvPr/>
        </p:nvPicPr>
        <p:blipFill>
          <a:blip r:embed="rId3"/>
          <a:stretch>
            <a:fillRect/>
          </a:stretch>
        </p:blipFill>
        <p:spPr>
          <a:xfrm>
            <a:off x="1331684" y="537029"/>
            <a:ext cx="6657605" cy="4339271"/>
          </a:xfrm>
          <a:prstGeom prst="rect">
            <a:avLst/>
          </a:prstGeom>
        </p:spPr>
      </p:pic>
      <p:sp>
        <p:nvSpPr>
          <p:cNvPr id="8" name="Google Shape;134;p22">
            <a:extLst>
              <a:ext uri="{FF2B5EF4-FFF2-40B4-BE49-F238E27FC236}">
                <a16:creationId xmlns:a16="http://schemas.microsoft.com/office/drawing/2014/main" id="{9C0D094F-D870-4781-BCA7-DC9B2E2AE16F}"/>
              </a:ext>
            </a:extLst>
          </p:cNvPr>
          <p:cNvSpPr txBox="1">
            <a:spLocks noGrp="1"/>
          </p:cNvSpPr>
          <p:nvPr>
            <p:ph type="title"/>
          </p:nvPr>
        </p:nvSpPr>
        <p:spPr>
          <a:xfrm>
            <a:off x="224970" y="0"/>
            <a:ext cx="7003143"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Electromagnetic Spectrum</a:t>
            </a:r>
            <a:endParaRPr dirty="0">
              <a:solidFill>
                <a:schemeClr val="tx1"/>
              </a:solidFill>
            </a:endParaRPr>
          </a:p>
        </p:txBody>
      </p:sp>
    </p:spTree>
    <p:extLst>
      <p:ext uri="{BB962C8B-B14F-4D97-AF65-F5344CB8AC3E}">
        <p14:creationId xmlns:p14="http://schemas.microsoft.com/office/powerpoint/2010/main" val="46696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are different types of radiation?</a:t>
            </a:r>
            <a:endParaRPr dirty="0"/>
          </a:p>
        </p:txBody>
      </p:sp>
      <p:sp>
        <p:nvSpPr>
          <p:cNvPr id="142" name="Google Shape;142;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dirty="0"/>
              <a:t>Particle Radiation</a:t>
            </a:r>
            <a:endParaRPr dirty="0"/>
          </a:p>
          <a:p>
            <a:pPr marL="457200" lvl="0" indent="-342900" algn="l" rtl="0">
              <a:lnSpc>
                <a:spcPct val="200000"/>
              </a:lnSpc>
              <a:spcBef>
                <a:spcPts val="1600"/>
              </a:spcBef>
              <a:spcAft>
                <a:spcPts val="0"/>
              </a:spcAft>
              <a:buSzPts val="1800"/>
              <a:buChar char="●"/>
            </a:pPr>
            <a:r>
              <a:rPr lang="en" dirty="0"/>
              <a:t>Alpha </a:t>
            </a:r>
            <a:endParaRPr dirty="0"/>
          </a:p>
          <a:p>
            <a:pPr marL="457200" lvl="0" indent="-342900" algn="l" rtl="0">
              <a:lnSpc>
                <a:spcPct val="200000"/>
              </a:lnSpc>
              <a:spcBef>
                <a:spcPts val="0"/>
              </a:spcBef>
              <a:spcAft>
                <a:spcPts val="0"/>
              </a:spcAft>
              <a:buSzPts val="1800"/>
              <a:buChar char="●"/>
            </a:pPr>
            <a:r>
              <a:rPr lang="en" b="1" dirty="0"/>
              <a:t>Beta</a:t>
            </a:r>
            <a:endParaRPr b="1" dirty="0"/>
          </a:p>
          <a:p>
            <a:pPr marL="457200" lvl="0" indent="-342900" algn="l" rtl="0">
              <a:lnSpc>
                <a:spcPct val="200000"/>
              </a:lnSpc>
              <a:spcBef>
                <a:spcPts val="0"/>
              </a:spcBef>
              <a:spcAft>
                <a:spcPts val="0"/>
              </a:spcAft>
              <a:buSzPts val="1800"/>
              <a:buChar char="●"/>
            </a:pPr>
            <a:r>
              <a:rPr lang="en" dirty="0"/>
              <a:t>HZE Ions</a:t>
            </a:r>
            <a:endParaRPr dirty="0"/>
          </a:p>
          <a:p>
            <a:pPr marL="457200" lvl="0" indent="-342900" algn="l" rtl="0">
              <a:lnSpc>
                <a:spcPct val="200000"/>
              </a:lnSpc>
              <a:spcBef>
                <a:spcPts val="0"/>
              </a:spcBef>
              <a:spcAft>
                <a:spcPts val="0"/>
              </a:spcAft>
              <a:buSzPts val="1800"/>
              <a:buChar char="●"/>
            </a:pPr>
            <a:r>
              <a:rPr lang="en" dirty="0"/>
              <a:t>Cosmic Radiation</a:t>
            </a:r>
            <a:endParaRPr dirty="0"/>
          </a:p>
        </p:txBody>
      </p:sp>
      <p:sp>
        <p:nvSpPr>
          <p:cNvPr id="143" name="Google Shape;143;p23"/>
          <p:cNvSpPr txBox="1"/>
          <p:nvPr/>
        </p:nvSpPr>
        <p:spPr>
          <a:xfrm>
            <a:off x="4337875" y="1229875"/>
            <a:ext cx="3966300" cy="33960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800" dirty="0"/>
              <a:t>Electromagnetic Radiation</a:t>
            </a:r>
            <a:endParaRPr sz="1800" dirty="0"/>
          </a:p>
          <a:p>
            <a:pPr marL="457200" lvl="0" indent="-342900" algn="l" rtl="0">
              <a:spcBef>
                <a:spcPts val="0"/>
              </a:spcBef>
              <a:spcAft>
                <a:spcPts val="0"/>
              </a:spcAft>
              <a:buSzPts val="1800"/>
              <a:buFont typeface="Roboto"/>
              <a:buChar char="●"/>
            </a:pPr>
            <a:r>
              <a:rPr lang="en" sz="1800" b="1" dirty="0">
                <a:latin typeface="Roboto"/>
                <a:ea typeface="Roboto"/>
                <a:cs typeface="Roboto"/>
                <a:sym typeface="Roboto"/>
              </a:rPr>
              <a:t>Gamma rays</a:t>
            </a:r>
            <a:endParaRPr sz="1800" b="1" dirty="0">
              <a:latin typeface="Roboto"/>
              <a:ea typeface="Roboto"/>
              <a:cs typeface="Roboto"/>
              <a:sym typeface="Roboto"/>
            </a:endParaRPr>
          </a:p>
        </p:txBody>
      </p:sp>
      <p:pic>
        <p:nvPicPr>
          <p:cNvPr id="144" name="Google Shape;144;p23"/>
          <p:cNvPicPr preferRelativeResize="0"/>
          <p:nvPr/>
        </p:nvPicPr>
        <p:blipFill>
          <a:blip r:embed="rId3">
            <a:alphaModFix/>
          </a:blip>
          <a:stretch>
            <a:fillRect/>
          </a:stretch>
        </p:blipFill>
        <p:spPr>
          <a:xfrm>
            <a:off x="3402225" y="2282599"/>
            <a:ext cx="3837150" cy="2573250"/>
          </a:xfrm>
          <a:prstGeom prst="rect">
            <a:avLst/>
          </a:prstGeom>
          <a:noFill/>
          <a:ln>
            <a:noFill/>
          </a:ln>
        </p:spPr>
      </p:pic>
      <p:sp>
        <p:nvSpPr>
          <p:cNvPr id="2" name="TextBox 1"/>
          <p:cNvSpPr txBox="1"/>
          <p:nvPr/>
        </p:nvSpPr>
        <p:spPr>
          <a:xfrm>
            <a:off x="6993842" y="3338392"/>
            <a:ext cx="2972734" cy="230832"/>
          </a:xfrm>
          <a:prstGeom prst="rect">
            <a:avLst/>
          </a:prstGeom>
          <a:noFill/>
        </p:spPr>
        <p:txBody>
          <a:bodyPr wrap="square" rtlCol="0">
            <a:spAutoFit/>
          </a:bodyPr>
          <a:lstStyle/>
          <a:p>
            <a:r>
              <a:rPr lang="en-US" sz="900" dirty="0"/>
              <a:t>Image: en.Wikipedia.org</a:t>
            </a:r>
          </a:p>
        </p:txBody>
      </p:sp>
      <p:pic>
        <p:nvPicPr>
          <p:cNvPr id="8"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85485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Radiation Video One</a:t>
            </a:r>
            <a:endParaRPr/>
          </a:p>
        </p:txBody>
      </p:sp>
      <p:pic>
        <p:nvPicPr>
          <p:cNvPr id="150" name="Google Shape;150;p24" descr="Radiation is all around us, and when you travel by plane, you’re exposed to cosmic radiation. So what does this mean for our health? Does air travel expose us to unsafe radiation levels? Check out this episode to see how flying among cosmic rays affect us in the sky.&#10;&#10;Hosted by: Michael Aranda&#10;----------&#10;Support SciShow by becoming a patron on Patreon: https://www.patreon.com/scishow&#10;----------&#10;Dooblydoo thanks go to the following Patreon supporters -- we couldn't make SciShow without them! Shout out to Kathy &amp; Tim Philip, Kevin Bealer, Andreas Heydeck, Thomas J., Accalia Elementia, Will and Sonja Marple. James Harshaw, Justin Lentz, Chris Peters, Bader AlGhamdi, Benny, Tim Curwick, Philippe von Bergen, Patrick Merrithew, Fatima Iqbal, Mark Terrio-Cameron, Patrick D. Ashmore, and charles george.&#10;----------&#10;Like SciShow? Want to help support us, and also get things to put on your walls, cover your torso and hold your liquids? Check out our awesome products over at DFTBA Records: http://dftba.com/scishow&#10;----------&#10;Looking for SciShow elsewhere on the internet?&#10;Facebook: http://www.facebook.com/scishow&#10;Twitter: http://www.twitter.com/scishow&#10;Tumblr: http://scishow.tumblr.com&#10;Instagram: http://instagram.com/thescishow&#10;----------&#10;Sources:&#10;http://srag.jsc.nasa.gov/spaceradiation/What/What.cfm&#10;http://www.nrc.gov/about-nrc/radiation/around-us/sources.html&#10;https://hps.org/publicinformation/ate/faqs/commercialflights.html&#10;http://www.cdc.gov/niosh/topics/aircrew/cosmicionizingradiation.html&#10;http://www2a.cdc.gov/nioshtic-2/BuildQyr.asp?s1=20034825&amp;View=f&amp;&#10;https://hps.org/documents/radiationinperspectiverev4.pdf&#10;https://hps.org/hpspublications/articles/RadiationTerms.html&#10;http://www.ncbi.nlm.nih.gov/pmc/articles/PMC3152359/&#10;http://www.world-nuclear.org/information-library/safety-and-security/radiation-and-health/radiation-and-life.aspx &#10;http://www.ncbi.nlm.nih.gov/pubmed/24932535" title="Does Radiation Make Air Travel Dangerous?">
            <a:hlinkClick r:id="rId3"/>
          </p:cNvPr>
          <p:cNvPicPr preferRelativeResize="0"/>
          <p:nvPr/>
        </p:nvPicPr>
        <p:blipFill>
          <a:blip r:embed="rId4">
            <a:alphaModFix/>
          </a:blip>
          <a:stretch>
            <a:fillRect/>
          </a:stretch>
        </p:blipFill>
        <p:spPr>
          <a:xfrm>
            <a:off x="1860950" y="1166525"/>
            <a:ext cx="4572000" cy="3429000"/>
          </a:xfrm>
          <a:prstGeom prst="rect">
            <a:avLst/>
          </a:prstGeom>
          <a:noFill/>
          <a:ln>
            <a:noFill/>
          </a:ln>
        </p:spPr>
      </p:pic>
      <p:sp>
        <p:nvSpPr>
          <p:cNvPr id="2" name="TextBox 1"/>
          <p:cNvSpPr txBox="1"/>
          <p:nvPr/>
        </p:nvSpPr>
        <p:spPr>
          <a:xfrm>
            <a:off x="6629400" y="3498273"/>
            <a:ext cx="2258291" cy="230832"/>
          </a:xfrm>
          <a:prstGeom prst="rect">
            <a:avLst/>
          </a:prstGeom>
          <a:noFill/>
        </p:spPr>
        <p:txBody>
          <a:bodyPr wrap="square" rtlCol="0">
            <a:spAutoFit/>
          </a:bodyPr>
          <a:lstStyle/>
          <a:p>
            <a:r>
              <a:rPr lang="en-US" sz="900" dirty="0"/>
              <a:t>https://youtu.be/GoEk7Uu8a2M</a:t>
            </a:r>
          </a:p>
        </p:txBody>
      </p:sp>
      <p:pic>
        <p:nvPicPr>
          <p:cNvPr id="5" name="Google Shape;64;p14"/>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03535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Radiation Video Two</a:t>
            </a:r>
            <a:endParaRPr dirty="0"/>
          </a:p>
        </p:txBody>
      </p:sp>
      <p:sp>
        <p:nvSpPr>
          <p:cNvPr id="156" name="Google Shape;156;p25"/>
          <p:cNvSpPr txBox="1">
            <a:spLocks noGrp="1"/>
          </p:cNvSpPr>
          <p:nvPr>
            <p:ph type="body" idx="1"/>
          </p:nvPr>
        </p:nvSpPr>
        <p:spPr>
          <a:xfrm>
            <a:off x="311700" y="1229875"/>
            <a:ext cx="1497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Cosmic Rays history</a:t>
            </a:r>
            <a:endParaRPr dirty="0"/>
          </a:p>
        </p:txBody>
      </p:sp>
      <p:pic>
        <p:nvPicPr>
          <p:cNvPr id="157" name="Google Shape;157;p25" descr="Astronomers have found more evidence for Planet 9, but another study has added another problem to our list of space travel problems.&#10;&#10;Hosted by: Reid Reimers&#10;&#10;For special, curated artifacts of this universe, check out https://scishowfinds.com/&#10;----------&#10;Support SciShow by becoming a patron on Patreon: https://www.patreon.com/scishow&#10;----------&#10;Dooblydoo thanks go to the following Patreon supporters:&#10;azarus G, Sam Lutfi, D.A. Noe, الخليفي سلطان, Piya Shedden, KatieMarie Magnone, Scott Satovsky Jr, Charles Southerland, Patrick D. Ashmore, charles george, Kevin Bealer, Chris Peters&#10;----------&#10;Like SciShow? Want to help support us, and also get things to put on your walls, cover your torso and hold your liquids? Check out our awesome products over at DFTBA Records: http://dftba.com/scishow&#10;----------&#10;Looking for SciShow elsewhere on the internet?&#10;Facebook: http://www.facebook.com/scishow&#10;Twitter: http://www.twitter.com/scishow&#10;Tumblr: http://scishow.tumblr.com&#10;Instagram: http://instagram.com/thescishow&#10;----------&#10;Sources:&#10;&#10;“A New High Perihelion Inner Oort Cloud Object”, Sheppard et al. &#10;https://www.eurekalert.org/emb_releases/2018-10/cifs-ned092618.php&#10;http://iopscience.iop.org/article/10.1086/504422/meta&#10;https://academic.oup.com/mnras/article/91/4/380/1046636&#10;http://adsabs.harvard.edu/abs/1997pqed.book.....C&#10;“Out of the Darkness: The Planet Pluto”, by Clyde Tombaugh and Patrick Moore. &#10;https://www.nature.com/articles/nature13156&#10;&#10;http://www.pnas.org/cgi/doi/10.1073/pnas.1807522115&#10;https://www.eurekalert.org/emb_releases/2018-10/gumc-ass092618.php&#10;https://three.jsc.nasa.gov/concepts/SpaceRadiationEnviron.pdf&#10;https://science.nasa.gov/science-news/science-at-nasa/2004/17feb_radiation&#10;https://www.nature.com/articles/232421a0&#10;https://link.springer.com/article/10.1007%2Fs00417-002-0489-4&#10;http://www.bioone.org/doi/abs/10.1667/0033-7587%282001%29156%5B0460%3ASRACIA%5D2.0.CO%3B2&#10;https://www.nasa.gov/sites/default/files/atoms/files/space_radiation_ebook.pdf&#10;https://www.ncbi.nlm.nih.gov/pmc/articles/PMC4441880/&#10;https://www.ncbi.nlm.nih.gov/pmc/articles/PMC5752736/&#10;http://theconversation.com/of-mice-and-men-why-animal-trial-results-dont-always-translate-to-humans-73354&#10;https://emergency.cdc.gov/radiation/ki.asp&#10;https://www.nasa.gov/pdf/284275main_Radiation_HS_Mod3.pdf&#10;&#10;Images:&#10;&#10;https://commons.wikimedia.org/wiki/File:Planet_nine_artistic_plain3.png&#10;https://en.wikipedia.org/wiki/File:2015_TG387_hoverview.png&#10;https://en.wikipedia.org/wiki/File:Sedna_solar_system_Jan1_2017.png&#10;https://en.wikipedia.org/wiki/File:2012_VP113_orbit_with_solar_system.png&#10;https://commons.wikimedia.org/wiki/File:Planet_nine-etnos_now-new3.png&#10;http://www.thinkstockphotos.com/image/stock-photo-3d-illustration-of-human-body-digenative/699786364&#10;https://en.wikipedia.org/wiki/File:PIA16938-RadiationSources-InterplanetarySpace.jpg" title="New Evidence for Planet 9! | SciShow News">
            <a:hlinkClick r:id="rId3"/>
          </p:cNvPr>
          <p:cNvPicPr preferRelativeResize="0"/>
          <p:nvPr/>
        </p:nvPicPr>
        <p:blipFill>
          <a:blip r:embed="rId4">
            <a:alphaModFix/>
          </a:blip>
          <a:stretch>
            <a:fillRect/>
          </a:stretch>
        </p:blipFill>
        <p:spPr>
          <a:xfrm>
            <a:off x="1988550" y="1139875"/>
            <a:ext cx="4572000" cy="3429000"/>
          </a:xfrm>
          <a:prstGeom prst="rect">
            <a:avLst/>
          </a:prstGeom>
          <a:noFill/>
          <a:ln>
            <a:noFill/>
          </a:ln>
        </p:spPr>
      </p:pic>
      <p:sp>
        <p:nvSpPr>
          <p:cNvPr id="2" name="TextBox 1"/>
          <p:cNvSpPr txBox="1"/>
          <p:nvPr/>
        </p:nvSpPr>
        <p:spPr>
          <a:xfrm>
            <a:off x="6899564" y="3435927"/>
            <a:ext cx="2029691" cy="230832"/>
          </a:xfrm>
          <a:prstGeom prst="rect">
            <a:avLst/>
          </a:prstGeom>
          <a:noFill/>
        </p:spPr>
        <p:txBody>
          <a:bodyPr wrap="square" rtlCol="0">
            <a:spAutoFit/>
          </a:bodyPr>
          <a:lstStyle/>
          <a:p>
            <a:r>
              <a:rPr lang="en-US" sz="900" dirty="0"/>
              <a:t>https://youtu.be/Asc-tArn0nk</a:t>
            </a:r>
          </a:p>
        </p:txBody>
      </p:sp>
      <p:pic>
        <p:nvPicPr>
          <p:cNvPr id="6" name="Google Shape;64;p14"/>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79888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are we doing? </a:t>
            </a:r>
            <a:endParaRPr dirty="0"/>
          </a:p>
        </p:txBody>
      </p:sp>
      <p:sp>
        <p:nvSpPr>
          <p:cNvPr id="163" name="Google Shape;163;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are going to be sending up a payload to near space!</a:t>
            </a:r>
            <a:endParaRPr dirty="0"/>
          </a:p>
          <a:p>
            <a:pPr marL="0" lvl="0" indent="0" algn="l" rtl="0">
              <a:spcBef>
                <a:spcPts val="1600"/>
              </a:spcBef>
              <a:spcAft>
                <a:spcPts val="0"/>
              </a:spcAft>
              <a:buNone/>
            </a:pPr>
            <a:r>
              <a:rPr lang="en" dirty="0"/>
              <a:t>You will be designing and constructing these payloads and measuring the radiation up in the atmosphere.</a:t>
            </a:r>
            <a:endParaRPr dirty="0"/>
          </a:p>
          <a:p>
            <a:pPr marL="0" lvl="0" indent="0" algn="l" rtl="0">
              <a:spcBef>
                <a:spcPts val="1600"/>
              </a:spcBef>
              <a:spcAft>
                <a:spcPts val="0"/>
              </a:spcAft>
              <a:buNone/>
            </a:pPr>
            <a:r>
              <a:rPr lang="en" dirty="0"/>
              <a:t>But we’re also going to be shielding the Geiger counters from radiation, using various materials as the shielding.</a:t>
            </a:r>
            <a:endParaRPr dirty="0"/>
          </a:p>
          <a:p>
            <a:pPr marL="0" lvl="0" indent="0" algn="l" rtl="0">
              <a:spcBef>
                <a:spcPts val="1600"/>
              </a:spcBef>
              <a:spcAft>
                <a:spcPts val="1600"/>
              </a:spcAft>
              <a:buNone/>
            </a:pPr>
            <a:r>
              <a:rPr lang="en" dirty="0"/>
              <a:t>Your job is to determine which materials work the best at shielding radiation.</a:t>
            </a:r>
            <a:endParaRPr dirty="0"/>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1621203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716</Words>
  <Application>Microsoft Office PowerPoint</Application>
  <PresentationFormat>On-screen Show (16:9)</PresentationFormat>
  <Paragraphs>104</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Wingdings</vt:lpstr>
      <vt:lpstr>Open Sans</vt:lpstr>
      <vt:lpstr>Arial</vt:lpstr>
      <vt:lpstr>Helvetica Neue</vt:lpstr>
      <vt:lpstr>Roboto</vt:lpstr>
      <vt:lpstr>Simple Light</vt:lpstr>
      <vt:lpstr>PowerPoint Presentation</vt:lpstr>
      <vt:lpstr>Ice Breaker</vt:lpstr>
      <vt:lpstr>Why do we go to space?</vt:lpstr>
      <vt:lpstr>PowerPoint Presentation</vt:lpstr>
      <vt:lpstr>Electromagnetic Spectrum</vt:lpstr>
      <vt:lpstr>What are different types of radiation?</vt:lpstr>
      <vt:lpstr>Radiation Video One</vt:lpstr>
      <vt:lpstr>Radiation Video Two</vt:lpstr>
      <vt:lpstr>What are we doing? </vt:lpstr>
      <vt:lpstr>The Space Agency Scenario</vt:lpstr>
      <vt:lpstr> Payload Materials</vt:lpstr>
      <vt:lpstr>PowerPoint Presentation</vt:lpstr>
      <vt:lpstr>Economic Advisor</vt:lpstr>
      <vt:lpstr>Computer Scientist</vt:lpstr>
      <vt:lpstr>PowerPoint Presentation</vt:lpstr>
      <vt:lpstr>Research &amp; Development</vt:lpstr>
      <vt:lpstr>Public Relations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Shawna</dc:creator>
  <cp:lastModifiedBy>Ellen Parrish</cp:lastModifiedBy>
  <cp:revision>25</cp:revision>
  <dcterms:modified xsi:type="dcterms:W3CDTF">2021-03-16T19:42:09Z</dcterms:modified>
</cp:coreProperties>
</file>