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7" r:id="rId11"/>
  </p:sldIdLst>
  <p:sldSz cx="9144000" cy="5143500" type="screen16x9"/>
  <p:notesSz cx="6858000" cy="9144000"/>
  <p:embeddedFontLst>
    <p:embeddedFont>
      <p:font typeface="Open Sans" panose="020B0806030504020204" pitchFamily="3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FCC3B"/>
    <a:srgbClr val="F8A81B"/>
    <a:srgbClr val="8D64AA"/>
    <a:srgbClr val="6091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a7a000f1f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a7a000f1f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41818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a7a000f1f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a7a000f1f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a7a000f1f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a7a000f1f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31539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a7a000f1f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a7a000f1f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9246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a7a000f1f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a7a000f1f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794258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a7a000f1f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a7a000f1f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850371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a7a000f1f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a7a000f1f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958266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a7a000f1f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a7a000f1f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273332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a7a000f1f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a7a000f1f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21481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youtu.be/sSYQw0mr6Eg" TargetMode="Externa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091BA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 amt="37000"/>
          </a:blip>
          <a:srcRect t="4925" b="-5448"/>
          <a:stretch/>
        </p:blipFill>
        <p:spPr>
          <a:xfrm>
            <a:off x="-46375" y="125129"/>
            <a:ext cx="9190377" cy="54385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0536" y="4663675"/>
            <a:ext cx="8822928" cy="402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84463" y="2670200"/>
            <a:ext cx="8175075" cy="813975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862625" y="2877750"/>
            <a:ext cx="7417800" cy="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Cell Signal Analyzing the Data Presentation</a:t>
            </a:r>
            <a:endParaRPr sz="1600" b="1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148" y="1344977"/>
            <a:ext cx="6496256" cy="123204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F090B-1C36-B02B-6055-6D6AC2A91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7099791" cy="639630"/>
          </a:xfrm>
        </p:spPr>
        <p:txBody>
          <a:bodyPr/>
          <a:lstStyle/>
          <a:p>
            <a:pPr algn="ctr"/>
            <a:r>
              <a:rPr lang="en-US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What questions do we have?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4087C0-21E2-A406-B23D-0A8395837156}"/>
              </a:ext>
            </a:extLst>
          </p:cNvPr>
          <p:cNvSpPr txBox="1">
            <a:spLocks/>
          </p:cNvSpPr>
          <p:nvPr/>
        </p:nvSpPr>
        <p:spPr>
          <a:xfrm>
            <a:off x="305349" y="1371900"/>
            <a:ext cx="8134113" cy="25255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Where do the fluctuations in signal come from?</a:t>
            </a:r>
          </a:p>
          <a:p>
            <a:r>
              <a:rPr lang="en-US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How would the data look different on a day with bad weather?</a:t>
            </a:r>
          </a:p>
          <a:p>
            <a:r>
              <a:rPr lang="en-US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Would the data look different if we were transmitting signal rather than receiving signal?</a:t>
            </a:r>
          </a:p>
          <a:p>
            <a:r>
              <a:rPr lang="en-US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What are our next steps?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728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81971046-3024-AA8F-3D8E-692A5EA22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84632"/>
            <a:ext cx="9144000" cy="616257"/>
          </a:xfrm>
        </p:spPr>
        <p:txBody>
          <a:bodyPr/>
          <a:lstStyle/>
          <a:p>
            <a:pPr algn="ctr"/>
            <a:r>
              <a:rPr lang="en-US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Collecting data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BE7E890-2A42-4468-7185-1C7DB8DDBC1A}"/>
              </a:ext>
            </a:extLst>
          </p:cNvPr>
          <p:cNvSpPr txBox="1">
            <a:spLocks/>
          </p:cNvSpPr>
          <p:nvPr/>
        </p:nvSpPr>
        <p:spPr>
          <a:xfrm>
            <a:off x="548641" y="1746654"/>
            <a:ext cx="8070316" cy="1281359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40" tIns="45720" rIns="91440" bIns="45720" rtlCol="0" anchor="t" anchorCtr="0">
            <a:normAutofit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Where is your home located—in a flat part of your town or in a hilly area? </a:t>
            </a:r>
          </a:p>
          <a:p>
            <a:r>
              <a:rPr lang="en-US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Who is wearing short sleeves vs. long sleeves today? </a:t>
            </a:r>
          </a:p>
          <a:p>
            <a:r>
              <a:rPr lang="en-US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Has it been windy this week?   </a:t>
            </a:r>
            <a:r>
              <a:rPr lang="en-US" dirty="0"/>
              <a:t>         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91FBC-3CE5-CA5E-7067-7006A9B4D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84632"/>
            <a:ext cx="9144000" cy="639630"/>
          </a:xfrm>
        </p:spPr>
        <p:txBody>
          <a:bodyPr/>
          <a:lstStyle/>
          <a:p>
            <a:pPr algn="ctr"/>
            <a:r>
              <a:rPr lang="en-US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The Anatomy of a High-Altitude Balloon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4FCCE-B745-15DC-8ED2-E4A005A65C55}"/>
              </a:ext>
            </a:extLst>
          </p:cNvPr>
          <p:cNvSpPr txBox="1">
            <a:spLocks/>
          </p:cNvSpPr>
          <p:nvPr/>
        </p:nvSpPr>
        <p:spPr>
          <a:xfrm>
            <a:off x="1256016" y="1124262"/>
            <a:ext cx="5900578" cy="33428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Balloon</a:t>
            </a:r>
          </a:p>
          <a:p>
            <a:r>
              <a:rPr lang="en-US" dirty="0">
                <a:solidFill>
                  <a:schemeClr val="tx1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Payload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chemeClr val="tx1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Parachute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800" dirty="0" err="1">
                <a:solidFill>
                  <a:schemeClr val="tx1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Stratostar</a:t>
            </a:r>
            <a:r>
              <a:rPr lang="en-US" sz="1800" dirty="0">
                <a:solidFill>
                  <a:schemeClr val="tx1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 Flight Computer (GPS, temperature, altitude)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chemeClr val="tx1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GoPro cameras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chemeClr val="tx1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Testing materials/devices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chemeClr val="tx1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Harnesses</a:t>
            </a:r>
          </a:p>
          <a:p>
            <a:pPr marL="114300" indent="0">
              <a:buNone/>
            </a:pPr>
            <a:r>
              <a:rPr lang="en-US" dirty="0">
                <a:solidFill>
                  <a:schemeClr val="tx1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  <a:sym typeface="Wingdings" panose="05000000000000000000" pitchFamily="2" charset="2"/>
              </a:rPr>
              <a:t> </a:t>
            </a:r>
            <a:r>
              <a:rPr lang="en-US" dirty="0">
                <a:solidFill>
                  <a:schemeClr val="tx1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All of this must weigh under 12 lbs.</a:t>
            </a:r>
          </a:p>
          <a:p>
            <a:pPr lvl="1"/>
            <a:endParaRPr lang="en-US" sz="18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204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81805-1725-F80D-92F9-8BB05B921100}"/>
              </a:ext>
            </a:extLst>
          </p:cNvPr>
          <p:cNvSpPr txBox="1">
            <a:spLocks/>
          </p:cNvSpPr>
          <p:nvPr/>
        </p:nvSpPr>
        <p:spPr>
          <a:xfrm>
            <a:off x="259573" y="89465"/>
            <a:ext cx="8139228" cy="1009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dirty="0">
                <a:solidFill>
                  <a:schemeClr val="tx1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Our Project: How far up in the atmosphere can we still get cellphone signals?</a:t>
            </a:r>
          </a:p>
        </p:txBody>
      </p:sp>
      <p:pic>
        <p:nvPicPr>
          <p:cNvPr id="3" name="Picture 2" descr="A picture containing photo, monitor, clock, cellphone&#10;&#10;Description automatically generated">
            <a:extLst>
              <a:ext uri="{FF2B5EF4-FFF2-40B4-BE49-F238E27FC236}">
                <a16:creationId xmlns:a16="http://schemas.microsoft.com/office/drawing/2014/main" id="{FA9F1F6F-3D32-AE09-8335-6EE96EF233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656" b="93381" l="10000" r="90000">
                        <a14:foregroundMark x1="38095" y1="9868" x2="38095" y2="9868"/>
                        <a14:foregroundMark x1="35595" y1="9386" x2="44286" y2="12034"/>
                        <a14:foregroundMark x1="37500" y1="5776" x2="41310" y2="10229"/>
                        <a14:foregroundMark x1="39048" y1="92780" x2="48214" y2="9338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454000" y="1173402"/>
            <a:ext cx="2690000" cy="266117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41E527C-7637-0DCF-D120-412C53724D4F}"/>
              </a:ext>
            </a:extLst>
          </p:cNvPr>
          <p:cNvSpPr txBox="1"/>
          <p:nvPr/>
        </p:nvSpPr>
        <p:spPr>
          <a:xfrm>
            <a:off x="94390" y="1971585"/>
            <a:ext cx="69789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To find out, we’ll use a high-altitude balloon. 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What is that? 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View to find out: High-Altitude Balloon Launch from WY Space Grant: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https://youtu.be/sSYQw0mr6Eg</a:t>
            </a:r>
            <a:endParaRPr lang="en-US" sz="1800" dirty="0">
              <a:solidFill>
                <a:srgbClr val="0000FF"/>
              </a:solidFill>
              <a:latin typeface="Open Sans" panose="020B0806030504020204" pitchFamily="34" charset="0"/>
              <a:ea typeface="Open Sans" panose="020B0806030504020204" pitchFamily="34" charset="0"/>
              <a:cs typeface="Open Sans" panose="020B08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738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4">
            <a:extLst>
              <a:ext uri="{FF2B5EF4-FFF2-40B4-BE49-F238E27FC236}">
                <a16:creationId xmlns:a16="http://schemas.microsoft.com/office/drawing/2014/main" id="{4ED1E1C9-9ECB-99FA-AF44-61B65DC05BF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7956" r="-3" b="1771"/>
          <a:stretch/>
        </p:blipFill>
        <p:spPr>
          <a:xfrm>
            <a:off x="1616423" y="1061892"/>
            <a:ext cx="5458407" cy="3695485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E0B0A793-F613-6B49-2912-7EA3A9172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955" y="114752"/>
            <a:ext cx="7468583" cy="109697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dirty="0">
                <a:solidFill>
                  <a:schemeClr val="tx1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How do we read data?</a:t>
            </a:r>
          </a:p>
        </p:txBody>
      </p:sp>
    </p:spTree>
    <p:extLst>
      <p:ext uri="{BB962C8B-B14F-4D97-AF65-F5344CB8AC3E}">
        <p14:creationId xmlns:p14="http://schemas.microsoft.com/office/powerpoint/2010/main" val="2488995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E5ADF571-F2ED-14B9-4FBC-1D46A26A4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4334" y="352640"/>
            <a:ext cx="2607264" cy="708064"/>
          </a:xfrm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Let’s Practice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DD6170BD-3424-FF8B-4BF5-B18A353AAD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3" y="205922"/>
            <a:ext cx="6195830" cy="4445104"/>
          </a:xfrm>
          <a:prstGeom prst="rect">
            <a:avLst/>
          </a:prstGeom>
        </p:spPr>
      </p:pic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5A0CC8BA-A0FF-CFCF-273F-9B7D7855653B}"/>
              </a:ext>
            </a:extLst>
          </p:cNvPr>
          <p:cNvSpPr txBox="1">
            <a:spLocks/>
          </p:cNvSpPr>
          <p:nvPr/>
        </p:nvSpPr>
        <p:spPr>
          <a:xfrm>
            <a:off x="6450625" y="1418819"/>
            <a:ext cx="2540972" cy="525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Label the parts.</a:t>
            </a:r>
          </a:p>
        </p:txBody>
      </p:sp>
    </p:spTree>
    <p:extLst>
      <p:ext uri="{BB962C8B-B14F-4D97-AF65-F5344CB8AC3E}">
        <p14:creationId xmlns:p14="http://schemas.microsoft.com/office/powerpoint/2010/main" val="1685951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870B9-56BE-5895-C277-A4CA4E249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580" y="468078"/>
            <a:ext cx="6575136" cy="518611"/>
          </a:xfrm>
        </p:spPr>
        <p:txBody>
          <a:bodyPr/>
          <a:lstStyle/>
          <a:p>
            <a:pPr algn="ctr"/>
            <a:r>
              <a:rPr lang="en-US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Graph it!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1A27C-7B48-0519-69A4-14802DEA6C62}"/>
              </a:ext>
            </a:extLst>
          </p:cNvPr>
          <p:cNvSpPr txBox="1">
            <a:spLocks/>
          </p:cNvSpPr>
          <p:nvPr/>
        </p:nvSpPr>
        <p:spPr>
          <a:xfrm>
            <a:off x="1462284" y="986689"/>
            <a:ext cx="6219432" cy="31701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000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Using the data you collected, graph it!</a:t>
            </a:r>
          </a:p>
          <a:p>
            <a:r>
              <a:rPr lang="en-US" sz="2000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Decide which graph is most appropriate</a:t>
            </a:r>
          </a:p>
          <a:p>
            <a:pPr lvl="1">
              <a:spcBef>
                <a:spcPts val="0"/>
              </a:spcBef>
            </a:pPr>
            <a:r>
              <a:rPr lang="en-US" sz="2000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Bar graph</a:t>
            </a:r>
          </a:p>
          <a:p>
            <a:pPr lvl="1">
              <a:spcBef>
                <a:spcPts val="0"/>
              </a:spcBef>
            </a:pPr>
            <a:r>
              <a:rPr lang="en-US" sz="2000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Line graph</a:t>
            </a:r>
          </a:p>
          <a:p>
            <a:pPr lvl="1">
              <a:spcBef>
                <a:spcPts val="0"/>
              </a:spcBef>
            </a:pPr>
            <a:r>
              <a:rPr lang="en-US" sz="2000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Circle graph/Pie Chart </a:t>
            </a:r>
          </a:p>
          <a:p>
            <a:r>
              <a:rPr lang="en-US" sz="2000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Make sure to label your axes</a:t>
            </a:r>
          </a:p>
          <a:p>
            <a:r>
              <a:rPr lang="en-US" sz="2000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Title your graph</a:t>
            </a:r>
          </a:p>
          <a:p>
            <a:r>
              <a:rPr lang="en-US" sz="2000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Do any questions emerge based on your data?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5169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>
            <a:extLst>
              <a:ext uri="{FF2B5EF4-FFF2-40B4-BE49-F238E27FC236}">
                <a16:creationId xmlns:a16="http://schemas.microsoft.com/office/drawing/2014/main" id="{CB6A22CB-6458-2C1B-4BC3-A7DFF1E96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53080"/>
            <a:ext cx="3158430" cy="83734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>
              <a:lnSpc>
                <a:spcPct val="80000"/>
              </a:lnSpc>
            </a:pPr>
            <a:r>
              <a:rPr lang="en-US" kern="1200" dirty="0">
                <a:solidFill>
                  <a:schemeClr val="tx1"/>
                </a:solidFill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Measuring Cellphone Signals</a:t>
            </a:r>
          </a:p>
        </p:txBody>
      </p:sp>
      <p:pic>
        <p:nvPicPr>
          <p:cNvPr id="3" name="Picture 2" descr="What is dBm and How Does it Affect Your Cell Signal?">
            <a:extLst>
              <a:ext uri="{FF2B5EF4-FFF2-40B4-BE49-F238E27FC236}">
                <a16:creationId xmlns:a16="http://schemas.microsoft.com/office/drawing/2014/main" id="{A3FFC687-F56F-C924-E900-89E8AEBC19A1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296" b="5410"/>
          <a:stretch/>
        </p:blipFill>
        <p:spPr bwMode="auto">
          <a:xfrm>
            <a:off x="3158430" y="235324"/>
            <a:ext cx="5715750" cy="2134200"/>
          </a:xfrm>
          <a:prstGeom prst="rect">
            <a:avLst/>
          </a:prstGeom>
          <a:noFill/>
        </p:spPr>
      </p:pic>
      <p:pic>
        <p:nvPicPr>
          <p:cNvPr id="4" name="Picture 3" descr="Industrial Networking Solutions Tips and Tricks: Making Sense of Signal  Strength/Signal Quality Readings for Cellular Modems">
            <a:extLst>
              <a:ext uri="{FF2B5EF4-FFF2-40B4-BE49-F238E27FC236}">
                <a16:creationId xmlns:a16="http://schemas.microsoft.com/office/drawing/2014/main" id="{A020C0BD-0C97-6621-74FB-0F1E1A0FD13C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58430" y="2369524"/>
            <a:ext cx="5715750" cy="231264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92439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C0A07-FC1C-1646-3F2E-33509A341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88398"/>
            <a:ext cx="9144000" cy="519709"/>
          </a:xfrm>
        </p:spPr>
        <p:txBody>
          <a:bodyPr/>
          <a:lstStyle/>
          <a:p>
            <a:pPr algn="ctr"/>
            <a:r>
              <a:rPr lang="en-US" dirty="0">
                <a:latin typeface="Open Sans" panose="020B0806030504020204" pitchFamily="34" charset="0"/>
                <a:ea typeface="Open Sans" panose="020B0806030504020204" pitchFamily="34" charset="0"/>
                <a:cs typeface="Open Sans" panose="020B0806030504020204" pitchFamily="34" charset="0"/>
              </a:rPr>
              <a:t>Our Data</a:t>
            </a:r>
          </a:p>
        </p:txBody>
      </p:sp>
      <p:pic>
        <p:nvPicPr>
          <p:cNvPr id="3" name="Picture 5" descr="Chart&#10;&#10;Description automatically generated">
            <a:extLst>
              <a:ext uri="{FF2B5EF4-FFF2-40B4-BE49-F238E27FC236}">
                <a16:creationId xmlns:a16="http://schemas.microsoft.com/office/drawing/2014/main" id="{17733DDE-2C1F-91E4-BF3C-9936535258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811" y="908107"/>
            <a:ext cx="7364378" cy="35825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5193546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2064</TotalTime>
  <Words>243</Words>
  <Application>Microsoft Office PowerPoint</Application>
  <PresentationFormat>On-screen Show (16:9)</PresentationFormat>
  <Paragraphs>38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Open Sans</vt:lpstr>
      <vt:lpstr>Arial</vt:lpstr>
      <vt:lpstr>Simple Light</vt:lpstr>
      <vt:lpstr>PowerPoint Presentation</vt:lpstr>
      <vt:lpstr>Collecting data</vt:lpstr>
      <vt:lpstr>The Anatomy of a High-Altitude Balloon</vt:lpstr>
      <vt:lpstr>PowerPoint Presentation</vt:lpstr>
      <vt:lpstr>How do we read data?</vt:lpstr>
      <vt:lpstr>Let’s Practice</vt:lpstr>
      <vt:lpstr>Graph it!</vt:lpstr>
      <vt:lpstr>Measuring Cellphone Signals</vt:lpstr>
      <vt:lpstr>Our Data</vt:lpstr>
      <vt:lpstr>What questions do we have?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Walsh, Diane</dc:creator>
  <cp:lastModifiedBy>Zain Alexander Iqbal</cp:lastModifiedBy>
  <cp:revision>25</cp:revision>
  <dcterms:modified xsi:type="dcterms:W3CDTF">2023-03-01T19:37:32Z</dcterms:modified>
</cp:coreProperties>
</file>