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94" r:id="rId4"/>
    <p:sldId id="290" r:id="rId5"/>
    <p:sldId id="259" r:id="rId6"/>
    <p:sldId id="262" r:id="rId7"/>
    <p:sldId id="261" r:id="rId8"/>
    <p:sldId id="264" r:id="rId9"/>
    <p:sldId id="291" r:id="rId10"/>
    <p:sldId id="29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517" autoAdjust="0"/>
    <p:restoredTop sz="81743" autoAdjust="0"/>
  </p:normalViewPr>
  <p:slideViewPr>
    <p:cSldViewPr snapToGrid="0" snapToObjects="1">
      <p:cViewPr varScale="1">
        <p:scale>
          <a:sx n="53" d="100"/>
          <a:sy n="53" d="100"/>
        </p:scale>
        <p:origin x="11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A2368-4391-471C-9F91-CFC32F20BCD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E4415-C0B7-4E6A-A212-66E380CB7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82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ons.wikimedia.org/wiki/Gamma_Ray" TargetMode="External"/><Relationship Id="rId3" Type="http://schemas.openxmlformats.org/officeDocument/2006/relationships/hyperlink" Target="https://commons.wikimedia.org/w/index.php?title=Electromagnetic_spectrum&amp;action=edit&amp;redlink=1" TargetMode="External"/><Relationship Id="rId7" Type="http://schemas.openxmlformats.org/officeDocument/2006/relationships/hyperlink" Target="https://commons.wikimedia.org/w/index.php?title=Radio_waves&amp;action=edit&amp;redlink=1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ommons.wikimedia.org/w/index.php?title=Wavelengths&amp;action=edit&amp;redlink=1" TargetMode="External"/><Relationship Id="rId5" Type="http://schemas.openxmlformats.org/officeDocument/2006/relationships/hyperlink" Target="https://commons.wikimedia.org/wiki/Atmosphere" TargetMode="External"/><Relationship Id="rId4" Type="http://schemas.openxmlformats.org/officeDocument/2006/relationships/hyperlink" Target="https://commons.wikimedia.org/w/index.php?title=Radiation&amp;action=edit&amp;redlink=1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 Activity Presentation, 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Lab Research to Engineer a Phosphorescent Bioplastic</a:t>
            </a:r>
            <a:r>
              <a:rPr lang="en-US" b="0" i="1" dirty="0" smtClean="0"/>
              <a:t> </a:t>
            </a:r>
            <a:r>
              <a:rPr lang="en-US" dirty="0" smtClean="0"/>
              <a:t>activity, TeachEngineering.org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E4415-C0B7-4E6A-A212-66E380CB72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6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Expect students to report that the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beads changed from white to a color after being exposed to sunlight.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E4415-C0B7-4E6A-A212-66E380CB72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47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5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above graph, the first bar is a key to the </a:t>
            </a:r>
            <a:r>
              <a:rPr lang="en-US" sz="105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Electromagnetic spectrum (page does not exist)"/>
              </a:rPr>
              <a:t>electromagnetic radiation</a:t>
            </a:r>
            <a:r>
              <a:rPr lang="en-US" sz="105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that either, do or do not penetrate the earth's atmosphere. Y is for yes and N is for no. Although some </a:t>
            </a:r>
            <a:r>
              <a:rPr lang="en-US" sz="105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Radiation (page does not exist)"/>
              </a:rPr>
              <a:t>radiation</a:t>
            </a:r>
            <a:r>
              <a:rPr lang="en-US" sz="105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marked as no in the diagram, some waves do in fact penetrate the </a:t>
            </a:r>
            <a:r>
              <a:rPr lang="en-US" sz="105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Atmosphere"/>
              </a:rPr>
              <a:t>atmosphere</a:t>
            </a:r>
            <a:r>
              <a:rPr lang="en-US" sz="105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although extremely minimally compared to the other radiation. </a:t>
            </a:r>
          </a:p>
          <a:p>
            <a:r>
              <a:rPr lang="en-US" sz="105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 the </a:t>
            </a:r>
            <a:r>
              <a:rPr lang="en-US" sz="105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Wavelengths (page does not exist)"/>
              </a:rPr>
              <a:t>wavelengths</a:t>
            </a:r>
            <a:r>
              <a:rPr lang="en-US" sz="105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expressed in terms of meters, using scientific notation. Notice the spectrum goes from the longer </a:t>
            </a:r>
            <a:r>
              <a:rPr lang="en-US" sz="105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Radio waves (page does not exist)"/>
              </a:rPr>
              <a:t>radio waves</a:t>
            </a:r>
            <a:r>
              <a:rPr lang="en-US" sz="105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at 10</a:t>
            </a:r>
            <a:r>
              <a:rPr lang="en-US" sz="1050" b="0" i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sz="105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meters, all the way to the shorter </a:t>
            </a:r>
            <a:r>
              <a:rPr lang="en-US" sz="105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Gamma Ray"/>
              </a:rPr>
              <a:t>gamma rays</a:t>
            </a:r>
            <a:r>
              <a:rPr lang="en-US" sz="105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at 10</a:t>
            </a:r>
            <a:r>
              <a:rPr lang="en-US" sz="1050" b="0" i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</a:t>
            </a:r>
            <a:r>
              <a:rPr lang="en-US" sz="105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meters. </a:t>
            </a:r>
          </a:p>
          <a:p>
            <a:r>
              <a:rPr lang="en-US" sz="105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 the various wavelengths are compared to sizes found in everyday life.</a:t>
            </a:r>
            <a:endParaRPr lang="en-US" sz="1050" dirty="0" smtClean="0"/>
          </a:p>
          <a:p>
            <a:r>
              <a:rPr lang="en-US" dirty="0" smtClean="0"/>
              <a:t>///</a:t>
            </a:r>
          </a:p>
          <a:p>
            <a:r>
              <a:rPr lang="en-US" dirty="0" smtClean="0"/>
              <a:t>Graphic source: </a:t>
            </a:r>
          </a:p>
          <a:p>
            <a:r>
              <a:rPr lang="en-US" dirty="0" smtClean="0"/>
              <a:t>2007 NASA, Wikimedia Commons CC BY-SA 3.0 https://commons.wikimedia.org/wiki/File:EM_Spectrum_Properties_reflected.svg</a:t>
            </a:r>
          </a:p>
          <a:p>
            <a:r>
              <a:rPr lang="en-US" baseline="0" dirty="0" smtClean="0"/>
              <a:t>reversed image: 2013 by </a:t>
            </a:r>
            <a:r>
              <a:rPr lang="en-US" baseline="0" dirty="0" err="1" smtClean="0"/>
              <a:t>inductiveload</a:t>
            </a:r>
            <a:r>
              <a:rPr lang="en-US" baseline="0" dirty="0" smtClean="0"/>
              <a:t>, Wikimedia Commons CC BY-SA 3.0 h</a:t>
            </a:r>
            <a:r>
              <a:rPr lang="en-US" dirty="0" smtClean="0"/>
              <a:t>ttps://commons.wikimedia.org/wiki/File:EM_Spectrum_Properties_edit.svg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E4415-C0B7-4E6A-A212-66E380CB72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47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E4415-C0B7-4E6A-A212-66E380CB72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E4415-C0B7-4E6A-A212-66E380CB72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42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source: ____?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E4415-C0B7-4E6A-A212-66E380CB72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99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E4415-C0B7-4E6A-A212-66E380CB72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83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FCD5-C1E1-DA43-A77D-1523215A4A5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D083-FB14-5C4A-8117-582D9164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80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FCD5-C1E1-DA43-A77D-1523215A4A5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D083-FB14-5C4A-8117-582D9164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0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FCD5-C1E1-DA43-A77D-1523215A4A5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D083-FB14-5C4A-8117-582D9164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FCD5-C1E1-DA43-A77D-1523215A4A5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D083-FB14-5C4A-8117-582D9164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FCD5-C1E1-DA43-A77D-1523215A4A5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D083-FB14-5C4A-8117-582D9164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43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FCD5-C1E1-DA43-A77D-1523215A4A5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D083-FB14-5C4A-8117-582D9164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0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FCD5-C1E1-DA43-A77D-1523215A4A5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D083-FB14-5C4A-8117-582D9164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2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FCD5-C1E1-DA43-A77D-1523215A4A5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D083-FB14-5C4A-8117-582D9164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5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FCD5-C1E1-DA43-A77D-1523215A4A5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D083-FB14-5C4A-8117-582D9164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FCD5-C1E1-DA43-A77D-1523215A4A5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D083-FB14-5C4A-8117-582D9164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FCD5-C1E1-DA43-A77D-1523215A4A5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D083-FB14-5C4A-8117-582D9164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1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8FCD5-C1E1-DA43-A77D-1523215A4A5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D083-FB14-5C4A-8117-582D9164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6812"/>
            <a:ext cx="7772400" cy="1010652"/>
          </a:xfrm>
        </p:spPr>
        <p:txBody>
          <a:bodyPr>
            <a:noAutofit/>
          </a:bodyPr>
          <a:lstStyle/>
          <a:p>
            <a:r>
              <a:rPr lang="en-US" sz="6000" dirty="0" smtClean="0"/>
              <a:t>Intr</a:t>
            </a:r>
            <a:r>
              <a:rPr lang="en-US" sz="6000" dirty="0" smtClean="0"/>
              <a:t>o Activity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4140" y="4551662"/>
            <a:ext cx="7086600" cy="117164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egoe Print" panose="02000600000000000000" pitchFamily="2" charset="0"/>
              </a:rPr>
              <a:t>Lab Research to Engineer a Phosphorescent Bioplastic</a:t>
            </a:r>
            <a:endParaRPr lang="en-US" dirty="0">
              <a:latin typeface="Segoe Print" panose="02000600000000000000" pitchFamily="2" charset="0"/>
            </a:endParaRPr>
          </a:p>
        </p:txBody>
      </p:sp>
      <p:pic>
        <p:nvPicPr>
          <p:cNvPr id="4" name="Picture 2" descr="File:EM Spectrum Properties reflected.sv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1" r="17353" b="76477"/>
          <a:stretch/>
        </p:blipFill>
        <p:spPr bwMode="auto">
          <a:xfrm>
            <a:off x="947487" y="2366500"/>
            <a:ext cx="7249026" cy="83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624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Your Reactant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Ideas to research:</a:t>
            </a:r>
          </a:p>
          <a:p>
            <a:r>
              <a:rPr lang="en-US" dirty="0" smtClean="0"/>
              <a:t>What is your reactant?</a:t>
            </a:r>
          </a:p>
          <a:p>
            <a:r>
              <a:rPr lang="en-US" dirty="0" smtClean="0"/>
              <a:t>How is it commonly used?</a:t>
            </a:r>
          </a:p>
          <a:p>
            <a:r>
              <a:rPr lang="en-US" dirty="0" smtClean="0"/>
              <a:t>Is it commonly used in baking? If so, why?</a:t>
            </a:r>
          </a:p>
          <a:p>
            <a:r>
              <a:rPr lang="en-US" dirty="0" smtClean="0"/>
              <a:t>What does structural integrity mean to you?</a:t>
            </a:r>
          </a:p>
          <a:p>
            <a:r>
              <a:rPr lang="en-US" dirty="0" smtClean="0"/>
              <a:t>List your prior knowledge about the reactant.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225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6153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is the </a:t>
            </a:r>
            <a:r>
              <a:rPr lang="en-US" i="1" dirty="0" smtClean="0"/>
              <a:t>independent variable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are the </a:t>
            </a:r>
            <a:r>
              <a:rPr lang="en-US" i="1" dirty="0" smtClean="0"/>
              <a:t>dependent variables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Write a </a:t>
            </a:r>
            <a:r>
              <a:rPr lang="en-US" b="1" dirty="0" smtClean="0"/>
              <a:t>hypothesis</a:t>
            </a:r>
            <a:r>
              <a:rPr lang="en-US" dirty="0" smtClean="0"/>
              <a:t> that includes the variable and describes how the variables will change.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5995892"/>
            <a:ext cx="8229600" cy="62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Segoe Print" panose="02000600000000000000" pitchFamily="2" charset="0"/>
              </a:rPr>
              <a:t>~ hypothesis step ~</a:t>
            </a:r>
            <a:endParaRPr lang="en-US" sz="2400" b="1" dirty="0">
              <a:solidFill>
                <a:schemeClr val="tx2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641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Qualitative Observations of the Beads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496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Electromagnetic Spectrum</a:t>
            </a:r>
            <a:endParaRPr lang="en-US" dirty="0"/>
          </a:p>
        </p:txBody>
      </p:sp>
      <p:pic>
        <p:nvPicPr>
          <p:cNvPr id="2050" name="Picture 2" descr="File:EM Spectrum Properties reflected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90" y="1417638"/>
            <a:ext cx="8771021" cy="5197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20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7145"/>
          </a:xfrm>
        </p:spPr>
        <p:txBody>
          <a:bodyPr/>
          <a:lstStyle/>
          <a:p>
            <a:r>
              <a:rPr lang="en-US" dirty="0"/>
              <a:t>Electromagnetic Spectrum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16667" b="14893"/>
          <a:stretch/>
        </p:blipFill>
        <p:spPr>
          <a:xfrm>
            <a:off x="215900" y="1417638"/>
            <a:ext cx="8712200" cy="469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354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274638"/>
            <a:ext cx="880436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caused the beads to change colors?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10913"/>
          <a:stretch/>
        </p:blipFill>
        <p:spPr>
          <a:xfrm>
            <a:off x="447450" y="3284621"/>
            <a:ext cx="8239350" cy="2837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651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026434" cy="1143000"/>
          </a:xfrm>
        </p:spPr>
        <p:txBody>
          <a:bodyPr>
            <a:normAutofit/>
          </a:bodyPr>
          <a:lstStyle/>
          <a:p>
            <a:r>
              <a:rPr lang="en-US" sz="3900" dirty="0" smtClean="0"/>
              <a:t>What caused the powder to change colors?</a:t>
            </a:r>
            <a:endParaRPr lang="en-US" sz="3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10913"/>
          <a:stretch/>
        </p:blipFill>
        <p:spPr>
          <a:xfrm>
            <a:off x="447450" y="3284621"/>
            <a:ext cx="8239350" cy="2837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950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Fluorescent</a:t>
            </a:r>
          </a:p>
          <a:p>
            <a:pPr>
              <a:buFontTx/>
              <a:buChar char="-"/>
            </a:pPr>
            <a:r>
              <a:rPr lang="en-US" dirty="0" smtClean="0"/>
              <a:t>When hit with UV radiation, it absorbs the UV radiation and emits visible </a:t>
            </a:r>
            <a:r>
              <a:rPr lang="en-US" dirty="0" smtClean="0"/>
              <a:t>light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BUT the emission </a:t>
            </a:r>
            <a:r>
              <a:rPr lang="en-US" dirty="0" smtClean="0">
                <a:solidFill>
                  <a:srgbClr val="FF0000"/>
                </a:solidFill>
              </a:rPr>
              <a:t>stops</a:t>
            </a:r>
            <a:r>
              <a:rPr lang="en-US" dirty="0" smtClean="0"/>
              <a:t> as soon as the UV radiation stops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Phosphorescent</a:t>
            </a:r>
          </a:p>
          <a:p>
            <a:pPr>
              <a:buFontTx/>
              <a:buChar char="-"/>
            </a:pPr>
            <a:r>
              <a:rPr lang="en-US" dirty="0" smtClean="0"/>
              <a:t>When hit by a short wavelength, it absorbs the waves and emits visible light (of a longer wavelength)</a:t>
            </a:r>
          </a:p>
          <a:p>
            <a:pPr>
              <a:buFontTx/>
              <a:buChar char="-"/>
            </a:pPr>
            <a:r>
              <a:rPr lang="en-US" dirty="0" smtClean="0"/>
              <a:t>The emission may </a:t>
            </a:r>
            <a:r>
              <a:rPr lang="en-US" dirty="0" smtClean="0">
                <a:solidFill>
                  <a:srgbClr val="FF0000"/>
                </a:solidFill>
              </a:rPr>
              <a:t>continue</a:t>
            </a:r>
            <a:r>
              <a:rPr lang="en-US" dirty="0" smtClean="0"/>
              <a:t> after the waves have </a:t>
            </a:r>
            <a:r>
              <a:rPr lang="en-US" dirty="0" smtClean="0"/>
              <a:t>stopped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377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powder…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Fluorescent?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Phosphorescent?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345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876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Research/Design </a:t>
            </a:r>
            <a:r>
              <a:rPr lang="en-US" dirty="0" smtClean="0">
                <a:solidFill>
                  <a:srgbClr val="FF0000"/>
                </a:solidFill>
              </a:rPr>
              <a:t>Problem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87383" y="1306286"/>
            <a:ext cx="8688175" cy="4565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Today, your challenge is to create a phosphorescent bioplastic using the following reaction scheme:</a:t>
            </a:r>
          </a:p>
          <a:p>
            <a:pPr marL="0" indent="0">
              <a:buNone/>
            </a:pPr>
            <a:endParaRPr lang="en-US" sz="1200" dirty="0"/>
          </a:p>
          <a:p>
            <a:pPr marL="0" indent="0" algn="ctr">
              <a:buNone/>
            </a:pPr>
            <a:r>
              <a:rPr lang="en-US" sz="1800" dirty="0" smtClean="0"/>
              <a:t>corn starch + water + vinegar + glycerin + phosphorescent </a:t>
            </a:r>
            <a:r>
              <a:rPr lang="en-US" sz="18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phosphorescent</a:t>
            </a:r>
          </a:p>
          <a:p>
            <a:pPr marL="0" indent="0" algn="ctr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                                                                    powder                 bioplastic </a:t>
            </a:r>
          </a:p>
          <a:p>
            <a:pPr marL="0" indent="0" algn="ctr">
              <a:buNone/>
            </a:pPr>
            <a:endParaRPr lang="en-US" sz="1800" dirty="0"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…so that the bioplastic is structurally sound and gives off a high phosphorescent.</a:t>
            </a:r>
          </a:p>
          <a:p>
            <a:pPr marL="0" indent="0">
              <a:buNone/>
            </a:pPr>
            <a:endParaRPr lang="en-US" sz="2400" dirty="0">
              <a:sym typeface="Wingdings"/>
            </a:endParaRPr>
          </a:p>
          <a:p>
            <a:pPr marL="0" indent="0">
              <a:buNone/>
            </a:pPr>
            <a:r>
              <a:rPr lang="en-US" sz="2400" i="1" dirty="0" smtClean="0">
                <a:sym typeface="Wingdings"/>
              </a:rPr>
              <a:t>What reactant will you be manipulating?</a:t>
            </a:r>
            <a:endParaRPr lang="en-US" sz="2400" i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5995892"/>
            <a:ext cx="8229600" cy="62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Segoe Print" panose="02000600000000000000" pitchFamily="2" charset="0"/>
              </a:rPr>
              <a:t>~ problem step ~</a:t>
            </a:r>
            <a:endParaRPr lang="en-US" sz="2400" b="1" dirty="0">
              <a:solidFill>
                <a:schemeClr val="tx2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16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295</Words>
  <Application>Microsoft Office PowerPoint</Application>
  <PresentationFormat>On-screen Show (4:3)</PresentationFormat>
  <Paragraphs>59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Print</vt:lpstr>
      <vt:lpstr>Wingdings</vt:lpstr>
      <vt:lpstr>Office Theme</vt:lpstr>
      <vt:lpstr>Intro Activity</vt:lpstr>
      <vt:lpstr>Qualitative Observations of the Beads</vt:lpstr>
      <vt:lpstr>Electromagnetic Spectrum</vt:lpstr>
      <vt:lpstr>Electromagnetic Spectrum</vt:lpstr>
      <vt:lpstr>What caused the beads to change colors?</vt:lpstr>
      <vt:lpstr>What caused the powder to change colors?</vt:lpstr>
      <vt:lpstr>Definitions</vt:lpstr>
      <vt:lpstr>Is the powder…</vt:lpstr>
      <vt:lpstr>Research/Design Problem</vt:lpstr>
      <vt:lpstr>Research Your Reactant</vt:lpstr>
      <vt:lpstr>Hypothesis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Activity</dc:title>
  <dc:creator>Jamie Sorrell</dc:creator>
  <cp:lastModifiedBy>Denise Carlson</cp:lastModifiedBy>
  <cp:revision>32</cp:revision>
  <dcterms:created xsi:type="dcterms:W3CDTF">2016-10-11T18:53:16Z</dcterms:created>
  <dcterms:modified xsi:type="dcterms:W3CDTF">2017-09-19T23:45:30Z</dcterms:modified>
</cp:coreProperties>
</file>