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966" autoAdjust="0"/>
    <p:restoredTop sz="73492" autoAdjust="0"/>
  </p:normalViewPr>
  <p:slideViewPr>
    <p:cSldViewPr snapToGrid="0" snapToObjects="1">
      <p:cViewPr varScale="1">
        <p:scale>
          <a:sx n="48" d="100"/>
          <a:sy n="48" d="100"/>
        </p:scale>
        <p:origin x="524" y="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D6ACAA-428C-4115-B05E-22440A9A9CF9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4AAC85-42D2-48D2-9EED-139FA8697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883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Lab</a:t>
            </a:r>
            <a:r>
              <a:rPr lang="en-US" baseline="0" dirty="0" smtClean="0"/>
              <a:t> Procedure for Standard/Control Sample Preparation,</a:t>
            </a:r>
            <a:r>
              <a:rPr lang="en-US" dirty="0" smtClean="0"/>
              <a:t> 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 Research to</a:t>
            </a:r>
            <a:r>
              <a:rPr lang="en-US" sz="1200" b="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Engineer a 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Phosphorescent Bioplastic</a:t>
            </a:r>
            <a:r>
              <a:rPr lang="en-US" b="0" i="1" dirty="0" smtClean="0"/>
              <a:t> </a:t>
            </a:r>
            <a:r>
              <a:rPr lang="en-US" dirty="0" smtClean="0"/>
              <a:t>activity, TeachEngineering.org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///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All images: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2016 Jamie Sorrell, RET Program, School of Polymers and High Performance Materials, University of Southern Mississippi (author)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AAC85-42D2-48D2-9EED-139FA86973C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342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Walk students through this procedure,</a:t>
            </a:r>
            <a:r>
              <a:rPr lang="en-US" baseline="0" dirty="0" smtClean="0"/>
              <a:t> which matches </a:t>
            </a:r>
            <a:r>
              <a:rPr lang="en-US" baseline="0" smtClean="0"/>
              <a:t>their handouts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AAC85-42D2-48D2-9EED-139FA86973C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307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** BE CONSISTANT WITH TIME FOR ALL YOUR SAMPLES **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AAC85-42D2-48D2-9EED-139FA86973C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575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** BE CONSISTANT WITH TIME FOR ALL YOUR SAMPLES **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AAC85-42D2-48D2-9EED-139FA86973C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141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Using the silicone spatula, transfer the heated mixture into a small petri dish that is lined with aluminum foil and labeled with the sample name.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AAC85-42D2-48D2-9EED-139FA86973C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205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599C2-2534-0B40-88D6-1455CEF28298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4A98E-45EF-9E4B-A0FD-5CA39FD43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319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599C2-2534-0B40-88D6-1455CEF28298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4A98E-45EF-9E4B-A0FD-5CA39FD43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621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599C2-2534-0B40-88D6-1455CEF28298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4A98E-45EF-9E4B-A0FD-5CA39FD43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798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599C2-2534-0B40-88D6-1455CEF28298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4A98E-45EF-9E4B-A0FD-5CA39FD43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382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599C2-2534-0B40-88D6-1455CEF28298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4A98E-45EF-9E4B-A0FD-5CA39FD43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449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599C2-2534-0B40-88D6-1455CEF28298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4A98E-45EF-9E4B-A0FD-5CA39FD43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445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599C2-2534-0B40-88D6-1455CEF28298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4A98E-45EF-9E4B-A0FD-5CA39FD43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279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599C2-2534-0B40-88D6-1455CEF28298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4A98E-45EF-9E4B-A0FD-5CA39FD43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18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599C2-2534-0B40-88D6-1455CEF28298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4A98E-45EF-9E4B-A0FD-5CA39FD43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074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599C2-2534-0B40-88D6-1455CEF28298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4A98E-45EF-9E4B-A0FD-5CA39FD43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173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599C2-2534-0B40-88D6-1455CEF28298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4A98E-45EF-9E4B-A0FD-5CA39FD43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990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9599C2-2534-0B40-88D6-1455CEF28298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4A98E-45EF-9E4B-A0FD-5CA39FD43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35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024671"/>
          </a:xfrm>
        </p:spPr>
        <p:txBody>
          <a:bodyPr>
            <a:noAutofit/>
          </a:bodyPr>
          <a:lstStyle/>
          <a:p>
            <a:r>
              <a:rPr lang="en-US" sz="6000" dirty="0" smtClean="0"/>
              <a:t>Lab Procedure for Standard/Control Sample Preparation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541558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2084249"/>
          </a:xfrm>
        </p:spPr>
        <p:txBody>
          <a:bodyPr>
            <a:noAutofit/>
          </a:bodyPr>
          <a:lstStyle/>
          <a:p>
            <a:r>
              <a:rPr lang="en-US" dirty="0" smtClean="0"/>
              <a:t>Using a 100-ml graduated cylinder, measure out 60 ml of the mixture, and put into a clean 250-ml beaker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3941" b="4417"/>
          <a:stretch/>
        </p:blipFill>
        <p:spPr>
          <a:xfrm>
            <a:off x="1067213" y="2584174"/>
            <a:ext cx="2848619" cy="40021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8701" b="6713"/>
          <a:stretch/>
        </p:blipFill>
        <p:spPr>
          <a:xfrm>
            <a:off x="4373218" y="3019937"/>
            <a:ext cx="2862402" cy="356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268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2124005"/>
          </a:xfrm>
        </p:spPr>
        <p:txBody>
          <a:bodyPr>
            <a:noAutofit/>
          </a:bodyPr>
          <a:lstStyle/>
          <a:p>
            <a:pPr algn="l"/>
            <a:r>
              <a:rPr lang="en-US" dirty="0" smtClean="0"/>
              <a:t>Add 0.6 grams of phosphorescent powder to the 60-ml mixture in the 250-ml beaker—and stir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3540"/>
          <a:stretch/>
        </p:blipFill>
        <p:spPr>
          <a:xfrm>
            <a:off x="596347" y="2523322"/>
            <a:ext cx="2379041" cy="4000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5646" y="1955687"/>
            <a:ext cx="2578100" cy="466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14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174" y="649358"/>
            <a:ext cx="4830417" cy="3405808"/>
          </a:xfrm>
        </p:spPr>
        <p:txBody>
          <a:bodyPr>
            <a:noAutofit/>
          </a:bodyPr>
          <a:lstStyle/>
          <a:p>
            <a:pPr algn="r"/>
            <a:r>
              <a:rPr lang="en-US" dirty="0" smtClean="0"/>
              <a:t>On the </a:t>
            </a:r>
            <a:r>
              <a:rPr lang="en-US" dirty="0"/>
              <a:t>preheated </a:t>
            </a:r>
            <a:r>
              <a:rPr lang="en-US" dirty="0" smtClean="0"/>
              <a:t>hot plate, </a:t>
            </a:r>
            <a:br>
              <a:rPr lang="en-US" dirty="0" smtClean="0"/>
            </a:br>
            <a:r>
              <a:rPr lang="en-US" dirty="0" smtClean="0"/>
              <a:t>heat the mixture in the 250-ml beaker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0870" y="195662"/>
            <a:ext cx="3327585" cy="6410283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663687" y="4664765"/>
            <a:ext cx="2551043" cy="9538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 smtClean="0">
                <a:solidFill>
                  <a:srgbClr val="FF0066"/>
                </a:solidFill>
              </a:rPr>
              <a:t>400 °C </a:t>
            </a:r>
            <a:r>
              <a:rPr lang="en-US" dirty="0" smtClean="0">
                <a:solidFill>
                  <a:srgbClr val="FF0066"/>
                </a:solidFill>
                <a:sym typeface="Wingdings" panose="05000000000000000000" pitchFamily="2" charset="2"/>
              </a:rPr>
              <a:t></a:t>
            </a:r>
            <a:endParaRPr lang="en-US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431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</a:t>
            </a:r>
            <a:r>
              <a:rPr lang="en-US" dirty="0" smtClean="0"/>
              <a:t>ontinuously stir while heating the mixture for </a:t>
            </a:r>
            <a:r>
              <a:rPr lang="en-US" dirty="0" smtClean="0">
                <a:solidFill>
                  <a:srgbClr val="FF0066"/>
                </a:solidFill>
              </a:rPr>
              <a:t>6 </a:t>
            </a:r>
            <a:r>
              <a:rPr lang="en-US" dirty="0" err="1" smtClean="0">
                <a:solidFill>
                  <a:srgbClr val="FF0066"/>
                </a:solidFill>
              </a:rPr>
              <a:t>mins</a:t>
            </a:r>
            <a:r>
              <a:rPr lang="en-US" dirty="0" smtClean="0">
                <a:solidFill>
                  <a:srgbClr val="FF0066"/>
                </a:solidFill>
              </a:rPr>
              <a:t> and 30 secs</a:t>
            </a:r>
            <a:endParaRPr lang="en-US" dirty="0">
              <a:solidFill>
                <a:srgbClr val="FF0066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5592" y="2041240"/>
            <a:ext cx="2725607" cy="43968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17691"/>
          <a:stretch/>
        </p:blipFill>
        <p:spPr>
          <a:xfrm>
            <a:off x="5988351" y="3087757"/>
            <a:ext cx="2784558" cy="36178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b="10841"/>
          <a:stretch/>
        </p:blipFill>
        <p:spPr>
          <a:xfrm>
            <a:off x="208366" y="1788246"/>
            <a:ext cx="2660074" cy="339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5936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50510"/>
          </a:xfrm>
        </p:spPr>
        <p:txBody>
          <a:bodyPr>
            <a:noAutofit/>
          </a:bodyPr>
          <a:lstStyle/>
          <a:p>
            <a:r>
              <a:rPr lang="en-US" dirty="0" smtClean="0"/>
              <a:t>After 6 </a:t>
            </a:r>
            <a:r>
              <a:rPr lang="en-US" dirty="0" err="1" smtClean="0"/>
              <a:t>mins</a:t>
            </a:r>
            <a:r>
              <a:rPr lang="en-US" dirty="0" smtClean="0"/>
              <a:t> and 30 secs,</a:t>
            </a:r>
            <a:br>
              <a:rPr lang="en-US" dirty="0" smtClean="0"/>
            </a:br>
            <a:r>
              <a:rPr lang="en-US" dirty="0" smtClean="0"/>
              <a:t>the mixture becomes clear </a:t>
            </a:r>
            <a:br>
              <a:rPr lang="en-US" dirty="0" smtClean="0"/>
            </a:br>
            <a:r>
              <a:rPr lang="en-US" dirty="0" smtClean="0"/>
              <a:t>and/or a viscous solid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8793" t="15578"/>
          <a:stretch/>
        </p:blipFill>
        <p:spPr>
          <a:xfrm>
            <a:off x="4412974" y="2487433"/>
            <a:ext cx="3445947" cy="42062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3309" t="15216"/>
          <a:stretch/>
        </p:blipFill>
        <p:spPr>
          <a:xfrm>
            <a:off x="815009" y="2487433"/>
            <a:ext cx="3329270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838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6738730" cy="2044493"/>
          </a:xfrm>
        </p:spPr>
        <p:txBody>
          <a:bodyPr>
            <a:noAutofit/>
          </a:bodyPr>
          <a:lstStyle/>
          <a:p>
            <a:pPr algn="l"/>
            <a:r>
              <a:rPr lang="en-US" dirty="0" smtClean="0"/>
              <a:t>Using the silicone spatula, transfer the heated mixture to a prepared petri dish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17956"/>
          <a:stretch/>
        </p:blipFill>
        <p:spPr>
          <a:xfrm>
            <a:off x="285330" y="2387615"/>
            <a:ext cx="2653445" cy="31817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t="20007" b="5911"/>
          <a:stretch/>
        </p:blipFill>
        <p:spPr>
          <a:xfrm>
            <a:off x="3167210" y="2387615"/>
            <a:ext cx="2816254" cy="27034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5740" y="2387615"/>
            <a:ext cx="2776224" cy="2798434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986665" y="5159544"/>
            <a:ext cx="5993598" cy="15328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Let the phosphorescence </a:t>
            </a:r>
            <a:r>
              <a:rPr lang="en-US" dirty="0"/>
              <a:t>bioplastic </a:t>
            </a:r>
            <a:r>
              <a:rPr lang="en-US" dirty="0" smtClean="0"/>
              <a:t>dry overnight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421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1310"/>
          </a:xfrm>
        </p:spPr>
        <p:txBody>
          <a:bodyPr>
            <a:noAutofit/>
          </a:bodyPr>
          <a:lstStyle/>
          <a:p>
            <a:r>
              <a:rPr lang="en-US" dirty="0" smtClean="0"/>
              <a:t>Preheat a hot plate to 400°C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5442" y="1306817"/>
            <a:ext cx="3573117" cy="521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231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938475"/>
          </a:xfrm>
        </p:spPr>
        <p:txBody>
          <a:bodyPr>
            <a:noAutofit/>
          </a:bodyPr>
          <a:lstStyle/>
          <a:p>
            <a:r>
              <a:rPr lang="en-US" dirty="0" smtClean="0"/>
              <a:t>Label tops and bottoms of petri dishes with </a:t>
            </a:r>
            <a:r>
              <a:rPr lang="en-US" dirty="0" smtClean="0">
                <a:solidFill>
                  <a:srgbClr val="FF0066"/>
                </a:solidFill>
              </a:rPr>
              <a:t>group initials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B050"/>
                </a:solidFill>
              </a:rPr>
              <a:t>sample name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7030A0"/>
                </a:solidFill>
              </a:rPr>
              <a:t>reactant concentration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7467" b="4602"/>
          <a:stretch/>
        </p:blipFill>
        <p:spPr>
          <a:xfrm>
            <a:off x="393700" y="2411896"/>
            <a:ext cx="8356600" cy="418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12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73432"/>
          </a:xfrm>
        </p:spPr>
        <p:txBody>
          <a:bodyPr>
            <a:noAutofit/>
          </a:bodyPr>
          <a:lstStyle/>
          <a:p>
            <a:r>
              <a:rPr lang="en-US" dirty="0" smtClean="0"/>
              <a:t>In 1,000-ml beaker, </a:t>
            </a:r>
            <a:br>
              <a:rPr lang="en-US" dirty="0" smtClean="0"/>
            </a:br>
            <a:r>
              <a:rPr lang="en-US" dirty="0" smtClean="0"/>
              <a:t>add 10 g of cornstarch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6294" b="5665"/>
          <a:stretch/>
        </p:blipFill>
        <p:spPr>
          <a:xfrm>
            <a:off x="265042" y="1948070"/>
            <a:ext cx="4374048" cy="44805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6494"/>
          <a:stretch/>
        </p:blipFill>
        <p:spPr>
          <a:xfrm>
            <a:off x="4775190" y="1948070"/>
            <a:ext cx="3833378" cy="448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226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9457" y="543339"/>
            <a:ext cx="5519255" cy="2822713"/>
          </a:xfrm>
        </p:spPr>
        <p:txBody>
          <a:bodyPr>
            <a:noAutofit/>
          </a:bodyPr>
          <a:lstStyle/>
          <a:p>
            <a:pPr algn="l"/>
            <a:r>
              <a:rPr lang="en-US" dirty="0" smtClean="0"/>
              <a:t>Using a 10-ml graduated cylinder, </a:t>
            </a:r>
            <a:br>
              <a:rPr lang="en-US" dirty="0" smtClean="0"/>
            </a:br>
            <a:r>
              <a:rPr lang="en-US" dirty="0" smtClean="0"/>
              <a:t>add 5 ml of vinegar </a:t>
            </a:r>
            <a:br>
              <a:rPr lang="en-US" dirty="0" smtClean="0"/>
            </a:br>
            <a:r>
              <a:rPr lang="en-US" dirty="0" smtClean="0"/>
              <a:t>to the same beaker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82476"/>
            <a:ext cx="2753775" cy="47886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1671"/>
          <a:stretch/>
        </p:blipFill>
        <p:spPr>
          <a:xfrm>
            <a:off x="3399458" y="3485321"/>
            <a:ext cx="3060700" cy="318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115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085" y="287890"/>
            <a:ext cx="7805532" cy="2481814"/>
          </a:xfrm>
        </p:spPr>
        <p:txBody>
          <a:bodyPr>
            <a:noAutofit/>
          </a:bodyPr>
          <a:lstStyle/>
          <a:p>
            <a:pPr algn="l"/>
            <a:r>
              <a:rPr lang="en-US" dirty="0" smtClean="0"/>
              <a:t>Using a 10-ml graduated cylinder, add 5 ml of glycerin </a:t>
            </a:r>
            <a:br>
              <a:rPr lang="en-US" dirty="0" smtClean="0"/>
            </a:br>
            <a:r>
              <a:rPr lang="en-US" dirty="0" smtClean="0"/>
              <a:t>to the same beaker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907" b="4000"/>
          <a:stretch/>
        </p:blipFill>
        <p:spPr>
          <a:xfrm>
            <a:off x="636103" y="2612054"/>
            <a:ext cx="3467483" cy="39756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7507"/>
          <a:stretch/>
        </p:blipFill>
        <p:spPr>
          <a:xfrm>
            <a:off x="4328580" y="2930106"/>
            <a:ext cx="3355735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253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4017" y="2345635"/>
            <a:ext cx="5625548" cy="3101007"/>
          </a:xfrm>
        </p:spPr>
        <p:txBody>
          <a:bodyPr>
            <a:noAutofit/>
          </a:bodyPr>
          <a:lstStyle/>
          <a:p>
            <a:pPr algn="l"/>
            <a:r>
              <a:rPr lang="en-US" dirty="0" smtClean="0"/>
              <a:t>Using a 100-ml graduated cylinder, </a:t>
            </a:r>
            <a:br>
              <a:rPr lang="en-US" dirty="0" smtClean="0"/>
            </a:br>
            <a:r>
              <a:rPr lang="en-US" dirty="0" smtClean="0"/>
              <a:t>add 60 ml of water </a:t>
            </a:r>
            <a:br>
              <a:rPr lang="en-US" dirty="0" smtClean="0"/>
            </a:br>
            <a:r>
              <a:rPr lang="en-US" dirty="0" smtClean="0"/>
              <a:t>to the same beaker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069" y="339181"/>
            <a:ext cx="2545157" cy="630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64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992" y="314396"/>
            <a:ext cx="8488017" cy="2070998"/>
          </a:xfrm>
        </p:spPr>
        <p:txBody>
          <a:bodyPr>
            <a:noAutofit/>
          </a:bodyPr>
          <a:lstStyle/>
          <a:p>
            <a:pPr algn="l"/>
            <a:r>
              <a:rPr lang="en-US" dirty="0" smtClean="0"/>
              <a:t>Use your measured water to get the glycerin residue from the graduated cylinder in the previous step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4976"/>
          <a:stretch/>
        </p:blipFill>
        <p:spPr>
          <a:xfrm>
            <a:off x="881269" y="3286541"/>
            <a:ext cx="2144261" cy="33625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7315"/>
          <a:stretch/>
        </p:blipFill>
        <p:spPr>
          <a:xfrm>
            <a:off x="3193773" y="2528816"/>
            <a:ext cx="2171679" cy="41491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3695" y="2711997"/>
            <a:ext cx="2351348" cy="393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786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4404"/>
          </a:xfrm>
        </p:spPr>
        <p:txBody>
          <a:bodyPr>
            <a:noAutofit/>
          </a:bodyPr>
          <a:lstStyle/>
          <a:p>
            <a:r>
              <a:rPr lang="en-US" dirty="0" smtClean="0"/>
              <a:t>Using a silicone spatula, stir until all material is completely dissolved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9276"/>
          <a:stretch/>
        </p:blipFill>
        <p:spPr>
          <a:xfrm>
            <a:off x="1080050" y="2129809"/>
            <a:ext cx="3558209" cy="44697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2724"/>
          <a:stretch/>
        </p:blipFill>
        <p:spPr>
          <a:xfrm>
            <a:off x="4871485" y="1789042"/>
            <a:ext cx="3053313" cy="482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9074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274</Words>
  <Application>Microsoft Office PowerPoint</Application>
  <PresentationFormat>On-screen Show (4:3)</PresentationFormat>
  <Paragraphs>29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Office Theme</vt:lpstr>
      <vt:lpstr>Lab Procedure for Standard/Control Sample Preparation</vt:lpstr>
      <vt:lpstr>Preheat a hot plate to 400°C</vt:lpstr>
      <vt:lpstr>Label tops and bottoms of petri dishes with group initials, sample name and reactant concentration</vt:lpstr>
      <vt:lpstr>In 1,000-ml beaker,  add 10 g of cornstarch</vt:lpstr>
      <vt:lpstr>Using a 10-ml graduated cylinder,  add 5 ml of vinegar  to the same beaker</vt:lpstr>
      <vt:lpstr>Using a 10-ml graduated cylinder, add 5 ml of glycerin  to the same beaker</vt:lpstr>
      <vt:lpstr>Using a 100-ml graduated cylinder,  add 60 ml of water  to the same beaker </vt:lpstr>
      <vt:lpstr>Use your measured water to get the glycerin residue from the graduated cylinder in the previous step</vt:lpstr>
      <vt:lpstr>Using a silicone spatula, stir until all material is completely dissolved</vt:lpstr>
      <vt:lpstr>Using a 100-ml graduated cylinder, measure out 60 ml of the mixture, and put into a clean 250-ml beaker</vt:lpstr>
      <vt:lpstr>Add 0.6 grams of phosphorescent powder to the 60-ml mixture in the 250-ml beaker—and stir</vt:lpstr>
      <vt:lpstr>On the preheated hot plate,  heat the mixture in the 250-ml beaker</vt:lpstr>
      <vt:lpstr>Continuously stir while heating the mixture for 6 mins and 30 secs</vt:lpstr>
      <vt:lpstr>After 6 mins and 30 secs, the mixture becomes clear  and/or a viscous solid</vt:lpstr>
      <vt:lpstr>Using the silicone spatula, transfer the heated mixture to a prepared petri dish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Procedure for Standard/Control Sample Preparation</dc:title>
  <dc:creator>Jamie Sorrell</dc:creator>
  <cp:lastModifiedBy>Denise Carlson</cp:lastModifiedBy>
  <cp:revision>12</cp:revision>
  <dcterms:created xsi:type="dcterms:W3CDTF">2017-05-01T01:23:06Z</dcterms:created>
  <dcterms:modified xsi:type="dcterms:W3CDTF">2017-09-19T23:56:03Z</dcterms:modified>
</cp:coreProperties>
</file>