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4" r:id="rId2"/>
    <p:sldId id="275" r:id="rId3"/>
    <p:sldId id="279" r:id="rId4"/>
    <p:sldId id="278" r:id="rId5"/>
    <p:sldId id="277" r:id="rId6"/>
    <p:sldId id="276" r:id="rId7"/>
    <p:sldId id="270" r:id="rId8"/>
    <p:sldId id="265" r:id="rId9"/>
    <p:sldId id="266" r:id="rId10"/>
    <p:sldId id="271" r:id="rId11"/>
    <p:sldId id="272" r:id="rId12"/>
    <p:sldId id="268" r:id="rId13"/>
    <p:sldId id="273" r:id="rId14"/>
    <p:sldId id="269" r:id="rId15"/>
    <p:sldId id="263" r:id="rId16"/>
    <p:sldId id="261" r:id="rId17"/>
    <p:sldId id="274" r:id="rId18"/>
    <p:sldId id="256" r:id="rId19"/>
    <p:sldId id="280" r:id="rId20"/>
    <p:sldId id="257" r:id="rId21"/>
    <p:sldId id="260" r:id="rId22"/>
    <p:sldId id="259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9" autoAdjust="0"/>
    <p:restoredTop sz="74412" autoAdjust="0"/>
  </p:normalViewPr>
  <p:slideViewPr>
    <p:cSldViewPr snapToGrid="0" snapToObjects="1">
      <p:cViewPr varScale="1">
        <p:scale>
          <a:sx n="48" d="100"/>
          <a:sy n="48" d="100"/>
        </p:scale>
        <p:origin x="3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30C8-8677-4B67-B24C-4BC9C561636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58EA2-CB3F-404A-95BF-B83491C4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Testing Apparatus</a:t>
            </a:r>
            <a:r>
              <a:rPr lang="en-US" baseline="0" dirty="0" smtClean="0"/>
              <a:t> Construction Step-by-Step Instructions,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Research to Engineer a Phosphorescent Bioplastic</a:t>
            </a:r>
            <a:r>
              <a:rPr lang="en-US" baseline="0" dirty="0" smtClean="0"/>
              <a:t> </a:t>
            </a:r>
            <a:r>
              <a:rPr lang="en-US" baseline="0" dirty="0" smtClean="0"/>
              <a:t>activity, TeachEngineering.org</a:t>
            </a:r>
          </a:p>
          <a:p>
            <a:r>
              <a:rPr lang="en-US" baseline="0" dirty="0" smtClean="0"/>
              <a:t>///</a:t>
            </a:r>
          </a:p>
          <a:p>
            <a:r>
              <a:rPr lang="en-US" baseline="0" dirty="0" smtClean="0"/>
              <a:t>Source of all images: 2016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 Program, School of Polymers and High Performance Materials, University of Southern Mississippi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58EA2-CB3F-404A-95BF-B83491C41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58EA2-CB3F-404A-95BF-B83491C41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2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58EA2-CB3F-404A-95BF-B83491C41C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6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58EA2-CB3F-404A-95BF-B83491C41C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2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4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73D3E-C92E-CF4F-95B2-E1C6E0DE2E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C4C3-5575-1440-BCBC-9918B660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395469"/>
            <a:ext cx="7772400" cy="2190563"/>
          </a:xfrm>
        </p:spPr>
        <p:txBody>
          <a:bodyPr>
            <a:noAutofit/>
          </a:bodyPr>
          <a:lstStyle/>
          <a:p>
            <a:r>
              <a:rPr lang="en-US" sz="6600" dirty="0" smtClean="0"/>
              <a:t>Testing Apparatus </a:t>
            </a:r>
            <a:r>
              <a:rPr lang="en-US" sz="6600" dirty="0" smtClean="0"/>
              <a:t>Construction</a:t>
            </a:r>
            <a:endParaRPr lang="en-US" sz="6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691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Segoe Print" panose="02000600000000000000" pitchFamily="2" charset="0"/>
              </a:rPr>
              <a:t>Step-by-Step Instructions</a:t>
            </a:r>
            <a:endParaRPr lang="en-US" sz="3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023"/>
            <a:ext cx="3684494" cy="3639671"/>
          </a:xfrm>
        </p:spPr>
        <p:txBody>
          <a:bodyPr anchor="t">
            <a:noAutofit/>
          </a:bodyPr>
          <a:lstStyle/>
          <a:p>
            <a:pPr algn="r"/>
            <a:r>
              <a:rPr lang="en-US" sz="3600" dirty="0" smtClean="0"/>
              <a:t>Remove the round template and trace the ends of the UV </a:t>
            </a:r>
            <a:r>
              <a:rPr lang="en-US" sz="3600" dirty="0" smtClean="0"/>
              <a:t>flashlight </a:t>
            </a:r>
            <a:r>
              <a:rPr lang="en-US" sz="3600" dirty="0" smtClean="0"/>
              <a:t>and light probe on the top of the box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49" y="228600"/>
            <a:ext cx="439761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809"/>
          <a:stretch/>
        </p:blipFill>
        <p:spPr>
          <a:xfrm>
            <a:off x="685800" y="1232452"/>
            <a:ext cx="7772400" cy="54204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1365"/>
            <a:ext cx="8229600" cy="1039905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Notice the traced shapes below </a:t>
            </a:r>
            <a:r>
              <a:rPr lang="en-US" sz="3600" dirty="0" smtClean="0">
                <a:sym typeface="Wingdings" panose="05000000000000000000" pitchFamily="2" charset="2"/>
              </a:rPr>
              <a:t>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19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824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Use a box cutter to </a:t>
            </a:r>
            <a:r>
              <a:rPr lang="en-US" sz="4000" i="1" dirty="0" smtClean="0">
                <a:solidFill>
                  <a:srgbClr val="C00000"/>
                </a:solidFill>
              </a:rPr>
              <a:t>carefully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cut out the traced circles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21" t="2789" b="7235"/>
          <a:stretch/>
        </p:blipFill>
        <p:spPr>
          <a:xfrm>
            <a:off x="685800" y="2008092"/>
            <a:ext cx="7772400" cy="43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636"/>
            <a:ext cx="3056965" cy="5605670"/>
          </a:xfrm>
        </p:spPr>
        <p:txBody>
          <a:bodyPr anchor="t">
            <a:noAutofit/>
          </a:bodyPr>
          <a:lstStyle/>
          <a:p>
            <a:pPr algn="r"/>
            <a:r>
              <a:rPr lang="en-US" sz="3600" dirty="0" smtClean="0"/>
              <a:t>Sketch a door on the side of the box, </a:t>
            </a:r>
            <a:br>
              <a:rPr lang="en-US" sz="3600" dirty="0" smtClean="0"/>
            </a:br>
            <a:r>
              <a:rPr lang="en-US" sz="3600" dirty="0" smtClean="0"/>
              <a:t>away from the cut holes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See the next slide for exact door size and location </a:t>
            </a:r>
            <a:r>
              <a:rPr lang="en-US" sz="3600" dirty="0" smtClean="0">
                <a:sym typeface="Wingdings" panose="05000000000000000000" pitchFamily="2" charset="2"/>
              </a:rPr>
              <a:t>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735"/>
          <a:stretch/>
        </p:blipFill>
        <p:spPr>
          <a:xfrm>
            <a:off x="3735777" y="274637"/>
            <a:ext cx="5172899" cy="62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6"/>
          <a:stretch/>
        </p:blipFill>
        <p:spPr>
          <a:xfrm>
            <a:off x="299206" y="1472033"/>
            <a:ext cx="4272794" cy="48929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53803" y="1335742"/>
            <a:ext cx="4419600" cy="55222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Locate the door 1 cm from the top of the box</a:t>
            </a:r>
          </a:p>
          <a:p>
            <a:r>
              <a:rPr lang="en-US" dirty="0" smtClean="0"/>
              <a:t>Make the top and bottom sides of the door 14 cm long</a:t>
            </a:r>
          </a:p>
          <a:p>
            <a:r>
              <a:rPr lang="en-US" dirty="0" smtClean="0"/>
              <a:t>Make the right side of the door 10 cm side</a:t>
            </a:r>
          </a:p>
          <a:p>
            <a:r>
              <a:rPr lang="en-US" dirty="0" smtClean="0"/>
              <a:t>Locate the bottom of the door 2 cm from the bottom of the box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915"/>
          </a:xfrm>
        </p:spPr>
        <p:txBody>
          <a:bodyPr/>
          <a:lstStyle/>
          <a:p>
            <a:r>
              <a:rPr lang="en-US" dirty="0" smtClean="0"/>
              <a:t>Door location and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565"/>
            <a:ext cx="8229600" cy="1643809"/>
          </a:xfrm>
        </p:spPr>
        <p:txBody>
          <a:bodyPr>
            <a:noAutofit/>
          </a:bodyPr>
          <a:lstStyle/>
          <a:p>
            <a:r>
              <a:rPr lang="en-US" sz="3600" dirty="0" smtClean="0"/>
              <a:t>Tape the door edges so when it is closed</a:t>
            </a:r>
            <a:br>
              <a:rPr lang="en-US" sz="3600" dirty="0" smtClean="0"/>
            </a:br>
            <a:r>
              <a:rPr lang="en-US" sz="3600" dirty="0" smtClean="0"/>
              <a:t> it keeps out ambient light and</a:t>
            </a:r>
            <a:br>
              <a:rPr lang="en-US" sz="3600" dirty="0" smtClean="0"/>
            </a:br>
            <a:r>
              <a:rPr lang="en-US" sz="3600" dirty="0" smtClean="0"/>
              <a:t>is easier to open between samples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7" t="-504" r="6862" b="504"/>
          <a:stretch/>
        </p:blipFill>
        <p:spPr>
          <a:xfrm>
            <a:off x="1374234" y="2131660"/>
            <a:ext cx="6395532" cy="44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718"/>
            <a:ext cx="4383741" cy="2671482"/>
          </a:xfrm>
        </p:spPr>
        <p:txBody>
          <a:bodyPr anchor="t">
            <a:noAutofit/>
          </a:bodyPr>
          <a:lstStyle/>
          <a:p>
            <a:pPr algn="r"/>
            <a:r>
              <a:rPr lang="en-US" sz="3600" dirty="0" smtClean="0"/>
              <a:t>Open the door </a:t>
            </a:r>
            <a:br>
              <a:rPr lang="en-US" sz="3600" dirty="0" smtClean="0"/>
            </a:br>
            <a:r>
              <a:rPr lang="en-US" sz="3600" dirty="0" smtClean="0"/>
              <a:t>and tape down the top flaps on the </a:t>
            </a:r>
            <a:br>
              <a:rPr lang="en-US" sz="3600" dirty="0" smtClean="0"/>
            </a:br>
            <a:r>
              <a:rPr lang="en-US" sz="3600" dirty="0" smtClean="0"/>
              <a:t>inside of the box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24" y="274638"/>
            <a:ext cx="3701353" cy="63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576"/>
            <a:ext cx="3666565" cy="4177553"/>
          </a:xfrm>
        </p:spPr>
        <p:txBody>
          <a:bodyPr anchor="t">
            <a:noAutofit/>
          </a:bodyPr>
          <a:lstStyle/>
          <a:p>
            <a:pPr algn="r"/>
            <a:r>
              <a:rPr lang="en-US" sz="3600" dirty="0" smtClean="0"/>
              <a:t>Under the UV light and light probe holes, tape down the round petri dish template to help with sample placement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444"/>
          <a:stretch/>
        </p:blipFill>
        <p:spPr>
          <a:xfrm>
            <a:off x="4356847" y="394448"/>
            <a:ext cx="4329953" cy="61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51"/>
          <a:stretch/>
        </p:blipFill>
        <p:spPr>
          <a:xfrm>
            <a:off x="776501" y="2832328"/>
            <a:ext cx="7590999" cy="377629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6501" y="374073"/>
            <a:ext cx="7590999" cy="24582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Use a ring stand and clamps to put the UV flashlight and light sensor probe into place </a:t>
            </a:r>
            <a:endParaRPr lang="en-US" sz="2800" dirty="0"/>
          </a:p>
          <a:p>
            <a:r>
              <a:rPr lang="en-US" sz="2800" dirty="0" smtClean="0"/>
              <a:t>Place the light probe close to the sample, yet far enough away so that petri dish samples can be exchanged without disturbing the light probe</a:t>
            </a:r>
          </a:p>
        </p:txBody>
      </p:sp>
    </p:spTree>
    <p:extLst>
      <p:ext uri="{BB962C8B-B14F-4D97-AF65-F5344CB8AC3E}">
        <p14:creationId xmlns:p14="http://schemas.microsoft.com/office/powerpoint/2010/main" val="20598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04725"/>
            <a:ext cx="8229600" cy="759032"/>
          </a:xfrm>
        </p:spPr>
        <p:txBody>
          <a:bodyPr>
            <a:noAutofit/>
          </a:bodyPr>
          <a:lstStyle/>
          <a:p>
            <a:r>
              <a:rPr lang="en-US" dirty="0" smtClean="0"/>
              <a:t>Quantitative Analysis 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8296" y="1802296"/>
            <a:ext cx="8719930" cy="4785842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800" dirty="0" smtClean="0"/>
              <a:t>Turn on the </a:t>
            </a:r>
            <a:r>
              <a:rPr lang="en-US" sz="2800" dirty="0" err="1" smtClean="0"/>
              <a:t>LabQuest</a:t>
            </a:r>
            <a:r>
              <a:rPr lang="en-US" sz="2800" dirty="0" smtClean="0"/>
              <a:t> and light probe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800" dirty="0" smtClean="0"/>
              <a:t>Set a timer for 2 minutes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800" dirty="0" smtClean="0"/>
              <a:t>Put a testing sample in place in the testing apparatus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800" dirty="0" smtClean="0"/>
              <a:t>Close the door (to shut out ambient light)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800" dirty="0" smtClean="0"/>
              <a:t>Turn on the UV flashlight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800" dirty="0" smtClean="0"/>
              <a:t>After 2 minutes, turn off the UV light and </a:t>
            </a:r>
            <a:r>
              <a:rPr lang="en-US" sz="2800" i="1" dirty="0" smtClean="0"/>
              <a:t>quickly</a:t>
            </a:r>
            <a:r>
              <a:rPr lang="en-US" sz="2800" dirty="0" smtClean="0"/>
              <a:t> record the first 5 numbers from the light probe and </a:t>
            </a:r>
            <a:r>
              <a:rPr lang="en-US" sz="2800" dirty="0" err="1" smtClean="0"/>
              <a:t>LabQuest</a:t>
            </a:r>
            <a:endParaRPr lang="en-US" sz="28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800" dirty="0" smtClean="0"/>
              <a:t>Average the 5 readings to get 1 quantitative measurement of the bioplastic’s phosphorescent glow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32444"/>
            <a:ext cx="8229600" cy="472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Segoe Print" panose="02000600000000000000" pitchFamily="2" charset="0"/>
              </a:rPr>
              <a:t>~ the testing process~</a:t>
            </a:r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3175"/>
            <a:ext cx="7772400" cy="46877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7127"/>
            <a:ext cx="8229600" cy="1358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Get a 28.8 cm x 20.3 cm x 12 cm box</a:t>
            </a:r>
          </a:p>
          <a:p>
            <a:r>
              <a:rPr lang="en-US" sz="3600" dirty="0" smtClean="0"/>
              <a:t>Assemble the box by folding 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0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472"/>
            <a:ext cx="8229600" cy="780329"/>
          </a:xfrm>
        </p:spPr>
        <p:txBody>
          <a:bodyPr>
            <a:noAutofit/>
          </a:bodyPr>
          <a:lstStyle/>
          <a:p>
            <a:r>
              <a:rPr lang="en-US" dirty="0" smtClean="0"/>
              <a:t>Lab Quest reading of UV flashlight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15638"/>
            <a:ext cx="7772400" cy="44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491"/>
            <a:ext cx="8229600" cy="697202"/>
          </a:xfrm>
        </p:spPr>
        <p:txBody>
          <a:bodyPr>
            <a:noAutofit/>
          </a:bodyPr>
          <a:lstStyle/>
          <a:p>
            <a:r>
              <a:rPr lang="en-US" dirty="0" smtClean="0"/>
              <a:t>Lab Quest reading of UV flashlight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17763"/>
            <a:ext cx="7772400" cy="41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8"/>
            <a:ext cx="8229600" cy="1776064"/>
          </a:xfrm>
        </p:spPr>
        <p:txBody>
          <a:bodyPr>
            <a:noAutofit/>
          </a:bodyPr>
          <a:lstStyle/>
          <a:p>
            <a:r>
              <a:rPr lang="en-US" sz="3600" dirty="0" smtClean="0"/>
              <a:t>Lab Quest reading after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 smtClean="0"/>
              <a:t>UV light </a:t>
            </a:r>
            <a:r>
              <a:rPr lang="en-US" sz="3600" dirty="0" smtClean="0"/>
              <a:t>is </a:t>
            </a:r>
            <a:r>
              <a:rPr lang="en-US" sz="3600" dirty="0" smtClean="0"/>
              <a:t>turned OFF, </a:t>
            </a:r>
            <a:br>
              <a:rPr lang="en-US" sz="3600" dirty="0" smtClean="0"/>
            </a:br>
            <a:r>
              <a:rPr lang="en-US" sz="3600" dirty="0" smtClean="0"/>
              <a:t>so the reading is the glow of the plastic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6282"/>
            <a:ext cx="7772400" cy="43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Reading while door is still closed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97406"/>
            <a:ext cx="7772400" cy="44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Tape the bottom and sides of the box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9037"/>
            <a:ext cx="7772400" cy="48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Tape down the bottom flaps on the inside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28"/>
          <a:stretch/>
        </p:blipFill>
        <p:spPr>
          <a:xfrm>
            <a:off x="685800" y="1881809"/>
            <a:ext cx="7772400" cy="4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Tape the top and sides of the box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944"/>
          <a:stretch/>
        </p:blipFill>
        <p:spPr>
          <a:xfrm>
            <a:off x="685800" y="1399709"/>
            <a:ext cx="7772400" cy="52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Make sure all the sides are covered </a:t>
            </a:r>
            <a:br>
              <a:rPr lang="en-US" sz="3200" dirty="0" smtClean="0"/>
            </a:br>
            <a:r>
              <a:rPr lang="en-US" sz="3200" dirty="0" smtClean="0"/>
              <a:t>with tape to keep out ambient light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45"/>
          <a:stretch/>
        </p:blipFill>
        <p:spPr>
          <a:xfrm>
            <a:off x="685800" y="1596948"/>
            <a:ext cx="7772400" cy="49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Cut a circle the size of a petri dish</a:t>
            </a:r>
            <a:br>
              <a:rPr lang="en-US" sz="3600" dirty="0" smtClean="0"/>
            </a:br>
            <a:r>
              <a:rPr lang="en-US" sz="3600" dirty="0" smtClean="0"/>
              <a:t>Place this template on the top of the box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222" r="4590" b="8525"/>
          <a:stretch/>
        </p:blipFill>
        <p:spPr>
          <a:xfrm>
            <a:off x="685800" y="1666148"/>
            <a:ext cx="7772400" cy="50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826"/>
            <a:ext cx="7772400" cy="1651844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 a clamp and ring stand to secure </a:t>
            </a:r>
            <a:br>
              <a:rPr lang="en-US" sz="3600" dirty="0" smtClean="0"/>
            </a:br>
            <a:r>
              <a:rPr lang="en-US" sz="3600" dirty="0" smtClean="0"/>
              <a:t>a UV flashlight upright in </a:t>
            </a:r>
            <a:r>
              <a:rPr lang="en-US" sz="3600" dirty="0" smtClean="0"/>
              <a:t>the center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 smtClean="0"/>
              <a:t>the template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166"/>
          <a:stretch/>
        </p:blipFill>
        <p:spPr>
          <a:xfrm>
            <a:off x="685800" y="2259106"/>
            <a:ext cx="7772400" cy="42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2" y="2061882"/>
            <a:ext cx="4374776" cy="3567953"/>
          </a:xfrm>
        </p:spPr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Place the light sensor probe (</a:t>
            </a:r>
            <a:r>
              <a:rPr lang="en-US" sz="3200" dirty="0" smtClean="0"/>
              <a:t>also secured upright by using a clamp and ring stand</a:t>
            </a:r>
            <a:r>
              <a:rPr lang="en-US" sz="3600" dirty="0" smtClean="0"/>
              <a:t>) next to the UV flashlight on the round template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930" y="228600"/>
            <a:ext cx="394435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412</Words>
  <Application>Microsoft Office PowerPoint</Application>
  <PresentationFormat>On-screen Show (4:3)</PresentationFormat>
  <Paragraphs>45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Print</vt:lpstr>
      <vt:lpstr>Wingdings</vt:lpstr>
      <vt:lpstr>Office Theme</vt:lpstr>
      <vt:lpstr>Testing Apparatus Construction</vt:lpstr>
      <vt:lpstr>PowerPoint Presentation</vt:lpstr>
      <vt:lpstr>Tape the bottom and sides of the box</vt:lpstr>
      <vt:lpstr>Tape down the bottom flaps on the inside</vt:lpstr>
      <vt:lpstr>Tape the top and sides of the box</vt:lpstr>
      <vt:lpstr>Make sure all the sides are covered  with tape to keep out ambient light </vt:lpstr>
      <vt:lpstr>Cut a circle the size of a petri dish Place this template on the top of the box</vt:lpstr>
      <vt:lpstr>Use a clamp and ring stand to secure  a UV flashlight upright in the center  of the template</vt:lpstr>
      <vt:lpstr>Place the light sensor probe (also secured upright by using a clamp and ring stand) next to the UV flashlight on the round template</vt:lpstr>
      <vt:lpstr>Remove the round template and trace the ends of the UV flashlight and light probe on the top of the box</vt:lpstr>
      <vt:lpstr>Notice the traced shapes below </vt:lpstr>
      <vt:lpstr>Use a box cutter to carefully  cut out the traced circles</vt:lpstr>
      <vt:lpstr>Sketch a door on the side of the box,  away from the cut holes  See the next slide for exact door size and location </vt:lpstr>
      <vt:lpstr>Door location and dimensions</vt:lpstr>
      <vt:lpstr>Tape the door edges so when it is closed  it keeps out ambient light and is easier to open between samples</vt:lpstr>
      <vt:lpstr>Open the door  and tape down the top flaps on the  inside of the box</vt:lpstr>
      <vt:lpstr>Under the UV light and light probe holes, tape down the round petri dish template to help with sample placement</vt:lpstr>
      <vt:lpstr>PowerPoint Presentation</vt:lpstr>
      <vt:lpstr>Quantitative Analysis Instructions</vt:lpstr>
      <vt:lpstr>Lab Quest reading of UV flashlight</vt:lpstr>
      <vt:lpstr>Lab Quest reading of UV flashlight</vt:lpstr>
      <vt:lpstr>Lab Quest reading after  the UV light is turned OFF,  so the reading is the glow of the plastic</vt:lpstr>
      <vt:lpstr>Reading while door is still closed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Apparatus Construction</dc:title>
  <dc:creator>Denise Carlson</dc:creator>
  <cp:lastModifiedBy>Denise Carlson</cp:lastModifiedBy>
  <cp:revision>22</cp:revision>
  <dcterms:created xsi:type="dcterms:W3CDTF">2017-05-02T20:21:42Z</dcterms:created>
  <dcterms:modified xsi:type="dcterms:W3CDTF">2017-09-20T01:09:16Z</dcterms:modified>
</cp:coreProperties>
</file>