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2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1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2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9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8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4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7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7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7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599C2-2534-0B40-88D6-1455CEF28298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</a:t>
            </a:r>
            <a:r>
              <a:rPr lang="en-US" dirty="0" smtClean="0"/>
              <a:t>Lab </a:t>
            </a:r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5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Measure out </a:t>
            </a:r>
            <a:r>
              <a:rPr lang="en-US" sz="3200" dirty="0" smtClean="0"/>
              <a:t>60 ml </a:t>
            </a:r>
            <a:r>
              <a:rPr lang="en-US" sz="3200" dirty="0" smtClean="0"/>
              <a:t>of the mixture, using a </a:t>
            </a:r>
            <a:r>
              <a:rPr lang="en-US" sz="3200" dirty="0" smtClean="0"/>
              <a:t>100 ml </a:t>
            </a:r>
            <a:r>
              <a:rPr lang="en-US" sz="3200" dirty="0"/>
              <a:t>g</a:t>
            </a:r>
            <a:r>
              <a:rPr lang="en-US" sz="3200" dirty="0" smtClean="0"/>
              <a:t>raduated </a:t>
            </a:r>
            <a:r>
              <a:rPr lang="en-US" sz="3200" dirty="0" smtClean="0"/>
              <a:t>c</a:t>
            </a:r>
            <a:r>
              <a:rPr lang="en-US" sz="3200" dirty="0" smtClean="0"/>
              <a:t>ylinder into </a:t>
            </a:r>
            <a:r>
              <a:rPr lang="en-US" sz="3200" dirty="0" smtClean="0"/>
              <a:t>a </a:t>
            </a:r>
            <a:r>
              <a:rPr lang="en-US" sz="3200" dirty="0" smtClean="0"/>
              <a:t>250 ml </a:t>
            </a:r>
            <a:r>
              <a:rPr lang="en-US" sz="3200" dirty="0"/>
              <a:t>b</a:t>
            </a:r>
            <a:r>
              <a:rPr lang="en-US" sz="3200" dirty="0" smtClean="0"/>
              <a:t>eaker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587" y="2054294"/>
            <a:ext cx="2848619" cy="4367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081" y="2251309"/>
            <a:ext cx="3135191" cy="38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6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0.6 grams of Phosphorescent Powder to the 60mL mixture and Stir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966730"/>
            <a:ext cx="3111500" cy="40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742" y="1749933"/>
            <a:ext cx="25781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Heat the mixture in the 250mL Beaker using the preheated 400°C Hot Plate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088" y="1576401"/>
            <a:ext cx="2507654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3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Continuously </a:t>
            </a:r>
            <a:r>
              <a:rPr lang="en-US" sz="3600" dirty="0" smtClean="0"/>
              <a:t>stir while </a:t>
            </a:r>
            <a:r>
              <a:rPr lang="en-US" sz="3600" dirty="0" smtClean="0"/>
              <a:t>heating the mixture for </a:t>
            </a:r>
            <a:r>
              <a:rPr lang="en-US" sz="3600" dirty="0" smtClean="0"/>
              <a:t>6 minutes and </a:t>
            </a:r>
            <a:r>
              <a:rPr lang="en-US" sz="3600" dirty="0" smtClean="0"/>
              <a:t>30 </a:t>
            </a:r>
            <a:r>
              <a:rPr lang="en-US" sz="3600" dirty="0" smtClean="0"/>
              <a:t>seconds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85" y="2041240"/>
            <a:ext cx="2501736" cy="40357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066" y="2041240"/>
            <a:ext cx="2418734" cy="381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18" y="2053289"/>
            <a:ext cx="2660074" cy="38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9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After </a:t>
            </a:r>
            <a:r>
              <a:rPr lang="en-US" sz="3200" dirty="0" smtClean="0"/>
              <a:t>6 minutes and </a:t>
            </a:r>
            <a:r>
              <a:rPr lang="en-US" sz="3200" dirty="0" smtClean="0"/>
              <a:t>30 </a:t>
            </a:r>
            <a:r>
              <a:rPr lang="en-US" sz="3200" dirty="0" smtClean="0"/>
              <a:t>seconds,</a:t>
            </a:r>
            <a:r>
              <a:rPr lang="en-US" sz="3200" dirty="0"/>
              <a:t> </a:t>
            </a:r>
            <a:r>
              <a:rPr lang="en-US" sz="3200" dirty="0" smtClean="0"/>
              <a:t>the </a:t>
            </a:r>
            <a:r>
              <a:rPr lang="en-US" sz="3200" dirty="0" smtClean="0"/>
              <a:t>mixture will </a:t>
            </a:r>
            <a:r>
              <a:rPr lang="en-US" sz="3200" dirty="0" smtClean="0"/>
              <a:t>become a clear </a:t>
            </a:r>
            <a:r>
              <a:rPr lang="en-US" sz="3200" dirty="0" smtClean="0"/>
              <a:t>and/or </a:t>
            </a:r>
            <a:r>
              <a:rPr lang="en-US" sz="3200" dirty="0" smtClean="0"/>
              <a:t>a viscous </a:t>
            </a:r>
            <a:r>
              <a:rPr lang="en-US" sz="3200" dirty="0" smtClean="0"/>
              <a:t>solid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537" y="1955852"/>
            <a:ext cx="3187700" cy="420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84" y="1955852"/>
            <a:ext cx="32639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3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Transfer the heated mixture to a prepared petri dish using the </a:t>
            </a:r>
            <a:r>
              <a:rPr lang="en-US" sz="3200" smtClean="0"/>
              <a:t>spatula; </a:t>
            </a:r>
            <a:r>
              <a:rPr lang="en-US" sz="3200" dirty="0"/>
              <a:t>l</a:t>
            </a:r>
            <a:r>
              <a:rPr lang="en-US" sz="3200" smtClean="0"/>
              <a:t>et </a:t>
            </a:r>
            <a:r>
              <a:rPr lang="en-US" sz="3200" dirty="0" smtClean="0"/>
              <a:t>sit and </a:t>
            </a:r>
            <a:r>
              <a:rPr lang="en-US" sz="3200" smtClean="0"/>
              <a:t>dry </a:t>
            </a:r>
            <a:r>
              <a:rPr lang="en-US" sz="3200" smtClean="0"/>
              <a:t>overnight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26356"/>
            <a:ext cx="2653445" cy="3878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322" y="2026355"/>
            <a:ext cx="2816254" cy="3649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576" y="2331156"/>
            <a:ext cx="2776224" cy="27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2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Preheat </a:t>
            </a:r>
            <a:r>
              <a:rPr lang="en-US" dirty="0" smtClean="0"/>
              <a:t>hot </a:t>
            </a:r>
            <a:r>
              <a:rPr lang="en-US" dirty="0"/>
              <a:t>p</a:t>
            </a:r>
            <a:r>
              <a:rPr lang="en-US" dirty="0" smtClean="0"/>
              <a:t>late </a:t>
            </a:r>
            <a:r>
              <a:rPr lang="en-US" dirty="0" smtClean="0"/>
              <a:t>to 400°C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585731"/>
            <a:ext cx="32639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3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Label </a:t>
            </a:r>
            <a:r>
              <a:rPr lang="en-US" dirty="0" smtClean="0"/>
              <a:t>petri </a:t>
            </a:r>
            <a:r>
              <a:rPr lang="en-US" dirty="0"/>
              <a:t>d</a:t>
            </a:r>
            <a:r>
              <a:rPr lang="en-US" dirty="0" smtClean="0"/>
              <a:t>ishes </a:t>
            </a:r>
            <a:r>
              <a:rPr lang="en-US" dirty="0" smtClean="0"/>
              <a:t>(top and bottom) with </a:t>
            </a:r>
            <a:r>
              <a:rPr lang="en-US" dirty="0" smtClean="0"/>
              <a:t>sample </a:t>
            </a:r>
            <a:r>
              <a:rPr lang="en-US" dirty="0"/>
              <a:t>n</a:t>
            </a:r>
            <a:r>
              <a:rPr lang="en-US" dirty="0" smtClean="0"/>
              <a:t>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778000"/>
            <a:ext cx="8356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1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 10 g </a:t>
            </a:r>
            <a:r>
              <a:rPr lang="en-US" sz="3600" dirty="0" smtClean="0"/>
              <a:t>of </a:t>
            </a:r>
            <a:r>
              <a:rPr lang="en-US" sz="3600" dirty="0"/>
              <a:t>cornstarch to </a:t>
            </a:r>
            <a:r>
              <a:rPr lang="en-US" sz="3600" dirty="0" smtClean="0"/>
              <a:t>a </a:t>
            </a:r>
            <a:r>
              <a:rPr lang="en-US" sz="3600" dirty="0"/>
              <a:t>1000 ml beaker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02" y="2052912"/>
            <a:ext cx="3340100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143" y="2052912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2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Add </a:t>
            </a:r>
            <a:r>
              <a:rPr lang="en-US" sz="3600" dirty="0" smtClean="0"/>
              <a:t>5 ml </a:t>
            </a:r>
            <a:r>
              <a:rPr lang="en-US" sz="3600" dirty="0" smtClean="0"/>
              <a:t>of </a:t>
            </a:r>
            <a:r>
              <a:rPr lang="en-US" sz="3600" dirty="0" smtClean="0"/>
              <a:t>vinegar to </a:t>
            </a:r>
            <a:r>
              <a:rPr lang="en-US" sz="3600" dirty="0" smtClean="0"/>
              <a:t>the same </a:t>
            </a:r>
            <a:r>
              <a:rPr lang="en-US" sz="3600" dirty="0" smtClean="0"/>
              <a:t>beaker </a:t>
            </a:r>
            <a:r>
              <a:rPr lang="en-US" sz="3600" dirty="0"/>
              <a:t>(using a </a:t>
            </a:r>
            <a:r>
              <a:rPr lang="en-US" sz="3600" dirty="0" smtClean="0"/>
              <a:t>10 ml graduated </a:t>
            </a:r>
            <a:r>
              <a:rPr lang="en-US" sz="3600" dirty="0"/>
              <a:t>c</a:t>
            </a:r>
            <a:r>
              <a:rPr lang="en-US" sz="3600" dirty="0" smtClean="0"/>
              <a:t>ylinder)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21" y="1882476"/>
            <a:ext cx="2753775" cy="4788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2260653"/>
            <a:ext cx="30607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1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 5 ml of </a:t>
            </a:r>
            <a:r>
              <a:rPr lang="en-US" sz="3600" dirty="0" smtClean="0"/>
              <a:t>glycerin </a:t>
            </a:r>
            <a:r>
              <a:rPr lang="en-US" sz="3600" dirty="0"/>
              <a:t>to the same beaker (using a 10 ml graduated cylinder)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46" y="2470216"/>
            <a:ext cx="3035300" cy="355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407" y="2419416"/>
            <a:ext cx="30607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5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Add </a:t>
            </a:r>
            <a:r>
              <a:rPr lang="en-US" sz="3600" dirty="0" smtClean="0"/>
              <a:t>60 ml </a:t>
            </a:r>
            <a:r>
              <a:rPr lang="en-US" sz="3600" dirty="0" smtClean="0"/>
              <a:t>of </a:t>
            </a:r>
            <a:r>
              <a:rPr lang="en-US" sz="3600" dirty="0" smtClean="0"/>
              <a:t>water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(using </a:t>
            </a:r>
            <a:r>
              <a:rPr lang="en-US" sz="3600" dirty="0" smtClean="0"/>
              <a:t>a </a:t>
            </a:r>
            <a:r>
              <a:rPr lang="en-US" sz="3600" dirty="0" smtClean="0"/>
              <a:t>100 ml </a:t>
            </a:r>
            <a:r>
              <a:rPr lang="en-US" sz="3600" dirty="0"/>
              <a:t>g</a:t>
            </a:r>
            <a:r>
              <a:rPr lang="en-US" sz="3600" dirty="0" smtClean="0"/>
              <a:t>raduated </a:t>
            </a:r>
            <a:r>
              <a:rPr lang="en-US" sz="3600" dirty="0" smtClean="0"/>
              <a:t>c</a:t>
            </a:r>
            <a:r>
              <a:rPr lang="en-US" sz="3600" dirty="0" smtClean="0"/>
              <a:t>ylinder)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357" y="1632991"/>
            <a:ext cx="1984502" cy="49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42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Use your measured water to get the </a:t>
            </a:r>
            <a:r>
              <a:rPr lang="en-US" sz="3600" dirty="0" smtClean="0"/>
              <a:t>glycerin </a:t>
            </a:r>
            <a:r>
              <a:rPr lang="en-US" sz="3600" dirty="0" smtClean="0"/>
              <a:t>residue from the </a:t>
            </a:r>
            <a:r>
              <a:rPr lang="en-US" sz="3600" dirty="0" smtClean="0"/>
              <a:t>graduated </a:t>
            </a:r>
            <a:r>
              <a:rPr lang="en-US" sz="3600" dirty="0"/>
              <a:t>c</a:t>
            </a:r>
            <a:r>
              <a:rPr lang="en-US" sz="3600" dirty="0" smtClean="0"/>
              <a:t>ylinder (in </a:t>
            </a:r>
            <a:r>
              <a:rPr lang="en-US" sz="3600" dirty="0" smtClean="0"/>
              <a:t>Step </a:t>
            </a:r>
            <a:r>
              <a:rPr lang="en-US" sz="3600" dirty="0" smtClean="0"/>
              <a:t>3)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12" y="2758803"/>
            <a:ext cx="2521948" cy="3362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21" y="2363562"/>
            <a:ext cx="2122073" cy="3757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544" y="2512090"/>
            <a:ext cx="2155560" cy="36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8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Stir using a </a:t>
            </a:r>
            <a:r>
              <a:rPr lang="en-US" sz="3200" dirty="0" smtClean="0"/>
              <a:t>silicon </a:t>
            </a:r>
            <a:r>
              <a:rPr lang="en-US" sz="3200" dirty="0"/>
              <a:t>s</a:t>
            </a:r>
            <a:r>
              <a:rPr lang="en-US" sz="3200" dirty="0" smtClean="0"/>
              <a:t>patula </a:t>
            </a:r>
            <a:r>
              <a:rPr lang="en-US" sz="3200" dirty="0" smtClean="0"/>
              <a:t>until </a:t>
            </a:r>
            <a:r>
              <a:rPr lang="en-US" sz="3200" dirty="0" smtClean="0"/>
              <a:t>the </a:t>
            </a:r>
            <a:r>
              <a:rPr lang="en-US" sz="3200" dirty="0" smtClean="0"/>
              <a:t>material is completely </a:t>
            </a:r>
            <a:r>
              <a:rPr lang="en-US" sz="3200" dirty="0" smtClean="0"/>
              <a:t>dissolved and the solution is uniform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0" y="2027538"/>
            <a:ext cx="3302000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000" y="1951385"/>
            <a:ext cx="2622704" cy="425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0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193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Control Lab Procedures</vt:lpstr>
      <vt:lpstr>Preheat hot plate to 400°C</vt:lpstr>
      <vt:lpstr>Label petri dishes (top and bottom) with sample name</vt:lpstr>
      <vt:lpstr>Add 10 g of cornstarch to a 1000 ml beaker </vt:lpstr>
      <vt:lpstr>Add 5 ml of vinegar to the same beaker (using a 10 ml graduated cylinder)</vt:lpstr>
      <vt:lpstr>Add 5 ml of glycerin to the same beaker (using a 10 ml graduated cylinder)</vt:lpstr>
      <vt:lpstr>Add 60 ml of water (using a 100 ml graduated cylinder) </vt:lpstr>
      <vt:lpstr>Use your measured water to get the glycerin residue from the graduated cylinder (in Step 3)</vt:lpstr>
      <vt:lpstr>Stir using a silicon spatula until the material is completely dissolved and the solution is uniform</vt:lpstr>
      <vt:lpstr>Measure out 60 ml of the mixture, using a 100 ml graduated cylinder into a 250 ml beaker</vt:lpstr>
      <vt:lpstr>Add 0.6 grams of Phosphorescent Powder to the 60mL mixture and Stir</vt:lpstr>
      <vt:lpstr>Heat the mixture in the 250mL Beaker using the preheated 400°C Hot Plate</vt:lpstr>
      <vt:lpstr>Continuously stir while heating the mixture for 6 minutes and 30 seconds</vt:lpstr>
      <vt:lpstr>After 6 minutes and 30 seconds, the mixture will become a clear and/or a viscous solid</vt:lpstr>
      <vt:lpstr>Transfer the heated mixture to a prepared petri dish using the spatula; let sit and dry overnight</vt:lpstr>
    </vt:vector>
  </TitlesOfParts>
  <Company>Lamar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Sorrell</dc:creator>
  <cp:lastModifiedBy>Zain Iqbal</cp:lastModifiedBy>
  <cp:revision>7</cp:revision>
  <dcterms:created xsi:type="dcterms:W3CDTF">2017-05-01T01:23:06Z</dcterms:created>
  <dcterms:modified xsi:type="dcterms:W3CDTF">2019-02-20T17:51:59Z</dcterms:modified>
</cp:coreProperties>
</file>