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F777-CD0F-D34B-8859-4DE1975D018D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If an animal in the wild is exposed to </a:t>
            </a:r>
            <a:r>
              <a:rPr lang="en-US" dirty="0" smtClean="0"/>
              <a:t>ultraviolet (UV) </a:t>
            </a:r>
            <a:r>
              <a:rPr lang="en-US" dirty="0"/>
              <a:t>rays, how do they protect themselves from UV exposure?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06" y="3158851"/>
            <a:ext cx="4652588" cy="3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dirty="0"/>
              <a:t>r</a:t>
            </a:r>
            <a:r>
              <a:rPr lang="en-US" dirty="0" smtClean="0"/>
              <a:t>eptiles</a:t>
            </a:r>
            <a:r>
              <a:rPr lang="en-US" dirty="0"/>
              <a:t>, </a:t>
            </a:r>
            <a:r>
              <a:rPr lang="en-US" dirty="0" smtClean="0"/>
              <a:t>fish</a:t>
            </a:r>
            <a:r>
              <a:rPr lang="en-US" dirty="0"/>
              <a:t>, </a:t>
            </a:r>
            <a:r>
              <a:rPr lang="en-US" dirty="0"/>
              <a:t>b</a:t>
            </a:r>
            <a:r>
              <a:rPr lang="en-US" dirty="0" smtClean="0"/>
              <a:t>utterflies </a:t>
            </a:r>
            <a:r>
              <a:rPr lang="en-US" dirty="0"/>
              <a:t>and </a:t>
            </a:r>
            <a:r>
              <a:rPr lang="en-US" dirty="0" smtClean="0"/>
              <a:t>moths wings, </a:t>
            </a:r>
            <a:r>
              <a:rPr lang="en-US" dirty="0"/>
              <a:t>the feet of birds</a:t>
            </a:r>
          </a:p>
          <a:p>
            <a:r>
              <a:rPr lang="en-US" dirty="0" smtClean="0"/>
              <a:t>Originates </a:t>
            </a:r>
            <a:r>
              <a:rPr lang="en-US" dirty="0"/>
              <a:t>from the epidermis</a:t>
            </a:r>
          </a:p>
          <a:p>
            <a:r>
              <a:rPr lang="en-US" dirty="0" smtClean="0"/>
              <a:t>Small </a:t>
            </a:r>
            <a:r>
              <a:rPr lang="en-US" dirty="0"/>
              <a:t>rigid plates of protein composed of keratin</a:t>
            </a:r>
          </a:p>
          <a:p>
            <a:r>
              <a:rPr lang="en-US" dirty="0" smtClean="0"/>
              <a:t>Found </a:t>
            </a:r>
            <a:r>
              <a:rPr lang="en-US" dirty="0"/>
              <a:t>in a range of sizes and colors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9789" y="274638"/>
            <a:ext cx="2727342" cy="30564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789" y="3571181"/>
            <a:ext cx="2587978" cy="27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0578" cy="4525963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molecules that reflect light</a:t>
            </a:r>
          </a:p>
          <a:p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common </a:t>
            </a:r>
            <a:r>
              <a:rPr lang="en-US" dirty="0"/>
              <a:t>melanin </a:t>
            </a:r>
            <a:r>
              <a:rPr lang="en-US" dirty="0" smtClean="0"/>
              <a:t>is </a:t>
            </a:r>
            <a:r>
              <a:rPr lang="en-US" dirty="0" smtClean="0"/>
              <a:t>a </a:t>
            </a:r>
            <a:r>
              <a:rPr lang="en-US" dirty="0"/>
              <a:t>group of black or brown colors</a:t>
            </a:r>
          </a:p>
          <a:p>
            <a:r>
              <a:rPr lang="en-US" dirty="0"/>
              <a:t>M</a:t>
            </a:r>
            <a:r>
              <a:rPr lang="en-US" dirty="0" smtClean="0"/>
              <a:t>elanin </a:t>
            </a:r>
            <a:r>
              <a:rPr lang="en-US" dirty="0"/>
              <a:t>can range from yellow and to red in color</a:t>
            </a:r>
          </a:p>
          <a:p>
            <a:r>
              <a:rPr lang="en-US" dirty="0" smtClean="0"/>
              <a:t>Produced </a:t>
            </a:r>
            <a:r>
              <a:rPr lang="en-US" dirty="0"/>
              <a:t>by special cells in the </a:t>
            </a:r>
            <a:r>
              <a:rPr lang="en-US" dirty="0" smtClean="0"/>
              <a:t>epidermis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3315" y="1353609"/>
            <a:ext cx="2322689" cy="26029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315" y="4156427"/>
            <a:ext cx="2368830" cy="24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Coloration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 </a:t>
            </a:r>
            <a:r>
              <a:rPr lang="en-US" dirty="0"/>
              <a:t>in butterflies, certain beetles, and a few fish </a:t>
            </a:r>
          </a:p>
          <a:p>
            <a:r>
              <a:rPr lang="en-US" dirty="0" smtClean="0"/>
              <a:t>They </a:t>
            </a:r>
            <a:r>
              <a:rPr lang="en-US" dirty="0"/>
              <a:t>can reflect light</a:t>
            </a:r>
          </a:p>
          <a:p>
            <a:r>
              <a:rPr lang="en-US" dirty="0" smtClean="0"/>
              <a:t>They </a:t>
            </a:r>
            <a:r>
              <a:rPr lang="en-US" dirty="0"/>
              <a:t>give </a:t>
            </a:r>
            <a:r>
              <a:rPr lang="en-US" dirty="0" smtClean="0"/>
              <a:t>off iridescent </a:t>
            </a:r>
            <a:r>
              <a:rPr lang="en-US" dirty="0"/>
              <a:t>and metallic hues</a:t>
            </a:r>
          </a:p>
          <a:p>
            <a:r>
              <a:rPr lang="en-US" dirty="0" smtClean="0"/>
              <a:t>Found </a:t>
            </a:r>
            <a:r>
              <a:rPr lang="en-US" dirty="0"/>
              <a:t>in the cuticle or scale</a:t>
            </a:r>
          </a:p>
          <a:p>
            <a:r>
              <a:rPr lang="en-US" dirty="0" smtClean="0"/>
              <a:t>Composed </a:t>
            </a:r>
            <a:r>
              <a:rPr lang="en-US" dirty="0"/>
              <a:t>of several stacks of plate-like structures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19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UV protection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556"/>
            <a:ext cx="8229600" cy="3916936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ge </a:t>
            </a:r>
            <a:r>
              <a:rPr lang="en-US" dirty="0"/>
              <a:t>the skin prematurely </a:t>
            </a:r>
          </a:p>
          <a:p>
            <a:r>
              <a:rPr lang="en-US" dirty="0"/>
              <a:t>Cause the skin to become dry and leathery</a:t>
            </a:r>
          </a:p>
          <a:p>
            <a:r>
              <a:rPr lang="en-US" dirty="0" smtClean="0"/>
              <a:t>In high doses, it </a:t>
            </a:r>
            <a:r>
              <a:rPr lang="en-US" dirty="0"/>
              <a:t>can cause genetic mutations</a:t>
            </a:r>
          </a:p>
          <a:p>
            <a:r>
              <a:rPr lang="en-US" dirty="0"/>
              <a:t>Cause skin </a:t>
            </a:r>
            <a:r>
              <a:rPr lang="en-US" dirty="0" smtClean="0"/>
              <a:t>cancer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million new cases of skin cancer </a:t>
            </a:r>
            <a:r>
              <a:rPr lang="en-US" dirty="0" smtClean="0"/>
              <a:t>occur in humans each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514" y="1417638"/>
            <a:ext cx="816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Sunlight plays a key role in synthesizing vitamin D in the human body; however, overexposure to UV rays </a:t>
            </a:r>
            <a:r>
              <a:rPr lang="en-US" sz="2000" smtClean="0"/>
              <a:t>over time can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93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Integument and UV 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51" y="3284055"/>
            <a:ext cx="4491555" cy="298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7" y="244475"/>
            <a:ext cx="3163905" cy="210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06" y="191139"/>
            <a:ext cx="5056239" cy="22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Integumentary System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external system that protects the internal organs and structures of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34443"/>
            <a:ext cx="3633096" cy="241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99" y="2734443"/>
            <a:ext cx="3092553" cy="2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the Integument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Protection from</a:t>
            </a:r>
          </a:p>
          <a:p>
            <a:r>
              <a:rPr lang="en-US" dirty="0"/>
              <a:t>Abrasion</a:t>
            </a:r>
          </a:p>
          <a:p>
            <a:r>
              <a:rPr lang="en-US" dirty="0"/>
              <a:t>Puncture</a:t>
            </a:r>
          </a:p>
          <a:p>
            <a:r>
              <a:rPr lang="en-US" dirty="0"/>
              <a:t>Invasive </a:t>
            </a:r>
            <a:r>
              <a:rPr lang="en-US" dirty="0" smtClean="0"/>
              <a:t>bacteria </a:t>
            </a:r>
            <a:endParaRPr lang="en-US" dirty="0"/>
          </a:p>
          <a:p>
            <a:r>
              <a:rPr lang="en-US" dirty="0" smtClean="0"/>
              <a:t>desiccation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ater saturation</a:t>
            </a:r>
            <a:endParaRPr lang="en-US" dirty="0"/>
          </a:p>
          <a:p>
            <a:r>
              <a:rPr lang="en-US" b="1" u="sng" dirty="0" smtClean="0"/>
              <a:t>UV rays</a:t>
            </a:r>
            <a:endParaRPr lang="en-US" b="1" u="sng" dirty="0"/>
          </a:p>
        </p:txBody>
      </p:sp>
      <p:pic>
        <p:nvPicPr>
          <p:cNvPr id="2050" name="Picture 2" descr="Image result for wet 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3850624" cy="25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89" y="4103072"/>
            <a:ext cx="3040166" cy="20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organ </a:t>
            </a:r>
            <a:r>
              <a:rPr lang="en-US" dirty="0"/>
              <a:t>of the </a:t>
            </a:r>
            <a:r>
              <a:rPr lang="en-US" dirty="0" smtClean="0"/>
              <a:t>human integumentary </a:t>
            </a:r>
            <a:r>
              <a:rPr lang="en-US" dirty="0"/>
              <a:t>system: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The skin; made up of:</a:t>
            </a:r>
          </a:p>
          <a:p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pidermis</a:t>
            </a:r>
            <a:r>
              <a:rPr lang="en-US" dirty="0"/>
              <a:t>: a </a:t>
            </a:r>
            <a:r>
              <a:rPr lang="en-US" dirty="0" smtClean="0"/>
              <a:t>single- </a:t>
            </a:r>
            <a:r>
              <a:rPr lang="en-US" dirty="0"/>
              <a:t>layered outermost tissue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dermis- </a:t>
            </a:r>
            <a:r>
              <a:rPr lang="en-US" dirty="0"/>
              <a:t>the inner layer that contains follicles, sweat glands, muscles, nerves, and blood </a:t>
            </a:r>
            <a:r>
              <a:rPr lang="en-US" dirty="0" smtClean="0"/>
              <a:t>vessels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frog derm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474" y="1768781"/>
            <a:ext cx="1818987" cy="24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82" y="4100948"/>
            <a:ext cx="3024572" cy="21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32039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integumentary system may also provide additional </a:t>
            </a:r>
            <a:r>
              <a:rPr lang="en-US" sz="3200" dirty="0"/>
              <a:t>protection in the form </a:t>
            </a:r>
            <a:r>
              <a:rPr lang="en-US" sz="3200" dirty="0" smtClean="0"/>
              <a:t>of: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618333"/>
            <a:ext cx="6400800" cy="3190795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 smtClean="0"/>
              <a:t>Exoskeleton (found in arthropods)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Hair or fur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Feathers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Scales (in reptiles and fish)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Pigments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Structural </a:t>
            </a:r>
            <a:r>
              <a:rPr lang="en-US" dirty="0"/>
              <a:t>Coloration</a:t>
            </a:r>
          </a:p>
        </p:txBody>
      </p:sp>
    </p:spTree>
    <p:extLst>
      <p:ext uri="{BB962C8B-B14F-4D97-AF65-F5344CB8AC3E}">
        <p14:creationId xmlns:p14="http://schemas.microsoft.com/office/powerpoint/2010/main" val="77891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165"/>
            <a:ext cx="450991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</a:t>
            </a:r>
            <a:r>
              <a:rPr lang="en-US" sz="2800" dirty="0"/>
              <a:t>in </a:t>
            </a:r>
            <a:r>
              <a:rPr lang="en-US" sz="2800" dirty="0" smtClean="0"/>
              <a:t>arthropods such as insects and crustaceans</a:t>
            </a:r>
            <a:endParaRPr lang="en-US" sz="2800" dirty="0"/>
          </a:p>
          <a:p>
            <a:r>
              <a:rPr lang="en-US" sz="2800" dirty="0" smtClean="0"/>
              <a:t>A two-layered </a:t>
            </a:r>
            <a:r>
              <a:rPr lang="en-US" sz="2800" dirty="0"/>
              <a:t>complex cuticle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non-cellular material secreted by the epidermis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88" y="4193283"/>
            <a:ext cx="2300427" cy="2222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430" y="1494368"/>
            <a:ext cx="3196167" cy="4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or 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73689" cy="3775251"/>
          </a:xfrm>
        </p:spPr>
        <p:txBody>
          <a:bodyPr>
            <a:noAutofit/>
          </a:bodyPr>
          <a:lstStyle/>
          <a:p>
            <a:r>
              <a:rPr lang="en-US" sz="2800" dirty="0" smtClean="0"/>
              <a:t>Found </a:t>
            </a:r>
            <a:r>
              <a:rPr lang="en-US" sz="2800" dirty="0"/>
              <a:t>in </a:t>
            </a:r>
            <a:r>
              <a:rPr lang="en-US" sz="2800" dirty="0" smtClean="0"/>
              <a:t>mammals</a:t>
            </a:r>
            <a:endParaRPr lang="en-US" sz="2800" dirty="0"/>
          </a:p>
          <a:p>
            <a:r>
              <a:rPr lang="en-US" sz="2800" dirty="0" smtClean="0"/>
              <a:t>Originates </a:t>
            </a:r>
            <a:r>
              <a:rPr lang="en-US" sz="2800" dirty="0"/>
              <a:t>from the epidermis</a:t>
            </a:r>
          </a:p>
          <a:p>
            <a:r>
              <a:rPr lang="en-US" sz="2800" dirty="0" smtClean="0"/>
              <a:t>A thread-like </a:t>
            </a:r>
            <a:r>
              <a:rPr lang="en-US" sz="2800" dirty="0"/>
              <a:t>protein composed of keratin</a:t>
            </a:r>
          </a:p>
          <a:p>
            <a:r>
              <a:rPr lang="en-US" sz="2800" dirty="0" smtClean="0"/>
              <a:t>Found </a:t>
            </a:r>
            <a:r>
              <a:rPr lang="en-US" sz="2800" dirty="0"/>
              <a:t>in a range of </a:t>
            </a:r>
            <a:r>
              <a:rPr lang="en-US" sz="2800" dirty="0" smtClean="0"/>
              <a:t>earth-tone </a:t>
            </a:r>
            <a:r>
              <a:rPr lang="en-US" sz="2800" dirty="0"/>
              <a:t>colors (</a:t>
            </a:r>
            <a:r>
              <a:rPr lang="en-US" sz="2800" dirty="0" smtClean="0"/>
              <a:t>brown, black, red, or yellow)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111" y="2253444"/>
            <a:ext cx="3160890" cy="265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924" y="328050"/>
            <a:ext cx="2324808" cy="2765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198" y="4256824"/>
            <a:ext cx="2197485" cy="2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93911" cy="3508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dirty="0" smtClean="0"/>
              <a:t>birds</a:t>
            </a:r>
            <a:endParaRPr lang="en-US" dirty="0"/>
          </a:p>
          <a:p>
            <a:r>
              <a:rPr lang="en-US" dirty="0" smtClean="0"/>
              <a:t>Originates </a:t>
            </a:r>
            <a:r>
              <a:rPr lang="en-US" dirty="0"/>
              <a:t>from the epidermis</a:t>
            </a:r>
          </a:p>
          <a:p>
            <a:r>
              <a:rPr lang="en-US" dirty="0" smtClean="0"/>
              <a:t>A </a:t>
            </a:r>
            <a:r>
              <a:rPr lang="en-US" dirty="0"/>
              <a:t>highly branched structure composed of keratin</a:t>
            </a:r>
          </a:p>
          <a:p>
            <a:r>
              <a:rPr lang="en-US" dirty="0" smtClean="0"/>
              <a:t>One of the most complex integumentary systems in the biological world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153" y="1417638"/>
            <a:ext cx="2135546" cy="3001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815" y="3937679"/>
            <a:ext cx="2166634" cy="21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386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Integumentary Systems</vt:lpstr>
      <vt:lpstr>Integument and UV Rays</vt:lpstr>
      <vt:lpstr>Integumentary System  </vt:lpstr>
      <vt:lpstr>The Importance of the Integument</vt:lpstr>
      <vt:lpstr>Key organ of the human integumentary system:</vt:lpstr>
      <vt:lpstr>The integumentary system may also provide additional protection in the form of:</vt:lpstr>
      <vt:lpstr>Exoskeleton</vt:lpstr>
      <vt:lpstr>Hair or fur</vt:lpstr>
      <vt:lpstr>Feathers</vt:lpstr>
      <vt:lpstr>Scales</vt:lpstr>
      <vt:lpstr>Pigment</vt:lpstr>
      <vt:lpstr>Structural Coloration</vt:lpstr>
      <vt:lpstr>Why is UV protection important?</vt:lpstr>
    </vt:vector>
  </TitlesOfParts>
  <Company>Lamar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 and UV Rays</dc:title>
  <dc:creator>Jamie Sorrell</dc:creator>
  <cp:lastModifiedBy>Zain Iqbal</cp:lastModifiedBy>
  <cp:revision>40</cp:revision>
  <dcterms:created xsi:type="dcterms:W3CDTF">2017-10-21T21:39:41Z</dcterms:created>
  <dcterms:modified xsi:type="dcterms:W3CDTF">2019-02-20T18:50:08Z</dcterms:modified>
</cp:coreProperties>
</file>