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5"/>
  </p:notesMasterIdLst>
  <p:sldIdLst>
    <p:sldId id="256" r:id="rId2"/>
    <p:sldId id="257" r:id="rId3"/>
    <p:sldId id="258" r:id="rId4"/>
    <p:sldId id="261" r:id="rId5"/>
    <p:sldId id="262" r:id="rId6"/>
    <p:sldId id="267" r:id="rId7"/>
    <p:sldId id="263" r:id="rId8"/>
    <p:sldId id="268" r:id="rId9"/>
    <p:sldId id="264" r:id="rId10"/>
    <p:sldId id="269" r:id="rId11"/>
    <p:sldId id="265" r:id="rId12"/>
    <p:sldId id="266" r:id="rId13"/>
    <p:sldId id="26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50" autoAdjust="0"/>
    <p:restoredTop sz="65786" autoAdjust="0"/>
  </p:normalViewPr>
  <p:slideViewPr>
    <p:cSldViewPr>
      <p:cViewPr varScale="1">
        <p:scale>
          <a:sx n="60" d="100"/>
          <a:sy n="60" d="100"/>
        </p:scale>
        <p:origin x="42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984201-917E-4696-A14C-B24D659E2811}" type="datetimeFigureOut">
              <a:rPr lang="en-US" smtClean="0"/>
              <a:t>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2D8142-DF8E-4043-8BEC-1943FD44B1E8}" type="slidenum">
              <a:rPr lang="en-US" smtClean="0"/>
              <a:t>‹#›</a:t>
            </a:fld>
            <a:endParaRPr lang="en-US"/>
          </a:p>
        </p:txBody>
      </p:sp>
    </p:spTree>
    <p:extLst>
      <p:ext uri="{BB962C8B-B14F-4D97-AF65-F5344CB8AC3E}">
        <p14:creationId xmlns:p14="http://schemas.microsoft.com/office/powerpoint/2010/main" val="2321220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pbslearningmedia.org/asset/hew06_int_ohmslaw/"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Day 1 Presentation</a:t>
            </a:r>
          </a:p>
          <a:p>
            <a:r>
              <a:rPr lang="en-US" dirty="0" smtClean="0"/>
              <a:t>A</a:t>
            </a:r>
            <a:r>
              <a:rPr lang="en-US" baseline="0" dirty="0" smtClean="0"/>
              <a:t> Robotic Hand with a Gentle Touch Activity &gt; TeachEngineering.org</a:t>
            </a:r>
            <a:endParaRPr lang="en-US" dirty="0" smtClean="0"/>
          </a:p>
          <a:p>
            <a:r>
              <a:rPr lang="en-US" dirty="0" smtClean="0"/>
              <a:t>Image source: http://www.nasa.gov/content/a-step-up-for-nasa-s-robonaut-ready-for-climbing-legs/#</a:t>
            </a:r>
            <a:endParaRPr lang="en-US" dirty="0"/>
          </a:p>
        </p:txBody>
      </p:sp>
      <p:sp>
        <p:nvSpPr>
          <p:cNvPr id="4" name="Slide Number Placeholder 3"/>
          <p:cNvSpPr>
            <a:spLocks noGrp="1"/>
          </p:cNvSpPr>
          <p:nvPr>
            <p:ph type="sldNum" sz="quarter" idx="10"/>
          </p:nvPr>
        </p:nvSpPr>
        <p:spPr/>
        <p:txBody>
          <a:bodyPr/>
          <a:lstStyle/>
          <a:p>
            <a:fld id="{F82D8142-DF8E-4043-8BEC-1943FD44B1E8}" type="slidenum">
              <a:rPr lang="en-US" smtClean="0"/>
              <a:t>1</a:t>
            </a:fld>
            <a:endParaRPr lang="en-US"/>
          </a:p>
        </p:txBody>
      </p:sp>
    </p:spTree>
    <p:extLst>
      <p:ext uri="{BB962C8B-B14F-4D97-AF65-F5344CB8AC3E}">
        <p14:creationId xmlns:p14="http://schemas.microsoft.com/office/powerpoint/2010/main" val="1499191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necessary</a:t>
            </a:r>
            <a:r>
              <a:rPr lang="en-US" baseline="0" dirty="0" smtClean="0"/>
              <a:t>, adjust the instructions/steps to match the available technology students will use.</a:t>
            </a:r>
          </a:p>
          <a:p>
            <a:r>
              <a:rPr lang="en-US" dirty="0" smtClean="0"/>
              <a:t>Image source: Microsoft</a:t>
            </a:r>
            <a:r>
              <a:rPr lang="en-US" baseline="0" dirty="0" smtClean="0"/>
              <a:t> clipart http://office.microsoft.com/en-us/images/results.aspx?qu=calculator&amp;ex=1#ai:MC900384046|mt:1|</a:t>
            </a:r>
            <a:endParaRPr lang="en-US" dirty="0"/>
          </a:p>
        </p:txBody>
      </p:sp>
      <p:sp>
        <p:nvSpPr>
          <p:cNvPr id="4" name="Slide Number Placeholder 3"/>
          <p:cNvSpPr>
            <a:spLocks noGrp="1"/>
          </p:cNvSpPr>
          <p:nvPr>
            <p:ph type="sldNum" sz="quarter" idx="10"/>
          </p:nvPr>
        </p:nvSpPr>
        <p:spPr/>
        <p:txBody>
          <a:bodyPr/>
          <a:lstStyle/>
          <a:p>
            <a:fld id="{F82D8142-DF8E-4043-8BEC-1943FD44B1E8}" type="slidenum">
              <a:rPr lang="en-US" smtClean="0"/>
              <a:t>11</a:t>
            </a:fld>
            <a:endParaRPr lang="en-US"/>
          </a:p>
        </p:txBody>
      </p:sp>
    </p:spTree>
    <p:extLst>
      <p:ext uri="{BB962C8B-B14F-4D97-AF65-F5344CB8AC3E}">
        <p14:creationId xmlns:p14="http://schemas.microsoft.com/office/powerpoint/2010/main" val="334524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to the class the activity’s engineering design</a:t>
            </a:r>
            <a:r>
              <a:rPr lang="en-US" baseline="0" dirty="0" smtClean="0"/>
              <a:t> challenge.</a:t>
            </a:r>
          </a:p>
          <a:p>
            <a:r>
              <a:rPr lang="en-US" baseline="0" dirty="0" smtClean="0"/>
              <a:t>The aim of this real-world engineering project, the </a:t>
            </a:r>
            <a:r>
              <a:rPr lang="en-US" baseline="0" dirty="0" err="1" smtClean="0"/>
              <a:t>Robo</a:t>
            </a:r>
            <a:r>
              <a:rPr lang="en-US" baseline="0" dirty="0" smtClean="0"/>
              <a:t>-Glove, </a:t>
            </a:r>
            <a:r>
              <a:rPr lang="en-US" sz="1200" b="0" i="0" kern="1200" dirty="0" smtClean="0">
                <a:solidFill>
                  <a:schemeClr val="tx1"/>
                </a:solidFill>
                <a:effectLst/>
                <a:latin typeface="+mn-lt"/>
                <a:ea typeface="+mn-ea"/>
                <a:cs typeface="+mn-cs"/>
              </a:rPr>
              <a:t>is to help astronauts and autoworkers reduce the risk of job-related repetitive stress injuries. The invention comes as a result of another NASA/GM creation, the </a:t>
            </a:r>
            <a:r>
              <a:rPr lang="en-US" sz="1200" b="0" i="0" kern="1200" dirty="0" err="1" smtClean="0">
                <a:solidFill>
                  <a:schemeClr val="tx1"/>
                </a:solidFill>
                <a:effectLst/>
                <a:latin typeface="+mn-lt"/>
                <a:ea typeface="+mn-ea"/>
                <a:cs typeface="+mn-cs"/>
              </a:rPr>
              <a:t>Robonaut</a:t>
            </a:r>
            <a:r>
              <a:rPr lang="en-US" sz="1200" b="0" i="0" kern="1200" dirty="0" smtClean="0">
                <a:solidFill>
                  <a:schemeClr val="tx1"/>
                </a:solidFill>
                <a:effectLst/>
                <a:latin typeface="+mn-lt"/>
                <a:ea typeface="+mn-ea"/>
                <a:cs typeface="+mn-cs"/>
              </a:rPr>
              <a:t> 2, a project that launched the first humanoid robot into space in 2011 and now resides on the International Space Station. </a:t>
            </a:r>
            <a:r>
              <a:rPr lang="en-US" sz="1200" b="0" i="0" kern="1200" dirty="0" err="1" smtClean="0">
                <a:solidFill>
                  <a:schemeClr val="tx1"/>
                </a:solidFill>
                <a:effectLst/>
                <a:latin typeface="+mn-lt"/>
                <a:ea typeface="+mn-ea"/>
                <a:cs typeface="+mn-cs"/>
              </a:rPr>
              <a:t>Robonaut</a:t>
            </a:r>
            <a:r>
              <a:rPr lang="en-US" sz="1200" b="0" i="0" kern="1200" dirty="0" smtClean="0">
                <a:solidFill>
                  <a:schemeClr val="tx1"/>
                </a:solidFill>
                <a:effectLst/>
                <a:latin typeface="+mn-lt"/>
                <a:ea typeface="+mn-ea"/>
                <a:cs typeface="+mn-cs"/>
              </a:rPr>
              <a:t> 2 is able to handily manipulate tools that were designed to be used by human hands. Through the use of sensors, actuators, and tendons that closely resembled nerves and muscles in the human hand, engineers created an uncanny level of hand dexterity with </a:t>
            </a:r>
            <a:r>
              <a:rPr lang="en-US" sz="1200" b="0" i="0" kern="1200" dirty="0" err="1" smtClean="0">
                <a:solidFill>
                  <a:schemeClr val="tx1"/>
                </a:solidFill>
                <a:effectLst/>
                <a:latin typeface="+mn-lt"/>
                <a:ea typeface="+mn-ea"/>
                <a:cs typeface="+mn-cs"/>
              </a:rPr>
              <a:t>Robonaut</a:t>
            </a:r>
            <a:r>
              <a:rPr lang="en-US" sz="1200" b="0" i="0" kern="1200" dirty="0" smtClean="0">
                <a:solidFill>
                  <a:schemeClr val="tx1"/>
                </a:solidFill>
                <a:effectLst/>
                <a:latin typeface="+mn-lt"/>
                <a:ea typeface="+mn-ea"/>
                <a:cs typeface="+mn-cs"/>
              </a:rPr>
              <a:t> 2.</a:t>
            </a:r>
            <a:endParaRPr lang="en-US" baseline="0" dirty="0" smtClean="0"/>
          </a:p>
          <a:p>
            <a:r>
              <a:rPr lang="en-US" dirty="0" smtClean="0"/>
              <a:t>Source of </a:t>
            </a:r>
            <a:r>
              <a:rPr lang="en-US" dirty="0" err="1" smtClean="0"/>
              <a:t>Robo</a:t>
            </a:r>
            <a:r>
              <a:rPr lang="en-US" dirty="0" smtClean="0"/>
              <a:t>-Glove and </a:t>
            </a:r>
            <a:r>
              <a:rPr lang="en-US" dirty="0" err="1" smtClean="0"/>
              <a:t>Robonaut</a:t>
            </a:r>
            <a:r>
              <a:rPr lang="en-US" dirty="0" smtClean="0"/>
              <a:t> 2 information and image</a:t>
            </a:r>
            <a:r>
              <a:rPr lang="en-US" baseline="0" dirty="0" smtClean="0"/>
              <a:t>: NASA http://www.webpronews.com/robo-glove-the-real-life-power-glove-from-space-2012-03 </a:t>
            </a:r>
            <a:endParaRPr lang="en-US" dirty="0"/>
          </a:p>
        </p:txBody>
      </p:sp>
      <p:sp>
        <p:nvSpPr>
          <p:cNvPr id="4" name="Slide Number Placeholder 3"/>
          <p:cNvSpPr>
            <a:spLocks noGrp="1"/>
          </p:cNvSpPr>
          <p:nvPr>
            <p:ph type="sldNum" sz="quarter" idx="10"/>
          </p:nvPr>
        </p:nvSpPr>
        <p:spPr/>
        <p:txBody>
          <a:bodyPr/>
          <a:lstStyle/>
          <a:p>
            <a:fld id="{F82D8142-DF8E-4043-8BEC-1943FD44B1E8}" type="slidenum">
              <a:rPr lang="en-US" smtClean="0"/>
              <a:t>12</a:t>
            </a:fld>
            <a:endParaRPr lang="en-US"/>
          </a:p>
        </p:txBody>
      </p:sp>
    </p:spTree>
    <p:extLst>
      <p:ext uri="{BB962C8B-B14F-4D97-AF65-F5344CB8AC3E}">
        <p14:creationId xmlns:p14="http://schemas.microsoft.com/office/powerpoint/2010/main" val="2081431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2D8142-DF8E-4043-8BEC-1943FD44B1E8}" type="slidenum">
              <a:rPr lang="en-US" smtClean="0"/>
              <a:t>13</a:t>
            </a:fld>
            <a:endParaRPr lang="en-US"/>
          </a:p>
        </p:txBody>
      </p:sp>
    </p:spTree>
    <p:extLst>
      <p:ext uri="{BB962C8B-B14F-4D97-AF65-F5344CB8AC3E}">
        <p14:creationId xmlns:p14="http://schemas.microsoft.com/office/powerpoint/2010/main" val="1013035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Preview of presentation</a:t>
            </a:r>
            <a:r>
              <a:rPr lang="en-US" baseline="0" dirty="0" smtClean="0"/>
              <a:t> topics covered in this presentation.</a:t>
            </a:r>
            <a:endParaRPr lang="en-US" dirty="0"/>
          </a:p>
        </p:txBody>
      </p:sp>
      <p:sp>
        <p:nvSpPr>
          <p:cNvPr id="4" name="Slide Number Placeholder 3"/>
          <p:cNvSpPr>
            <a:spLocks noGrp="1"/>
          </p:cNvSpPr>
          <p:nvPr>
            <p:ph type="sldNum" sz="quarter" idx="10"/>
          </p:nvPr>
        </p:nvSpPr>
        <p:spPr/>
        <p:txBody>
          <a:bodyPr/>
          <a:lstStyle/>
          <a:p>
            <a:fld id="{F82D8142-DF8E-4043-8BEC-1943FD44B1E8}" type="slidenum">
              <a:rPr lang="en-US" smtClean="0"/>
              <a:t>2</a:t>
            </a:fld>
            <a:endParaRPr lang="en-US"/>
          </a:p>
        </p:txBody>
      </p:sp>
    </p:spTree>
    <p:extLst>
      <p:ext uri="{BB962C8B-B14F-4D97-AF65-F5344CB8AC3E}">
        <p14:creationId xmlns:p14="http://schemas.microsoft.com/office/powerpoint/2010/main" val="3830592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design cool inventions</a:t>
            </a:r>
            <a:r>
              <a:rPr lang="en-US" baseline="0" dirty="0" smtClean="0"/>
              <a:t> and make them work, e</a:t>
            </a:r>
            <a:r>
              <a:rPr lang="en-US" dirty="0" smtClean="0"/>
              <a:t>lectrical engineers</a:t>
            </a:r>
            <a:r>
              <a:rPr lang="en-US" baseline="0" dirty="0" smtClean="0"/>
              <a:t> deal with measurable quantities. These are the most basic units measured and used by electrical engineers. Students (and engineers) need to know these terms when reading about and designing electric circuits. Notice the symbols. Notice the equation (the relationship among the values).</a:t>
            </a:r>
            <a:r>
              <a:rPr lang="en-US" baseline="0" dirty="0" smtClean="0">
                <a:sym typeface="Wingdings" panose="05000000000000000000" pitchFamily="2" charset="2"/>
              </a:rPr>
              <a:t> </a:t>
            </a:r>
          </a:p>
          <a:p>
            <a:r>
              <a:rPr lang="en-US" sz="1200" b="0" kern="1200" dirty="0" smtClean="0">
                <a:solidFill>
                  <a:schemeClr val="tx1"/>
                </a:solidFill>
                <a:effectLst/>
                <a:latin typeface="+mn-lt"/>
                <a:ea typeface="+mn-ea"/>
                <a:cs typeface="+mn-cs"/>
              </a:rPr>
              <a:t>Use a</a:t>
            </a:r>
            <a:r>
              <a:rPr lang="en-US" sz="1200" b="0" kern="1200" baseline="0" dirty="0" smtClean="0">
                <a:solidFill>
                  <a:schemeClr val="tx1"/>
                </a:solidFill>
                <a:effectLst/>
                <a:latin typeface="+mn-lt"/>
                <a:ea typeface="+mn-ea"/>
                <a:cs typeface="+mn-cs"/>
              </a:rPr>
              <a:t> water analogy to explain the relationship between voltage (water pump), resistance (pipe size) and current (pressure meter).</a:t>
            </a:r>
            <a:endParaRPr lang="en-US" sz="1200" b="0" kern="1200" dirty="0" smtClean="0">
              <a:solidFill>
                <a:schemeClr val="tx1"/>
              </a:solidFill>
              <a:effectLst/>
              <a:latin typeface="+mn-lt"/>
              <a:ea typeface="+mn-ea"/>
              <a:cs typeface="+mn-cs"/>
            </a:endParaRPr>
          </a:p>
          <a:p>
            <a:r>
              <a:rPr lang="en-US" sz="1200" b="0" kern="1200" baseline="0" dirty="0" smtClean="0">
                <a:solidFill>
                  <a:schemeClr val="tx1"/>
                </a:solidFill>
                <a:effectLst/>
                <a:latin typeface="+mn-lt"/>
                <a:ea typeface="+mn-ea"/>
                <a:cs typeface="+mn-cs"/>
                <a:sym typeface="Wingdings" panose="05000000000000000000" pitchFamily="2" charset="2"/>
              </a:rPr>
              <a:t>As a class, experiment with </a:t>
            </a:r>
            <a:r>
              <a:rPr lang="en-US" sz="1200" b="0" kern="1200" dirty="0" smtClean="0">
                <a:solidFill>
                  <a:schemeClr val="tx1"/>
                </a:solidFill>
                <a:effectLst/>
                <a:latin typeface="+mn-lt"/>
                <a:ea typeface="+mn-ea"/>
                <a:cs typeface="+mn-cs"/>
              </a:rPr>
              <a:t>KGBH’s Ohm’s Law Simulation</a:t>
            </a:r>
            <a:r>
              <a:rPr lang="en-US" sz="1200" b="0" kern="1200" baseline="0" dirty="0" smtClean="0">
                <a:solidFill>
                  <a:schemeClr val="tx1"/>
                </a:solidFill>
                <a:effectLst/>
                <a:latin typeface="+mn-lt"/>
                <a:ea typeface="+mn-ea"/>
                <a:cs typeface="+mn-cs"/>
              </a:rPr>
              <a:t> at </a:t>
            </a:r>
            <a:r>
              <a:rPr lang="en-US" sz="1200" b="0" u="sng" kern="1200" dirty="0" smtClean="0">
                <a:solidFill>
                  <a:schemeClr val="tx1"/>
                </a:solidFill>
                <a:effectLst/>
                <a:latin typeface="+mn-lt"/>
                <a:ea typeface="+mn-ea"/>
                <a:cs typeface="+mn-cs"/>
                <a:hlinkClick r:id="rId3"/>
              </a:rPr>
              <a:t>http://www.pbslearningmedia.org/asset/hew06_int_ohmslaw/</a:t>
            </a:r>
            <a:r>
              <a:rPr lang="en-US" sz="1200" b="0" kern="1200" dirty="0" smtClean="0">
                <a:solidFill>
                  <a:schemeClr val="tx1"/>
                </a:solidFill>
                <a:effectLst/>
                <a:latin typeface="+mn-lt"/>
                <a:ea typeface="+mn-ea"/>
                <a:cs typeface="+mn-cs"/>
              </a:rPr>
              <a:t>; use the sliders to adjust the voltage and resistance in a circuit to observe this affects the flow of current according to Ohm’s law. </a:t>
            </a:r>
          </a:p>
        </p:txBody>
      </p:sp>
      <p:sp>
        <p:nvSpPr>
          <p:cNvPr id="4" name="Slide Number Placeholder 3"/>
          <p:cNvSpPr>
            <a:spLocks noGrp="1"/>
          </p:cNvSpPr>
          <p:nvPr>
            <p:ph type="sldNum" sz="quarter" idx="10"/>
          </p:nvPr>
        </p:nvSpPr>
        <p:spPr/>
        <p:txBody>
          <a:bodyPr/>
          <a:lstStyle/>
          <a:p>
            <a:fld id="{F82D8142-DF8E-4043-8BEC-1943FD44B1E8}" type="slidenum">
              <a:rPr lang="en-US" smtClean="0"/>
              <a:t>4</a:t>
            </a:fld>
            <a:endParaRPr lang="en-US"/>
          </a:p>
        </p:txBody>
      </p:sp>
    </p:spTree>
    <p:extLst>
      <p:ext uri="{BB962C8B-B14F-4D97-AF65-F5344CB8AC3E}">
        <p14:creationId xmlns:p14="http://schemas.microsoft.com/office/powerpoint/2010/main" val="413910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
            </a:r>
            <a:r>
              <a:rPr lang="en-US" baseline="0" dirty="0" smtClean="0"/>
              <a:t>how students current and relevant curve models used by electrical engineers, physicists and computer engineers.  </a:t>
            </a:r>
            <a:endParaRPr lang="en-US" dirty="0"/>
          </a:p>
        </p:txBody>
      </p:sp>
      <p:sp>
        <p:nvSpPr>
          <p:cNvPr id="4" name="Slide Number Placeholder 3"/>
          <p:cNvSpPr>
            <a:spLocks noGrp="1"/>
          </p:cNvSpPr>
          <p:nvPr>
            <p:ph type="sldNum" sz="quarter" idx="10"/>
          </p:nvPr>
        </p:nvSpPr>
        <p:spPr/>
        <p:txBody>
          <a:bodyPr/>
          <a:lstStyle/>
          <a:p>
            <a:fld id="{F82D8142-DF8E-4043-8BEC-1943FD44B1E8}" type="slidenum">
              <a:rPr lang="en-US" smtClean="0"/>
              <a:t>5</a:t>
            </a:fld>
            <a:endParaRPr lang="en-US"/>
          </a:p>
        </p:txBody>
      </p:sp>
    </p:spTree>
    <p:extLst>
      <p:ext uri="{BB962C8B-B14F-4D97-AF65-F5344CB8AC3E}">
        <p14:creationId xmlns:p14="http://schemas.microsoft.com/office/powerpoint/2010/main" val="3713827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a:t>
            </a:r>
            <a:r>
              <a:rPr lang="en-US" baseline="0" dirty="0" smtClean="0"/>
              <a:t> example </a:t>
            </a:r>
            <a:r>
              <a:rPr lang="en-US" dirty="0" smtClean="0"/>
              <a:t>values of each equation</a:t>
            </a:r>
            <a:r>
              <a:rPr lang="en-US" baseline="0" dirty="0" smtClean="0"/>
              <a:t>. The blue line is the line of best fit for each set of points. When using the given equations, student only generate points on the blue line. This slide also serves as a visual for students who are visual learners.</a:t>
            </a:r>
            <a:endParaRPr lang="en-US" dirty="0"/>
          </a:p>
        </p:txBody>
      </p:sp>
      <p:sp>
        <p:nvSpPr>
          <p:cNvPr id="4" name="Slide Number Placeholder 3"/>
          <p:cNvSpPr>
            <a:spLocks noGrp="1"/>
          </p:cNvSpPr>
          <p:nvPr>
            <p:ph type="sldNum" sz="quarter" idx="10"/>
          </p:nvPr>
        </p:nvSpPr>
        <p:spPr/>
        <p:txBody>
          <a:bodyPr/>
          <a:lstStyle/>
          <a:p>
            <a:fld id="{F82D8142-DF8E-4043-8BEC-1943FD44B1E8}" type="slidenum">
              <a:rPr lang="en-US" smtClean="0"/>
              <a:t>6</a:t>
            </a:fld>
            <a:endParaRPr lang="en-US"/>
          </a:p>
        </p:txBody>
      </p:sp>
    </p:spTree>
    <p:extLst>
      <p:ext uri="{BB962C8B-B14F-4D97-AF65-F5344CB8AC3E}">
        <p14:creationId xmlns:p14="http://schemas.microsoft.com/office/powerpoint/2010/main" val="1320737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
            </a:r>
            <a:r>
              <a:rPr lang="en-US" baseline="0" dirty="0" smtClean="0"/>
              <a:t>emonstrate the different types of correlations. The left graph shows a strongly correlated relationship. The right graph shows no correlation.  Throughout the year, student will study the relationships between two or more variables.  </a:t>
            </a:r>
            <a:endParaRPr lang="en-US" dirty="0"/>
          </a:p>
        </p:txBody>
      </p:sp>
      <p:sp>
        <p:nvSpPr>
          <p:cNvPr id="4" name="Slide Number Placeholder 3"/>
          <p:cNvSpPr>
            <a:spLocks noGrp="1"/>
          </p:cNvSpPr>
          <p:nvPr>
            <p:ph type="sldNum" sz="quarter" idx="10"/>
          </p:nvPr>
        </p:nvSpPr>
        <p:spPr/>
        <p:txBody>
          <a:bodyPr/>
          <a:lstStyle/>
          <a:p>
            <a:fld id="{F82D8142-DF8E-4043-8BEC-1943FD44B1E8}" type="slidenum">
              <a:rPr lang="en-US" smtClean="0"/>
              <a:t>7</a:t>
            </a:fld>
            <a:endParaRPr lang="en-US"/>
          </a:p>
        </p:txBody>
      </p:sp>
    </p:spTree>
    <p:extLst>
      <p:ext uri="{BB962C8B-B14F-4D97-AF65-F5344CB8AC3E}">
        <p14:creationId xmlns:p14="http://schemas.microsoft.com/office/powerpoint/2010/main" val="1734573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 shows</a:t>
            </a:r>
            <a:r>
              <a:rPr lang="en-US" baseline="0" dirty="0" smtClean="0"/>
              <a:t> a strong correlation between test scores and the number of hours a person studies. Using a data set for this relationship, we are able to find a line of best fit. The line in blue is the line of best fit.  </a:t>
            </a:r>
            <a:endParaRPr lang="en-US" dirty="0"/>
          </a:p>
        </p:txBody>
      </p:sp>
      <p:sp>
        <p:nvSpPr>
          <p:cNvPr id="4" name="Slide Number Placeholder 3"/>
          <p:cNvSpPr>
            <a:spLocks noGrp="1"/>
          </p:cNvSpPr>
          <p:nvPr>
            <p:ph type="sldNum" sz="quarter" idx="10"/>
          </p:nvPr>
        </p:nvSpPr>
        <p:spPr/>
        <p:txBody>
          <a:bodyPr/>
          <a:lstStyle/>
          <a:p>
            <a:fld id="{F82D8142-DF8E-4043-8BEC-1943FD44B1E8}" type="slidenum">
              <a:rPr lang="en-US" smtClean="0"/>
              <a:t>8</a:t>
            </a:fld>
            <a:endParaRPr lang="en-US"/>
          </a:p>
        </p:txBody>
      </p:sp>
    </p:spTree>
    <p:extLst>
      <p:ext uri="{BB962C8B-B14F-4D97-AF65-F5344CB8AC3E}">
        <p14:creationId xmlns:p14="http://schemas.microsoft.com/office/powerpoint/2010/main" val="3807103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
            </a:r>
            <a:r>
              <a:rPr lang="en-US" baseline="0" dirty="0" smtClean="0"/>
              <a:t>emonstrate that a line of best fit has a summation with a value closest to 1. </a:t>
            </a:r>
          </a:p>
          <a:p>
            <a:r>
              <a:rPr lang="en-US" baseline="0" dirty="0" smtClean="0"/>
              <a:t>The left graph shows a good best fit line where residuals are closer to it. </a:t>
            </a:r>
          </a:p>
          <a:p>
            <a:r>
              <a:rPr lang="en-US" baseline="0" dirty="0" smtClean="0"/>
              <a:t>The right graph shows an inaccurate best fit line.  </a:t>
            </a:r>
            <a:endParaRPr lang="en-US" dirty="0"/>
          </a:p>
        </p:txBody>
      </p:sp>
      <p:sp>
        <p:nvSpPr>
          <p:cNvPr id="4" name="Slide Number Placeholder 3"/>
          <p:cNvSpPr>
            <a:spLocks noGrp="1"/>
          </p:cNvSpPr>
          <p:nvPr>
            <p:ph type="sldNum" sz="quarter" idx="10"/>
          </p:nvPr>
        </p:nvSpPr>
        <p:spPr/>
        <p:txBody>
          <a:bodyPr/>
          <a:lstStyle/>
          <a:p>
            <a:fld id="{F82D8142-DF8E-4043-8BEC-1943FD44B1E8}" type="slidenum">
              <a:rPr lang="en-US" smtClean="0"/>
              <a:t>9</a:t>
            </a:fld>
            <a:endParaRPr lang="en-US"/>
          </a:p>
        </p:txBody>
      </p:sp>
    </p:spTree>
    <p:extLst>
      <p:ext uri="{BB962C8B-B14F-4D97-AF65-F5344CB8AC3E}">
        <p14:creationId xmlns:p14="http://schemas.microsoft.com/office/powerpoint/2010/main" val="3225306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demonstrates</a:t>
            </a:r>
            <a:r>
              <a:rPr lang="en-US" baseline="0" dirty="0" smtClean="0"/>
              <a:t> the calculation and accuracy of each best fit line.  </a:t>
            </a:r>
            <a:endParaRPr lang="en-US" dirty="0"/>
          </a:p>
        </p:txBody>
      </p:sp>
      <p:sp>
        <p:nvSpPr>
          <p:cNvPr id="4" name="Slide Number Placeholder 3"/>
          <p:cNvSpPr>
            <a:spLocks noGrp="1"/>
          </p:cNvSpPr>
          <p:nvPr>
            <p:ph type="sldNum" sz="quarter" idx="10"/>
          </p:nvPr>
        </p:nvSpPr>
        <p:spPr/>
        <p:txBody>
          <a:bodyPr/>
          <a:lstStyle/>
          <a:p>
            <a:fld id="{F82D8142-DF8E-4043-8BEC-1943FD44B1E8}" type="slidenum">
              <a:rPr lang="en-US" smtClean="0"/>
              <a:t>10</a:t>
            </a:fld>
            <a:endParaRPr lang="en-US"/>
          </a:p>
        </p:txBody>
      </p:sp>
    </p:spTree>
    <p:extLst>
      <p:ext uri="{BB962C8B-B14F-4D97-AF65-F5344CB8AC3E}">
        <p14:creationId xmlns:p14="http://schemas.microsoft.com/office/powerpoint/2010/main" val="3905373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endParaRPr lang="en-US" dirty="0"/>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endParaRPr lang="en-US" dirty="0"/>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1/9/2015</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nasa.gov/images/content/471146main_jsc2010e089924_hi.jpg" TargetMode="External"/><Relationship Id="rId7" Type="http://schemas.openxmlformats.org/officeDocument/2006/relationships/hyperlink" Target="http://www.merriam-webster.com/dictionary"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webpronews.com/robo-glove-the-real-life-power-glove-from-space-2012-03" TargetMode="External"/><Relationship Id="rId5" Type="http://schemas.openxmlformats.org/officeDocument/2006/relationships/hyperlink" Target="http://media.gm.com/media/us/en/gm/news.detail.html/content/Pages/news/us/en/2012/Mar/0313_roboglove.html" TargetMode="External"/><Relationship Id="rId4" Type="http://schemas.openxmlformats.org/officeDocument/2006/relationships/hyperlink" Target="http://www.teachersdomain.org/asset/hew06_int_ohmslaw/"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teachersdomain.org/asset/hew06_int_ohmslaw/"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685800"/>
            <a:ext cx="8686800" cy="1295400"/>
          </a:xfrm>
        </p:spPr>
        <p:txBody>
          <a:bodyPr>
            <a:noAutofit/>
          </a:bodyPr>
          <a:lstStyle/>
          <a:p>
            <a:pPr algn="ctr"/>
            <a:r>
              <a:rPr lang="en-US" cap="none" dirty="0" smtClean="0"/>
              <a:t>A Robotic Hand with a Gentle Touch!</a:t>
            </a:r>
            <a:r>
              <a:rPr lang="en-US" sz="3600" cap="none" dirty="0"/>
              <a:t/>
            </a:r>
            <a:br>
              <a:rPr lang="en-US" sz="3600" cap="none" dirty="0"/>
            </a:br>
            <a:r>
              <a:rPr lang="en-US" sz="3600" cap="none" dirty="0" smtClean="0"/>
              <a:t>Understand the Challenge</a:t>
            </a:r>
            <a:endParaRPr lang="en-US" sz="36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1676400"/>
            <a:ext cx="6482953" cy="518636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534400" cy="990600"/>
          </a:xfrm>
        </p:spPr>
        <p:txBody>
          <a:bodyPr>
            <a:noAutofit/>
          </a:bodyPr>
          <a:lstStyle/>
          <a:p>
            <a:r>
              <a:rPr lang="en-US" dirty="0"/>
              <a:t>Finding Best </a:t>
            </a:r>
            <a:r>
              <a:rPr lang="en-US" dirty="0" smtClean="0"/>
              <a:t>Fit Line Using Summation</a:t>
            </a:r>
            <a:endParaRPr lang="en-US" dirty="0"/>
          </a:p>
        </p:txBody>
      </p:sp>
      <p:sp>
        <p:nvSpPr>
          <p:cNvPr id="3" name="Content Placeholder 2"/>
          <p:cNvSpPr>
            <a:spLocks noGrp="1"/>
          </p:cNvSpPr>
          <p:nvPr>
            <p:ph sz="quarter" idx="1"/>
          </p:nvPr>
        </p:nvSpPr>
        <p:spPr>
          <a:xfrm>
            <a:off x="612648" y="1752600"/>
            <a:ext cx="8153400" cy="762000"/>
          </a:xfrm>
        </p:spPr>
        <p:txBody>
          <a:bodyPr>
            <a:noAutofit/>
          </a:bodyPr>
          <a:lstStyle/>
          <a:p>
            <a:pPr marL="0" indent="0">
              <a:buNone/>
            </a:pPr>
            <a:r>
              <a:rPr lang="en-US" sz="3600" dirty="0" smtClean="0"/>
              <a:t>The sum with a </a:t>
            </a:r>
            <a:r>
              <a:rPr lang="en-US" sz="3600" dirty="0" smtClean="0">
                <a:solidFill>
                  <a:schemeClr val="accent2"/>
                </a:solidFill>
              </a:rPr>
              <a:t>value closest to 1 </a:t>
            </a:r>
            <a:r>
              <a:rPr lang="en-US" sz="3600" dirty="0" smtClean="0"/>
              <a:t>is the best fit line.</a:t>
            </a:r>
            <a:endParaRPr lang="en-US" sz="3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648" y="2237345"/>
            <a:ext cx="3581400" cy="375067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2237345"/>
            <a:ext cx="3581400" cy="3750670"/>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775151" y="6064215"/>
                <a:ext cx="3190297" cy="369332"/>
              </a:xfrm>
              <a:prstGeom prst="rect">
                <a:avLst/>
              </a:prstGeom>
              <a:noFill/>
            </p:spPr>
            <p:txBody>
              <a:bodyPr wrap="none" rtlCol="0">
                <a:spAutoFit/>
              </a:bodyPr>
              <a:lstStyle/>
              <a:p>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𝑅</m:t>
                        </m:r>
                        <m:r>
                          <a:rPr lang="en-US" b="0" i="1" smtClean="0">
                            <a:latin typeface="Cambria Math"/>
                          </a:rPr>
                          <m:t>= 1</m:t>
                        </m:r>
                      </m:e>
                      <m:sup>
                        <m:r>
                          <a:rPr lang="en-US" b="0" i="1" smtClean="0">
                            <a:latin typeface="Cambria Math"/>
                          </a:rPr>
                          <m:t>2</m:t>
                        </m:r>
                      </m:sup>
                    </m:sSup>
                    <m:r>
                      <a:rPr lang="en-US" b="0" i="1" smtClean="0">
                        <a:latin typeface="Cambria Math"/>
                      </a:rPr>
                      <m:t>+</m:t>
                    </m:r>
                    <m:sSup>
                      <m:sSupPr>
                        <m:ctrlPr>
                          <a:rPr lang="en-US" i="1">
                            <a:latin typeface="Cambria Math" panose="02040503050406030204" pitchFamily="18" charset="0"/>
                          </a:rPr>
                        </m:ctrlPr>
                      </m:sSupPr>
                      <m:e>
                        <m:r>
                          <a:rPr lang="en-US" i="1">
                            <a:latin typeface="Cambria Math"/>
                          </a:rPr>
                          <m:t>1</m:t>
                        </m:r>
                      </m:e>
                      <m:sup>
                        <m:r>
                          <a:rPr lang="en-US" i="1">
                            <a:latin typeface="Cambria Math"/>
                          </a:rPr>
                          <m:t>2</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b="0" i="1" smtClean="0">
                            <a:latin typeface="Cambria Math"/>
                          </a:rPr>
                          <m:t>2</m:t>
                        </m:r>
                      </m:e>
                      <m:sup>
                        <m:r>
                          <a:rPr lang="en-US" i="1">
                            <a:latin typeface="Cambria Math"/>
                          </a:rPr>
                          <m:t>2</m:t>
                        </m:r>
                      </m:sup>
                    </m:sSup>
                    <m:r>
                      <a:rPr lang="en-US" b="0" i="1" smtClean="0">
                        <a:latin typeface="Cambria Math"/>
                      </a:rPr>
                      <m:t>+</m:t>
                    </m:r>
                    <m:sSup>
                      <m:sSupPr>
                        <m:ctrlPr>
                          <a:rPr lang="en-US" i="1">
                            <a:latin typeface="Cambria Math" panose="02040503050406030204" pitchFamily="18" charset="0"/>
                          </a:rPr>
                        </m:ctrlPr>
                      </m:sSupPr>
                      <m:e>
                        <m:r>
                          <a:rPr lang="en-US" i="1">
                            <a:latin typeface="Cambria Math"/>
                          </a:rPr>
                          <m:t>1</m:t>
                        </m:r>
                      </m:e>
                      <m:sup>
                        <m:r>
                          <a:rPr lang="en-US" i="1">
                            <a:latin typeface="Cambria Math"/>
                          </a:rPr>
                          <m:t>2</m:t>
                        </m:r>
                      </m:sup>
                    </m:sSup>
                    <m:r>
                      <a:rPr lang="en-US" b="0" i="1" smtClean="0">
                        <a:latin typeface="Cambria Math"/>
                      </a:rPr>
                      <m:t>+</m:t>
                    </m:r>
                    <m:sSup>
                      <m:sSupPr>
                        <m:ctrlPr>
                          <a:rPr lang="en-US" i="1">
                            <a:latin typeface="Cambria Math" panose="02040503050406030204" pitchFamily="18" charset="0"/>
                          </a:rPr>
                        </m:ctrlPr>
                      </m:sSupPr>
                      <m:e>
                        <m:r>
                          <a:rPr lang="en-US" b="0" i="1" smtClean="0">
                            <a:latin typeface="Cambria Math"/>
                          </a:rPr>
                          <m:t>0</m:t>
                        </m:r>
                      </m:e>
                      <m:sup>
                        <m:r>
                          <a:rPr lang="en-US" i="1">
                            <a:latin typeface="Cambria Math"/>
                          </a:rPr>
                          <m:t>2</m:t>
                        </m:r>
                      </m:sup>
                    </m:sSup>
                    <m:r>
                      <a:rPr lang="en-US" b="0" i="1" smtClean="0">
                        <a:latin typeface="Cambria Math"/>
                      </a:rPr>
                      <m:t>=7</m:t>
                    </m:r>
                  </m:oMath>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775151" y="6064215"/>
                <a:ext cx="3190297" cy="36933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625958" y="6083262"/>
                <a:ext cx="3908442" cy="369332"/>
              </a:xfrm>
              <a:prstGeom prst="rect">
                <a:avLst/>
              </a:prstGeom>
              <a:noFill/>
            </p:spPr>
            <p:txBody>
              <a:bodyPr wrap="none" rtlCol="0">
                <a:spAutoFit/>
              </a:bodyPr>
              <a:lstStyle/>
              <a:p>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𝑅</m:t>
                        </m:r>
                        <m:r>
                          <a:rPr lang="en-US" b="0" i="1" smtClean="0">
                            <a:latin typeface="Cambria Math"/>
                          </a:rPr>
                          <m:t>=2</m:t>
                        </m:r>
                      </m:e>
                      <m:sup>
                        <m:r>
                          <a:rPr lang="en-US" b="0" i="1" smtClean="0">
                            <a:latin typeface="Cambria Math"/>
                          </a:rPr>
                          <m:t>2</m:t>
                        </m:r>
                      </m:sup>
                    </m:sSup>
                    <m:r>
                      <a:rPr lang="en-US" b="0" i="1" smtClean="0">
                        <a:latin typeface="Cambria Math"/>
                      </a:rPr>
                      <m:t>+</m:t>
                    </m:r>
                    <m:sSup>
                      <m:sSupPr>
                        <m:ctrlPr>
                          <a:rPr lang="en-US" i="1">
                            <a:latin typeface="Cambria Math" panose="02040503050406030204" pitchFamily="18" charset="0"/>
                          </a:rPr>
                        </m:ctrlPr>
                      </m:sSupPr>
                      <m:e>
                        <m:r>
                          <a:rPr lang="en-US" b="0" i="1" smtClean="0">
                            <a:latin typeface="Cambria Math"/>
                          </a:rPr>
                          <m:t>2.5</m:t>
                        </m:r>
                      </m:e>
                      <m:sup>
                        <m:r>
                          <a:rPr lang="en-US" i="1">
                            <a:latin typeface="Cambria Math"/>
                          </a:rPr>
                          <m:t>2</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b="0" i="1" smtClean="0">
                            <a:latin typeface="Cambria Math"/>
                          </a:rPr>
                          <m:t>.5</m:t>
                        </m:r>
                      </m:e>
                      <m:sup>
                        <m:r>
                          <a:rPr lang="en-US" i="1">
                            <a:latin typeface="Cambria Math"/>
                          </a:rPr>
                          <m:t>2</m:t>
                        </m:r>
                      </m:sup>
                    </m:sSup>
                    <m:r>
                      <a:rPr lang="en-US" b="0" i="1" smtClean="0">
                        <a:latin typeface="Cambria Math"/>
                      </a:rPr>
                      <m:t>+</m:t>
                    </m:r>
                    <m:sSup>
                      <m:sSupPr>
                        <m:ctrlPr>
                          <a:rPr lang="en-US" i="1">
                            <a:latin typeface="Cambria Math" panose="02040503050406030204" pitchFamily="18" charset="0"/>
                          </a:rPr>
                        </m:ctrlPr>
                      </m:sSupPr>
                      <m:e>
                        <m:r>
                          <a:rPr lang="en-US" b="0" i="1" smtClean="0">
                            <a:latin typeface="Cambria Math"/>
                          </a:rPr>
                          <m:t>2</m:t>
                        </m:r>
                      </m:e>
                      <m:sup>
                        <m:r>
                          <a:rPr lang="en-US" i="1">
                            <a:latin typeface="Cambria Math"/>
                          </a:rPr>
                          <m:t>2</m:t>
                        </m:r>
                      </m:sup>
                    </m:sSup>
                    <m:r>
                      <a:rPr lang="en-US" b="0" i="1" smtClean="0">
                        <a:latin typeface="Cambria Math"/>
                      </a:rPr>
                      <m:t>+</m:t>
                    </m:r>
                    <m:sSup>
                      <m:sSupPr>
                        <m:ctrlPr>
                          <a:rPr lang="en-US" i="1">
                            <a:latin typeface="Cambria Math" panose="02040503050406030204" pitchFamily="18" charset="0"/>
                          </a:rPr>
                        </m:ctrlPr>
                      </m:sSupPr>
                      <m:e>
                        <m:r>
                          <a:rPr lang="en-US" b="0" i="1" smtClean="0">
                            <a:latin typeface="Cambria Math"/>
                          </a:rPr>
                          <m:t>3.5</m:t>
                        </m:r>
                      </m:e>
                      <m:sup>
                        <m:r>
                          <a:rPr lang="en-US" i="1">
                            <a:latin typeface="Cambria Math"/>
                          </a:rPr>
                          <m:t>2</m:t>
                        </m:r>
                      </m:sup>
                    </m:sSup>
                    <m:r>
                      <a:rPr lang="en-US" b="0" i="1" smtClean="0">
                        <a:latin typeface="Cambria Math"/>
                      </a:rPr>
                      <m:t>=26.75</m:t>
                    </m:r>
                  </m:oMath>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4625958" y="6083262"/>
                <a:ext cx="3908442" cy="369332"/>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43681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534400" cy="990600"/>
          </a:xfrm>
        </p:spPr>
        <p:txBody>
          <a:bodyPr>
            <a:normAutofit/>
          </a:bodyPr>
          <a:lstStyle/>
          <a:p>
            <a:r>
              <a:rPr lang="en-US" dirty="0"/>
              <a:t>Finding Best </a:t>
            </a:r>
            <a:r>
              <a:rPr lang="en-US" dirty="0" smtClean="0"/>
              <a:t>Fit Line </a:t>
            </a:r>
            <a:r>
              <a:rPr lang="en-US" dirty="0"/>
              <a:t>U</a:t>
            </a:r>
            <a:r>
              <a:rPr lang="en-US" dirty="0" smtClean="0"/>
              <a:t>sing </a:t>
            </a:r>
            <a:r>
              <a:rPr lang="en-US" dirty="0"/>
              <a:t>C</a:t>
            </a:r>
            <a:r>
              <a:rPr lang="en-US" dirty="0" smtClean="0"/>
              <a:t>alculator</a:t>
            </a:r>
            <a:endParaRPr lang="en-US" dirty="0"/>
          </a:p>
        </p:txBody>
      </p:sp>
      <p:sp>
        <p:nvSpPr>
          <p:cNvPr id="3" name="Content Placeholder 2"/>
          <p:cNvSpPr>
            <a:spLocks noGrp="1"/>
          </p:cNvSpPr>
          <p:nvPr>
            <p:ph sz="quarter" idx="1"/>
          </p:nvPr>
        </p:nvSpPr>
        <p:spPr>
          <a:xfrm>
            <a:off x="612648" y="1752600"/>
            <a:ext cx="8153400" cy="4876800"/>
          </a:xfrm>
        </p:spPr>
        <p:txBody>
          <a:bodyPr>
            <a:normAutofit/>
          </a:bodyPr>
          <a:lstStyle/>
          <a:p>
            <a:pPr marL="0" indent="0">
              <a:buNone/>
            </a:pPr>
            <a:r>
              <a:rPr lang="en-US" dirty="0" smtClean="0"/>
              <a:t>Using a TI-8X graphing calculator:  </a:t>
            </a:r>
          </a:p>
          <a:p>
            <a:r>
              <a:rPr lang="en-US" dirty="0" smtClean="0"/>
              <a:t>Press STAT and select </a:t>
            </a:r>
            <a:r>
              <a:rPr lang="en-US" dirty="0" smtClean="0"/>
              <a:t>EDIT.</a:t>
            </a:r>
          </a:p>
          <a:p>
            <a:r>
              <a:rPr lang="en-US" dirty="0" smtClean="0"/>
              <a:t>E</a:t>
            </a:r>
            <a:r>
              <a:rPr lang="en-US" dirty="0" smtClean="0"/>
              <a:t>nter </a:t>
            </a:r>
            <a:r>
              <a:rPr lang="en-US" dirty="0" smtClean="0"/>
              <a:t>data into L1 and L2 using arrows.  </a:t>
            </a:r>
          </a:p>
          <a:p>
            <a:r>
              <a:rPr lang="en-US" dirty="0" smtClean="0"/>
              <a:t>Press STAT again and choose CALC.</a:t>
            </a:r>
          </a:p>
          <a:p>
            <a:r>
              <a:rPr lang="en-US" dirty="0" smtClean="0"/>
              <a:t>Choose </a:t>
            </a:r>
            <a:r>
              <a:rPr lang="en-US" dirty="0" err="1" smtClean="0"/>
              <a:t>LinReg</a:t>
            </a:r>
            <a:r>
              <a:rPr lang="en-US" dirty="0" smtClean="0"/>
              <a:t>(</a:t>
            </a:r>
            <a:r>
              <a:rPr lang="en-US" dirty="0" err="1" smtClean="0"/>
              <a:t>ax+b</a:t>
            </a:r>
            <a:r>
              <a:rPr lang="en-US" dirty="0" smtClean="0"/>
              <a:t>) and press ENTER twice.</a:t>
            </a:r>
            <a:endParaRPr lang="en-US" dirty="0"/>
          </a:p>
        </p:txBody>
      </p:sp>
      <p:pic>
        <p:nvPicPr>
          <p:cNvPr id="1026" name="Picture 2" descr="academics,business,calculators,office equipment,technology,handheld,too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482548"/>
            <a:ext cx="2133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273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6448" cy="990600"/>
          </a:xfrm>
        </p:spPr>
        <p:txBody>
          <a:bodyPr/>
          <a:lstStyle/>
          <a:p>
            <a:r>
              <a:rPr lang="en-US" dirty="0" smtClean="0"/>
              <a:t>Understand the </a:t>
            </a:r>
            <a:r>
              <a:rPr lang="en-US" dirty="0"/>
              <a:t>Challenge</a:t>
            </a:r>
          </a:p>
        </p:txBody>
      </p:sp>
      <p:sp>
        <p:nvSpPr>
          <p:cNvPr id="3" name="Content Placeholder 2"/>
          <p:cNvSpPr>
            <a:spLocks noGrp="1"/>
          </p:cNvSpPr>
          <p:nvPr>
            <p:ph sz="quarter" idx="1"/>
          </p:nvPr>
        </p:nvSpPr>
        <p:spPr>
          <a:xfrm>
            <a:off x="228600" y="1676400"/>
            <a:ext cx="8763000" cy="4876800"/>
          </a:xfrm>
        </p:spPr>
        <p:txBody>
          <a:bodyPr>
            <a:noAutofit/>
          </a:bodyPr>
          <a:lstStyle/>
          <a:p>
            <a:pPr marL="0" indent="0">
              <a:spcBef>
                <a:spcPts val="0"/>
              </a:spcBef>
              <a:spcAft>
                <a:spcPts val="600"/>
              </a:spcAft>
              <a:buNone/>
            </a:pPr>
            <a:r>
              <a:rPr lang="en-US" sz="2200" dirty="0" smtClean="0">
                <a:latin typeface="Calibri" panose="020F0502020204030204" pitchFamily="34" charset="0"/>
              </a:rPr>
              <a:t>Welcome to Johnson Space Center, young NASA/GM engineers. It is with great privilege that I reveal to you our latest project—</a:t>
            </a:r>
            <a:r>
              <a:rPr lang="en-US" sz="2200" b="1" dirty="0" err="1" smtClean="0">
                <a:latin typeface="Calibri" panose="020F0502020204030204" pitchFamily="34" charset="0"/>
              </a:rPr>
              <a:t>Robo</a:t>
            </a:r>
            <a:r>
              <a:rPr lang="en-US" sz="2200" b="1" dirty="0" smtClean="0">
                <a:latin typeface="Calibri" panose="020F0502020204030204" pitchFamily="34" charset="0"/>
              </a:rPr>
              <a:t>-Glove</a:t>
            </a:r>
            <a:r>
              <a:rPr lang="en-US" sz="2200" dirty="0" smtClean="0">
                <a:latin typeface="Calibri" panose="020F0502020204030204" pitchFamily="34" charset="0"/>
              </a:rPr>
              <a:t>!</a:t>
            </a:r>
          </a:p>
          <a:p>
            <a:pPr>
              <a:spcBef>
                <a:spcPts val="0"/>
              </a:spcBef>
              <a:spcAft>
                <a:spcPts val="600"/>
              </a:spcAft>
            </a:pPr>
            <a:r>
              <a:rPr lang="en-US" sz="2000" dirty="0" smtClean="0">
                <a:latin typeface="Calibri" panose="020F0502020204030204" pitchFamily="34" charset="0"/>
              </a:rPr>
              <a:t>Our latest prototype is functional, but not calibrated correctly. Our </a:t>
            </a:r>
            <a:r>
              <a:rPr lang="en-US" sz="2000" dirty="0" err="1" smtClean="0">
                <a:latin typeface="Calibri" panose="020F0502020204030204" pitchFamily="34" charset="0"/>
              </a:rPr>
              <a:t>Robo</a:t>
            </a:r>
            <a:r>
              <a:rPr lang="en-US" sz="2000" dirty="0" smtClean="0">
                <a:latin typeface="Calibri" panose="020F0502020204030204" pitchFamily="34" charset="0"/>
              </a:rPr>
              <a:t>-Glove used on </a:t>
            </a:r>
            <a:r>
              <a:rPr lang="en-US" sz="2000" dirty="0" smtClean="0">
                <a:solidFill>
                  <a:schemeClr val="accent2"/>
                </a:solidFill>
                <a:latin typeface="Calibri" panose="020F0502020204030204" pitchFamily="34" charset="0"/>
              </a:rPr>
              <a:t>Robonaut 2 </a:t>
            </a:r>
            <a:r>
              <a:rPr lang="en-US" sz="2000" dirty="0" smtClean="0">
                <a:latin typeface="Calibri" panose="020F0502020204030204" pitchFamily="34" charset="0"/>
              </a:rPr>
              <a:t>keeps CRUSHING people’s hands when shaking them. </a:t>
            </a:r>
          </a:p>
          <a:p>
            <a:pPr>
              <a:spcBef>
                <a:spcPts val="0"/>
              </a:spcBef>
              <a:spcAft>
                <a:spcPts val="600"/>
              </a:spcAft>
            </a:pPr>
            <a:r>
              <a:rPr lang="en-US" sz="2000" dirty="0" smtClean="0">
                <a:latin typeface="Calibri" panose="020F0502020204030204" pitchFamily="34" charset="0"/>
              </a:rPr>
              <a:t>To improve our design, we would like you to add the revolutionary FlexiForce sensors on our </a:t>
            </a:r>
            <a:r>
              <a:rPr lang="en-US" sz="2000" dirty="0" err="1" smtClean="0">
                <a:latin typeface="Calibri" panose="020F0502020204030204" pitchFamily="34" charset="0"/>
              </a:rPr>
              <a:t>Robo</a:t>
            </a:r>
            <a:r>
              <a:rPr lang="en-US" sz="2000" dirty="0" smtClean="0">
                <a:latin typeface="Calibri" panose="020F0502020204030204" pitchFamily="34" charset="0"/>
              </a:rPr>
              <a:t>-Glove X2. Your task is to develop a working prototype of our glove, calibrate it using weights, and test it using an egg within three days!!  If time allows, test it by shaking people’s hands.</a:t>
            </a:r>
            <a:endParaRPr lang="en-US" sz="2000" dirty="0">
              <a:latin typeface="Calibri" panose="020F0502020204030204" pitchFamily="34" charset="0"/>
            </a:endParaRPr>
          </a:p>
          <a:p>
            <a:pPr marL="0" indent="0">
              <a:spcBef>
                <a:spcPts val="0"/>
              </a:spcBef>
              <a:spcAft>
                <a:spcPts val="600"/>
              </a:spcAft>
              <a:buNone/>
            </a:pPr>
            <a:r>
              <a:rPr lang="en-US" sz="2200" dirty="0" smtClean="0">
                <a:latin typeface="Calibri" panose="020F0502020204030204" pitchFamily="34" charset="0"/>
              </a:rPr>
              <a:t>Oh, one more thing, our senior electrical engineers do not want to replicate the calibration or testing. So please provide them with:</a:t>
            </a:r>
          </a:p>
          <a:p>
            <a:pPr>
              <a:spcBef>
                <a:spcPts val="0"/>
              </a:spcBef>
              <a:spcAft>
                <a:spcPts val="600"/>
              </a:spcAft>
            </a:pPr>
            <a:r>
              <a:rPr lang="en-US" sz="2000" dirty="0" smtClean="0">
                <a:latin typeface="Calibri" panose="020F0502020204030204" pitchFamily="34" charset="0"/>
              </a:rPr>
              <a:t>A </a:t>
            </a:r>
            <a:r>
              <a:rPr lang="en-US" sz="2000" dirty="0">
                <a:latin typeface="Calibri" panose="020F0502020204030204" pitchFamily="34" charset="0"/>
              </a:rPr>
              <a:t>scatterplot graph using resistance vs. force, </a:t>
            </a:r>
            <a:r>
              <a:rPr lang="en-US" sz="2000" dirty="0" smtClean="0">
                <a:latin typeface="Calibri" panose="020F0502020204030204" pitchFamily="34" charset="0"/>
              </a:rPr>
              <a:t/>
            </a:r>
            <a:br>
              <a:rPr lang="en-US" sz="2000" dirty="0" smtClean="0">
                <a:latin typeface="Calibri" panose="020F0502020204030204" pitchFamily="34" charset="0"/>
              </a:rPr>
            </a:br>
            <a:r>
              <a:rPr lang="en-US" sz="2000" dirty="0" smtClean="0">
                <a:latin typeface="Calibri" panose="020F0502020204030204" pitchFamily="34" charset="0"/>
              </a:rPr>
              <a:t>conductance </a:t>
            </a:r>
            <a:r>
              <a:rPr lang="en-US" sz="2000" dirty="0">
                <a:latin typeface="Calibri" panose="020F0502020204030204" pitchFamily="34" charset="0"/>
              </a:rPr>
              <a:t>vs. force, and voltage vs. force (</a:t>
            </a:r>
            <a:r>
              <a:rPr lang="en-US" sz="2000" dirty="0" err="1">
                <a:latin typeface="Calibri" panose="020F0502020204030204" pitchFamily="34" charset="0"/>
              </a:rPr>
              <a:t>lbs</a:t>
            </a:r>
            <a:r>
              <a:rPr lang="en-US" sz="2000" dirty="0">
                <a:latin typeface="Calibri" panose="020F0502020204030204" pitchFamily="34" charset="0"/>
              </a:rPr>
              <a:t>)</a:t>
            </a:r>
          </a:p>
          <a:p>
            <a:pPr>
              <a:spcBef>
                <a:spcPts val="0"/>
              </a:spcBef>
              <a:spcAft>
                <a:spcPts val="600"/>
              </a:spcAft>
            </a:pPr>
            <a:r>
              <a:rPr lang="en-US" sz="2000" dirty="0">
                <a:latin typeface="Calibri" panose="020F0502020204030204" pitchFamily="34" charset="0"/>
              </a:rPr>
              <a:t>And, for the last two graphs, create a best fit line </a:t>
            </a:r>
            <a:r>
              <a:rPr lang="en-US" sz="2000" dirty="0" smtClean="0">
                <a:latin typeface="Calibri" panose="020F0502020204030204" pitchFamily="34" charset="0"/>
              </a:rPr>
              <a:t/>
            </a:r>
            <a:br>
              <a:rPr lang="en-US" sz="2000" dirty="0" smtClean="0">
                <a:latin typeface="Calibri" panose="020F0502020204030204" pitchFamily="34" charset="0"/>
              </a:rPr>
            </a:br>
            <a:r>
              <a:rPr lang="en-US" sz="2000" dirty="0" smtClean="0">
                <a:latin typeface="Calibri" panose="020F0502020204030204" pitchFamily="34" charset="0"/>
              </a:rPr>
              <a:t>on </a:t>
            </a:r>
            <a:r>
              <a:rPr lang="en-US" sz="2000" dirty="0">
                <a:latin typeface="Calibri" panose="020F0502020204030204" pitchFamily="34" charset="0"/>
              </a:rPr>
              <a:t>the graph and a best fit equation.  </a:t>
            </a:r>
          </a:p>
        </p:txBody>
      </p:sp>
      <p:pic>
        <p:nvPicPr>
          <p:cNvPr id="1026" name="Picture 2" descr="Robo-Glove: The Real-Life Power Glove From Sp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5105400"/>
            <a:ext cx="3091117"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3906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sz="quarter" idx="1"/>
          </p:nvPr>
        </p:nvSpPr>
        <p:spPr>
          <a:xfrm>
            <a:off x="612648" y="1905000"/>
            <a:ext cx="8153400" cy="4724400"/>
          </a:xfrm>
        </p:spPr>
        <p:txBody>
          <a:bodyPr>
            <a:noAutofit/>
          </a:bodyPr>
          <a:lstStyle/>
          <a:p>
            <a:pPr marL="0" indent="0">
              <a:spcBef>
                <a:spcPts val="0"/>
              </a:spcBef>
              <a:spcAft>
                <a:spcPts val="1200"/>
              </a:spcAft>
              <a:buNone/>
            </a:pPr>
            <a:r>
              <a:rPr lang="en-US" sz="1800" b="1" dirty="0" smtClean="0">
                <a:latin typeface="Calibri" panose="020F0502020204030204" pitchFamily="34" charset="0"/>
              </a:rPr>
              <a:t>Robots shaking hands (image) </a:t>
            </a:r>
            <a:r>
              <a:rPr lang="en-US" sz="1800" dirty="0" smtClean="0">
                <a:latin typeface="Calibri" panose="020F0502020204030204" pitchFamily="34" charset="0"/>
                <a:hlinkClick r:id="rId3"/>
              </a:rPr>
              <a:t>http</a:t>
            </a:r>
            <a:r>
              <a:rPr lang="en-US" sz="1800" dirty="0">
                <a:latin typeface="Calibri" panose="020F0502020204030204" pitchFamily="34" charset="0"/>
                <a:hlinkClick r:id="rId3"/>
              </a:rPr>
              <a:t>://</a:t>
            </a:r>
            <a:r>
              <a:rPr lang="en-US" sz="1800" dirty="0" smtClean="0">
                <a:latin typeface="Calibri" panose="020F0502020204030204" pitchFamily="34" charset="0"/>
                <a:hlinkClick r:id="rId3"/>
              </a:rPr>
              <a:t>www.nasa.gov/images/content/471146main_jsc2010e089924_hi.jpg</a:t>
            </a:r>
            <a:r>
              <a:rPr lang="en-US" sz="1800" dirty="0" smtClean="0">
                <a:latin typeface="Calibri" panose="020F0502020204030204" pitchFamily="34" charset="0"/>
              </a:rPr>
              <a:t> </a:t>
            </a:r>
          </a:p>
          <a:p>
            <a:pPr marL="0" indent="0">
              <a:spcBef>
                <a:spcPts val="0"/>
              </a:spcBef>
              <a:spcAft>
                <a:spcPts val="1200"/>
              </a:spcAft>
              <a:buNone/>
            </a:pPr>
            <a:r>
              <a:rPr lang="en-US" sz="1800" b="1" dirty="0">
                <a:latin typeface="Calibri" panose="020F0502020204030204" pitchFamily="34" charset="0"/>
              </a:rPr>
              <a:t>KBGH’s Ohm’s law simulation </a:t>
            </a:r>
            <a:r>
              <a:rPr lang="en-US" sz="1800" dirty="0">
                <a:latin typeface="Calibri" panose="020F0502020204030204" pitchFamily="34" charset="0"/>
                <a:hlinkClick r:id="rId4"/>
              </a:rPr>
              <a:t>http://www.teachersdomain.org/asset/hew06_int_ohmslaw</a:t>
            </a:r>
            <a:r>
              <a:rPr lang="en-US" sz="1800" dirty="0" smtClean="0">
                <a:latin typeface="Calibri" panose="020F0502020204030204" pitchFamily="34" charset="0"/>
                <a:hlinkClick r:id="rId4"/>
              </a:rPr>
              <a:t>/</a:t>
            </a:r>
            <a:r>
              <a:rPr lang="en-US" sz="1800" dirty="0" smtClean="0">
                <a:latin typeface="Calibri" panose="020F0502020204030204" pitchFamily="34" charset="0"/>
              </a:rPr>
              <a:t> </a:t>
            </a:r>
            <a:endParaRPr lang="en-US" sz="1800" dirty="0">
              <a:latin typeface="Calibri" panose="020F0502020204030204" pitchFamily="34" charset="0"/>
            </a:endParaRPr>
          </a:p>
          <a:p>
            <a:pPr marL="0" indent="0">
              <a:spcBef>
                <a:spcPts val="0"/>
              </a:spcBef>
              <a:spcAft>
                <a:spcPts val="1200"/>
              </a:spcAft>
              <a:buNone/>
            </a:pPr>
            <a:r>
              <a:rPr lang="en-US" sz="1800" b="1" dirty="0" smtClean="0">
                <a:latin typeface="Calibri" panose="020F0502020204030204" pitchFamily="34" charset="0"/>
              </a:rPr>
              <a:t>GM </a:t>
            </a:r>
            <a:r>
              <a:rPr lang="en-US" sz="1800" b="1" dirty="0">
                <a:latin typeface="Calibri" panose="020F0502020204030204" pitchFamily="34" charset="0"/>
              </a:rPr>
              <a:t>News article: </a:t>
            </a:r>
            <a:r>
              <a:rPr lang="en-US" sz="1800" i="1" dirty="0">
                <a:latin typeface="Calibri" panose="020F0502020204030204" pitchFamily="34" charset="0"/>
              </a:rPr>
              <a:t>GM, NASA Jointly Developing Robotic Gloves for Human </a:t>
            </a:r>
            <a:r>
              <a:rPr lang="en-US" sz="1800" i="1" dirty="0" smtClean="0">
                <a:latin typeface="Calibri" panose="020F0502020204030204" pitchFamily="34" charset="0"/>
              </a:rPr>
              <a:t>Use </a:t>
            </a:r>
            <a:r>
              <a:rPr lang="en-US" sz="1800" i="1" dirty="0" err="1" smtClean="0">
                <a:latin typeface="Calibri" panose="020F0502020204030204" pitchFamily="34" charset="0"/>
              </a:rPr>
              <a:t>Robonaut</a:t>
            </a:r>
            <a:r>
              <a:rPr lang="en-US" sz="1800" i="1" dirty="0" smtClean="0">
                <a:latin typeface="Calibri" panose="020F0502020204030204" pitchFamily="34" charset="0"/>
              </a:rPr>
              <a:t> </a:t>
            </a:r>
            <a:r>
              <a:rPr lang="en-US" sz="1800" i="1" dirty="0">
                <a:latin typeface="Calibri" panose="020F0502020204030204" pitchFamily="34" charset="0"/>
              </a:rPr>
              <a:t>technology coming to the factory floor or space station </a:t>
            </a:r>
            <a:r>
              <a:rPr lang="en-US" sz="1800" i="1" dirty="0" smtClean="0">
                <a:latin typeface="Calibri" panose="020F0502020204030204" pitchFamily="34" charset="0"/>
              </a:rPr>
              <a:t>soon </a:t>
            </a:r>
            <a:r>
              <a:rPr lang="en-US" sz="1800" dirty="0" smtClean="0">
                <a:latin typeface="Calibri" panose="020F0502020204030204" pitchFamily="34" charset="0"/>
                <a:hlinkClick r:id="rId5"/>
              </a:rPr>
              <a:t>http</a:t>
            </a:r>
            <a:r>
              <a:rPr lang="en-US" sz="1800" dirty="0">
                <a:latin typeface="Calibri" panose="020F0502020204030204" pitchFamily="34" charset="0"/>
                <a:hlinkClick r:id="rId5"/>
              </a:rPr>
              <a:t>://</a:t>
            </a:r>
            <a:r>
              <a:rPr lang="en-US" sz="1800" dirty="0" smtClean="0">
                <a:latin typeface="Calibri" panose="020F0502020204030204" pitchFamily="34" charset="0"/>
                <a:hlinkClick r:id="rId5"/>
              </a:rPr>
              <a:t>media.gm.com/media/us/en/gm/news.detail.html/content/Pages/news/us/en/2012/Mar/0313_roboglove.html</a:t>
            </a:r>
            <a:r>
              <a:rPr lang="en-US" sz="1800" dirty="0" smtClean="0">
                <a:latin typeface="Calibri" panose="020F0502020204030204" pitchFamily="34" charset="0"/>
              </a:rPr>
              <a:t> </a:t>
            </a:r>
          </a:p>
          <a:p>
            <a:pPr marL="0" indent="0" fontAlgn="base">
              <a:spcBef>
                <a:spcPts val="0"/>
              </a:spcBef>
              <a:spcAft>
                <a:spcPts val="1200"/>
              </a:spcAft>
              <a:buNone/>
            </a:pPr>
            <a:r>
              <a:rPr lang="en-US" sz="1800" b="1" dirty="0" err="1">
                <a:latin typeface="Calibri" panose="020F0502020204030204" pitchFamily="34" charset="0"/>
              </a:rPr>
              <a:t>WebProNews</a:t>
            </a:r>
            <a:r>
              <a:rPr lang="en-US" sz="1800" b="1" dirty="0">
                <a:latin typeface="Calibri" panose="020F0502020204030204" pitchFamily="34" charset="0"/>
              </a:rPr>
              <a:t> article: </a:t>
            </a:r>
            <a:r>
              <a:rPr lang="en-US" sz="1800" i="1" dirty="0" err="1">
                <a:latin typeface="Calibri" panose="020F0502020204030204" pitchFamily="34" charset="0"/>
              </a:rPr>
              <a:t>Robo</a:t>
            </a:r>
            <a:r>
              <a:rPr lang="en-US" sz="1800" i="1" dirty="0">
                <a:latin typeface="Calibri" panose="020F0502020204030204" pitchFamily="34" charset="0"/>
              </a:rPr>
              <a:t>-Glove: The Real-Life Power Glove From </a:t>
            </a:r>
            <a:r>
              <a:rPr lang="en-US" sz="1800" i="1" dirty="0" smtClean="0">
                <a:latin typeface="Calibri" panose="020F0502020204030204" pitchFamily="34" charset="0"/>
              </a:rPr>
              <a:t>Space Vulcan </a:t>
            </a:r>
            <a:r>
              <a:rPr lang="en-US" sz="1800" i="1" dirty="0">
                <a:latin typeface="Calibri" panose="020F0502020204030204" pitchFamily="34" charset="0"/>
              </a:rPr>
              <a:t>nerve pinches were never easier to perform</a:t>
            </a:r>
            <a:r>
              <a:rPr lang="en-US" sz="1800" dirty="0">
                <a:latin typeface="Calibri" panose="020F0502020204030204" pitchFamily="34" charset="0"/>
              </a:rPr>
              <a:t>. </a:t>
            </a:r>
            <a:r>
              <a:rPr lang="en-US" sz="1800" dirty="0">
                <a:latin typeface="Calibri" panose="020F0502020204030204" pitchFamily="34" charset="0"/>
                <a:hlinkClick r:id="rId6"/>
              </a:rPr>
              <a:t>http://</a:t>
            </a:r>
            <a:r>
              <a:rPr lang="en-US" sz="1800" dirty="0" smtClean="0">
                <a:latin typeface="Calibri" panose="020F0502020204030204" pitchFamily="34" charset="0"/>
                <a:hlinkClick r:id="rId6"/>
              </a:rPr>
              <a:t>www.webpronews.com/robo-glove-the-real-life-power-glove-from-space-2012-03</a:t>
            </a:r>
            <a:r>
              <a:rPr lang="en-US" sz="1800" dirty="0" smtClean="0">
                <a:latin typeface="Calibri" panose="020F0502020204030204" pitchFamily="34" charset="0"/>
              </a:rPr>
              <a:t> </a:t>
            </a:r>
          </a:p>
          <a:p>
            <a:pPr marL="0" indent="0">
              <a:spcBef>
                <a:spcPts val="0"/>
              </a:spcBef>
              <a:spcAft>
                <a:spcPts val="1200"/>
              </a:spcAft>
              <a:buNone/>
            </a:pPr>
            <a:r>
              <a:rPr lang="en-US" sz="1800" b="1" dirty="0" smtClean="0">
                <a:latin typeface="Calibri" panose="020F0502020204030204" pitchFamily="34" charset="0"/>
              </a:rPr>
              <a:t>Merriam-Webster Dictionary </a:t>
            </a:r>
            <a:r>
              <a:rPr lang="en-US" sz="1800" dirty="0" smtClean="0">
                <a:latin typeface="Calibri" panose="020F0502020204030204" pitchFamily="34" charset="0"/>
              </a:rPr>
              <a:t>(source of definitions) </a:t>
            </a:r>
            <a:r>
              <a:rPr lang="en-US" sz="1800" dirty="0" smtClean="0">
                <a:solidFill>
                  <a:schemeClr val="accent2"/>
                </a:solidFill>
                <a:latin typeface="Calibri" panose="020F0502020204030204" pitchFamily="34" charset="0"/>
                <a:hlinkClick r:id="rId7"/>
              </a:rPr>
              <a:t>http</a:t>
            </a:r>
            <a:r>
              <a:rPr lang="en-US" sz="1800" dirty="0">
                <a:solidFill>
                  <a:schemeClr val="accent2"/>
                </a:solidFill>
                <a:latin typeface="Calibri" panose="020F0502020204030204" pitchFamily="34" charset="0"/>
                <a:hlinkClick r:id="rId7"/>
              </a:rPr>
              <a:t>://</a:t>
            </a:r>
            <a:r>
              <a:rPr lang="en-US" sz="1800" dirty="0" smtClean="0">
                <a:solidFill>
                  <a:schemeClr val="accent2"/>
                </a:solidFill>
                <a:latin typeface="Calibri" panose="020F0502020204030204" pitchFamily="34" charset="0"/>
                <a:hlinkClick r:id="rId7"/>
              </a:rPr>
              <a:t>www.merriam-webster.com/dictionary</a:t>
            </a:r>
            <a:r>
              <a:rPr lang="en-US" sz="1800" dirty="0" smtClean="0">
                <a:solidFill>
                  <a:schemeClr val="accent2"/>
                </a:solidFill>
                <a:latin typeface="Calibri" panose="020F0502020204030204" pitchFamily="34" charset="0"/>
              </a:rPr>
              <a:t> </a:t>
            </a:r>
            <a:endParaRPr lang="en-US" sz="1800" dirty="0">
              <a:solidFill>
                <a:schemeClr val="accent2"/>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quarter" idx="1"/>
          </p:nvPr>
        </p:nvSpPr>
        <p:spPr>
          <a:xfrm>
            <a:off x="612648" y="1600200"/>
            <a:ext cx="8153400" cy="4876800"/>
          </a:xfrm>
        </p:spPr>
        <p:txBody>
          <a:bodyPr>
            <a:normAutofit/>
          </a:bodyPr>
          <a:lstStyle/>
          <a:p>
            <a:pPr algn="just"/>
            <a:r>
              <a:rPr lang="en-US" dirty="0" smtClean="0"/>
              <a:t>Curve fitting</a:t>
            </a:r>
          </a:p>
          <a:p>
            <a:pPr algn="just"/>
            <a:r>
              <a:rPr lang="en-US" dirty="0" smtClean="0"/>
              <a:t>Electrical engineering fundamentals</a:t>
            </a:r>
          </a:p>
          <a:p>
            <a:pPr algn="just"/>
            <a:r>
              <a:rPr lang="en-US" dirty="0" smtClean="0"/>
              <a:t>Curve modeling equations</a:t>
            </a:r>
          </a:p>
          <a:p>
            <a:pPr algn="just"/>
            <a:r>
              <a:rPr lang="en-US" dirty="0" smtClean="0"/>
              <a:t>Curve modeling graphs</a:t>
            </a:r>
          </a:p>
          <a:p>
            <a:pPr algn="just"/>
            <a:r>
              <a:rPr lang="en-US" dirty="0" smtClean="0"/>
              <a:t>Regression and correlation</a:t>
            </a:r>
          </a:p>
          <a:p>
            <a:pPr algn="just"/>
            <a:r>
              <a:rPr lang="en-US" dirty="0" smtClean="0"/>
              <a:t>Curve fitting with linear models</a:t>
            </a:r>
          </a:p>
          <a:p>
            <a:pPr algn="just"/>
            <a:r>
              <a:rPr lang="en-US" dirty="0" smtClean="0"/>
              <a:t>Finding best fit line using summation</a:t>
            </a:r>
          </a:p>
          <a:p>
            <a:pPr algn="just"/>
            <a:r>
              <a:rPr lang="en-US" dirty="0" smtClean="0"/>
              <a:t>Finding best fit line using calculator</a:t>
            </a:r>
          </a:p>
          <a:p>
            <a:pPr algn="just"/>
            <a:r>
              <a:rPr lang="en-US" dirty="0" smtClean="0"/>
              <a:t>Rise to the challenge</a:t>
            </a:r>
            <a:endParaRPr lang="en-US" dirty="0"/>
          </a:p>
          <a:p>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Curve </a:t>
            </a:r>
            <a:r>
              <a:rPr lang="en-US" dirty="0" smtClean="0"/>
              <a:t>Fitting</a:t>
            </a:r>
            <a:endParaRPr lang="en-US" dirty="0"/>
          </a:p>
        </p:txBody>
      </p:sp>
      <p:sp>
        <p:nvSpPr>
          <p:cNvPr id="3" name="Content Placeholder 2"/>
          <p:cNvSpPr>
            <a:spLocks noGrp="1"/>
          </p:cNvSpPr>
          <p:nvPr>
            <p:ph sz="quarter" idx="1"/>
          </p:nvPr>
        </p:nvSpPr>
        <p:spPr>
          <a:xfrm>
            <a:off x="612648" y="1600200"/>
            <a:ext cx="8153400" cy="5029200"/>
          </a:xfrm>
        </p:spPr>
        <p:txBody>
          <a:bodyPr>
            <a:normAutofit/>
          </a:bodyPr>
          <a:lstStyle/>
          <a:p>
            <a:r>
              <a:rPr lang="en-US" dirty="0" smtClean="0"/>
              <a:t>The process of constructing a curve model, or mathematical function, that has the best fit to a series of data points.</a:t>
            </a:r>
          </a:p>
          <a:p>
            <a:r>
              <a:rPr lang="en-US" dirty="0" smtClean="0"/>
              <a:t>Studying these </a:t>
            </a:r>
            <a:r>
              <a:rPr lang="en-US" dirty="0"/>
              <a:t>models gives us a better understanding of the behavior and relationships among </a:t>
            </a:r>
            <a:r>
              <a:rPr lang="en-US" dirty="0" smtClean="0"/>
              <a:t>variables.</a:t>
            </a:r>
          </a:p>
          <a:p>
            <a:r>
              <a:rPr lang="en-US" dirty="0" smtClean="0"/>
              <a:t>Curve models </a:t>
            </a:r>
            <a:r>
              <a:rPr lang="en-US" dirty="0"/>
              <a:t>are an effective and efficient method to simulate solutions to </a:t>
            </a:r>
            <a:r>
              <a:rPr lang="en-US" dirty="0" smtClean="0"/>
              <a:t>real-world problems.</a:t>
            </a:r>
          </a:p>
          <a:p>
            <a:r>
              <a:rPr lang="en-US" dirty="0"/>
              <a:t>Curve modeling plays an important role in </a:t>
            </a:r>
            <a:r>
              <a:rPr lang="en-US" dirty="0" smtClean="0"/>
              <a:t>the electrical engineering field.</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Electrical Engineering Fundamentals</a:t>
            </a:r>
            <a:endParaRPr lang="en-US" dirty="0"/>
          </a:p>
        </p:txBody>
      </p:sp>
      <p:sp>
        <p:nvSpPr>
          <p:cNvPr id="3" name="Content Placeholder 2"/>
          <p:cNvSpPr>
            <a:spLocks noGrp="1"/>
          </p:cNvSpPr>
          <p:nvPr>
            <p:ph sz="quarter" idx="1"/>
          </p:nvPr>
        </p:nvSpPr>
        <p:spPr>
          <a:xfrm>
            <a:off x="612648" y="1600200"/>
            <a:ext cx="8153400" cy="5029200"/>
          </a:xfrm>
        </p:spPr>
        <p:txBody>
          <a:bodyPr>
            <a:normAutofit/>
          </a:bodyPr>
          <a:lstStyle/>
          <a:p>
            <a:r>
              <a:rPr lang="en-US" dirty="0" smtClean="0"/>
              <a:t>Current (I)</a:t>
            </a:r>
            <a:endParaRPr lang="en-US" dirty="0"/>
          </a:p>
          <a:p>
            <a:pPr marL="365760" lvl="1" indent="0">
              <a:buNone/>
            </a:pPr>
            <a:r>
              <a:rPr lang="en-US" dirty="0"/>
              <a:t>A flow of electrical </a:t>
            </a:r>
            <a:r>
              <a:rPr lang="en-US" dirty="0" smtClean="0"/>
              <a:t>charge</a:t>
            </a:r>
            <a:endParaRPr lang="en-US" dirty="0"/>
          </a:p>
          <a:p>
            <a:r>
              <a:rPr lang="en-US" dirty="0" smtClean="0"/>
              <a:t>Resistor (R)</a:t>
            </a:r>
          </a:p>
          <a:p>
            <a:pPr marL="365760" lvl="1" indent="0">
              <a:buNone/>
            </a:pPr>
            <a:r>
              <a:rPr lang="en-US" dirty="0" smtClean="0"/>
              <a:t>A passive two-terminal electronic component that implements electrical resistance as a circuit element</a:t>
            </a:r>
          </a:p>
          <a:p>
            <a:r>
              <a:rPr lang="en-US" dirty="0" smtClean="0"/>
              <a:t>Voltage (V)</a:t>
            </a:r>
            <a:endParaRPr lang="en-US" dirty="0"/>
          </a:p>
          <a:p>
            <a:pPr marL="365760" lvl="1" indent="0">
              <a:buNone/>
            </a:pPr>
            <a:r>
              <a:rPr lang="en-US" dirty="0" smtClean="0"/>
              <a:t>The electric potential energy difference between 2 points.</a:t>
            </a:r>
          </a:p>
          <a:p>
            <a:r>
              <a:rPr lang="en-US" dirty="0" smtClean="0"/>
              <a:t> Ground</a:t>
            </a:r>
            <a:endParaRPr lang="en-US" dirty="0"/>
          </a:p>
          <a:p>
            <a:pPr marL="365760" lvl="1" indent="0">
              <a:buNone/>
            </a:pPr>
            <a:r>
              <a:rPr lang="en-US" dirty="0" smtClean="0"/>
              <a:t>A reference point in an electrical circuit from which other voltages are measured</a:t>
            </a:r>
            <a:endParaRPr lang="en-US" dirty="0"/>
          </a:p>
        </p:txBody>
      </p:sp>
      <p:sp>
        <p:nvSpPr>
          <p:cNvPr id="4" name="TextBox 3"/>
          <p:cNvSpPr txBox="1"/>
          <p:nvPr/>
        </p:nvSpPr>
        <p:spPr>
          <a:xfrm>
            <a:off x="5715000" y="1600200"/>
            <a:ext cx="2590800" cy="1053584"/>
          </a:xfrm>
          <a:prstGeom prst="rect">
            <a:avLst/>
          </a:prstGeom>
          <a:noFill/>
        </p:spPr>
        <p:txBody>
          <a:bodyPr wrap="square" rtlCol="0">
            <a:noAutofit/>
          </a:bodyPr>
          <a:lstStyle/>
          <a:p>
            <a:pPr algn="ctr"/>
            <a:r>
              <a:rPr lang="en-US" sz="5400" dirty="0">
                <a:hlinkClick r:id="rId3"/>
              </a:rPr>
              <a:t>I</a:t>
            </a:r>
            <a:r>
              <a:rPr lang="en-US" sz="5400" dirty="0" smtClean="0">
                <a:hlinkClick r:id="rId3"/>
              </a:rPr>
              <a:t> = V/R</a:t>
            </a:r>
            <a:endParaRPr lang="en-US" sz="5400" dirty="0"/>
          </a:p>
        </p:txBody>
      </p:sp>
      <p:sp>
        <p:nvSpPr>
          <p:cNvPr id="5" name="Content Placeholder 2"/>
          <p:cNvSpPr txBox="1">
            <a:spLocks/>
          </p:cNvSpPr>
          <p:nvPr/>
        </p:nvSpPr>
        <p:spPr>
          <a:xfrm>
            <a:off x="5410200" y="2507992"/>
            <a:ext cx="3200400" cy="381000"/>
          </a:xfrm>
          <a:prstGeom prst="rect">
            <a:avLst/>
          </a:prstGeom>
        </p:spPr>
        <p:txBody>
          <a:bodyPr vert="horz">
            <a:normAutofit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000" b="1" dirty="0" smtClean="0">
                <a:solidFill>
                  <a:schemeClr val="accent1"/>
                </a:solidFill>
              </a:rPr>
              <a:t>Show Ohm’s law simulation</a:t>
            </a:r>
            <a:endParaRPr lang="en-US" sz="2000" b="1" dirty="0">
              <a:solidFill>
                <a:schemeClr val="accent1"/>
              </a:solidFill>
            </a:endParaRPr>
          </a:p>
        </p:txBody>
      </p:sp>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0" y="5105400"/>
            <a:ext cx="409575" cy="376555"/>
          </a:xfrm>
          <a:prstGeom prst="rect">
            <a:avLst/>
          </a:prstGeom>
          <a:noFill/>
          <a:ln>
            <a:noFill/>
          </a:ln>
        </p:spPr>
      </p:pic>
    </p:spTree>
    <p:extLst>
      <p:ext uri="{BB962C8B-B14F-4D97-AF65-F5344CB8AC3E}">
        <p14:creationId xmlns:p14="http://schemas.microsoft.com/office/powerpoint/2010/main" val="3817468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Curve Modeling Equations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152400" y="1676400"/>
                <a:ext cx="8839200" cy="4953000"/>
              </a:xfrm>
            </p:spPr>
            <p:txBody>
              <a:bodyPr>
                <a:noAutofit/>
              </a:bodyPr>
              <a:lstStyle/>
              <a:p>
                <a:pPr marL="0" indent="0">
                  <a:buNone/>
                </a:pPr>
                <a:r>
                  <a:rPr lang="en-US" sz="2400" dirty="0" smtClean="0">
                    <a:solidFill>
                      <a:schemeClr val="accent2"/>
                    </a:solidFill>
                  </a:rPr>
                  <a:t>Ohm’s law: </a:t>
                </a:r>
                <a:r>
                  <a:rPr lang="en-US" sz="2400" dirty="0" smtClean="0"/>
                  <a:t>The current through a conductor between 2 points is directly proportional to the potential difference across the 2 points.</a:t>
                </a:r>
              </a:p>
              <a:p>
                <a:pPr marL="365760" lvl="1" indent="0">
                  <a:buNone/>
                </a:pPr>
                <a14:m>
                  <m:oMathPara xmlns:m="http://schemas.openxmlformats.org/officeDocument/2006/math">
                    <m:oMathParaPr>
                      <m:jc m:val="centerGroup"/>
                    </m:oMathParaPr>
                    <m:oMath xmlns:m="http://schemas.openxmlformats.org/officeDocument/2006/math">
                      <m:r>
                        <a:rPr lang="en-US" b="0" i="1" smtClean="0">
                          <a:solidFill>
                            <a:schemeClr val="accent1"/>
                          </a:solidFill>
                          <a:latin typeface="Cambria Math"/>
                        </a:rPr>
                        <m:t>𝐼</m:t>
                      </m:r>
                      <m:r>
                        <a:rPr lang="en-US" b="0" i="1" smtClean="0">
                          <a:solidFill>
                            <a:schemeClr val="accent1"/>
                          </a:solidFill>
                          <a:latin typeface="Cambria Math"/>
                        </a:rPr>
                        <m:t>=</m:t>
                      </m:r>
                      <m:r>
                        <a:rPr lang="en-US" b="0" i="1" smtClean="0">
                          <a:solidFill>
                            <a:schemeClr val="accent1"/>
                          </a:solidFill>
                          <a:latin typeface="Cambria Math"/>
                        </a:rPr>
                        <m:t>𝑉</m:t>
                      </m:r>
                      <m:r>
                        <a:rPr lang="en-US" b="0" i="1" smtClean="0">
                          <a:solidFill>
                            <a:schemeClr val="accent1"/>
                          </a:solidFill>
                          <a:latin typeface="Cambria Math"/>
                        </a:rPr>
                        <m:t>/</m:t>
                      </m:r>
                      <m:r>
                        <a:rPr lang="en-US" b="0" i="1" smtClean="0">
                          <a:solidFill>
                            <a:schemeClr val="accent1"/>
                          </a:solidFill>
                          <a:latin typeface="Cambria Math"/>
                        </a:rPr>
                        <m:t>𝑅</m:t>
                      </m:r>
                    </m:oMath>
                  </m:oMathPara>
                </a14:m>
                <a:endParaRPr lang="en-US" dirty="0" smtClean="0">
                  <a:solidFill>
                    <a:schemeClr val="accent1"/>
                  </a:solidFill>
                </a:endParaRPr>
              </a:p>
              <a:p>
                <a:pPr marL="0" indent="0">
                  <a:buNone/>
                </a:pPr>
                <a:r>
                  <a:rPr lang="en-US" sz="2400" dirty="0" smtClean="0">
                    <a:solidFill>
                      <a:schemeClr val="accent2"/>
                    </a:solidFill>
                  </a:rPr>
                  <a:t>Newton’s second law of motion: </a:t>
                </a:r>
                <a:r>
                  <a:rPr lang="en-US" sz="2400" dirty="0"/>
                  <a:t>The</a:t>
                </a:r>
                <a:r>
                  <a:rPr lang="en-US" sz="2400" dirty="0" smtClean="0">
                    <a:solidFill>
                      <a:schemeClr val="accent2"/>
                    </a:solidFill>
                  </a:rPr>
                  <a:t> </a:t>
                </a:r>
                <a:r>
                  <a:rPr lang="en-US" sz="2400" dirty="0" smtClean="0"/>
                  <a:t>acceleration of a body is directly proportional to, and in the same direction as, the net force acting on the body, and inversely proportional to its mass.</a:t>
                </a:r>
                <a:endParaRPr lang="en-US" sz="2400" dirty="0"/>
              </a:p>
              <a:p>
                <a:pPr marL="365760" lvl="1" indent="0">
                  <a:buNone/>
                </a:pPr>
                <a14:m>
                  <m:oMathPara xmlns:m="http://schemas.openxmlformats.org/officeDocument/2006/math">
                    <m:oMathParaPr>
                      <m:jc m:val="centerGroup"/>
                    </m:oMathParaPr>
                    <m:oMath xmlns:m="http://schemas.openxmlformats.org/officeDocument/2006/math">
                      <m:r>
                        <a:rPr lang="en-US" b="0" i="1" smtClean="0">
                          <a:solidFill>
                            <a:schemeClr val="accent1"/>
                          </a:solidFill>
                          <a:latin typeface="Cambria Math"/>
                        </a:rPr>
                        <m:t>𝐹</m:t>
                      </m:r>
                      <m:r>
                        <a:rPr lang="en-US" b="0" i="1" smtClean="0">
                          <a:solidFill>
                            <a:schemeClr val="accent1"/>
                          </a:solidFill>
                          <a:latin typeface="Cambria Math"/>
                        </a:rPr>
                        <m:t>=</m:t>
                      </m:r>
                      <m:r>
                        <a:rPr lang="en-US" b="0" i="1" smtClean="0">
                          <a:solidFill>
                            <a:schemeClr val="accent1"/>
                          </a:solidFill>
                          <a:latin typeface="Cambria Math"/>
                        </a:rPr>
                        <m:t>𝑚𝑎</m:t>
                      </m:r>
                    </m:oMath>
                  </m:oMathPara>
                </a14:m>
                <a:endParaRPr lang="en-US" dirty="0" smtClean="0">
                  <a:solidFill>
                    <a:schemeClr val="accent1"/>
                  </a:solidFill>
                </a:endParaRPr>
              </a:p>
              <a:p>
                <a:pPr marL="0" indent="0">
                  <a:buNone/>
                </a:pPr>
                <a:r>
                  <a:rPr lang="en-US" sz="2400" dirty="0" smtClean="0">
                    <a:solidFill>
                      <a:schemeClr val="accent2"/>
                    </a:solidFill>
                  </a:rPr>
                  <a:t>Amdahl’s </a:t>
                </a:r>
                <a:r>
                  <a:rPr lang="en-US" sz="2400" dirty="0">
                    <a:solidFill>
                      <a:schemeClr val="accent2"/>
                    </a:solidFill>
                  </a:rPr>
                  <a:t>l</a:t>
                </a:r>
                <a:r>
                  <a:rPr lang="en-US" sz="2400" dirty="0" smtClean="0">
                    <a:solidFill>
                      <a:schemeClr val="accent2"/>
                    </a:solidFill>
                  </a:rPr>
                  <a:t>aw: </a:t>
                </a:r>
                <a:r>
                  <a:rPr lang="en-US" sz="2400" dirty="0" smtClean="0"/>
                  <a:t>The maximum expected improvement to an overall system when only part of the system is improved</a:t>
                </a:r>
                <a:r>
                  <a:rPr lang="en-US" sz="2400" dirty="0"/>
                  <a:t>.</a:t>
                </a:r>
                <a:r>
                  <a:rPr lang="en-US" sz="2400" dirty="0" smtClean="0"/>
                  <a:t> </a:t>
                </a:r>
                <a:endParaRPr lang="en-US" sz="2400" dirty="0"/>
              </a:p>
              <a:p>
                <a:pPr marL="365760" lvl="1" indent="0">
                  <a:buNone/>
                </a:pPr>
                <a14:m>
                  <m:oMathPara xmlns:m="http://schemas.openxmlformats.org/officeDocument/2006/math">
                    <m:oMathParaPr>
                      <m:jc m:val="centerGroup"/>
                    </m:oMathParaPr>
                    <m:oMath xmlns:m="http://schemas.openxmlformats.org/officeDocument/2006/math">
                      <m:sSub>
                        <m:sSubPr>
                          <m:ctrlPr>
                            <a:rPr lang="en-US" i="1" smtClean="0">
                              <a:solidFill>
                                <a:schemeClr val="accent1"/>
                              </a:solidFill>
                              <a:latin typeface="Cambria Math" panose="02040503050406030204" pitchFamily="18" charset="0"/>
                            </a:rPr>
                          </m:ctrlPr>
                        </m:sSubPr>
                        <m:e>
                          <m:r>
                            <a:rPr lang="en-US" i="1">
                              <a:solidFill>
                                <a:schemeClr val="accent1"/>
                              </a:solidFill>
                              <a:latin typeface="Cambria Math"/>
                            </a:rPr>
                            <m:t>𝑆</m:t>
                          </m:r>
                        </m:e>
                        <m:sub>
                          <m:r>
                            <a:rPr lang="en-US" i="1">
                              <a:solidFill>
                                <a:schemeClr val="accent1"/>
                              </a:solidFill>
                              <a:latin typeface="Cambria Math"/>
                            </a:rPr>
                            <m:t>𝑜𝑣𝑒𝑟𝑎𝑙𝑙</m:t>
                          </m:r>
                        </m:sub>
                      </m:sSub>
                      <m:r>
                        <a:rPr lang="en-US" i="1">
                          <a:solidFill>
                            <a:schemeClr val="accent1"/>
                          </a:solidFill>
                          <a:latin typeface="Cambria Math"/>
                        </a:rPr>
                        <m:t>=</m:t>
                      </m:r>
                      <m:f>
                        <m:fPr>
                          <m:ctrlPr>
                            <a:rPr lang="en-US" i="1">
                              <a:solidFill>
                                <a:schemeClr val="accent1"/>
                              </a:solidFill>
                              <a:latin typeface="Cambria Math" panose="02040503050406030204" pitchFamily="18" charset="0"/>
                            </a:rPr>
                          </m:ctrlPr>
                        </m:fPr>
                        <m:num>
                          <m:r>
                            <a:rPr lang="en-US" i="1">
                              <a:solidFill>
                                <a:schemeClr val="accent1"/>
                              </a:solidFill>
                              <a:latin typeface="Cambria Math"/>
                            </a:rPr>
                            <m:t>1</m:t>
                          </m:r>
                        </m:num>
                        <m:den>
                          <m:d>
                            <m:dPr>
                              <m:ctrlPr>
                                <a:rPr lang="en-US" i="1">
                                  <a:solidFill>
                                    <a:schemeClr val="accent1"/>
                                  </a:solidFill>
                                  <a:latin typeface="Cambria Math" panose="02040503050406030204" pitchFamily="18" charset="0"/>
                                </a:rPr>
                              </m:ctrlPr>
                            </m:dPr>
                            <m:e>
                              <m:r>
                                <a:rPr lang="en-US" i="1">
                                  <a:solidFill>
                                    <a:schemeClr val="accent1"/>
                                  </a:solidFill>
                                  <a:latin typeface="Cambria Math"/>
                                </a:rPr>
                                <m:t>1−</m:t>
                              </m:r>
                              <m:sSub>
                                <m:sSubPr>
                                  <m:ctrlPr>
                                    <a:rPr lang="en-US" i="1">
                                      <a:solidFill>
                                        <a:schemeClr val="accent1"/>
                                      </a:solidFill>
                                      <a:latin typeface="Cambria Math" panose="02040503050406030204" pitchFamily="18" charset="0"/>
                                    </a:rPr>
                                  </m:ctrlPr>
                                </m:sSubPr>
                                <m:e>
                                  <m:r>
                                    <a:rPr lang="en-US" i="1">
                                      <a:solidFill>
                                        <a:schemeClr val="accent1"/>
                                      </a:solidFill>
                                      <a:latin typeface="Cambria Math"/>
                                    </a:rPr>
                                    <m:t>𝐹</m:t>
                                  </m:r>
                                </m:e>
                                <m:sub>
                                  <m:r>
                                    <a:rPr lang="en-US" i="1">
                                      <a:solidFill>
                                        <a:schemeClr val="accent1"/>
                                      </a:solidFill>
                                      <a:latin typeface="Cambria Math"/>
                                    </a:rPr>
                                    <m:t>𝑒𝑛h𝑎𝑛𝑐𝑒𝑑</m:t>
                                  </m:r>
                                </m:sub>
                              </m:sSub>
                            </m:e>
                          </m:d>
                          <m:r>
                            <a:rPr lang="en-US" i="1">
                              <a:solidFill>
                                <a:schemeClr val="accent1"/>
                              </a:solidFill>
                              <a:latin typeface="Cambria Math"/>
                            </a:rPr>
                            <m:t>+</m:t>
                          </m:r>
                          <m:f>
                            <m:fPr>
                              <m:ctrlPr>
                                <a:rPr lang="en-US" i="1">
                                  <a:solidFill>
                                    <a:schemeClr val="accent1"/>
                                  </a:solidFill>
                                  <a:latin typeface="Cambria Math" panose="02040503050406030204" pitchFamily="18" charset="0"/>
                                </a:rPr>
                              </m:ctrlPr>
                            </m:fPr>
                            <m:num>
                              <m:sSub>
                                <m:sSubPr>
                                  <m:ctrlPr>
                                    <a:rPr lang="en-US" i="1">
                                      <a:solidFill>
                                        <a:schemeClr val="accent1"/>
                                      </a:solidFill>
                                      <a:latin typeface="Cambria Math" panose="02040503050406030204" pitchFamily="18" charset="0"/>
                                    </a:rPr>
                                  </m:ctrlPr>
                                </m:sSubPr>
                                <m:e>
                                  <m:r>
                                    <a:rPr lang="en-US" i="1">
                                      <a:solidFill>
                                        <a:schemeClr val="accent1"/>
                                      </a:solidFill>
                                      <a:latin typeface="Cambria Math"/>
                                    </a:rPr>
                                    <m:t>𝐹</m:t>
                                  </m:r>
                                </m:e>
                                <m:sub>
                                  <m:r>
                                    <a:rPr lang="en-US" i="1">
                                      <a:solidFill>
                                        <a:schemeClr val="accent1"/>
                                      </a:solidFill>
                                      <a:latin typeface="Cambria Math"/>
                                    </a:rPr>
                                    <m:t>𝑒𝑛h𝑎𝑛𝑐𝑒𝑑</m:t>
                                  </m:r>
                                </m:sub>
                              </m:sSub>
                            </m:num>
                            <m:den>
                              <m:sSub>
                                <m:sSubPr>
                                  <m:ctrlPr>
                                    <a:rPr lang="en-US" i="1">
                                      <a:solidFill>
                                        <a:schemeClr val="accent1"/>
                                      </a:solidFill>
                                      <a:latin typeface="Cambria Math" panose="02040503050406030204" pitchFamily="18" charset="0"/>
                                    </a:rPr>
                                  </m:ctrlPr>
                                </m:sSubPr>
                                <m:e>
                                  <m:r>
                                    <a:rPr lang="en-US" i="1">
                                      <a:solidFill>
                                        <a:schemeClr val="accent1"/>
                                      </a:solidFill>
                                      <a:latin typeface="Cambria Math"/>
                                    </a:rPr>
                                    <m:t>𝑆</m:t>
                                  </m:r>
                                </m:e>
                                <m:sub>
                                  <m:r>
                                    <a:rPr lang="en-US" i="1">
                                      <a:solidFill>
                                        <a:schemeClr val="accent1"/>
                                      </a:solidFill>
                                      <a:latin typeface="Cambria Math"/>
                                    </a:rPr>
                                    <m:t>𝑒𝑛h𝑎𝑛𝑐𝑒𝑑</m:t>
                                  </m:r>
                                </m:sub>
                              </m:sSub>
                            </m:den>
                          </m:f>
                        </m:den>
                      </m:f>
                    </m:oMath>
                  </m:oMathPara>
                </a14:m>
                <a:endParaRPr lang="en-US" dirty="0"/>
              </a:p>
              <a:p>
                <a:pPr lvl="1"/>
                <a:endParaRPr lang="en-US" dirty="0"/>
              </a:p>
              <a:p>
                <a:pPr marL="365760" lvl="1"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152400" y="1676400"/>
                <a:ext cx="8839200" cy="4953000"/>
              </a:xfrm>
              <a:blipFill rotWithShape="0">
                <a:blip r:embed="rId3"/>
                <a:stretch>
                  <a:fillRect l="-1034" t="-984" r="-1586"/>
                </a:stretch>
              </a:blipFill>
            </p:spPr>
            <p:txBody>
              <a:bodyPr/>
              <a:lstStyle/>
              <a:p>
                <a:r>
                  <a:rPr lang="en-US">
                    <a:noFill/>
                  </a:rPr>
                  <a:t> </a:t>
                </a:r>
              </a:p>
            </p:txBody>
          </p:sp>
        </mc:Fallback>
      </mc:AlternateContent>
    </p:spTree>
    <p:extLst>
      <p:ext uri="{BB962C8B-B14F-4D97-AF65-F5344CB8AC3E}">
        <p14:creationId xmlns:p14="http://schemas.microsoft.com/office/powerpoint/2010/main" val="3817468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Curve </a:t>
            </a:r>
            <a:r>
              <a:rPr lang="en-US" dirty="0" smtClean="0"/>
              <a:t>Fitting Graphs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28574" y="1762124"/>
                <a:ext cx="9039226" cy="1819276"/>
              </a:xfrm>
            </p:spPr>
            <p:txBody>
              <a:bodyPr>
                <a:normAutofit/>
              </a:bodyPr>
              <a:lstStyle/>
              <a:p>
                <a:pPr marL="0" indent="0">
                  <a:buNone/>
                </a:pPr>
                <a:r>
                  <a:rPr lang="en-US" dirty="0" smtClean="0"/>
                  <a:t>Ohm’s law             Amdahl’s law 	   Newton’s second law </a:t>
                </a:r>
              </a:p>
              <a:p>
                <a:pPr marL="0" indent="0">
                  <a:buNone/>
                </a:pPr>
                <a14:m>
                  <m:oMath xmlns:m="http://schemas.openxmlformats.org/officeDocument/2006/math">
                    <m:r>
                      <a:rPr lang="en-US" sz="2400" b="0" i="1" smtClean="0">
                        <a:latin typeface="Cambria Math"/>
                      </a:rPr>
                      <m:t>       </m:t>
                    </m:r>
                    <m:r>
                      <a:rPr lang="en-US" sz="2400" b="0" i="1" smtClean="0">
                        <a:latin typeface="Cambria Math"/>
                      </a:rPr>
                      <m:t>𝐼</m:t>
                    </m:r>
                    <m:r>
                      <a:rPr lang="en-US" sz="2400" b="0" i="1" smtClean="0">
                        <a:latin typeface="Cambria Math"/>
                      </a:rPr>
                      <m:t>=</m:t>
                    </m:r>
                    <m:f>
                      <m:fPr>
                        <m:ctrlPr>
                          <a:rPr lang="en-US" sz="2400" b="0" i="1" smtClean="0">
                            <a:latin typeface="Cambria Math" panose="02040503050406030204" pitchFamily="18" charset="0"/>
                          </a:rPr>
                        </m:ctrlPr>
                      </m:fPr>
                      <m:num>
                        <m:r>
                          <a:rPr lang="en-US" sz="2400" b="0" i="1" smtClean="0">
                            <a:latin typeface="Cambria Math"/>
                          </a:rPr>
                          <m:t>𝑉</m:t>
                        </m:r>
                      </m:num>
                      <m:den>
                        <m:r>
                          <a:rPr lang="en-US" sz="2400" b="0" i="1" smtClean="0">
                            <a:latin typeface="Cambria Math"/>
                          </a:rPr>
                          <m:t>𝑅</m:t>
                        </m:r>
                      </m:den>
                    </m:f>
                    <m:r>
                      <a:rPr lang="en-US" sz="2400" b="0" i="1" smtClean="0">
                        <a:latin typeface="Cambria Math"/>
                      </a:rPr>
                      <m:t>            </m:t>
                    </m:r>
                    <m:sSub>
                      <m:sSubPr>
                        <m:ctrlPr>
                          <a:rPr lang="en-US" sz="2400" i="1" smtClean="0">
                            <a:latin typeface="Cambria Math" panose="02040503050406030204" pitchFamily="18" charset="0"/>
                          </a:rPr>
                        </m:ctrlPr>
                      </m:sSubPr>
                      <m:e>
                        <m:r>
                          <a:rPr lang="en-US" sz="2400" b="0" i="1" smtClean="0">
                            <a:latin typeface="Cambria Math"/>
                          </a:rPr>
                          <m:t>     </m:t>
                        </m:r>
                        <m:r>
                          <a:rPr lang="en-US" sz="2400" i="1">
                            <a:latin typeface="Cambria Math"/>
                          </a:rPr>
                          <m:t>𝑆</m:t>
                        </m:r>
                      </m:e>
                      <m:sub>
                        <m:r>
                          <a:rPr lang="en-US" sz="2400" i="1">
                            <a:latin typeface="Cambria Math"/>
                          </a:rPr>
                          <m:t>𝑜𝑣𝑒𝑟𝑎𝑙𝑙</m:t>
                        </m:r>
                      </m:sub>
                    </m:sSub>
                    <m:r>
                      <a:rPr lang="en-US" sz="2400" i="1">
                        <a:latin typeface="Cambria Math"/>
                      </a:rPr>
                      <m:t>=</m:t>
                    </m:r>
                    <m:f>
                      <m:fPr>
                        <m:ctrlPr>
                          <a:rPr lang="en-US" sz="2400" i="1">
                            <a:latin typeface="Cambria Math" panose="02040503050406030204" pitchFamily="18" charset="0"/>
                          </a:rPr>
                        </m:ctrlPr>
                      </m:fPr>
                      <m:num>
                        <m:r>
                          <a:rPr lang="en-US" sz="2400" i="1">
                            <a:latin typeface="Cambria Math"/>
                          </a:rPr>
                          <m:t>1</m:t>
                        </m:r>
                      </m:num>
                      <m:den>
                        <m:d>
                          <m:dPr>
                            <m:ctrlPr>
                              <a:rPr lang="en-US" sz="2400" i="1">
                                <a:latin typeface="Cambria Math" panose="02040503050406030204" pitchFamily="18" charset="0"/>
                              </a:rPr>
                            </m:ctrlPr>
                          </m:dPr>
                          <m:e>
                            <m:r>
                              <a:rPr lang="en-US" sz="2400" i="1">
                                <a:latin typeface="Cambria Math"/>
                              </a:rPr>
                              <m:t>1−</m:t>
                            </m:r>
                            <m:sSub>
                              <m:sSubPr>
                                <m:ctrlPr>
                                  <a:rPr lang="en-US" sz="2400" i="1">
                                    <a:latin typeface="Cambria Math" panose="02040503050406030204" pitchFamily="18" charset="0"/>
                                  </a:rPr>
                                </m:ctrlPr>
                              </m:sSubPr>
                              <m:e>
                                <m:r>
                                  <a:rPr lang="en-US" sz="2400" i="1">
                                    <a:latin typeface="Cambria Math"/>
                                  </a:rPr>
                                  <m:t>𝐹</m:t>
                                </m:r>
                              </m:e>
                              <m:sub>
                                <m:r>
                                  <a:rPr lang="en-US" sz="2400" i="1">
                                    <a:latin typeface="Cambria Math"/>
                                  </a:rPr>
                                  <m:t>𝑒𝑛h𝑎𝑛𝑐𝑒𝑑</m:t>
                                </m:r>
                              </m:sub>
                            </m:sSub>
                          </m:e>
                        </m:d>
                        <m:r>
                          <a:rPr lang="en-US" sz="2400" i="1">
                            <a:latin typeface="Cambria Math"/>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a:rPr>
                                  <m:t>𝐹</m:t>
                                </m:r>
                              </m:e>
                              <m:sub>
                                <m:r>
                                  <a:rPr lang="en-US" sz="2400" i="1">
                                    <a:latin typeface="Cambria Math"/>
                                  </a:rPr>
                                  <m:t>𝑒𝑛h𝑎𝑛𝑐𝑒𝑑</m:t>
                                </m:r>
                              </m:sub>
                            </m:sSub>
                          </m:num>
                          <m:den>
                            <m:sSub>
                              <m:sSubPr>
                                <m:ctrlPr>
                                  <a:rPr lang="en-US" sz="2400" i="1">
                                    <a:latin typeface="Cambria Math" panose="02040503050406030204" pitchFamily="18" charset="0"/>
                                  </a:rPr>
                                </m:ctrlPr>
                              </m:sSubPr>
                              <m:e>
                                <m:r>
                                  <a:rPr lang="en-US" sz="2400" i="1">
                                    <a:latin typeface="Cambria Math"/>
                                  </a:rPr>
                                  <m:t>𝑆</m:t>
                                </m:r>
                              </m:e>
                              <m:sub>
                                <m:r>
                                  <a:rPr lang="en-US" sz="2400" i="1">
                                    <a:latin typeface="Cambria Math"/>
                                  </a:rPr>
                                  <m:t>𝑒𝑛h𝑎𝑛𝑐𝑒𝑑</m:t>
                                </m:r>
                              </m:sub>
                            </m:sSub>
                          </m:den>
                        </m:f>
                      </m:den>
                    </m:f>
                  </m:oMath>
                </a14:m>
                <a:r>
                  <a:rPr lang="en-US" sz="2400" dirty="0" smtClean="0"/>
                  <a:t> </a:t>
                </a:r>
                <a14:m>
                  <m:oMath xmlns:m="http://schemas.openxmlformats.org/officeDocument/2006/math">
                    <m:r>
                      <a:rPr lang="en-US" sz="2400" b="0" i="0" smtClean="0">
                        <a:latin typeface="Cambria Math"/>
                      </a:rPr>
                      <m:t>         </m:t>
                    </m:r>
                    <m:r>
                      <a:rPr lang="en-US" sz="2400" b="0" i="1" smtClean="0">
                        <a:latin typeface="Cambria Math"/>
                      </a:rPr>
                      <m:t> </m:t>
                    </m:r>
                    <m:r>
                      <a:rPr lang="en-US" sz="2400" i="1">
                        <a:latin typeface="Cambria Math"/>
                      </a:rPr>
                      <m:t>𝐹</m:t>
                    </m:r>
                    <m:r>
                      <a:rPr lang="en-US" sz="2400" i="1">
                        <a:latin typeface="Cambria Math"/>
                      </a:rPr>
                      <m:t>=</m:t>
                    </m:r>
                    <m:r>
                      <a:rPr lang="en-US" sz="2400" i="1">
                        <a:latin typeface="Cambria Math"/>
                      </a:rPr>
                      <m:t>𝑚𝑎</m:t>
                    </m:r>
                    <m:r>
                      <a:rPr lang="en-US" sz="2400">
                        <a:latin typeface="Cambria Math"/>
                      </a:rPr>
                      <m:t> </m:t>
                    </m:r>
                  </m:oMath>
                </a14:m>
                <a:endParaRPr lang="en-US" sz="2400" dirty="0"/>
              </a:p>
              <a:p>
                <a:pPr lvl="1"/>
                <a:endParaRPr lang="en-US" dirty="0"/>
              </a:p>
              <a:p>
                <a:pPr marL="365760" lvl="1"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28574" y="1762124"/>
                <a:ext cx="9039226" cy="1819276"/>
              </a:xfrm>
              <a:blipFill rotWithShape="0">
                <a:blip r:embed="rId3"/>
                <a:stretch>
                  <a:fillRect l="-1483" t="-3344" r="-2158"/>
                </a:stretch>
              </a:blipFill>
            </p:spPr>
            <p:txBody>
              <a:bodyPr/>
              <a:lstStyle/>
              <a:p>
                <a:r>
                  <a:rPr lang="en-US">
                    <a:noFill/>
                  </a:rPr>
                  <a:t> </a:t>
                </a:r>
              </a:p>
            </p:txBody>
          </p:sp>
        </mc:Fallback>
      </mc:AlternateContent>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74" y="3360003"/>
            <a:ext cx="3171826" cy="332173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71800" y="3433739"/>
            <a:ext cx="3124200" cy="3271861"/>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3600" y="3419476"/>
            <a:ext cx="3137818" cy="3286124"/>
          </a:xfrm>
          <a:prstGeom prst="rect">
            <a:avLst/>
          </a:prstGeom>
        </p:spPr>
      </p:pic>
    </p:spTree>
    <p:extLst>
      <p:ext uri="{BB962C8B-B14F-4D97-AF65-F5344CB8AC3E}">
        <p14:creationId xmlns:p14="http://schemas.microsoft.com/office/powerpoint/2010/main" val="3068760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Regression and Correlation</a:t>
            </a:r>
          </a:p>
        </p:txBody>
      </p:sp>
      <p:sp>
        <p:nvSpPr>
          <p:cNvPr id="3" name="Content Placeholder 2"/>
          <p:cNvSpPr>
            <a:spLocks noGrp="1"/>
          </p:cNvSpPr>
          <p:nvPr>
            <p:ph sz="quarter" idx="1"/>
          </p:nvPr>
        </p:nvSpPr>
        <p:spPr>
          <a:xfrm>
            <a:off x="381000" y="1600200"/>
            <a:ext cx="8385048" cy="2286000"/>
          </a:xfrm>
        </p:spPr>
        <p:txBody>
          <a:bodyPr>
            <a:normAutofit/>
          </a:bodyPr>
          <a:lstStyle/>
          <a:p>
            <a:r>
              <a:rPr lang="en-US" dirty="0" smtClean="0">
                <a:solidFill>
                  <a:schemeClr val="accent2"/>
                </a:solidFill>
              </a:rPr>
              <a:t>Regression</a:t>
            </a:r>
            <a:r>
              <a:rPr lang="en-US" dirty="0" smtClean="0"/>
              <a:t> is the study of the relationship between variables.</a:t>
            </a:r>
          </a:p>
          <a:p>
            <a:r>
              <a:rPr lang="en-US" dirty="0" smtClean="0">
                <a:solidFill>
                  <a:schemeClr val="accent2"/>
                </a:solidFill>
              </a:rPr>
              <a:t>Correlation</a:t>
            </a:r>
            <a:r>
              <a:rPr lang="en-US" dirty="0" smtClean="0"/>
              <a:t> is the strength and direction of the linear relationship between the 2 variables. </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3581400"/>
            <a:ext cx="2837680" cy="29718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 y="3581400"/>
            <a:ext cx="2910442" cy="3048000"/>
          </a:xfrm>
          <a:prstGeom prst="rect">
            <a:avLst/>
          </a:prstGeom>
        </p:spPr>
      </p:pic>
    </p:spTree>
    <p:extLst>
      <p:ext uri="{BB962C8B-B14F-4D97-AF65-F5344CB8AC3E}">
        <p14:creationId xmlns:p14="http://schemas.microsoft.com/office/powerpoint/2010/main" val="3817468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Curve Fitting with Linear Models</a:t>
            </a:r>
            <a:endParaRPr lang="en-US" dirty="0"/>
          </a:p>
        </p:txBody>
      </p:sp>
      <p:sp>
        <p:nvSpPr>
          <p:cNvPr id="3" name="Content Placeholder 2"/>
          <p:cNvSpPr>
            <a:spLocks noGrp="1"/>
          </p:cNvSpPr>
          <p:nvPr>
            <p:ph sz="quarter" idx="1"/>
          </p:nvPr>
        </p:nvSpPr>
        <p:spPr>
          <a:xfrm>
            <a:off x="612648" y="1600200"/>
            <a:ext cx="8153400" cy="2133600"/>
          </a:xfrm>
        </p:spPr>
        <p:txBody>
          <a:bodyPr>
            <a:normAutofit/>
          </a:bodyPr>
          <a:lstStyle/>
          <a:p>
            <a:r>
              <a:rPr lang="en-US" dirty="0" smtClean="0"/>
              <a:t>A </a:t>
            </a:r>
            <a:r>
              <a:rPr lang="en-US" dirty="0" smtClean="0">
                <a:solidFill>
                  <a:schemeClr val="accent2"/>
                </a:solidFill>
              </a:rPr>
              <a:t>line of best fit </a:t>
            </a:r>
            <a:r>
              <a:rPr lang="en-US" dirty="0" smtClean="0"/>
              <a:t>is the line that comes closest to all data samples in a regression study.</a:t>
            </a:r>
          </a:p>
          <a:p>
            <a:r>
              <a:rPr lang="en-US" dirty="0" smtClean="0"/>
              <a:t>A </a:t>
            </a:r>
            <a:r>
              <a:rPr lang="en-US" dirty="0" smtClean="0">
                <a:solidFill>
                  <a:schemeClr val="accent2"/>
                </a:solidFill>
              </a:rPr>
              <a:t>residual</a:t>
            </a:r>
            <a:r>
              <a:rPr lang="en-US" dirty="0" smtClean="0"/>
              <a:t> is the signed vertical distance between a data point and a line of fit.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3505200"/>
            <a:ext cx="3201485" cy="3352800"/>
          </a:xfrm>
          <a:prstGeom prst="rect">
            <a:avLst/>
          </a:prstGeom>
        </p:spPr>
      </p:pic>
    </p:spTree>
    <p:extLst>
      <p:ext uri="{BB962C8B-B14F-4D97-AF65-F5344CB8AC3E}">
        <p14:creationId xmlns:p14="http://schemas.microsoft.com/office/powerpoint/2010/main" val="2443681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534400" cy="990600"/>
          </a:xfrm>
        </p:spPr>
        <p:txBody>
          <a:bodyPr>
            <a:noAutofit/>
          </a:bodyPr>
          <a:lstStyle/>
          <a:p>
            <a:r>
              <a:rPr lang="en-US" dirty="0" smtClean="0"/>
              <a:t>Finding Best Fit Line Using Summation</a:t>
            </a:r>
            <a:endParaRPr lang="en-US" dirty="0"/>
          </a:p>
        </p:txBody>
      </p:sp>
      <p:sp>
        <p:nvSpPr>
          <p:cNvPr id="3" name="Content Placeholder 2"/>
          <p:cNvSpPr>
            <a:spLocks noGrp="1"/>
          </p:cNvSpPr>
          <p:nvPr>
            <p:ph sz="quarter" idx="1"/>
          </p:nvPr>
        </p:nvSpPr>
        <p:spPr>
          <a:xfrm>
            <a:off x="612648" y="1600200"/>
            <a:ext cx="8153400" cy="1676400"/>
          </a:xfrm>
        </p:spPr>
        <p:txBody>
          <a:bodyPr>
            <a:normAutofit/>
          </a:bodyPr>
          <a:lstStyle/>
          <a:p>
            <a:r>
              <a:rPr lang="en-US" dirty="0" smtClean="0"/>
              <a:t>You can find the best fit line by finding </a:t>
            </a:r>
            <a:r>
              <a:rPr lang="en-US" dirty="0" smtClean="0">
                <a:solidFill>
                  <a:schemeClr val="accent2"/>
                </a:solidFill>
              </a:rPr>
              <a:t>the sum of the squares of the residuals</a:t>
            </a:r>
            <a:r>
              <a:rPr lang="en-US" dirty="0" smtClean="0"/>
              <a:t>.  </a:t>
            </a:r>
          </a:p>
          <a:p>
            <a:r>
              <a:rPr lang="en-US" dirty="0" smtClean="0"/>
              <a:t>The sum with a </a:t>
            </a:r>
            <a:r>
              <a:rPr lang="en-US" dirty="0" smtClean="0">
                <a:solidFill>
                  <a:schemeClr val="accent2"/>
                </a:solidFill>
              </a:rPr>
              <a:t>value closest to 1 </a:t>
            </a:r>
            <a:r>
              <a:rPr lang="en-US" dirty="0" smtClean="0"/>
              <a:t>is the best fit line.</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024" y="3107330"/>
            <a:ext cx="3581400" cy="375067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3107330"/>
            <a:ext cx="3581400" cy="3750670"/>
          </a:xfrm>
          <a:prstGeom prst="rect">
            <a:avLst/>
          </a:prstGeom>
        </p:spPr>
      </p:pic>
    </p:spTree>
    <p:extLst>
      <p:ext uri="{BB962C8B-B14F-4D97-AF65-F5344CB8AC3E}">
        <p14:creationId xmlns:p14="http://schemas.microsoft.com/office/powerpoint/2010/main" val="136227305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961</TotalTime>
  <Words>1210</Words>
  <Application>Microsoft Office PowerPoint</Application>
  <PresentationFormat>On-screen Show (4:3)</PresentationFormat>
  <Paragraphs>101</Paragraphs>
  <Slides>13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Calibri</vt:lpstr>
      <vt:lpstr>Cambria Math</vt:lpstr>
      <vt:lpstr>Tw Cen MT</vt:lpstr>
      <vt:lpstr>Wingdings</vt:lpstr>
      <vt:lpstr>Wingdings 2</vt:lpstr>
      <vt:lpstr>Median</vt:lpstr>
      <vt:lpstr>A Robotic Hand with a Gentle Touch! Understand the Challenge</vt:lpstr>
      <vt:lpstr>Outline</vt:lpstr>
      <vt:lpstr>Curve Fitting</vt:lpstr>
      <vt:lpstr>Electrical Engineering Fundamentals</vt:lpstr>
      <vt:lpstr>Curve Modeling Equations</vt:lpstr>
      <vt:lpstr>Curve Fitting Graphs</vt:lpstr>
      <vt:lpstr>Regression and Correlation</vt:lpstr>
      <vt:lpstr>Curve Fitting with Linear Models</vt:lpstr>
      <vt:lpstr>Finding Best Fit Line Using Summation</vt:lpstr>
      <vt:lpstr>Finding Best Fit Line Using Summation</vt:lpstr>
      <vt:lpstr>Finding Best Fit Line Using Calculator</vt:lpstr>
      <vt:lpstr>Understand the Challenge</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Peek-a-boo! I see you! ALERT:  You’ve got company! Superman Vision</dc:title>
  <dc:creator>g-lavila</dc:creator>
  <cp:lastModifiedBy>Denise</cp:lastModifiedBy>
  <cp:revision>102</cp:revision>
  <dcterms:created xsi:type="dcterms:W3CDTF">2006-08-16T00:00:00Z</dcterms:created>
  <dcterms:modified xsi:type="dcterms:W3CDTF">2015-01-10T01:21:04Z</dcterms:modified>
</cp:coreProperties>
</file>