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9" r:id="rId4"/>
    <p:sldId id="260" r:id="rId5"/>
    <p:sldId id="261" r:id="rId6"/>
    <p:sldId id="262" r:id="rId7"/>
    <p:sldId id="263" r:id="rId8"/>
    <p:sldId id="264" r:id="rId9"/>
    <p:sldId id="265" r:id="rId10"/>
    <p:sldId id="267" r:id="rId11"/>
    <p:sldId id="25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08D8"/>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025" autoAdjust="0"/>
  </p:normalViewPr>
  <p:slideViewPr>
    <p:cSldViewPr>
      <p:cViewPr varScale="1">
        <p:scale>
          <a:sx n="71" d="100"/>
          <a:sy n="71" d="100"/>
        </p:scale>
        <p:origin x="31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596BC8E-ED1B-45A9-A018-8198877FE6C4}" type="datetimeFigureOut">
              <a:rPr lang="en-US"/>
              <a:pPr>
                <a:defRPr/>
              </a:pPr>
              <a:t>9/6/2013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8F94EC5-4F0F-4A49-973D-C7131A3A60D5}" type="slidenum">
              <a:rPr lang="en-US"/>
              <a:pPr>
                <a:defRPr/>
              </a:pPr>
              <a:t>‹#›</a:t>
            </a:fld>
            <a:endParaRPr lang="en-US"/>
          </a:p>
        </p:txBody>
      </p:sp>
    </p:spTree>
    <p:extLst>
      <p:ext uri="{BB962C8B-B14F-4D97-AF65-F5344CB8AC3E}">
        <p14:creationId xmlns:p14="http://schemas.microsoft.com/office/powerpoint/2010/main" val="1710550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Gill Sans MT" pitchFamily="34" charset="0"/>
              </a:defRPr>
            </a:lvl1pPr>
          </a:lstStyle>
          <a:p>
            <a:pPr>
              <a:defRPr/>
            </a:pPr>
            <a:endParaRPr lang="en-US"/>
          </a:p>
        </p:txBody>
      </p:sp>
      <p:sp>
        <p:nvSpPr>
          <p:cNvPr id="235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Gill Sans MT" pitchFamily="34" charset="0"/>
              </a:defRPr>
            </a:lvl1pPr>
          </a:lstStyle>
          <a:p>
            <a:pPr>
              <a:defRPr/>
            </a:pPr>
            <a:fld id="{9CFCA180-CDF1-4C4E-9427-1316EEB01878}" type="datetimeFigureOut">
              <a:rPr lang="en-US"/>
              <a:pPr>
                <a:defRPr/>
              </a:pPr>
              <a:t>9/6/2013</a:t>
            </a:fld>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Gill Sans MT" pitchFamily="34" charset="0"/>
              </a:defRPr>
            </a:lvl1pPr>
          </a:lstStyle>
          <a:p>
            <a:pPr>
              <a:defRPr/>
            </a:pPr>
            <a:endParaRPr 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ill Sans MT" pitchFamily="34" charset="0"/>
              </a:defRPr>
            </a:lvl1pPr>
          </a:lstStyle>
          <a:p>
            <a:pPr>
              <a:defRPr/>
            </a:pPr>
            <a:fld id="{A8F1BB8B-2AC5-40EF-90D7-C75B43399747}" type="slidenum">
              <a:rPr lang="en-US"/>
              <a:pPr>
                <a:defRPr/>
              </a:pPr>
              <a:t>‹#›</a:t>
            </a:fld>
            <a:endParaRPr lang="en-US"/>
          </a:p>
        </p:txBody>
      </p:sp>
    </p:spTree>
    <p:extLst>
      <p:ext uri="{BB962C8B-B14F-4D97-AF65-F5344CB8AC3E}">
        <p14:creationId xmlns:p14="http://schemas.microsoft.com/office/powerpoint/2010/main" val="34151997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2012 © The Invisible Radar Triangle activity, TeachEngineering.org</a:t>
            </a:r>
            <a:endParaRPr lang="en-US" altLang="en-US" dirty="0" smtClean="0"/>
          </a:p>
        </p:txBody>
      </p:sp>
    </p:spTree>
    <p:extLst>
      <p:ext uri="{BB962C8B-B14F-4D97-AF65-F5344CB8AC3E}">
        <p14:creationId xmlns:p14="http://schemas.microsoft.com/office/powerpoint/2010/main" val="3528942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54743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ln/>
          <a:extLst/>
        </p:spPr>
        <p:txBody>
          <a:bodyPr/>
          <a:lstStyle/>
          <a:p>
            <a:pPr marL="171450" lvl="0" indent="-171450">
              <a:buFont typeface="Arial" panose="020B0604020202020204" pitchFamily="34" charset="0"/>
              <a:buChar char="•"/>
            </a:pPr>
            <a:r>
              <a:rPr lang="en-US" sz="1200" kern="1200" dirty="0" smtClean="0">
                <a:solidFill>
                  <a:schemeClr val="tx1"/>
                </a:solidFill>
                <a:effectLst/>
                <a:latin typeface="Calibri" pitchFamily="34" charset="0"/>
                <a:ea typeface="+mn-ea"/>
                <a:cs typeface="+mn-cs"/>
              </a:rPr>
              <a:t>Radar imaging is used to create images of various objects to detect, classify and identify their sizes and directions of movement. For example, to conduct military surveillance, monitor weather and take images of the Earth and other planets. While many different types of radar systems are in use, this activity looks at the inverse synthetic aperture radar (ISAR). ISAR is widely used for military surveillance because of its ability to work in all weather conditions.</a:t>
            </a:r>
          </a:p>
          <a:p>
            <a:pPr marL="171450" indent="-171450">
              <a:buFont typeface="Arial" panose="020B0604020202020204" pitchFamily="34" charset="0"/>
              <a:buChar char="•"/>
            </a:pPr>
            <a:r>
              <a:rPr lang="en-US" sz="1200" kern="1200" dirty="0" smtClean="0">
                <a:solidFill>
                  <a:schemeClr val="tx1"/>
                </a:solidFill>
                <a:effectLst/>
                <a:latin typeface="Calibri" pitchFamily="34" charset="0"/>
                <a:ea typeface="+mn-ea"/>
                <a:cs typeface="+mn-cs"/>
              </a:rPr>
              <a:t>ISAR is a technique used to create radar images of targets that continually move, such as airplanes, cars and planets. A stationary antenna sends radio waves to a moving target. The radio waves are reflected back to the antenna, stored and processed to form a two-dimensional image (picture) of the target. (Wolff, 2012)</a:t>
            </a:r>
            <a:endParaRPr lang="en-US" dirty="0" smtClean="0"/>
          </a:p>
        </p:txBody>
      </p:sp>
    </p:spTree>
    <p:extLst>
      <p:ext uri="{BB962C8B-B14F-4D97-AF65-F5344CB8AC3E}">
        <p14:creationId xmlns:p14="http://schemas.microsoft.com/office/powerpoint/2010/main" val="3486096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If the target, radar and point of reference are connected by imaginary lines, they form a right triangle.  </a:t>
            </a:r>
          </a:p>
        </p:txBody>
      </p:sp>
    </p:spTree>
    <p:extLst>
      <p:ext uri="{BB962C8B-B14F-4D97-AF65-F5344CB8AC3E}">
        <p14:creationId xmlns:p14="http://schemas.microsoft.com/office/powerpoint/2010/main" val="320211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69813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34364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1153414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Use this slide to present the activity challenge.</a:t>
            </a:r>
          </a:p>
        </p:txBody>
      </p:sp>
    </p:spTree>
    <p:extLst>
      <p:ext uri="{BB962C8B-B14F-4D97-AF65-F5344CB8AC3E}">
        <p14:creationId xmlns:p14="http://schemas.microsoft.com/office/powerpoint/2010/main" val="3030974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Example to show students (see Procedure</a:t>
            </a:r>
            <a:r>
              <a:rPr lang="en-US" altLang="en-US" baseline="0" dirty="0" smtClean="0"/>
              <a:t> section of the activity write-up).</a:t>
            </a:r>
            <a:endParaRPr lang="en-US" altLang="en-US" dirty="0" smtClean="0"/>
          </a:p>
        </p:txBody>
      </p:sp>
    </p:spTree>
    <p:extLst>
      <p:ext uri="{BB962C8B-B14F-4D97-AF65-F5344CB8AC3E}">
        <p14:creationId xmlns:p14="http://schemas.microsoft.com/office/powerpoint/2010/main" val="3354191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10625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EFFA1081-7B36-4960-9ADD-F40B47AFA095}" type="datetime1">
              <a:rPr lang="en-US"/>
              <a:pPr>
                <a:defRPr/>
              </a:pPr>
              <a:t>9/6/2013</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9FE60FAE-161C-4E6F-B3C3-978A3889267A}" type="slidenum">
              <a:rPr lang="en-US"/>
              <a:pPr>
                <a:defRPr/>
              </a:pPr>
              <a:t>‹#›</a:t>
            </a:fld>
            <a:endParaRPr lang="en-US"/>
          </a:p>
        </p:txBody>
      </p:sp>
    </p:spTree>
    <p:extLst>
      <p:ext uri="{BB962C8B-B14F-4D97-AF65-F5344CB8AC3E}">
        <p14:creationId xmlns:p14="http://schemas.microsoft.com/office/powerpoint/2010/main" val="147360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08A10A87-9057-4605-88D8-882640A64419}" type="datetime1">
              <a:rPr lang="en-US"/>
              <a:pPr>
                <a:defRPr/>
              </a:pPr>
              <a:t>9/6/2013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28E36667-B3B0-4029-8A1F-C619DCD9170F}" type="slidenum">
              <a:rPr lang="en-US"/>
              <a:pPr>
                <a:defRPr/>
              </a:pPr>
              <a:t>‹#›</a:t>
            </a:fld>
            <a:endParaRPr lang="en-US"/>
          </a:p>
        </p:txBody>
      </p:sp>
    </p:spTree>
    <p:extLst>
      <p:ext uri="{BB962C8B-B14F-4D97-AF65-F5344CB8AC3E}">
        <p14:creationId xmlns:p14="http://schemas.microsoft.com/office/powerpoint/2010/main" val="1502779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D6F5131C-21FD-4E20-ACAE-11EA4C67BDCB}" type="datetime1">
              <a:rPr lang="en-US"/>
              <a:pPr>
                <a:defRPr/>
              </a:pPr>
              <a:t>9/6/2013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54177255-0155-4E4B-89A7-344F37858B42}" type="slidenum">
              <a:rPr lang="en-US"/>
              <a:pPr>
                <a:defRPr/>
              </a:pPr>
              <a:t>‹#›</a:t>
            </a:fld>
            <a:endParaRPr lang="en-US"/>
          </a:p>
        </p:txBody>
      </p:sp>
    </p:spTree>
    <p:extLst>
      <p:ext uri="{BB962C8B-B14F-4D97-AF65-F5344CB8AC3E}">
        <p14:creationId xmlns:p14="http://schemas.microsoft.com/office/powerpoint/2010/main" val="59620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96305695-1919-4CA3-985E-CE9CC1633350}" type="datetime1">
              <a:rPr lang="en-US"/>
              <a:pPr>
                <a:defRPr/>
              </a:pPr>
              <a:t>9/6/2013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EC48DA9-0AED-4C3D-991C-14DC03ED9383}" type="slidenum">
              <a:rPr lang="en-US"/>
              <a:pPr>
                <a:defRPr/>
              </a:pPr>
              <a:t>‹#›</a:t>
            </a:fld>
            <a:endParaRPr lang="en-US"/>
          </a:p>
        </p:txBody>
      </p:sp>
    </p:spTree>
    <p:extLst>
      <p:ext uri="{BB962C8B-B14F-4D97-AF65-F5344CB8AC3E}">
        <p14:creationId xmlns:p14="http://schemas.microsoft.com/office/powerpoint/2010/main" val="257153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E37F5EDF-8B73-454C-89E4-05B8A3F78337}" type="datetime1">
              <a:rPr lang="en-US"/>
              <a:pPr>
                <a:defRPr/>
              </a:pPr>
              <a:t>9/6/2013</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1515E287-6190-4B32-A7AB-D4FD3FACB8FB}" type="slidenum">
              <a:rPr lang="en-US"/>
              <a:pPr>
                <a:defRPr/>
              </a:pPr>
              <a:t>‹#›</a:t>
            </a:fld>
            <a:endParaRPr lang="en-US"/>
          </a:p>
        </p:txBody>
      </p:sp>
    </p:spTree>
    <p:extLst>
      <p:ext uri="{BB962C8B-B14F-4D97-AF65-F5344CB8AC3E}">
        <p14:creationId xmlns:p14="http://schemas.microsoft.com/office/powerpoint/2010/main" val="4107845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CF1B46B4-C8B0-4F46-B166-66739DEBDE0D}" type="datetime1">
              <a:rPr lang="en-US"/>
              <a:pPr>
                <a:defRPr/>
              </a:pPr>
              <a:t>9/6/2013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BC8D33C9-B3E1-4E3B-9C71-DAAA4ED083DE}" type="slidenum">
              <a:rPr lang="en-US"/>
              <a:pPr>
                <a:defRPr/>
              </a:pPr>
              <a:t>‹#›</a:t>
            </a:fld>
            <a:endParaRPr lang="en-US"/>
          </a:p>
        </p:txBody>
      </p:sp>
    </p:spTree>
    <p:extLst>
      <p:ext uri="{BB962C8B-B14F-4D97-AF65-F5344CB8AC3E}">
        <p14:creationId xmlns:p14="http://schemas.microsoft.com/office/powerpoint/2010/main" val="23509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15854F89-9CF7-4881-88DE-CB91E3E55974}" type="datetime1">
              <a:rPr lang="en-US"/>
              <a:pPr>
                <a:defRPr/>
              </a:pPr>
              <a:t>9/6/2013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C9A8E998-4094-446F-ABA9-709C2D5EF5DC}" type="slidenum">
              <a:rPr lang="en-US"/>
              <a:pPr>
                <a:defRPr/>
              </a:pPr>
              <a:t>‹#›</a:t>
            </a:fld>
            <a:endParaRPr lang="en-US"/>
          </a:p>
        </p:txBody>
      </p:sp>
    </p:spTree>
    <p:extLst>
      <p:ext uri="{BB962C8B-B14F-4D97-AF65-F5344CB8AC3E}">
        <p14:creationId xmlns:p14="http://schemas.microsoft.com/office/powerpoint/2010/main" val="242102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844E4649-5150-46CB-9D15-3E745D4AB876}" type="datetime1">
              <a:rPr lang="en-US"/>
              <a:pPr>
                <a:defRPr/>
              </a:pPr>
              <a:t>9/6/2013</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1F8BBB65-3351-4A46-9D3A-25E4BEE8C84E}" type="slidenum">
              <a:rPr lang="en-US"/>
              <a:pPr>
                <a:defRPr/>
              </a:pPr>
              <a:t>‹#›</a:t>
            </a:fld>
            <a:endParaRPr lang="en-US"/>
          </a:p>
        </p:txBody>
      </p:sp>
    </p:spTree>
    <p:extLst>
      <p:ext uri="{BB962C8B-B14F-4D97-AF65-F5344CB8AC3E}">
        <p14:creationId xmlns:p14="http://schemas.microsoft.com/office/powerpoint/2010/main" val="2582654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761512FF-8A39-4E0A-A1E6-E8D7748FDC5E}" type="datetime1">
              <a:rPr lang="en-US"/>
              <a:pPr>
                <a:defRPr/>
              </a:pPr>
              <a:t>9/6/2013</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ACD657C0-65C9-40CD-80E3-5A2E3393DD0C}" type="slidenum">
              <a:rPr lang="en-US"/>
              <a:pPr>
                <a:defRPr/>
              </a:pPr>
              <a:t>‹#›</a:t>
            </a:fld>
            <a:endParaRPr lang="en-US"/>
          </a:p>
        </p:txBody>
      </p:sp>
    </p:spTree>
    <p:extLst>
      <p:ext uri="{BB962C8B-B14F-4D97-AF65-F5344CB8AC3E}">
        <p14:creationId xmlns:p14="http://schemas.microsoft.com/office/powerpoint/2010/main" val="123672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D323B686-C1BF-4AA9-A65B-BB54F64B0053}" type="datetime1">
              <a:rPr lang="en-US"/>
              <a:pPr>
                <a:defRPr/>
              </a:pPr>
              <a:t>9/6/2013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4E552BE-A4C6-405E-B951-BE7575497211}" type="slidenum">
              <a:rPr lang="en-US"/>
              <a:pPr>
                <a:defRPr/>
              </a:pPr>
              <a:t>‹#›</a:t>
            </a:fld>
            <a:endParaRPr lang="en-US"/>
          </a:p>
        </p:txBody>
      </p:sp>
    </p:spTree>
    <p:extLst>
      <p:ext uri="{BB962C8B-B14F-4D97-AF65-F5344CB8AC3E}">
        <p14:creationId xmlns:p14="http://schemas.microsoft.com/office/powerpoint/2010/main" val="386646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854FDC3A-0215-4096-81E0-99F7AD7B7B93}" type="datetime1">
              <a:rPr lang="en-US"/>
              <a:pPr>
                <a:defRPr/>
              </a:pPr>
              <a:t>9/6/2013</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BB74F1B0-9881-4B6A-891E-74687D3CA2A1}" type="slidenum">
              <a:rPr lang="en-US"/>
              <a:pPr>
                <a:defRPr/>
              </a:pPr>
              <a:t>‹#›</a:t>
            </a:fld>
            <a:endParaRPr lang="en-US"/>
          </a:p>
        </p:txBody>
      </p:sp>
    </p:spTree>
    <p:extLst>
      <p:ext uri="{BB962C8B-B14F-4D97-AF65-F5344CB8AC3E}">
        <p14:creationId xmlns:p14="http://schemas.microsoft.com/office/powerpoint/2010/main" val="19968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54E9B7FA-4A3E-4EB2-AC01-8A3EA9DAAD35}" type="datetime1">
              <a:rPr lang="en-US"/>
              <a:pPr>
                <a:defRPr/>
              </a:pPr>
              <a:t>9/6/2013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39E4ECFE-0B79-4919-B466-3BF9BE2CC0B5}"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860" r:id="rId1"/>
    <p:sldLayoutId id="2147483855" r:id="rId2"/>
    <p:sldLayoutId id="2147483861" r:id="rId3"/>
    <p:sldLayoutId id="2147483856" r:id="rId4"/>
    <p:sldLayoutId id="2147483862" r:id="rId5"/>
    <p:sldLayoutId id="2147483857" r:id="rId6"/>
    <p:sldLayoutId id="2147483863" r:id="rId7"/>
    <p:sldLayoutId id="2147483864" r:id="rId8"/>
    <p:sldLayoutId id="2147483865" r:id="rId9"/>
    <p:sldLayoutId id="2147483858" r:id="rId10"/>
    <p:sldLayoutId id="2147483859"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audio" Target="file:///C:\Documents%20and%20Settings\Owner\Local%20Settings\Temporary%20Internet%20Files\Content.IE5\EX7C107M\MS910219550%5b1%5d.wav" TargetMode="External"/><Relationship Id="rId5" Type="http://schemas.openxmlformats.org/officeDocument/2006/relationships/image" Target="../media/image8.jpe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1" y="360363"/>
            <a:ext cx="7772400" cy="1471612"/>
          </a:xfrm>
        </p:spPr>
        <p:txBody>
          <a:bodyPr vert="horz" wrap="square" lIns="91440" tIns="45720" rIns="91440" bIns="45720" numCol="1" anchorCtr="0" compatLnSpc="1">
            <a:prstTxWarp prst="textNoShape">
              <a:avLst/>
            </a:prstTxWarp>
            <a:noAutofit/>
          </a:bodyPr>
          <a:lstStyle/>
          <a:p>
            <a:pPr eaLnBrk="1" hangingPunct="1">
              <a:defRPr/>
            </a:pPr>
            <a:r>
              <a:rPr lang="en-US" sz="5400" dirty="0" smtClean="0">
                <a:solidFill>
                  <a:srgbClr val="3008D8"/>
                </a:solidFill>
                <a:effectLst>
                  <a:outerShdw blurRad="38100" dist="38100" dir="2700000" algn="tl">
                    <a:srgbClr val="C0C0C0"/>
                  </a:outerShdw>
                </a:effectLst>
              </a:rPr>
              <a:t>The Invisible Radar Triangle</a:t>
            </a:r>
          </a:p>
        </p:txBody>
      </p:sp>
      <p:sp>
        <p:nvSpPr>
          <p:cNvPr id="16" name="TextBox 15"/>
          <p:cNvSpPr txBox="1"/>
          <p:nvPr/>
        </p:nvSpPr>
        <p:spPr>
          <a:xfrm>
            <a:off x="2219093" y="6029325"/>
            <a:ext cx="5181600" cy="246221"/>
          </a:xfrm>
          <a:prstGeom prst="rect">
            <a:avLst/>
          </a:prstGeom>
          <a:noFill/>
        </p:spPr>
        <p:txBody>
          <a:bodyPr>
            <a:spAutoFit/>
          </a:bodyPr>
          <a:lstStyle/>
          <a:p>
            <a:pPr fontAlgn="auto">
              <a:spcBef>
                <a:spcPts val="0"/>
              </a:spcBef>
              <a:spcAft>
                <a:spcPts val="0"/>
              </a:spcAft>
              <a:defRPr/>
            </a:pPr>
            <a:r>
              <a:rPr lang="en-US" sz="1000" dirty="0">
                <a:solidFill>
                  <a:schemeClr val="bg1">
                    <a:lumMod val="50000"/>
                  </a:schemeClr>
                </a:solidFill>
                <a:latin typeface="Times New Roman" panose="02020603050405020304" pitchFamily="18" charset="0"/>
                <a:cs typeface="Times New Roman" panose="02020603050405020304" pitchFamily="18" charset="0"/>
              </a:rPr>
              <a:t>Image source: US Air Force, http://www.af.mil/photos/media_search.asp?q=isar</a:t>
            </a:r>
          </a:p>
        </p:txBody>
      </p:sp>
      <p:pic>
        <p:nvPicPr>
          <p:cNvPr id="8200" name="Picture 8" descr="110217-F-SF323-600"/>
          <p:cNvPicPr>
            <a:picLocks noChangeAspect="1" noChangeArrowheads="1"/>
          </p:cNvPicPr>
          <p:nvPr/>
        </p:nvPicPr>
        <p:blipFill>
          <a:blip r:embed="rId5">
            <a:extLst>
              <a:ext uri="{28A0092B-C50C-407E-A947-70E740481C1C}">
                <a14:useLocalDpi xmlns:a14="http://schemas.microsoft.com/office/drawing/2010/main" val="0"/>
              </a:ext>
            </a:extLst>
          </a:blip>
          <a:srcRect l="22844" t="4929" b="11128"/>
          <a:stretch>
            <a:fillRect/>
          </a:stretch>
        </p:blipFill>
        <p:spPr bwMode="auto">
          <a:xfrm>
            <a:off x="2209800" y="1905000"/>
            <a:ext cx="5257800" cy="402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MS90298.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extLst>
              <a:ext uri="{28A0092B-C50C-407E-A947-70E740481C1C}">
                <a14:useLocalDpi xmlns:a14="http://schemas.microsoft.com/office/drawing/2010/main" val="0"/>
              </a:ext>
            </a:extLst>
          </a:blip>
          <a:srcRect/>
          <a:stretch>
            <a:fillRect/>
          </a:stretch>
        </p:blipFill>
        <p:spPr bwMode="auto">
          <a:xfrm>
            <a:off x="1447800" y="22098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12"/>
          </p:nvPr>
        </p:nvSpPr>
        <p:spPr/>
        <p:txBody>
          <a:bodyPr/>
          <a:lstStyle/>
          <a:p>
            <a:pPr>
              <a:defRPr/>
            </a:pPr>
            <a:fld id="{5EADCDDD-1165-43AE-ACEB-73436141396B}" type="slidenum">
              <a:rPr lang="en-US" smtClean="0"/>
              <a:pPr>
                <a:defRPr/>
              </a:pPr>
              <a:t>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8200"/>
                                        </p:tgtEl>
                                        <p:attrNameLst>
                                          <p:attrName>style.visibility</p:attrName>
                                        </p:attrNameLst>
                                      </p:cBhvr>
                                      <p:to>
                                        <p:strVal val="visible"/>
                                      </p:to>
                                    </p:set>
                                    <p:anim calcmode="lin" valueType="num">
                                      <p:cBhvr additive="base">
                                        <p:cTn id="7" dur="5000" fill="hold"/>
                                        <p:tgtEl>
                                          <p:spTgt spid="8200"/>
                                        </p:tgtEl>
                                        <p:attrNameLst>
                                          <p:attrName>ppt_x</p:attrName>
                                        </p:attrNameLst>
                                      </p:cBhvr>
                                      <p:tavLst>
                                        <p:tav tm="0">
                                          <p:val>
                                            <p:strVal val="1+#ppt_w/2"/>
                                          </p:val>
                                        </p:tav>
                                        <p:tav tm="100000">
                                          <p:val>
                                            <p:strVal val="#ppt_x"/>
                                          </p:val>
                                        </p:tav>
                                      </p:tavLst>
                                    </p:anim>
                                    <p:anim calcmode="lin" valueType="num">
                                      <p:cBhvr additive="base">
                                        <p:cTn id="8" dur="5000" fill="hold"/>
                                        <p:tgtEl>
                                          <p:spTgt spid="820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1" presetClass="mediacall" presetSubtype="0" fill="hold" nodeType="clickEffect">
                                  <p:stCondLst>
                                    <p:cond delay="0"/>
                                  </p:stCondLst>
                                  <p:childTnLst>
                                    <p:cmd type="call" cmd="playFrom(0.0)">
                                      <p:cBhvr>
                                        <p:cTn id="13" dur="11114" fill="hold"/>
                                        <p:tgtEl>
                                          <p:spTgt spid="6"/>
                                        </p:tgtEl>
                                      </p:cBhvr>
                                    </p:cmd>
                                  </p:childTnLst>
                                </p:cTn>
                              </p:par>
                            </p:childTnLst>
                          </p:cTn>
                        </p:par>
                      </p:childTnLst>
                    </p:cTn>
                  </p:par>
                </p:childTnLst>
              </p:cTn>
              <p:nextCondLst>
                <p:cond evt="onClick" delay="0">
                  <p:tgtEl>
                    <p:spTgt spid="6"/>
                  </p:tgtEl>
                </p:cond>
              </p:nextCondLst>
            </p:seq>
            <p:audio>
              <p:cMediaNode vol="80000">
                <p:cTn id="14" fill="hold" display="0">
                  <p:stCondLst>
                    <p:cond delay="indefinite"/>
                  </p:stCondLst>
                  <p:endCondLst>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7650" cy="1143000"/>
          </a:xfrm>
        </p:spPr>
        <p:txBody>
          <a:bodyPr>
            <a:normAutofit/>
          </a:bodyPr>
          <a:lstStyle/>
          <a:p>
            <a:pPr>
              <a:defRPr/>
            </a:pPr>
            <a:r>
              <a:rPr lang="en-US" sz="4400" dirty="0" smtClean="0">
                <a:solidFill>
                  <a:srgbClr val="3008D8"/>
                </a:solidFill>
              </a:rPr>
              <a:t>Infrared range sensor</a:t>
            </a:r>
            <a:endParaRPr lang="en-US" sz="4400" dirty="0">
              <a:solidFill>
                <a:srgbClr val="3008D8"/>
              </a:solidFill>
            </a:endParaRPr>
          </a:p>
        </p:txBody>
      </p:sp>
      <p:sp>
        <p:nvSpPr>
          <p:cNvPr id="17411" name="Content Placeholder 2"/>
          <p:cNvSpPr>
            <a:spLocks noGrp="1"/>
          </p:cNvSpPr>
          <p:nvPr>
            <p:ph idx="1"/>
          </p:nvPr>
        </p:nvSpPr>
        <p:spPr>
          <a:xfrm>
            <a:off x="1143000" y="1219200"/>
            <a:ext cx="7791450" cy="5029200"/>
          </a:xfrm>
        </p:spPr>
        <p:txBody>
          <a:bodyPr/>
          <a:lstStyle/>
          <a:p>
            <a:r>
              <a:rPr lang="en-US" altLang="en-US" sz="2400" dirty="0" smtClean="0"/>
              <a:t>Radars send radio waves to a target, the waves reflect back and are stored and processed to produce an image. </a:t>
            </a:r>
          </a:p>
          <a:p>
            <a:r>
              <a:rPr lang="en-US" altLang="en-US" sz="2400" b="1" dirty="0"/>
              <a:t>E</a:t>
            </a:r>
            <a:r>
              <a:rPr lang="en-US" altLang="en-US" sz="2400" b="1" dirty="0" smtClean="0"/>
              <a:t>ngineers use equations to calculate the distance between the radar and the airplane. </a:t>
            </a:r>
          </a:p>
          <a:p>
            <a:r>
              <a:rPr lang="en-US" altLang="en-US" sz="2400" dirty="0" smtClean="0"/>
              <a:t>In our activity, we will use an </a:t>
            </a:r>
            <a:r>
              <a:rPr lang="en-US" altLang="en-US" sz="2400" b="1" dirty="0" smtClean="0">
                <a:solidFill>
                  <a:schemeClr val="accent3"/>
                </a:solidFill>
              </a:rPr>
              <a:t>infrared range sensor </a:t>
            </a:r>
            <a:r>
              <a:rPr lang="en-US" altLang="en-US" sz="2400" dirty="0" smtClean="0"/>
              <a:t>and </a:t>
            </a:r>
            <a:r>
              <a:rPr lang="en-US" altLang="en-US" sz="2400" dirty="0" smtClean="0">
                <a:solidFill>
                  <a:schemeClr val="accent4"/>
                </a:solidFill>
              </a:rPr>
              <a:t>a </a:t>
            </a:r>
            <a:r>
              <a:rPr lang="en-US" altLang="en-US" sz="2400" dirty="0" err="1" smtClean="0">
                <a:solidFill>
                  <a:schemeClr val="accent4"/>
                </a:solidFill>
              </a:rPr>
              <a:t>multimeter</a:t>
            </a:r>
            <a:r>
              <a:rPr lang="en-US" altLang="en-US" sz="2400" dirty="0" smtClean="0">
                <a:solidFill>
                  <a:schemeClr val="accent4"/>
                </a:solidFill>
              </a:rPr>
              <a:t> </a:t>
            </a:r>
            <a:r>
              <a:rPr lang="en-US" altLang="en-US" sz="2400" dirty="0" smtClean="0"/>
              <a:t>to calculate the distance between the radar and the airplane.</a:t>
            </a:r>
          </a:p>
          <a:p>
            <a:r>
              <a:rPr lang="en-US" altLang="en-US" sz="2400" dirty="0" smtClean="0"/>
              <a:t>You will work in your groups</a:t>
            </a:r>
          </a:p>
          <a:p>
            <a:pPr>
              <a:buFont typeface="Wingdings 2" pitchFamily="18" charset="2"/>
              <a:buNone/>
            </a:pPr>
            <a:r>
              <a:rPr lang="en-US" altLang="en-US" sz="2400" dirty="0" smtClean="0"/>
              <a:t> 	to make and calibrate your </a:t>
            </a:r>
          </a:p>
          <a:p>
            <a:pPr>
              <a:buFont typeface="Wingdings 2" pitchFamily="18" charset="2"/>
              <a:buNone/>
            </a:pPr>
            <a:r>
              <a:rPr lang="en-US" altLang="en-US" sz="2400" dirty="0" smtClean="0"/>
              <a:t>	sensors.</a:t>
            </a:r>
            <a:endParaRPr lang="en-US" altLang="en-US" sz="3600" dirty="0" smtClean="0"/>
          </a:p>
        </p:txBody>
      </p:sp>
      <p:pic>
        <p:nvPicPr>
          <p:cNvPr id="17412" name="Picture 2" descr="F:\RET ENET RNAVA\Activity\sensor pictures\DSCN0559.JPG"/>
          <p:cNvPicPr>
            <a:picLocks noChangeAspect="1" noChangeArrowheads="1"/>
          </p:cNvPicPr>
          <p:nvPr/>
        </p:nvPicPr>
        <p:blipFill rotWithShape="1">
          <a:blip r:embed="rId2">
            <a:extLst>
              <a:ext uri="{28A0092B-C50C-407E-A947-70E740481C1C}">
                <a14:useLocalDpi xmlns:a14="http://schemas.microsoft.com/office/drawing/2010/main" val="0"/>
              </a:ext>
            </a:extLst>
          </a:blip>
          <a:srcRect l="8000" r="6000"/>
          <a:stretch/>
        </p:blipFill>
        <p:spPr bwMode="auto">
          <a:xfrm>
            <a:off x="5337175" y="3686175"/>
            <a:ext cx="32766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a:defRPr/>
            </a:pPr>
            <a:fld id="{5836FD78-09CA-431F-ABBF-4562F09576B6}" type="slidenum">
              <a:rPr lang="en-US" smtClean="0"/>
              <a:pPr>
                <a:defRPr/>
              </a:pPr>
              <a:t>10</a:t>
            </a:fld>
            <a:endParaRPr lang="en-US"/>
          </a:p>
        </p:txBody>
      </p:sp>
      <p:sp>
        <p:nvSpPr>
          <p:cNvPr id="6" name="Text Box 16"/>
          <p:cNvSpPr txBox="1">
            <a:spLocks noChangeArrowheads="1"/>
          </p:cNvSpPr>
          <p:nvPr/>
        </p:nvSpPr>
        <p:spPr bwMode="auto">
          <a:xfrm>
            <a:off x="2286000" y="6017567"/>
            <a:ext cx="28606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0"/>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0"/>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0"/>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0"/>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9pPr>
          </a:lstStyle>
          <a:p>
            <a:pPr algn="r" eaLnBrk="1" hangingPunct="1">
              <a:spcBef>
                <a:spcPct val="0"/>
              </a:spcBef>
              <a:buClrTx/>
              <a:buSzTx/>
              <a:buFontTx/>
              <a:buNone/>
            </a:pPr>
            <a:r>
              <a:rPr lang="en-US" altLang="en-US" sz="1050" i="1" dirty="0">
                <a:solidFill>
                  <a:schemeClr val="bg1">
                    <a:lumMod val="50000"/>
                  </a:schemeClr>
                </a:solidFill>
              </a:rPr>
              <a:t>Image source</a:t>
            </a:r>
            <a:r>
              <a:rPr lang="en-US" altLang="en-US" sz="1050" dirty="0">
                <a:solidFill>
                  <a:schemeClr val="bg1">
                    <a:lumMod val="50000"/>
                  </a:schemeClr>
                </a:solidFill>
              </a:rPr>
              <a:t>: </a:t>
            </a:r>
            <a:r>
              <a:rPr lang="en-US" sz="1050" dirty="0">
                <a:solidFill>
                  <a:schemeClr val="bg1">
                    <a:lumMod val="50000"/>
                  </a:schemeClr>
                </a:solidFill>
              </a:rPr>
              <a:t>2012 RET-ENET Program, The University of Texas-Pan American</a:t>
            </a:r>
            <a:endParaRPr lang="en-US" altLang="en-US" sz="1400" dirty="0">
              <a:solidFill>
                <a:schemeClr val="bg1">
                  <a:lumMod val="50000"/>
                </a:schemeClr>
              </a:solidFill>
              <a:latin typeface="Arial" charset="0"/>
            </a:endParaRPr>
          </a:p>
        </p:txBody>
      </p:sp>
      <p:pic>
        <p:nvPicPr>
          <p:cNvPr id="2052" name="Picture 4" descr="communications,radars,satellite dishes,technology,telecommunicatio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64700" y="390496"/>
            <a:ext cx="828704" cy="8287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906" y="2856378"/>
            <a:ext cx="7867650" cy="1143000"/>
          </a:xfrm>
        </p:spPr>
        <p:txBody>
          <a:bodyPr>
            <a:normAutofit/>
          </a:bodyPr>
          <a:lstStyle/>
          <a:p>
            <a:pPr eaLnBrk="1" fontAlgn="auto" hangingPunct="1">
              <a:spcAft>
                <a:spcPts val="0"/>
              </a:spcAft>
              <a:defRPr/>
            </a:pPr>
            <a:r>
              <a:rPr lang="en-US" sz="4400" dirty="0" smtClean="0">
                <a:solidFill>
                  <a:srgbClr val="3008D8"/>
                </a:solidFill>
              </a:rPr>
              <a:t>References</a:t>
            </a:r>
            <a:endParaRPr lang="en-US" sz="4400" dirty="0">
              <a:solidFill>
                <a:srgbClr val="3008D8"/>
              </a:solidFill>
            </a:endParaRPr>
          </a:p>
        </p:txBody>
      </p:sp>
      <p:sp>
        <p:nvSpPr>
          <p:cNvPr id="18435" name="Content Placeholder 2"/>
          <p:cNvSpPr>
            <a:spLocks noGrp="1"/>
          </p:cNvSpPr>
          <p:nvPr>
            <p:ph idx="1"/>
          </p:nvPr>
        </p:nvSpPr>
        <p:spPr>
          <a:xfrm>
            <a:off x="1066800" y="4038600"/>
            <a:ext cx="7867650" cy="1447800"/>
          </a:xfrm>
        </p:spPr>
        <p:txBody>
          <a:bodyPr/>
          <a:lstStyle/>
          <a:p>
            <a:pPr eaLnBrk="1" hangingPunct="1"/>
            <a:r>
              <a:rPr lang="en-US" altLang="en-US" sz="1600" dirty="0" smtClean="0"/>
              <a:t>Wolff, Christian. “</a:t>
            </a:r>
            <a:r>
              <a:rPr lang="en-US" altLang="en-US" sz="1600" i="1" dirty="0" smtClean="0"/>
              <a:t>Synthetic Aperture Radar.</a:t>
            </a:r>
            <a:r>
              <a:rPr lang="en-US" altLang="en-US" sz="1600" dirty="0" smtClean="0"/>
              <a:t>” Accessed July 6, 2012. (inspiration for triangle diagram) http://www.radartutorial.eu/20.airborne/ab07.en.html#this</a:t>
            </a:r>
          </a:p>
          <a:p>
            <a:pPr eaLnBrk="1" hangingPunct="1"/>
            <a:r>
              <a:rPr lang="en-US" altLang="en-US" sz="1600" dirty="0" smtClean="0"/>
              <a:t>“</a:t>
            </a:r>
            <a:r>
              <a:rPr lang="en-US" altLang="en-US" sz="1600" i="1" dirty="0" smtClean="0"/>
              <a:t>Video Gallery.</a:t>
            </a:r>
            <a:r>
              <a:rPr lang="en-US" altLang="en-US" sz="1600" dirty="0" smtClean="0"/>
              <a:t>” NASA. Accessed July 6, 2012. http://www.nasa.gov/multimedia/videogallery/index.html</a:t>
            </a:r>
          </a:p>
        </p:txBody>
      </p:sp>
      <p:sp>
        <p:nvSpPr>
          <p:cNvPr id="4" name="Slide Number Placeholder 3"/>
          <p:cNvSpPr>
            <a:spLocks noGrp="1"/>
          </p:cNvSpPr>
          <p:nvPr>
            <p:ph type="sldNum" sz="quarter" idx="12"/>
          </p:nvPr>
        </p:nvSpPr>
        <p:spPr/>
        <p:txBody>
          <a:bodyPr/>
          <a:lstStyle/>
          <a:p>
            <a:pPr>
              <a:defRPr/>
            </a:pPr>
            <a:fld id="{BC8D5BB4-3619-4828-902A-517D6E847A98}"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726363" cy="1058766"/>
          </a:xfrm>
        </p:spPr>
        <p:txBody>
          <a:bodyPr>
            <a:normAutofit/>
          </a:bodyPr>
          <a:lstStyle/>
          <a:p>
            <a:pPr eaLnBrk="1" fontAlgn="auto" hangingPunct="1">
              <a:spcAft>
                <a:spcPts val="0"/>
              </a:spcAft>
              <a:defRPr/>
            </a:pPr>
            <a:r>
              <a:rPr lang="en-US" sz="4400" dirty="0" smtClean="0">
                <a:solidFill>
                  <a:srgbClr val="3008D8"/>
                </a:solidFill>
              </a:rPr>
              <a:t>What is radar imaging?</a:t>
            </a:r>
            <a:endParaRPr lang="en-US" sz="4400" dirty="0">
              <a:solidFill>
                <a:srgbClr val="3008D8"/>
              </a:solidFill>
            </a:endParaRPr>
          </a:p>
        </p:txBody>
      </p:sp>
      <p:sp>
        <p:nvSpPr>
          <p:cNvPr id="9219" name="Content Placeholder 2"/>
          <p:cNvSpPr>
            <a:spLocks noGrp="1"/>
          </p:cNvSpPr>
          <p:nvPr>
            <p:ph idx="1"/>
          </p:nvPr>
        </p:nvSpPr>
        <p:spPr>
          <a:xfrm>
            <a:off x="996950" y="1066800"/>
            <a:ext cx="7391400" cy="3151344"/>
          </a:xfrm>
        </p:spPr>
        <p:txBody>
          <a:bodyPr/>
          <a:lstStyle/>
          <a:p>
            <a:pPr eaLnBrk="1" hangingPunct="1">
              <a:defRPr/>
            </a:pPr>
            <a:r>
              <a:rPr lang="en-US" sz="2400" dirty="0" smtClean="0">
                <a:latin typeface="Arial" pitchFamily="34" charset="0"/>
                <a:cs typeface="Arial" pitchFamily="34" charset="0"/>
              </a:rPr>
              <a:t>Radar imaging is used to detect objects that are far away.</a:t>
            </a:r>
          </a:p>
          <a:p>
            <a:pPr eaLnBrk="1" hangingPunct="1">
              <a:defRPr/>
            </a:pPr>
            <a:r>
              <a:rPr lang="en-US" sz="2400" dirty="0" smtClean="0">
                <a:latin typeface="Arial" pitchFamily="34" charset="0"/>
                <a:cs typeface="Arial" pitchFamily="34" charset="0"/>
              </a:rPr>
              <a:t>Many different types of radar imaging have been created, but in this activity, we will look at </a:t>
            </a:r>
            <a:r>
              <a:rPr lang="en-US" sz="2400" dirty="0" smtClean="0">
                <a:solidFill>
                  <a:schemeClr val="accent3"/>
                </a:solidFill>
                <a:latin typeface="Arial" pitchFamily="34" charset="0"/>
                <a:cs typeface="Arial" pitchFamily="34" charset="0"/>
              </a:rPr>
              <a:t>inverse synthetic aperture radar</a:t>
            </a:r>
            <a:r>
              <a:rPr lang="en-US" sz="2400" dirty="0" smtClean="0">
                <a:latin typeface="Arial" pitchFamily="34" charset="0"/>
                <a:cs typeface="Arial" pitchFamily="34" charset="0"/>
              </a:rPr>
              <a:t> (</a:t>
            </a:r>
            <a:r>
              <a:rPr lang="en-US" sz="2400" dirty="0" smtClean="0">
                <a:solidFill>
                  <a:schemeClr val="accent3"/>
                </a:solidFill>
                <a:latin typeface="Arial" pitchFamily="34" charset="0"/>
                <a:cs typeface="Arial" pitchFamily="34" charset="0"/>
              </a:rPr>
              <a:t>ISAR</a:t>
            </a:r>
            <a:r>
              <a:rPr lang="en-US" sz="2400" dirty="0" smtClean="0">
                <a:latin typeface="Arial" pitchFamily="34" charset="0"/>
                <a:cs typeface="Arial" pitchFamily="34" charset="0"/>
              </a:rPr>
              <a:t>).</a:t>
            </a:r>
          </a:p>
          <a:p>
            <a:pPr eaLnBrk="1" hangingPunct="1">
              <a:defRPr/>
            </a:pPr>
            <a:r>
              <a:rPr lang="en-US" altLang="en-US" sz="2400" dirty="0" smtClean="0">
                <a:latin typeface="Arial" charset="0"/>
              </a:rPr>
              <a:t>ISAR </a:t>
            </a:r>
            <a:r>
              <a:rPr lang="en-US" altLang="en-US" sz="2400" dirty="0">
                <a:latin typeface="Arial" charset="0"/>
              </a:rPr>
              <a:t>creates </a:t>
            </a:r>
            <a:r>
              <a:rPr lang="en-US" altLang="en-US" sz="2400" dirty="0" smtClean="0">
                <a:latin typeface="Arial" charset="0"/>
              </a:rPr>
              <a:t>images </a:t>
            </a:r>
            <a:r>
              <a:rPr lang="en-US" altLang="en-US" sz="2400" dirty="0">
                <a:latin typeface="Arial" charset="0"/>
              </a:rPr>
              <a:t>of </a:t>
            </a:r>
            <a:r>
              <a:rPr lang="en-US" altLang="en-US" sz="2400" dirty="0" smtClean="0">
                <a:latin typeface="Arial" charset="0"/>
              </a:rPr>
              <a:t>objects </a:t>
            </a:r>
            <a:r>
              <a:rPr lang="en-US" altLang="en-US" sz="2400" dirty="0">
                <a:latin typeface="Arial" charset="0"/>
              </a:rPr>
              <a:t>(</a:t>
            </a:r>
            <a:r>
              <a:rPr lang="en-US" altLang="en-US" sz="2400" dirty="0" smtClean="0">
                <a:solidFill>
                  <a:schemeClr val="accent4"/>
                </a:solidFill>
                <a:latin typeface="Arial" charset="0"/>
              </a:rPr>
              <a:t>targets</a:t>
            </a:r>
            <a:r>
              <a:rPr lang="en-US" altLang="en-US" sz="2400" dirty="0" smtClean="0">
                <a:latin typeface="Arial" charset="0"/>
              </a:rPr>
              <a:t>) </a:t>
            </a:r>
            <a:r>
              <a:rPr lang="en-US" altLang="en-US" sz="2400" dirty="0">
                <a:latin typeface="Arial" charset="0"/>
              </a:rPr>
              <a:t>that </a:t>
            </a:r>
            <a:r>
              <a:rPr lang="en-US" altLang="en-US" sz="2400" dirty="0" smtClean="0">
                <a:latin typeface="Arial" charset="0"/>
              </a:rPr>
              <a:t>are constantly </a:t>
            </a:r>
            <a:r>
              <a:rPr lang="en-US" altLang="en-US" sz="2400" dirty="0">
                <a:solidFill>
                  <a:schemeClr val="accent4"/>
                </a:solidFill>
                <a:latin typeface="Arial" charset="0"/>
              </a:rPr>
              <a:t>moving</a:t>
            </a:r>
            <a:r>
              <a:rPr lang="en-US" altLang="en-US" sz="2400" dirty="0">
                <a:latin typeface="Arial" charset="0"/>
              </a:rPr>
              <a:t> (such as airplanes, cars, planets, etc.).  </a:t>
            </a:r>
          </a:p>
          <a:p>
            <a:pPr eaLnBrk="1" hangingPunct="1">
              <a:defRPr/>
            </a:pPr>
            <a:endParaRPr lang="en-US" sz="2400" dirty="0" smtClean="0">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pPr>
              <a:defRPr/>
            </a:pPr>
            <a:fld id="{D8E8D4F4-3427-4318-AEF5-695499C72E2E}" type="slidenum">
              <a:rPr lang="en-US" smtClean="0"/>
              <a:pPr>
                <a:defRPr/>
              </a:pPr>
              <a:t>2</a:t>
            </a:fld>
            <a:endParaRPr 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4343400"/>
            <a:ext cx="5324755" cy="234806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vert="horz" wrap="square" lIns="91440" tIns="45720" rIns="91440" bIns="45720" numCol="1" anchorCtr="0" compatLnSpc="1">
            <a:prstTxWarp prst="textNoShape">
              <a:avLst/>
            </a:prstTxWarp>
            <a:normAutofit/>
          </a:bodyPr>
          <a:lstStyle/>
          <a:p>
            <a:pPr eaLnBrk="1" hangingPunct="1">
              <a:defRPr/>
            </a:pPr>
            <a:r>
              <a:rPr lang="en-US" sz="4400" dirty="0" smtClean="0">
                <a:solidFill>
                  <a:srgbClr val="3008D8"/>
                </a:solidFill>
                <a:effectLst>
                  <a:outerShdw blurRad="38100" dist="38100" dir="2700000" algn="tl">
                    <a:srgbClr val="C0C0C0"/>
                  </a:outerShdw>
                </a:effectLst>
              </a:rPr>
              <a:t>What about the triangle?</a:t>
            </a:r>
          </a:p>
        </p:txBody>
      </p:sp>
      <p:sp>
        <p:nvSpPr>
          <p:cNvPr id="10245" name="Content Placeholder 2"/>
          <p:cNvSpPr>
            <a:spLocks/>
          </p:cNvSpPr>
          <p:nvPr/>
        </p:nvSpPr>
        <p:spPr bwMode="auto">
          <a:xfrm>
            <a:off x="1295400" y="4282520"/>
            <a:ext cx="7467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82575" eaLnBrk="0" hangingPunct="0">
              <a:spcBef>
                <a:spcPts val="600"/>
              </a:spcBef>
              <a:buClr>
                <a:schemeClr val="accent1"/>
              </a:buClr>
              <a:buSzPct val="80000"/>
              <a:buFont typeface="Wingdings 2" pitchFamily="18" charset="2"/>
              <a:buChar char=""/>
              <a:defRPr sz="3200">
                <a:solidFill>
                  <a:schemeClr val="tx1"/>
                </a:solidFill>
                <a:latin typeface="Gill Sans MT" pitchFamily="34" charset="0"/>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0"/>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0"/>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0"/>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9pPr>
          </a:lstStyle>
          <a:p>
            <a:pPr eaLnBrk="1" hangingPunct="1"/>
            <a:r>
              <a:rPr lang="en-US" altLang="en-US" sz="2000" dirty="0">
                <a:latin typeface="Arial" charset="0"/>
              </a:rPr>
              <a:t>This </a:t>
            </a:r>
            <a:r>
              <a:rPr lang="en-US" altLang="en-US" sz="2000" dirty="0" smtClean="0">
                <a:latin typeface="Arial" charset="0"/>
              </a:rPr>
              <a:t>drawing illustrates </a:t>
            </a:r>
            <a:r>
              <a:rPr lang="en-US" altLang="en-US" sz="2000" dirty="0">
                <a:latin typeface="Arial" charset="0"/>
              </a:rPr>
              <a:t>a radar imaging scenario</a:t>
            </a:r>
            <a:r>
              <a:rPr lang="en-US" altLang="en-US" sz="2000" dirty="0" smtClean="0">
                <a:latin typeface="Arial" charset="0"/>
              </a:rPr>
              <a:t>.</a:t>
            </a:r>
            <a:r>
              <a:rPr lang="en-US" altLang="en-US" sz="2000" dirty="0">
                <a:latin typeface="Arial" charset="0"/>
                <a:sym typeface="Wingdings" panose="05000000000000000000" pitchFamily="2" charset="2"/>
              </a:rPr>
              <a:t> </a:t>
            </a:r>
            <a:r>
              <a:rPr lang="en-US" altLang="en-US" sz="2000" dirty="0" smtClean="0">
                <a:latin typeface="Arial" charset="0"/>
                <a:sym typeface="Wingdings" panose="05000000000000000000" pitchFamily="2" charset="2"/>
              </a:rPr>
              <a:t></a:t>
            </a:r>
            <a:endParaRPr lang="en-US" altLang="en-US" sz="2000" dirty="0">
              <a:latin typeface="Arial" charset="0"/>
            </a:endParaRPr>
          </a:p>
          <a:p>
            <a:pPr eaLnBrk="1" hangingPunct="1"/>
            <a:r>
              <a:rPr lang="en-US" altLang="en-US" sz="2000" dirty="0">
                <a:latin typeface="Arial" charset="0"/>
              </a:rPr>
              <a:t>The </a:t>
            </a:r>
            <a:r>
              <a:rPr lang="en-US" altLang="en-US" sz="2000" dirty="0" smtClean="0">
                <a:latin typeface="Arial" charset="0"/>
              </a:rPr>
              <a:t>distance </a:t>
            </a:r>
            <a:r>
              <a:rPr lang="en-US" altLang="en-US" sz="2000" dirty="0">
                <a:latin typeface="Arial" charset="0"/>
              </a:rPr>
              <a:t>from the radar to the </a:t>
            </a:r>
            <a:r>
              <a:rPr lang="en-US" altLang="en-US" sz="2000" dirty="0" smtClean="0">
                <a:latin typeface="Arial" charset="0"/>
              </a:rPr>
              <a:t>target is the </a:t>
            </a:r>
            <a:r>
              <a:rPr lang="en-US" altLang="en-US" sz="2000" b="1" dirty="0">
                <a:solidFill>
                  <a:schemeClr val="accent3"/>
                </a:solidFill>
                <a:latin typeface="Arial" charset="0"/>
              </a:rPr>
              <a:t>slant </a:t>
            </a:r>
            <a:r>
              <a:rPr lang="en-US" altLang="en-US" sz="2000" b="1" dirty="0" smtClean="0">
                <a:solidFill>
                  <a:schemeClr val="accent3"/>
                </a:solidFill>
                <a:latin typeface="Arial" charset="0"/>
              </a:rPr>
              <a:t>range</a:t>
            </a:r>
            <a:r>
              <a:rPr lang="en-US" altLang="en-US" sz="2000" dirty="0" smtClean="0">
                <a:latin typeface="Arial" charset="0"/>
              </a:rPr>
              <a:t>.</a:t>
            </a:r>
            <a:endParaRPr lang="en-US" altLang="en-US" sz="2000" dirty="0">
              <a:latin typeface="Arial" charset="0"/>
            </a:endParaRPr>
          </a:p>
          <a:p>
            <a:pPr eaLnBrk="1" hangingPunct="1"/>
            <a:r>
              <a:rPr lang="en-US" altLang="en-US" sz="2000" dirty="0">
                <a:latin typeface="Arial" charset="0"/>
              </a:rPr>
              <a:t>The </a:t>
            </a:r>
            <a:r>
              <a:rPr lang="en-US" altLang="en-US" sz="2000" dirty="0" smtClean="0">
                <a:latin typeface="Arial" charset="0"/>
              </a:rPr>
              <a:t>horizontal </a:t>
            </a:r>
            <a:r>
              <a:rPr lang="en-US" altLang="en-US" sz="2000" dirty="0">
                <a:latin typeface="Arial" charset="0"/>
              </a:rPr>
              <a:t>distance from the radar to a point of reference on the ground under the </a:t>
            </a:r>
            <a:r>
              <a:rPr lang="en-US" altLang="en-US" sz="2000" dirty="0" smtClean="0">
                <a:latin typeface="Arial" charset="0"/>
              </a:rPr>
              <a:t>target is the </a:t>
            </a:r>
            <a:r>
              <a:rPr lang="en-US" altLang="en-US" sz="2000" b="1" dirty="0">
                <a:solidFill>
                  <a:schemeClr val="accent3"/>
                </a:solidFill>
                <a:latin typeface="Arial" charset="0"/>
              </a:rPr>
              <a:t>ground </a:t>
            </a:r>
            <a:r>
              <a:rPr lang="en-US" altLang="en-US" sz="2000" b="1" dirty="0" smtClean="0">
                <a:solidFill>
                  <a:schemeClr val="accent3"/>
                </a:solidFill>
                <a:latin typeface="Arial" charset="0"/>
              </a:rPr>
              <a:t>range</a:t>
            </a:r>
            <a:r>
              <a:rPr lang="en-US" altLang="en-US" sz="2000" dirty="0" smtClean="0">
                <a:latin typeface="Arial" charset="0"/>
              </a:rPr>
              <a:t>. </a:t>
            </a:r>
            <a:endParaRPr lang="en-US" altLang="en-US" sz="2000" dirty="0">
              <a:latin typeface="Arial" charset="0"/>
            </a:endParaRPr>
          </a:p>
          <a:p>
            <a:pPr eaLnBrk="1" hangingPunct="1"/>
            <a:r>
              <a:rPr lang="en-US" altLang="en-US" sz="2000" dirty="0">
                <a:latin typeface="Arial" charset="0"/>
              </a:rPr>
              <a:t>The slant range, ground range and airplane’s altitude form an </a:t>
            </a:r>
            <a:r>
              <a:rPr lang="en-US" altLang="en-US" sz="2000" i="1" dirty="0">
                <a:solidFill>
                  <a:schemeClr val="accent3"/>
                </a:solidFill>
                <a:latin typeface="Arial" charset="0"/>
              </a:rPr>
              <a:t>invisible right triangle</a:t>
            </a:r>
            <a:r>
              <a:rPr lang="en-US" altLang="en-US" sz="2000" dirty="0">
                <a:latin typeface="Arial" charset="0"/>
              </a:rPr>
              <a:t>. Do you see it?</a:t>
            </a:r>
          </a:p>
        </p:txBody>
      </p:sp>
      <p:sp>
        <p:nvSpPr>
          <p:cNvPr id="14" name="Slide Number Placeholder 13"/>
          <p:cNvSpPr>
            <a:spLocks noGrp="1"/>
          </p:cNvSpPr>
          <p:nvPr>
            <p:ph type="sldNum" sz="quarter" idx="12"/>
          </p:nvPr>
        </p:nvSpPr>
        <p:spPr/>
        <p:txBody>
          <a:bodyPr/>
          <a:lstStyle/>
          <a:p>
            <a:pPr>
              <a:defRPr/>
            </a:pPr>
            <a:fld id="{71CCEACA-BCAE-4EF1-B855-1FEFB32830E4}" type="slidenum">
              <a:rPr lang="en-US" smtClean="0"/>
              <a:pPr>
                <a:defRPr/>
              </a:pPr>
              <a:t>3</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295400"/>
            <a:ext cx="6863644" cy="2895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p:cNvSpPr>
          <p:nvPr>
            <p:ph type="body" idx="1"/>
          </p:nvPr>
        </p:nvSpPr>
        <p:spPr>
          <a:xfrm>
            <a:off x="1447800" y="4191000"/>
            <a:ext cx="7010400" cy="1676400"/>
          </a:xfrm>
        </p:spPr>
        <p:txBody>
          <a:bodyPr/>
          <a:lstStyle/>
          <a:p>
            <a:pPr marL="82550" indent="0" eaLnBrk="1" hangingPunct="1">
              <a:buNone/>
            </a:pPr>
            <a:r>
              <a:rPr lang="en-US" altLang="en-US" sz="2400" dirty="0" smtClean="0">
                <a:latin typeface="Arial" charset="0"/>
                <a:cs typeface="Arial" charset="0"/>
              </a:rPr>
              <a:t>Engineers use this invisible triangle and different equations to calculate the </a:t>
            </a:r>
            <a:r>
              <a:rPr lang="en-US" altLang="en-US" sz="2400" dirty="0" smtClean="0">
                <a:solidFill>
                  <a:schemeClr val="accent3"/>
                </a:solidFill>
                <a:latin typeface="Arial" charset="0"/>
                <a:cs typeface="Arial" charset="0"/>
              </a:rPr>
              <a:t>distance</a:t>
            </a:r>
            <a:r>
              <a:rPr lang="en-US" altLang="en-US" sz="2400" dirty="0" smtClean="0">
                <a:latin typeface="Arial" charset="0"/>
                <a:cs typeface="Arial" charset="0"/>
              </a:rPr>
              <a:t>, </a:t>
            </a:r>
            <a:r>
              <a:rPr lang="en-US" altLang="en-US" sz="2400" dirty="0" smtClean="0">
                <a:solidFill>
                  <a:schemeClr val="accent3"/>
                </a:solidFill>
                <a:latin typeface="Arial" charset="0"/>
                <a:cs typeface="Arial" charset="0"/>
              </a:rPr>
              <a:t>direction</a:t>
            </a:r>
            <a:r>
              <a:rPr lang="en-US" altLang="en-US" sz="2400" dirty="0" smtClean="0">
                <a:latin typeface="Arial" charset="0"/>
                <a:cs typeface="Arial" charset="0"/>
              </a:rPr>
              <a:t> and </a:t>
            </a:r>
            <a:r>
              <a:rPr lang="en-US" altLang="en-US" sz="2400" dirty="0" smtClean="0">
                <a:solidFill>
                  <a:schemeClr val="accent3"/>
                </a:solidFill>
                <a:latin typeface="Arial" charset="0"/>
                <a:cs typeface="Arial" charset="0"/>
              </a:rPr>
              <a:t>elevation angle </a:t>
            </a:r>
            <a:r>
              <a:rPr lang="en-US" altLang="en-US" sz="2400" dirty="0" smtClean="0">
                <a:latin typeface="Arial" charset="0"/>
                <a:cs typeface="Arial" charset="0"/>
              </a:rPr>
              <a:t>of the target.</a:t>
            </a:r>
          </a:p>
        </p:txBody>
      </p:sp>
      <p:sp>
        <p:nvSpPr>
          <p:cNvPr id="13" name="Slide Number Placeholder 12"/>
          <p:cNvSpPr>
            <a:spLocks noGrp="1"/>
          </p:cNvSpPr>
          <p:nvPr>
            <p:ph type="sldNum" sz="quarter" idx="12"/>
          </p:nvPr>
        </p:nvSpPr>
        <p:spPr/>
        <p:txBody>
          <a:bodyPr/>
          <a:lstStyle/>
          <a:p>
            <a:pPr>
              <a:defRPr/>
            </a:pPr>
            <a:fld id="{86D6792E-F38A-475E-809B-87E6C466D6CB}" type="slidenum">
              <a:rPr lang="en-US" smtClean="0"/>
              <a:pPr>
                <a:defRPr/>
              </a:pPr>
              <a:t>4</a:t>
            </a:fld>
            <a:endParaRPr lang="en-US"/>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4556" y="1066800"/>
            <a:ext cx="6863644" cy="2895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bwMode="auto">
          <a:xfrm>
            <a:off x="1066800" y="762000"/>
            <a:ext cx="7867650" cy="1143000"/>
          </a:xfr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0" compatLnSpc="1">
            <a:prstTxWarp prst="textNoShape">
              <a:avLst/>
            </a:prstTxWarp>
            <a:normAutofit/>
          </a:bodyPr>
          <a:lstStyle/>
          <a:p>
            <a:pPr eaLnBrk="1" hangingPunct="1"/>
            <a:r>
              <a:rPr lang="en-US" altLang="en-US" sz="4400" dirty="0" smtClean="0">
                <a:solidFill>
                  <a:srgbClr val="3008D8"/>
                </a:solidFill>
                <a:effectLst/>
              </a:rPr>
              <a:t>Why do we need radar imaging? </a:t>
            </a:r>
          </a:p>
        </p:txBody>
      </p:sp>
      <p:sp>
        <p:nvSpPr>
          <p:cNvPr id="12291" name="Rectangle 3"/>
          <p:cNvSpPr>
            <a:spLocks noGrp="1"/>
          </p:cNvSpPr>
          <p:nvPr>
            <p:ph type="body" idx="1"/>
          </p:nvPr>
        </p:nvSpPr>
        <p:spPr>
          <a:xfrm>
            <a:off x="1066800" y="2133600"/>
            <a:ext cx="7867650" cy="4114800"/>
          </a:xfrm>
        </p:spPr>
        <p:txBody>
          <a:bodyPr/>
          <a:lstStyle/>
          <a:p>
            <a:pPr eaLnBrk="1" hangingPunct="1"/>
            <a:r>
              <a:rPr lang="en-US" altLang="en-US" sz="2400" dirty="0" smtClean="0">
                <a:latin typeface="Arial" charset="0"/>
                <a:cs typeface="Arial" charset="0"/>
              </a:rPr>
              <a:t>ISAR radar imaging is mainly used by government agencies for </a:t>
            </a:r>
            <a:r>
              <a:rPr lang="en-US" altLang="en-US" sz="2400" dirty="0" smtClean="0">
                <a:solidFill>
                  <a:schemeClr val="accent3"/>
                </a:solidFill>
                <a:latin typeface="Arial" charset="0"/>
                <a:cs typeface="Arial" charset="0"/>
              </a:rPr>
              <a:t>surveillance</a:t>
            </a:r>
            <a:r>
              <a:rPr lang="en-US" altLang="en-US" sz="2400" dirty="0" smtClean="0">
                <a:latin typeface="Arial" charset="0"/>
                <a:cs typeface="Arial" charset="0"/>
              </a:rPr>
              <a:t>.</a:t>
            </a:r>
          </a:p>
          <a:p>
            <a:pPr eaLnBrk="1" hangingPunct="1"/>
            <a:r>
              <a:rPr lang="en-US" altLang="en-US" sz="2400" dirty="0" smtClean="0">
                <a:latin typeface="Arial" charset="0"/>
                <a:cs typeface="Arial" charset="0"/>
              </a:rPr>
              <a:t>Engineers have designed many radar systems for </a:t>
            </a:r>
            <a:r>
              <a:rPr lang="en-US" altLang="en-US" sz="2400" dirty="0" smtClean="0">
                <a:solidFill>
                  <a:schemeClr val="accent4"/>
                </a:solidFill>
                <a:latin typeface="Arial" charset="0"/>
                <a:cs typeface="Arial" charset="0"/>
              </a:rPr>
              <a:t>many different uses</a:t>
            </a:r>
            <a:r>
              <a:rPr lang="en-US" altLang="en-US" sz="2400" dirty="0" smtClean="0">
                <a:latin typeface="Arial" charset="0"/>
                <a:cs typeface="Arial" charset="0"/>
              </a:rPr>
              <a:t>.</a:t>
            </a:r>
          </a:p>
          <a:p>
            <a:pPr eaLnBrk="1" hangingPunct="1"/>
            <a:r>
              <a:rPr lang="en-US" altLang="en-US" sz="2400" dirty="0" smtClean="0">
                <a:latin typeface="Arial" charset="0"/>
                <a:cs typeface="Arial" charset="0"/>
              </a:rPr>
              <a:t>For example, NASA uses different kinds of radars to </a:t>
            </a:r>
            <a:r>
              <a:rPr lang="en-US" altLang="en-US" sz="2400" dirty="0" smtClean="0">
                <a:solidFill>
                  <a:schemeClr val="accent3"/>
                </a:solidFill>
                <a:latin typeface="Arial" charset="0"/>
                <a:cs typeface="Arial" charset="0"/>
              </a:rPr>
              <a:t>study the Earth, other planets and space</a:t>
            </a:r>
            <a:r>
              <a:rPr lang="en-US" altLang="en-US" sz="2400" dirty="0" smtClean="0">
                <a:latin typeface="Arial" charset="0"/>
                <a:cs typeface="Arial" charset="0"/>
              </a:rPr>
              <a:t>.</a:t>
            </a:r>
          </a:p>
          <a:p>
            <a:pPr eaLnBrk="1" hangingPunct="1"/>
            <a:r>
              <a:rPr lang="en-US" altLang="en-US" sz="2400" dirty="0" smtClean="0">
                <a:latin typeface="Arial" charset="0"/>
                <a:cs typeface="Arial" charset="0"/>
              </a:rPr>
              <a:t>Radars </a:t>
            </a:r>
            <a:r>
              <a:rPr lang="en-US" altLang="en-US" sz="2400" dirty="0" smtClean="0">
                <a:latin typeface="Arial" charset="0"/>
                <a:cs typeface="Arial" charset="0"/>
              </a:rPr>
              <a:t>are </a:t>
            </a:r>
            <a:r>
              <a:rPr lang="en-US" altLang="en-US" sz="2400" dirty="0" smtClean="0">
                <a:latin typeface="Arial" charset="0"/>
                <a:cs typeface="Arial" charset="0"/>
              </a:rPr>
              <a:t>also used </a:t>
            </a:r>
            <a:r>
              <a:rPr lang="en-US" altLang="en-US" sz="2400" dirty="0" smtClean="0">
                <a:latin typeface="Arial" charset="0"/>
                <a:cs typeface="Arial" charset="0"/>
              </a:rPr>
              <a:t>to monitor </a:t>
            </a:r>
            <a:r>
              <a:rPr lang="en-US" altLang="en-US" sz="2400" dirty="0" smtClean="0">
                <a:solidFill>
                  <a:schemeClr val="accent3"/>
                </a:solidFill>
                <a:latin typeface="Arial" charset="0"/>
                <a:cs typeface="Arial" charset="0"/>
              </a:rPr>
              <a:t>weather</a:t>
            </a:r>
            <a:r>
              <a:rPr lang="en-US" altLang="en-US" sz="2400" dirty="0" smtClean="0">
                <a:latin typeface="Arial" charset="0"/>
                <a:cs typeface="Arial" charset="0"/>
              </a:rPr>
              <a:t>.</a:t>
            </a:r>
          </a:p>
          <a:p>
            <a:pPr lvl="1" eaLnBrk="1" hangingPunct="1">
              <a:buFont typeface="Verdana" pitchFamily="34" charset="0"/>
              <a:buNone/>
            </a:pPr>
            <a:endParaRPr lang="en-US" altLang="en-US" sz="3200" dirty="0" smtClean="0"/>
          </a:p>
        </p:txBody>
      </p:sp>
      <p:sp>
        <p:nvSpPr>
          <p:cNvPr id="4" name="Slide Number Placeholder 3"/>
          <p:cNvSpPr>
            <a:spLocks noGrp="1"/>
          </p:cNvSpPr>
          <p:nvPr>
            <p:ph type="sldNum" sz="quarter" idx="12"/>
          </p:nvPr>
        </p:nvSpPr>
        <p:spPr/>
        <p:txBody>
          <a:bodyPr/>
          <a:lstStyle/>
          <a:p>
            <a:pPr>
              <a:defRPr/>
            </a:pPr>
            <a:fld id="{5C8DDC60-B331-4210-8984-44F9253BEF85}" type="slidenum">
              <a:rPr lang="en-US" smtClean="0"/>
              <a:pPr>
                <a:defRPr/>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bwMode="auto">
          <a:xfrm>
            <a:off x="1066800" y="274638"/>
            <a:ext cx="7867650" cy="1143000"/>
          </a:xfr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0" compatLnSpc="1">
            <a:prstTxWarp prst="textNoShape">
              <a:avLst/>
            </a:prstTxWarp>
            <a:normAutofit/>
          </a:bodyPr>
          <a:lstStyle/>
          <a:p>
            <a:pPr eaLnBrk="1" hangingPunct="1"/>
            <a:r>
              <a:rPr lang="en-US" altLang="en-US" sz="4400" dirty="0" smtClean="0">
                <a:solidFill>
                  <a:srgbClr val="3008D8"/>
                </a:solidFill>
                <a:effectLst/>
              </a:rPr>
              <a:t>Radar imaging simulations</a:t>
            </a:r>
          </a:p>
        </p:txBody>
      </p:sp>
      <p:sp>
        <p:nvSpPr>
          <p:cNvPr id="13315" name="Rectangle 3"/>
          <p:cNvSpPr>
            <a:spLocks noGrp="1"/>
          </p:cNvSpPr>
          <p:nvPr>
            <p:ph type="body" idx="1"/>
          </p:nvPr>
        </p:nvSpPr>
        <p:spPr>
          <a:xfrm>
            <a:off x="1066800" y="1447800"/>
            <a:ext cx="5334000" cy="4724400"/>
          </a:xfrm>
        </p:spPr>
        <p:txBody>
          <a:bodyPr/>
          <a:lstStyle/>
          <a:p>
            <a:pPr eaLnBrk="1" hangingPunct="1"/>
            <a:r>
              <a:rPr lang="en-US" altLang="en-US" sz="2400" dirty="0" smtClean="0"/>
              <a:t>To continually improve existing radar imaging techniques, engineers have developed radar imaging </a:t>
            </a:r>
            <a:r>
              <a:rPr lang="en-US" altLang="en-US" sz="2400" dirty="0" smtClean="0">
                <a:solidFill>
                  <a:schemeClr val="accent3"/>
                </a:solidFill>
              </a:rPr>
              <a:t>simulators</a:t>
            </a:r>
            <a:r>
              <a:rPr lang="en-US" altLang="en-US" sz="2400" dirty="0" smtClean="0"/>
              <a:t>. </a:t>
            </a:r>
          </a:p>
          <a:p>
            <a:pPr eaLnBrk="1" hangingPunct="1"/>
            <a:r>
              <a:rPr lang="en-US" altLang="en-US" sz="2400" dirty="0" smtClean="0"/>
              <a:t> A radar imaging simulator uses a </a:t>
            </a:r>
            <a:r>
              <a:rPr lang="en-US" altLang="en-US" sz="2400" dirty="0" smtClean="0">
                <a:solidFill>
                  <a:schemeClr val="accent3"/>
                </a:solidFill>
              </a:rPr>
              <a:t>three-dimensional model </a:t>
            </a:r>
            <a:r>
              <a:rPr lang="en-US" altLang="en-US" sz="2400" dirty="0" smtClean="0"/>
              <a:t>of the target being studied to generate radar images and adjust parameters until the desired image quality is </a:t>
            </a:r>
            <a:r>
              <a:rPr lang="en-US" altLang="en-US" sz="2400" dirty="0" smtClean="0"/>
              <a:t>achieved.  </a:t>
            </a:r>
            <a:endParaRPr lang="en-US" altLang="en-US" sz="2400" dirty="0" smtClean="0"/>
          </a:p>
          <a:p>
            <a:pPr eaLnBrk="1" hangingPunct="1"/>
            <a:r>
              <a:rPr lang="en-US" altLang="en-US" sz="2400" dirty="0" smtClean="0">
                <a:solidFill>
                  <a:schemeClr val="accent3"/>
                </a:solidFill>
              </a:rPr>
              <a:t>Similarity</a:t>
            </a:r>
            <a:r>
              <a:rPr lang="en-US" altLang="en-US" sz="2400" dirty="0" smtClean="0"/>
              <a:t> and </a:t>
            </a:r>
            <a:r>
              <a:rPr lang="en-US" altLang="en-US" sz="2400" dirty="0" smtClean="0">
                <a:solidFill>
                  <a:schemeClr val="accent3"/>
                </a:solidFill>
              </a:rPr>
              <a:t>scaling</a:t>
            </a:r>
            <a:r>
              <a:rPr lang="en-US" altLang="en-US" sz="2400" dirty="0" smtClean="0"/>
              <a:t> are used to create three-dimensional scale models of targets. </a:t>
            </a:r>
          </a:p>
        </p:txBody>
      </p:sp>
      <p:pic>
        <p:nvPicPr>
          <p:cNvPr id="13316" name="Picture 6" descr="http://www.af.mil/shared/media/photodb/web/web_020222-F-1851B-00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6168" y="1417638"/>
            <a:ext cx="2371725" cy="3583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400799" y="5019787"/>
            <a:ext cx="2437093" cy="553998"/>
          </a:xfrm>
          <a:prstGeom prst="rect">
            <a:avLst/>
          </a:prstGeom>
          <a:noFill/>
        </p:spPr>
        <p:txBody>
          <a:bodyPr wrap="square">
            <a:spAutoFit/>
          </a:bodyPr>
          <a:lstStyle/>
          <a:p>
            <a:pPr fontAlgn="auto">
              <a:spcBef>
                <a:spcPts val="0"/>
              </a:spcBef>
              <a:spcAft>
                <a:spcPts val="0"/>
              </a:spcAft>
              <a:defRPr/>
            </a:pPr>
            <a:r>
              <a:rPr lang="en-US" sz="1000" dirty="0">
                <a:solidFill>
                  <a:schemeClr val="bg1">
                    <a:lumMod val="50000"/>
                  </a:schemeClr>
                </a:solidFill>
                <a:latin typeface="+mn-lt"/>
                <a:cs typeface="+mn-cs"/>
              </a:rPr>
              <a:t>Image source: US Air Force, model of E-3, http://www.af.mil/photos/media_search.asp?q=radar imaging </a:t>
            </a:r>
            <a:r>
              <a:rPr lang="en-US" sz="1000" dirty="0" err="1">
                <a:solidFill>
                  <a:schemeClr val="bg1">
                    <a:lumMod val="50000"/>
                  </a:schemeClr>
                </a:solidFill>
                <a:latin typeface="+mn-lt"/>
                <a:cs typeface="+mn-cs"/>
              </a:rPr>
              <a:t>simulation&amp;page</a:t>
            </a:r>
            <a:r>
              <a:rPr lang="en-US" sz="1000" dirty="0">
                <a:solidFill>
                  <a:schemeClr val="bg1">
                    <a:lumMod val="50000"/>
                  </a:schemeClr>
                </a:solidFill>
                <a:latin typeface="+mn-lt"/>
                <a:cs typeface="+mn-cs"/>
              </a:rPr>
              <a:t>=36</a:t>
            </a:r>
          </a:p>
        </p:txBody>
      </p:sp>
      <p:sp>
        <p:nvSpPr>
          <p:cNvPr id="7" name="Slide Number Placeholder 6"/>
          <p:cNvSpPr>
            <a:spLocks noGrp="1"/>
          </p:cNvSpPr>
          <p:nvPr>
            <p:ph type="sldNum" sz="quarter" idx="12"/>
          </p:nvPr>
        </p:nvSpPr>
        <p:spPr/>
        <p:txBody>
          <a:bodyPr/>
          <a:lstStyle/>
          <a:p>
            <a:pPr>
              <a:defRPr/>
            </a:pPr>
            <a:fld id="{02479EC1-389D-498F-96D1-D9F26283EEDA}"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bwMode="auto">
          <a:xfrm>
            <a:off x="1143000" y="274638"/>
            <a:ext cx="7791450" cy="1143000"/>
          </a:xfr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0" compatLnSpc="1">
            <a:prstTxWarp prst="textNoShape">
              <a:avLst/>
            </a:prstTxWarp>
            <a:normAutofit/>
          </a:bodyPr>
          <a:lstStyle/>
          <a:p>
            <a:pPr eaLnBrk="1" hangingPunct="1"/>
            <a:r>
              <a:rPr lang="en-US" altLang="en-US" sz="4400" dirty="0" smtClean="0">
                <a:solidFill>
                  <a:srgbClr val="3008D8"/>
                </a:solidFill>
                <a:effectLst/>
              </a:rPr>
              <a:t>Imagine…</a:t>
            </a:r>
          </a:p>
        </p:txBody>
      </p:sp>
      <p:sp>
        <p:nvSpPr>
          <p:cNvPr id="14339" name="Rectangle 3"/>
          <p:cNvSpPr>
            <a:spLocks noGrp="1"/>
          </p:cNvSpPr>
          <p:nvPr>
            <p:ph type="body" idx="1"/>
          </p:nvPr>
        </p:nvSpPr>
        <p:spPr>
          <a:xfrm>
            <a:off x="1143000" y="1219200"/>
            <a:ext cx="7543800" cy="1981200"/>
          </a:xfrm>
        </p:spPr>
        <p:txBody>
          <a:bodyPr/>
          <a:lstStyle/>
          <a:p>
            <a:pPr marL="82550" indent="0" eaLnBrk="1" hangingPunct="1">
              <a:buNone/>
            </a:pPr>
            <a:r>
              <a:rPr lang="en-US" altLang="en-US" sz="2400" dirty="0" smtClean="0"/>
              <a:t>Imagine you are an army soldier who monitors radar systems at a military base.  You are asked to make a presentation to a group of people describing how radar imagining is done.  </a:t>
            </a:r>
            <a:r>
              <a:rPr lang="en-US" altLang="en-US" sz="2400" dirty="0" smtClean="0">
                <a:solidFill>
                  <a:schemeClr val="accent3"/>
                </a:solidFill>
              </a:rPr>
              <a:t>Your audience is not familiar with radar imaging.  </a:t>
            </a:r>
          </a:p>
        </p:txBody>
      </p:sp>
      <p:pic>
        <p:nvPicPr>
          <p:cNvPr id="44041" name="MS910219550[1].wav">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4495800" y="762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10" descr="091014-F-4583H-99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2575" y="2885359"/>
            <a:ext cx="3619500" cy="240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5362574" y="5334000"/>
            <a:ext cx="3571875" cy="400110"/>
          </a:xfrm>
          <a:prstGeom prst="rect">
            <a:avLst/>
          </a:prstGeom>
          <a:noFill/>
        </p:spPr>
        <p:txBody>
          <a:bodyPr wrap="square">
            <a:spAutoFit/>
          </a:bodyPr>
          <a:lstStyle/>
          <a:p>
            <a:pPr fontAlgn="auto">
              <a:spcBef>
                <a:spcPts val="0"/>
              </a:spcBef>
              <a:spcAft>
                <a:spcPts val="0"/>
              </a:spcAft>
              <a:defRPr/>
            </a:pPr>
            <a:r>
              <a:rPr lang="en-US" sz="1000" dirty="0">
                <a:solidFill>
                  <a:schemeClr val="bg1">
                    <a:lumMod val="50000"/>
                  </a:schemeClr>
                </a:solidFill>
                <a:latin typeface="+mn-lt"/>
                <a:cs typeface="+mn-cs"/>
              </a:rPr>
              <a:t>Image source: US Air Force, http://www.af.mil/photos/media_search.asp?q=isar</a:t>
            </a:r>
          </a:p>
        </p:txBody>
      </p:sp>
      <p:sp>
        <p:nvSpPr>
          <p:cNvPr id="7" name="Slide Number Placeholder 6"/>
          <p:cNvSpPr>
            <a:spLocks noGrp="1"/>
          </p:cNvSpPr>
          <p:nvPr>
            <p:ph type="sldNum" sz="quarter" idx="12"/>
          </p:nvPr>
        </p:nvSpPr>
        <p:spPr/>
        <p:txBody>
          <a:bodyPr/>
          <a:lstStyle/>
          <a:p>
            <a:pPr>
              <a:defRPr/>
            </a:pPr>
            <a:fld id="{67290032-25B3-42DF-8430-DC18254FCA73}" type="slidenum">
              <a:rPr lang="en-US" smtClean="0"/>
              <a:pPr>
                <a:defRPr/>
              </a:pPr>
              <a:t>7</a:t>
            </a:fld>
            <a:endParaRPr lang="en-US"/>
          </a:p>
        </p:txBody>
      </p:sp>
      <p:sp>
        <p:nvSpPr>
          <p:cNvPr id="8" name="Rectangle 3"/>
          <p:cNvSpPr txBox="1">
            <a:spLocks/>
          </p:cNvSpPr>
          <p:nvPr/>
        </p:nvSpPr>
        <p:spPr bwMode="auto">
          <a:xfrm>
            <a:off x="1571625" y="5790731"/>
            <a:ext cx="6934200" cy="610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eaLnBrk="1" hangingPunct="1"/>
            <a:r>
              <a:rPr lang="en-US" altLang="en-US" sz="2400" dirty="0" smtClean="0">
                <a:solidFill>
                  <a:schemeClr val="accent3"/>
                </a:solidFill>
              </a:rPr>
              <a:t>How can a model help you present this concept?</a:t>
            </a:r>
            <a:endParaRPr lang="en-US" altLang="en-US" sz="2400" b="1" dirty="0" smtClean="0">
              <a:solidFill>
                <a:schemeClr val="accent3"/>
              </a:solidFill>
            </a:endParaRPr>
          </a:p>
        </p:txBody>
      </p:sp>
      <p:sp>
        <p:nvSpPr>
          <p:cNvPr id="9" name="Rectangle 3"/>
          <p:cNvSpPr txBox="1">
            <a:spLocks/>
          </p:cNvSpPr>
          <p:nvPr/>
        </p:nvSpPr>
        <p:spPr bwMode="auto">
          <a:xfrm>
            <a:off x="1131888" y="3200400"/>
            <a:ext cx="412273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indent="0" eaLnBrk="1" hangingPunct="1">
              <a:buFont typeface="Wingdings 2" pitchFamily="18" charset="2"/>
              <a:buNone/>
            </a:pPr>
            <a:r>
              <a:rPr lang="en-US" altLang="en-US" sz="2400" dirty="0" smtClean="0"/>
              <a:t>You decide to use </a:t>
            </a:r>
            <a:r>
              <a:rPr lang="en-US" altLang="en-US" sz="2400" dirty="0" smtClean="0">
                <a:solidFill>
                  <a:schemeClr val="accent3"/>
                </a:solidFill>
              </a:rPr>
              <a:t>a model</a:t>
            </a:r>
            <a:r>
              <a:rPr lang="en-US" altLang="en-US" sz="2400" dirty="0" smtClean="0"/>
              <a:t> to help your audience better understand your presentation.  Your model must be similar to the one shown in the presentation.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6107" fill="hold"/>
                                        <p:tgtEl>
                                          <p:spTgt spid="440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4041"/>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type="body" idx="1"/>
          </p:nvPr>
        </p:nvSpPr>
        <p:spPr>
          <a:xfrm>
            <a:off x="1143000" y="3276600"/>
            <a:ext cx="7848600" cy="3200400"/>
          </a:xfrm>
        </p:spPr>
        <p:txBody>
          <a:bodyPr/>
          <a:lstStyle/>
          <a:p>
            <a:pPr marL="82550" indent="0" eaLnBrk="1" hangingPunct="1">
              <a:lnSpc>
                <a:spcPct val="90000"/>
              </a:lnSpc>
              <a:buNone/>
            </a:pPr>
            <a:r>
              <a:rPr lang="en-US" altLang="en-US" sz="2400" dirty="0" smtClean="0"/>
              <a:t>You know the angle formed by the ground range and the airplane’s altitude is </a:t>
            </a:r>
            <a:r>
              <a:rPr lang="en-US" altLang="en-US" sz="2400" dirty="0" smtClean="0">
                <a:solidFill>
                  <a:schemeClr val="accent4"/>
                </a:solidFill>
              </a:rPr>
              <a:t>90 degrees</a:t>
            </a:r>
            <a:r>
              <a:rPr lang="en-US" altLang="en-US" sz="2400" dirty="0" smtClean="0"/>
              <a:t>.</a:t>
            </a:r>
          </a:p>
          <a:p>
            <a:pPr marL="82550" indent="0" eaLnBrk="1" hangingPunct="1">
              <a:lnSpc>
                <a:spcPct val="90000"/>
              </a:lnSpc>
              <a:buNone/>
            </a:pPr>
            <a:r>
              <a:rPr lang="en-US" altLang="en-US" sz="2400" dirty="0" smtClean="0"/>
              <a:t>You want to use an elevation angle of </a:t>
            </a:r>
            <a:r>
              <a:rPr lang="en-US" altLang="en-US" sz="2400" dirty="0" smtClean="0">
                <a:solidFill>
                  <a:schemeClr val="accent4"/>
                </a:solidFill>
              </a:rPr>
              <a:t>37 degrees </a:t>
            </a:r>
            <a:r>
              <a:rPr lang="en-US" altLang="en-US" sz="2400" dirty="0" smtClean="0"/>
              <a:t>(formed by the ground range and slant range).  </a:t>
            </a:r>
          </a:p>
          <a:p>
            <a:pPr eaLnBrk="1" hangingPunct="1">
              <a:lnSpc>
                <a:spcPct val="90000"/>
              </a:lnSpc>
            </a:pPr>
            <a:r>
              <a:rPr lang="en-US" altLang="en-US" sz="2400" dirty="0" smtClean="0">
                <a:solidFill>
                  <a:schemeClr val="accent3"/>
                </a:solidFill>
              </a:rPr>
              <a:t>How can you determine the third angle in the triangle?  </a:t>
            </a:r>
          </a:p>
          <a:p>
            <a:pPr eaLnBrk="1" hangingPunct="1">
              <a:lnSpc>
                <a:spcPct val="90000"/>
              </a:lnSpc>
            </a:pPr>
            <a:r>
              <a:rPr lang="en-US" altLang="en-US" sz="2400" dirty="0" smtClean="0">
                <a:solidFill>
                  <a:schemeClr val="accent3"/>
                </a:solidFill>
              </a:rPr>
              <a:t>How can you make a realistic model of the scenario?  </a:t>
            </a:r>
          </a:p>
          <a:p>
            <a:pPr eaLnBrk="1" hangingPunct="1">
              <a:lnSpc>
                <a:spcPct val="90000"/>
              </a:lnSpc>
            </a:pPr>
            <a:r>
              <a:rPr lang="en-US" altLang="en-US" sz="2400" dirty="0" smtClean="0">
                <a:solidFill>
                  <a:schemeClr val="accent3"/>
                </a:solidFill>
              </a:rPr>
              <a:t>How can the concept of similar figures help you construct a proportional model to make it more realistic? </a:t>
            </a:r>
          </a:p>
        </p:txBody>
      </p:sp>
      <p:sp>
        <p:nvSpPr>
          <p:cNvPr id="14" name="Slide Number Placeholder 13"/>
          <p:cNvSpPr>
            <a:spLocks noGrp="1"/>
          </p:cNvSpPr>
          <p:nvPr>
            <p:ph type="sldNum" sz="quarter" idx="12"/>
          </p:nvPr>
        </p:nvSpPr>
        <p:spPr/>
        <p:txBody>
          <a:bodyPr/>
          <a:lstStyle/>
          <a:p>
            <a:pPr>
              <a:defRPr/>
            </a:pPr>
            <a:fld id="{21D95AD7-A3DF-48CB-890F-0877E4274FAA}" type="slidenum">
              <a:rPr lang="en-US" smtClean="0"/>
              <a:pPr>
                <a:defRPr/>
              </a:pPr>
              <a:t>8</a:t>
            </a:fld>
            <a:endParaRPr lang="en-US"/>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208429"/>
            <a:ext cx="6858000" cy="2893219"/>
          </a:xfrm>
          <a:prstGeom prst="rect">
            <a:avLst/>
          </a:prstGeom>
        </p:spPr>
      </p:pic>
      <p:sp>
        <p:nvSpPr>
          <p:cNvPr id="15366" name="Text Box 13"/>
          <p:cNvSpPr txBox="1">
            <a:spLocks noChangeArrowheads="1"/>
          </p:cNvSpPr>
          <p:nvPr/>
        </p:nvSpPr>
        <p:spPr bwMode="auto">
          <a:xfrm>
            <a:off x="3200400" y="2209800"/>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0"/>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0"/>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0"/>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0"/>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9pPr>
          </a:lstStyle>
          <a:p>
            <a:pPr eaLnBrk="1" hangingPunct="1">
              <a:spcBef>
                <a:spcPct val="50000"/>
              </a:spcBef>
              <a:buClrTx/>
              <a:buSzTx/>
              <a:buFontTx/>
              <a:buNone/>
            </a:pPr>
            <a:r>
              <a:rPr lang="en-US" altLang="en-US" sz="1800" b="1" dirty="0">
                <a:latin typeface="Arial" charset="0"/>
              </a:rPr>
              <a:t>37</a:t>
            </a:r>
            <a:r>
              <a:rPr lang="en-US" altLang="en-US" sz="1800" dirty="0">
                <a:latin typeface="Arial" charset="0"/>
              </a:rPr>
              <a:t>°</a:t>
            </a:r>
          </a:p>
        </p:txBody>
      </p:sp>
      <p:sp>
        <p:nvSpPr>
          <p:cNvPr id="15365" name="Text Box 12"/>
          <p:cNvSpPr txBox="1">
            <a:spLocks noChangeArrowheads="1"/>
          </p:cNvSpPr>
          <p:nvPr/>
        </p:nvSpPr>
        <p:spPr bwMode="auto">
          <a:xfrm>
            <a:off x="6553200" y="2205318"/>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0"/>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0"/>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0"/>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0"/>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0"/>
              </a:defRPr>
            </a:lvl9pPr>
          </a:lstStyle>
          <a:p>
            <a:pPr eaLnBrk="1" hangingPunct="1">
              <a:spcBef>
                <a:spcPct val="50000"/>
              </a:spcBef>
              <a:buClrTx/>
              <a:buSzTx/>
              <a:buFontTx/>
              <a:buNone/>
            </a:pPr>
            <a:r>
              <a:rPr lang="en-US" altLang="en-US" sz="1800" b="1" dirty="0">
                <a:latin typeface="Arial" charset="0"/>
              </a:rPr>
              <a:t>90</a:t>
            </a:r>
            <a:r>
              <a:rPr lang="en-US" altLang="en-US" sz="1800" dirty="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bwMode="auto">
          <a:xfrm>
            <a:off x="1066800" y="274638"/>
            <a:ext cx="7867650" cy="1143000"/>
          </a:xfr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0" compatLnSpc="1">
            <a:prstTxWarp prst="textNoShape">
              <a:avLst/>
            </a:prstTxWarp>
            <a:normAutofit/>
          </a:bodyPr>
          <a:lstStyle/>
          <a:p>
            <a:pPr eaLnBrk="1" hangingPunct="1"/>
            <a:r>
              <a:rPr lang="en-US" altLang="en-US" sz="4400" dirty="0" smtClean="0">
                <a:solidFill>
                  <a:srgbClr val="3008D8"/>
                </a:solidFill>
                <a:effectLst/>
              </a:rPr>
              <a:t>Let’s Plan</a:t>
            </a:r>
          </a:p>
        </p:txBody>
      </p:sp>
      <p:sp>
        <p:nvSpPr>
          <p:cNvPr id="16387" name="Rectangle 3"/>
          <p:cNvSpPr>
            <a:spLocks noGrp="1"/>
          </p:cNvSpPr>
          <p:nvPr>
            <p:ph type="body" idx="1"/>
          </p:nvPr>
        </p:nvSpPr>
        <p:spPr>
          <a:xfrm>
            <a:off x="1066800" y="1447800"/>
            <a:ext cx="7867650" cy="3352800"/>
          </a:xfrm>
        </p:spPr>
        <p:txBody>
          <a:bodyPr/>
          <a:lstStyle/>
          <a:p>
            <a:pPr eaLnBrk="1" hangingPunct="1"/>
            <a:r>
              <a:rPr lang="en-US" altLang="en-US" sz="3600" dirty="0" smtClean="0"/>
              <a:t>First, design your model on paper.</a:t>
            </a:r>
          </a:p>
          <a:p>
            <a:pPr eaLnBrk="1" hangingPunct="1"/>
            <a:r>
              <a:rPr lang="en-US" altLang="en-US" sz="3600" dirty="0" smtClean="0"/>
              <a:t>When you are done, show it to me. </a:t>
            </a:r>
          </a:p>
        </p:txBody>
      </p:sp>
      <p:sp>
        <p:nvSpPr>
          <p:cNvPr id="4" name="Slide Number Placeholder 3"/>
          <p:cNvSpPr>
            <a:spLocks noGrp="1"/>
          </p:cNvSpPr>
          <p:nvPr>
            <p:ph type="sldNum" sz="quarter" idx="12"/>
          </p:nvPr>
        </p:nvSpPr>
        <p:spPr/>
        <p:txBody>
          <a:bodyPr/>
          <a:lstStyle/>
          <a:p>
            <a:pPr>
              <a:defRPr/>
            </a:pPr>
            <a:fld id="{5FCA0276-A5FE-40B5-A159-54E23CE0DAF0}"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1011</TotalTime>
  <Words>832</Words>
  <Application>Microsoft Office PowerPoint</Application>
  <PresentationFormat>On-screen Show (4:3)</PresentationFormat>
  <Paragraphs>65</Paragraphs>
  <Slides>11</Slides>
  <Notes>10</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Gill Sans MT</vt:lpstr>
      <vt:lpstr>Times New Roman</vt:lpstr>
      <vt:lpstr>Verdana</vt:lpstr>
      <vt:lpstr>Wingdings</vt:lpstr>
      <vt:lpstr>Wingdings 2</vt:lpstr>
      <vt:lpstr>Solstice</vt:lpstr>
      <vt:lpstr>The Invisible Radar Triangle</vt:lpstr>
      <vt:lpstr>What is radar imaging?</vt:lpstr>
      <vt:lpstr>What about the triangle?</vt:lpstr>
      <vt:lpstr>PowerPoint Presentation</vt:lpstr>
      <vt:lpstr>Why do we need radar imaging? </vt:lpstr>
      <vt:lpstr>Radar imaging simulations</vt:lpstr>
      <vt:lpstr>Imagine…</vt:lpstr>
      <vt:lpstr>PowerPoint Presentation</vt:lpstr>
      <vt:lpstr>Let’s Plan</vt:lpstr>
      <vt:lpstr>Infrared range sensor</vt:lpstr>
      <vt:lpstr>References</vt:lpstr>
    </vt:vector>
  </TitlesOfParts>
  <Company>UTPA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of ISAR Triangles</dc:title>
  <dc:creator>gst-rnava</dc:creator>
  <cp:lastModifiedBy>Denise</cp:lastModifiedBy>
  <cp:revision>64</cp:revision>
  <dcterms:created xsi:type="dcterms:W3CDTF">2012-06-28T20:02:25Z</dcterms:created>
  <dcterms:modified xsi:type="dcterms:W3CDTF">2013-09-07T01:03:52Z</dcterms:modified>
</cp:coreProperties>
</file>