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71" autoAdjust="0"/>
  </p:normalViewPr>
  <p:slideViewPr>
    <p:cSldViewPr>
      <p:cViewPr>
        <p:scale>
          <a:sx n="60" d="100"/>
          <a:sy n="60" d="100"/>
        </p:scale>
        <p:origin x="-684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st-epinion\Desktop\E.%20Pinon\positive%20tren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Pulse Rate After Exercise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  <c:pt idx="0">
                  <c:v>120</c:v>
                </c:pt>
                <c:pt idx="1">
                  <c:v>118</c:v>
                </c:pt>
                <c:pt idx="2">
                  <c:v>110</c:v>
                </c:pt>
                <c:pt idx="3">
                  <c:v>108</c:v>
                </c:pt>
                <c:pt idx="4">
                  <c:v>100</c:v>
                </c:pt>
                <c:pt idx="5">
                  <c:v>96</c:v>
                </c:pt>
                <c:pt idx="6">
                  <c:v>95</c:v>
                </c:pt>
                <c:pt idx="7">
                  <c:v>90</c:v>
                </c:pt>
                <c:pt idx="8">
                  <c:v>84</c:v>
                </c:pt>
                <c:pt idx="9">
                  <c:v>80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3139712"/>
        <c:axId val="223141888"/>
      </c:scatterChart>
      <c:valAx>
        <c:axId val="2231397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(minutes)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23141888"/>
        <c:crosses val="autoZero"/>
        <c:crossBetween val="midCat"/>
      </c:valAx>
      <c:valAx>
        <c:axId val="2231418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Pulse rate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2313971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# of Hours Studied versus Test Grade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Sheet1!$A$1:$A$16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  <c:pt idx="11">
                  <c:v>4</c:v>
                </c:pt>
                <c:pt idx="12">
                  <c:v>5</c:v>
                </c:pt>
                <c:pt idx="13">
                  <c:v>5</c:v>
                </c:pt>
                <c:pt idx="14">
                  <c:v>6</c:v>
                </c:pt>
                <c:pt idx="15">
                  <c:v>6</c:v>
                </c:pt>
              </c:numCache>
            </c:numRef>
          </c:xVal>
          <c:yVal>
            <c:numRef>
              <c:f>Sheet1!$B$1:$B$16</c:f>
              <c:numCache>
                <c:formatCode>General</c:formatCode>
                <c:ptCount val="16"/>
                <c:pt idx="0">
                  <c:v>50</c:v>
                </c:pt>
                <c:pt idx="1">
                  <c:v>60</c:v>
                </c:pt>
                <c:pt idx="2">
                  <c:v>65</c:v>
                </c:pt>
                <c:pt idx="3">
                  <c:v>70</c:v>
                </c:pt>
                <c:pt idx="4">
                  <c:v>70</c:v>
                </c:pt>
                <c:pt idx="5">
                  <c:v>78</c:v>
                </c:pt>
                <c:pt idx="6">
                  <c:v>83</c:v>
                </c:pt>
                <c:pt idx="7">
                  <c:v>70</c:v>
                </c:pt>
                <c:pt idx="8">
                  <c:v>74</c:v>
                </c:pt>
                <c:pt idx="9">
                  <c:v>80</c:v>
                </c:pt>
                <c:pt idx="10">
                  <c:v>82</c:v>
                </c:pt>
                <c:pt idx="11">
                  <c:v>87</c:v>
                </c:pt>
                <c:pt idx="12">
                  <c:v>85</c:v>
                </c:pt>
                <c:pt idx="13">
                  <c:v>90</c:v>
                </c:pt>
                <c:pt idx="14">
                  <c:v>96</c:v>
                </c:pt>
                <c:pt idx="15">
                  <c:v>100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126528"/>
        <c:axId val="229128448"/>
      </c:scatterChart>
      <c:valAx>
        <c:axId val="2291265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Hours studied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29128448"/>
        <c:crosses val="autoZero"/>
        <c:crossBetween val="midCat"/>
      </c:valAx>
      <c:valAx>
        <c:axId val="2291284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Test grade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2912652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Money Spent at Mall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Sheet1!$A$1:$A$12</c:f>
              <c:numCache>
                <c:formatCode>General</c:formatCode>
                <c:ptCount val="12"/>
                <c:pt idx="0">
                  <c:v>10</c:v>
                </c:pt>
                <c:pt idx="1">
                  <c:v>8</c:v>
                </c:pt>
                <c:pt idx="2">
                  <c:v>9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2</c:v>
                </c:pt>
                <c:pt idx="11">
                  <c:v>3</c:v>
                </c:pt>
              </c:numCache>
            </c:numRef>
          </c:xVal>
          <c:yVal>
            <c:numRef>
              <c:f>Sheet1!$B$1:$B$12</c:f>
              <c:numCache>
                <c:formatCode>General</c:formatCode>
                <c:ptCount val="12"/>
                <c:pt idx="0">
                  <c:v>40</c:v>
                </c:pt>
                <c:pt idx="1">
                  <c:v>15</c:v>
                </c:pt>
                <c:pt idx="2">
                  <c:v>24</c:v>
                </c:pt>
                <c:pt idx="3">
                  <c:v>20</c:v>
                </c:pt>
                <c:pt idx="4">
                  <c:v>10</c:v>
                </c:pt>
                <c:pt idx="5">
                  <c:v>35</c:v>
                </c:pt>
                <c:pt idx="6">
                  <c:v>50</c:v>
                </c:pt>
                <c:pt idx="7">
                  <c:v>70</c:v>
                </c:pt>
                <c:pt idx="8">
                  <c:v>18</c:v>
                </c:pt>
                <c:pt idx="9">
                  <c:v>25</c:v>
                </c:pt>
                <c:pt idx="10">
                  <c:v>100</c:v>
                </c:pt>
                <c:pt idx="11">
                  <c:v>60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5549824"/>
        <c:axId val="235551744"/>
      </c:scatterChart>
      <c:valAx>
        <c:axId val="235549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Hours at Mall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5551744"/>
        <c:crosses val="autoZero"/>
        <c:crossBetween val="midCat"/>
      </c:valAx>
      <c:valAx>
        <c:axId val="2355517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Dollars Spent at Mall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554982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# of Hours Studied versus Test Grade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Sheet1!$A$1:$A$16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  <c:pt idx="11">
                  <c:v>4</c:v>
                </c:pt>
                <c:pt idx="12">
                  <c:v>5</c:v>
                </c:pt>
                <c:pt idx="13">
                  <c:v>5</c:v>
                </c:pt>
                <c:pt idx="14">
                  <c:v>6</c:v>
                </c:pt>
                <c:pt idx="15">
                  <c:v>6</c:v>
                </c:pt>
              </c:numCache>
            </c:numRef>
          </c:xVal>
          <c:yVal>
            <c:numRef>
              <c:f>Sheet1!$B$1:$B$16</c:f>
              <c:numCache>
                <c:formatCode>General</c:formatCode>
                <c:ptCount val="16"/>
                <c:pt idx="0">
                  <c:v>50</c:v>
                </c:pt>
                <c:pt idx="1">
                  <c:v>60</c:v>
                </c:pt>
                <c:pt idx="2">
                  <c:v>65</c:v>
                </c:pt>
                <c:pt idx="3">
                  <c:v>70</c:v>
                </c:pt>
                <c:pt idx="4">
                  <c:v>70</c:v>
                </c:pt>
                <c:pt idx="5">
                  <c:v>78</c:v>
                </c:pt>
                <c:pt idx="6">
                  <c:v>83</c:v>
                </c:pt>
                <c:pt idx="7">
                  <c:v>70</c:v>
                </c:pt>
                <c:pt idx="8">
                  <c:v>74</c:v>
                </c:pt>
                <c:pt idx="9">
                  <c:v>80</c:v>
                </c:pt>
                <c:pt idx="10">
                  <c:v>82</c:v>
                </c:pt>
                <c:pt idx="11">
                  <c:v>87</c:v>
                </c:pt>
                <c:pt idx="12">
                  <c:v>85</c:v>
                </c:pt>
                <c:pt idx="13">
                  <c:v>90</c:v>
                </c:pt>
                <c:pt idx="14">
                  <c:v>96</c:v>
                </c:pt>
                <c:pt idx="15">
                  <c:v>100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5573632"/>
        <c:axId val="235575552"/>
      </c:scatterChart>
      <c:valAx>
        <c:axId val="235573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Hours studied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5575552"/>
        <c:crosses val="autoZero"/>
        <c:crossBetween val="midCat"/>
      </c:valAx>
      <c:valAx>
        <c:axId val="2355755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Test grade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557363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8D572C-3CC3-44FA-83CC-594F7C4F5FB2}" type="datetime1">
              <a:rPr lang="en-US"/>
              <a:pPr/>
              <a:t>10/31/2013</a:t>
            </a:fld>
            <a:endParaRPr lang="en-US"/>
          </a:p>
        </p:txBody>
      </p:sp>
      <p:sp>
        <p:nvSpPr>
          <p:cNvPr id="32772" name="Placeholder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276642-DDB3-479A-80FA-4F639C8EE4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4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72" charset="0"/>
        <a:ea typeface="ＭＳ Ｐゴシック" pitchFamily="-72" charset="-128"/>
        <a:cs typeface="ＭＳ Ｐゴシック" pitchFamily="-72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72" charset="0"/>
        <a:ea typeface="ＭＳ Ｐゴシック" pitchFamily="-72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72" charset="0"/>
        <a:ea typeface="ＭＳ Ｐゴシック" pitchFamily="-72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72" charset="0"/>
        <a:ea typeface="ＭＳ Ｐゴシック" pitchFamily="-72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72" charset="0"/>
        <a:ea typeface="ＭＳ Ｐゴシック" pitchFamily="-7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\Documents and Settings\gst-epinion\Local Settings\Temporary Internet Files\Content.IE5\3FKQDNGU\MC900438743[1]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44877" t="31678" b="13199"/>
          <a:stretch/>
        </p:blipFill>
        <p:spPr bwMode="auto">
          <a:xfrm>
            <a:off x="0" y="0"/>
            <a:ext cx="915507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D9F95-A2D4-46B7-AA45-E5E2ACF6FED6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CA42A-8393-48EC-9A72-BA7BD7EB0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B62BB-05C2-4FA1-9F59-1D33193E10BE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1F2D6-7DE3-47AC-9F67-790B26643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50579-69C1-4CA4-A18B-4389D9519562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F9DC-825C-449C-B8D7-F6F8F79B0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-2568" y="-44082"/>
            <a:ext cx="9146567" cy="7001474"/>
            <a:chOff x="-2124744" y="47296"/>
            <a:chExt cx="5646393" cy="6477243"/>
          </a:xfrm>
        </p:grpSpPr>
        <p:pic>
          <p:nvPicPr>
            <p:cNvPr id="11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4744" y="4869160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4744" y="3310758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4744" y="1702676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2406" y="47296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D95F2-400F-4E55-9C54-96CD2E899FEF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993F6-583F-40A5-BA96-4CE15DAC5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Straight Connector 20"/>
          <p:cNvSpPr>
            <a:spLocks noChangeShapeType="1"/>
          </p:cNvSpPr>
          <p:nvPr userDrawn="1"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31609-EDB9-4A4F-9814-2A84093EAB93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E1B8E-502F-4EB9-994C-FBAA3D6BB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-2568" y="-44082"/>
            <a:ext cx="9146567" cy="7001474"/>
            <a:chOff x="-2124744" y="47296"/>
            <a:chExt cx="5646393" cy="6477243"/>
          </a:xfrm>
        </p:grpSpPr>
        <p:pic>
          <p:nvPicPr>
            <p:cNvPr id="10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4744" y="4869160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4744" y="3310758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4744" y="1702676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2406" y="47296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ABC48-8A06-47F1-8164-8F8420124BC6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F3F64-2004-406C-BE21-9179ED076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Straight Connector 15"/>
          <p:cNvSpPr>
            <a:spLocks noChangeShapeType="1"/>
          </p:cNvSpPr>
          <p:nvPr userDrawn="1"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CC194-4C86-4890-9506-6202FC8010DB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6B99E-CA50-42A1-86BE-F9EA8646A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2568" y="-44082"/>
            <a:ext cx="9146567" cy="7001474"/>
            <a:chOff x="-2124744" y="47296"/>
            <a:chExt cx="5646393" cy="6477243"/>
          </a:xfrm>
        </p:grpSpPr>
        <p:pic>
          <p:nvPicPr>
            <p:cNvPr id="8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4744" y="4869160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4744" y="3310758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4744" y="1702676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2406" y="47296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8C5E6-7453-47FC-8671-DC2C4F497721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CAF25-2689-4DF3-A3C9-C125536E3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 userDrawn="1"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8CF5D-3907-4F06-B5E3-D5995BEF091F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C4954-7EA1-426A-B096-1FAB6F0EE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9852-C6EB-497F-8769-2A27D154030B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11A8F-1DFA-421C-ACCE-5E30EF26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CCB1E-8F90-48C8-97E7-C7AC0854D886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408C4-A6F7-4096-B324-E36E2A3EE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-2568" y="-44082"/>
            <a:ext cx="9146567" cy="7001474"/>
            <a:chOff x="-2124744" y="47296"/>
            <a:chExt cx="5646393" cy="6477243"/>
          </a:xfrm>
        </p:grpSpPr>
        <p:pic>
          <p:nvPicPr>
            <p:cNvPr id="14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1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4744" y="4869160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1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4744" y="3310758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1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4744" y="1702676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3" descr="C:\Documents and Settings\gst-epinion\Local Settings\Temporary Internet Files\Content.IE5\3FKQDNGU\MC900438743[1].jpg"/>
            <p:cNvPicPr>
              <a:picLocks noChangeAspect="1" noChangeArrowheads="1"/>
            </p:cNvPicPr>
            <p:nvPr userDrawn="1"/>
          </p:nvPicPr>
          <p:blipFill rotWithShape="1">
            <a:blip r:embed="rId1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45188" b="78565"/>
            <a:stretch/>
          </p:blipFill>
          <p:spPr bwMode="auto">
            <a:xfrm>
              <a:off x="-2122406" y="47296"/>
              <a:ext cx="5644055" cy="1655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545E44-CBEC-4471-A069-7830D66326C7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0DA561C-2402-458F-9285-1D326A2B8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1" r:id="rId4"/>
    <p:sldLayoutId id="2147483735" r:id="rId5"/>
    <p:sldLayoutId id="2147483730" r:id="rId6"/>
    <p:sldLayoutId id="2147483736" r:id="rId7"/>
    <p:sldLayoutId id="2147483737" r:id="rId8"/>
    <p:sldLayoutId id="2147483738" r:id="rId9"/>
    <p:sldLayoutId id="2147483729" r:id="rId10"/>
    <p:sldLayoutId id="214748373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ＭＳ Ｐゴシック" pitchFamily="-72" charset="-128"/>
          <a:cs typeface="ＭＳ Ｐゴシック" pitchFamily="-72" charset="-128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pitchFamily="-72" charset="-128"/>
          <a:cs typeface="ＭＳ Ｐゴシック" pitchFamily="-72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pitchFamily="-72" charset="-128"/>
          <a:cs typeface="ＭＳ Ｐゴシック" pitchFamily="-72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pitchFamily="-72" charset="-128"/>
          <a:cs typeface="ＭＳ Ｐゴシック" pitchFamily="-72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pitchFamily="-72" charset="-128"/>
          <a:cs typeface="ＭＳ Ｐゴシック" pitchFamily="-7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pitchFamily="-72" charset="-128"/>
          <a:cs typeface="ＭＳ Ｐゴシック" pitchFamily="-7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pitchFamily="-72" charset="-128"/>
          <a:cs typeface="ＭＳ Ｐゴシック" pitchFamily="-7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pitchFamily="-72" charset="-128"/>
          <a:cs typeface="ＭＳ Ｐゴシック" pitchFamily="-7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-72" charset="2"/>
        <a:buChar char=""/>
        <a:defRPr sz="3200" kern="1200">
          <a:solidFill>
            <a:schemeClr val="tx2"/>
          </a:solidFill>
          <a:latin typeface="+mn-lt"/>
          <a:ea typeface="ＭＳ Ｐゴシック" pitchFamily="-72" charset="-128"/>
          <a:cs typeface="ＭＳ Ｐゴシック" pitchFamily="-72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-72" charset="2"/>
        <a:buChar char=""/>
        <a:defRPr sz="2800" kern="1200">
          <a:solidFill>
            <a:schemeClr val="tx2"/>
          </a:solidFill>
          <a:latin typeface="+mn-lt"/>
          <a:ea typeface="ＭＳ Ｐゴシック" pitchFamily="-72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-72" charset="2"/>
        <a:buChar char=""/>
        <a:defRPr sz="2400" kern="1200">
          <a:solidFill>
            <a:schemeClr val="tx2"/>
          </a:solidFill>
          <a:latin typeface="+mn-lt"/>
          <a:ea typeface="ＭＳ Ｐゴシック" pitchFamily="-72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-72" charset="2"/>
        <a:buChar char=""/>
        <a:defRPr sz="2000" kern="1200">
          <a:solidFill>
            <a:schemeClr val="tx2"/>
          </a:solidFill>
          <a:latin typeface="+mn-lt"/>
          <a:ea typeface="ＭＳ Ｐゴシック" pitchFamily="-72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-72" charset="2"/>
        <a:buChar char=""/>
        <a:defRPr kern="1200">
          <a:solidFill>
            <a:schemeClr val="tx2"/>
          </a:solidFill>
          <a:latin typeface="+mn-lt"/>
          <a:ea typeface="ＭＳ Ｐゴシック" pitchFamily="-72" charset="-128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dc.gov/healthyweight/assessing/bmi/childrens_bmi/about_childrens_bmi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eart.org/HEARTORG/Conditions/HighBloodPressure/AboutHighBloodPressure/Understanding-Blood-Pressure-Readings_UCM_301764_Article.jsp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272" y="4653136"/>
            <a:ext cx="8458200" cy="1222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SENSORS AND SCATTERPLOTS</a:t>
            </a:r>
            <a:endParaRPr lang="en-US" sz="48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600" b="1" dirty="0" smtClean="0">
                <a:solidFill>
                  <a:schemeClr val="tx2"/>
                </a:solidFill>
                <a:ea typeface="+mn-ea"/>
                <a:cs typeface="+mn-cs"/>
              </a:rPr>
              <a:t>Introduction</a:t>
            </a:r>
            <a:r>
              <a:rPr lang="en-US" dirty="0" smtClean="0">
                <a:solidFill>
                  <a:schemeClr val="tx2"/>
                </a:solidFill>
                <a:ea typeface="+mn-ea"/>
                <a:cs typeface="+mn-cs"/>
              </a:rPr>
              <a:t> </a:t>
            </a:r>
            <a:endParaRPr lang="en-US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404664"/>
            <a:ext cx="8686800" cy="838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Body mass index (</a:t>
            </a:r>
            <a:r>
              <a:rPr lang="en-US" dirty="0" err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bmi</a:t>
            </a:r>
            <a:r>
              <a:rPr lang="en-US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)</a:t>
            </a:r>
            <a:endParaRPr lang="en-US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554163"/>
            <a:ext cx="6283424" cy="4525962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 smtClean="0">
                <a:ea typeface="+mn-ea"/>
                <a:cs typeface="+mn-cs"/>
              </a:rPr>
              <a:t>BMI is a number calculated from your weight and height.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300" dirty="0" smtClean="0">
                <a:ea typeface="+mn-ea"/>
                <a:cs typeface="+mn-cs"/>
              </a:rPr>
              <a:t>		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300" dirty="0" smtClean="0">
                <a:ea typeface="+mn-ea"/>
                <a:cs typeface="+mn-cs"/>
              </a:rPr>
              <a:t>			BMI = </a:t>
            </a:r>
            <a:r>
              <a:rPr lang="en-US" sz="3300" u="sng" dirty="0" smtClean="0">
                <a:ea typeface="+mn-ea"/>
                <a:cs typeface="+mn-cs"/>
              </a:rPr>
              <a:t>(weight, kg)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300" dirty="0" smtClean="0">
                <a:ea typeface="+mn-ea"/>
                <a:cs typeface="+mn-cs"/>
              </a:rPr>
              <a:t>			     	 (height, m)</a:t>
            </a:r>
            <a:r>
              <a:rPr lang="en-US" sz="3300" baseline="30000" dirty="0" smtClean="0">
                <a:ea typeface="+mn-ea"/>
                <a:cs typeface="+mn-cs"/>
              </a:rPr>
              <a:t>2</a:t>
            </a:r>
            <a:endParaRPr lang="en-US" sz="3300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300" dirty="0" smtClean="0">
                <a:ea typeface="+mn-ea"/>
                <a:cs typeface="+mn-cs"/>
              </a:rPr>
              <a:t>	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dirty="0">
                <a:ea typeface="+mn-ea"/>
                <a:cs typeface="+mn-cs"/>
              </a:rPr>
              <a:t>The number is used by medical professionals to </a:t>
            </a:r>
            <a:r>
              <a:rPr lang="en-US" dirty="0">
                <a:ea typeface="+mn-ea"/>
                <a:cs typeface="+mn-cs"/>
              </a:rPr>
              <a:t>screen for health </a:t>
            </a:r>
            <a:r>
              <a:rPr lang="en-US" dirty="0">
                <a:ea typeface="+mn-ea"/>
                <a:cs typeface="+mn-cs"/>
              </a:rPr>
              <a:t>problems.</a:t>
            </a:r>
            <a:endParaRPr lang="en-US" dirty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4339" name="Picture 4" descr="C:\Documents and Settings\gst-epinion\Local Settings\Temporary Internet Files\Content.IE5\3ILNINIX\MP90040049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628800"/>
            <a:ext cx="18303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67544" y="6238416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000" dirty="0" smtClean="0"/>
              <a:t>Source:  </a:t>
            </a:r>
            <a:r>
              <a:rPr lang="en-US" sz="1000" dirty="0" smtClean="0">
                <a:hlinkClick r:id="rId4"/>
              </a:rPr>
              <a:t>http</a:t>
            </a:r>
            <a:r>
              <a:rPr lang="en-US" sz="1000" dirty="0">
                <a:hlinkClick r:id="rId4"/>
              </a:rPr>
              <a:t>://</a:t>
            </a:r>
            <a:r>
              <a:rPr lang="en-US" sz="1000" dirty="0" smtClean="0">
                <a:hlinkClick r:id="rId4"/>
              </a:rPr>
              <a:t>www.cdc.gov/healthyweight/assessing/bmi/childrens_bmi/about_childrens_bmi.html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i="1" dirty="0" smtClean="0"/>
              <a:t>Image </a:t>
            </a:r>
            <a:r>
              <a:rPr lang="en-US" sz="1000" i="1" dirty="0"/>
              <a:t>source:  </a:t>
            </a:r>
            <a:r>
              <a:rPr lang="en-US" sz="1000" dirty="0"/>
              <a:t>Copyright © 2004 Microsoft Corporation, One Microsoft Way, Redmond, WA 98052-6399 USA. All rights </a:t>
            </a:r>
            <a:r>
              <a:rPr lang="en-US" sz="1000" dirty="0"/>
              <a:t>reserved.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Blood </a:t>
            </a:r>
            <a:r>
              <a:rPr lang="en-US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pressure (BP)</a:t>
            </a:r>
            <a:endParaRPr lang="en-US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5362" name="Content Placeholder 5"/>
          <p:cNvSpPr>
            <a:spLocks noGrp="1"/>
          </p:cNvSpPr>
          <p:nvPr>
            <p:ph idx="1"/>
          </p:nvPr>
        </p:nvSpPr>
        <p:spPr>
          <a:xfrm>
            <a:off x="304800" y="1219200"/>
            <a:ext cx="7003504" cy="4946104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800" dirty="0">
                <a:ea typeface="+mn-ea"/>
                <a:cs typeface="+mn-cs"/>
              </a:rPr>
              <a:t>Each time your heart beats, it </a:t>
            </a:r>
            <a:r>
              <a:rPr lang="en-US" sz="2800" dirty="0">
                <a:ea typeface="+mn-ea"/>
                <a:cs typeface="+mn-cs"/>
              </a:rPr>
              <a:t>pumps </a:t>
            </a:r>
            <a:r>
              <a:rPr lang="en-US" sz="2800" dirty="0">
                <a:ea typeface="+mn-ea"/>
                <a:cs typeface="+mn-cs"/>
              </a:rPr>
              <a:t>blood into your </a:t>
            </a:r>
            <a:r>
              <a:rPr lang="en-US" sz="2800" dirty="0">
                <a:ea typeface="+mn-ea"/>
                <a:cs typeface="+mn-cs"/>
              </a:rPr>
              <a:t>arteries.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800" dirty="0">
                <a:ea typeface="+mn-ea"/>
                <a:cs typeface="+mn-cs"/>
              </a:rPr>
              <a:t>Blood </a:t>
            </a:r>
            <a:r>
              <a:rPr lang="en-US" sz="2800" dirty="0">
                <a:ea typeface="+mn-ea"/>
                <a:cs typeface="+mn-cs"/>
              </a:rPr>
              <a:t>pressure is the force of blood pushing against the walls of the </a:t>
            </a:r>
            <a:r>
              <a:rPr lang="en-US" sz="2800" dirty="0" smtClean="0">
                <a:ea typeface="+mn-ea"/>
                <a:cs typeface="+mn-cs"/>
              </a:rPr>
              <a:t/>
            </a:r>
            <a:br>
              <a:rPr lang="en-US" sz="2800" dirty="0" smtClean="0">
                <a:ea typeface="+mn-ea"/>
                <a:cs typeface="+mn-cs"/>
              </a:rPr>
            </a:br>
            <a:r>
              <a:rPr lang="en-US" sz="2800" dirty="0" smtClean="0">
                <a:ea typeface="+mn-ea"/>
                <a:cs typeface="+mn-cs"/>
              </a:rPr>
              <a:t>arteries </a:t>
            </a:r>
            <a:r>
              <a:rPr lang="en-US" sz="2800" dirty="0">
                <a:ea typeface="+mn-ea"/>
                <a:cs typeface="+mn-cs"/>
              </a:rPr>
              <a:t>as your heart pumps blood.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800" dirty="0">
                <a:ea typeface="+mn-ea"/>
                <a:cs typeface="+mn-cs"/>
              </a:rPr>
              <a:t>Written as a ratio</a:t>
            </a:r>
            <a:r>
              <a:rPr lang="en-US" sz="2800" dirty="0" smtClean="0">
                <a:ea typeface="+mn-ea"/>
                <a:cs typeface="+mn-cs"/>
              </a:rPr>
              <a:t>:</a:t>
            </a:r>
            <a:br>
              <a:rPr lang="en-US" sz="2800" dirty="0" smtClean="0">
                <a:ea typeface="+mn-ea"/>
                <a:cs typeface="+mn-cs"/>
              </a:rPr>
            </a:br>
            <a:r>
              <a:rPr lang="en-US" sz="2600" dirty="0" smtClean="0"/>
              <a:t>	 </a:t>
            </a:r>
            <a:r>
              <a:rPr lang="en-US" sz="2600" u="sng" dirty="0" smtClean="0"/>
              <a:t>systolic pressure (when </a:t>
            </a:r>
            <a:r>
              <a:rPr lang="en-US" sz="2600" u="sng" dirty="0" smtClean="0"/>
              <a:t>your heart </a:t>
            </a:r>
            <a:r>
              <a:rPr lang="en-US" sz="2600" u="sng" dirty="0" smtClean="0"/>
              <a:t>beats)</a:t>
            </a:r>
            <a:endParaRPr lang="en-US" sz="2600" u="sng" dirty="0" smtClean="0"/>
          </a:p>
          <a:p>
            <a:pPr>
              <a:spcBef>
                <a:spcPct val="0"/>
              </a:spcBef>
              <a:spcAft>
                <a:spcPts val="600"/>
              </a:spcAft>
              <a:buFont typeface="Wingdings 2" pitchFamily="-72" charset="2"/>
              <a:buNone/>
            </a:pPr>
            <a:r>
              <a:rPr lang="en-US" sz="2600" dirty="0" smtClean="0"/>
              <a:t>	</a:t>
            </a:r>
            <a:r>
              <a:rPr lang="en-US" sz="2600" dirty="0" smtClean="0"/>
              <a:t>	diastolic pressure (when </a:t>
            </a:r>
            <a:r>
              <a:rPr lang="en-US" sz="2600" dirty="0" smtClean="0"/>
              <a:t>your heart </a:t>
            </a:r>
            <a:r>
              <a:rPr lang="en-US" sz="2600" dirty="0" smtClean="0"/>
              <a:t>rests)</a:t>
            </a:r>
            <a:endParaRPr lang="en-US" sz="2600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800" dirty="0">
                <a:ea typeface="+mn-ea"/>
                <a:cs typeface="+mn-cs"/>
              </a:rPr>
              <a:t>110/70  mmHg  is read 110 over 70  </a:t>
            </a:r>
            <a:r>
              <a:rPr lang="en-US" sz="2800" dirty="0">
                <a:ea typeface="+mn-ea"/>
                <a:cs typeface="+mn-cs"/>
              </a:rPr>
              <a:t>millimeters </a:t>
            </a:r>
            <a:r>
              <a:rPr lang="en-US" sz="2800" dirty="0">
                <a:ea typeface="+mn-ea"/>
                <a:cs typeface="+mn-cs"/>
              </a:rPr>
              <a:t>of mercury.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800" dirty="0">
                <a:ea typeface="+mn-ea"/>
                <a:cs typeface="+mn-cs"/>
              </a:rPr>
              <a:t>BP used </a:t>
            </a:r>
            <a:r>
              <a:rPr lang="en-US" sz="2800" dirty="0">
                <a:ea typeface="+mn-ea"/>
                <a:cs typeface="+mn-cs"/>
              </a:rPr>
              <a:t>to screen for health problems</a:t>
            </a:r>
            <a:r>
              <a:rPr lang="en-US" sz="2800" dirty="0">
                <a:ea typeface="+mn-ea"/>
                <a:cs typeface="+mn-cs"/>
              </a:rPr>
              <a:t>.</a:t>
            </a:r>
            <a:endParaRPr lang="en-US" sz="2800" dirty="0">
              <a:ea typeface="+mn-ea"/>
              <a:cs typeface="+mn-cs"/>
            </a:endParaRPr>
          </a:p>
        </p:txBody>
      </p:sp>
      <p:pic>
        <p:nvPicPr>
          <p:cNvPr id="15364" name="Picture 5" descr="C:\Documents and Settings\gst-epinion\Local Settings\Temporary Internet Files\Content.IE5\3FKQDNGU\MP90018516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4662" y="1772816"/>
            <a:ext cx="23193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67544" y="6093296"/>
            <a:ext cx="84969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000" dirty="0" smtClean="0"/>
              <a:t>Source: </a:t>
            </a:r>
            <a:r>
              <a:rPr lang="en-US" sz="1000" dirty="0" smtClean="0">
                <a:hlinkClick r:id="rId4"/>
              </a:rPr>
              <a:t>http</a:t>
            </a:r>
            <a:r>
              <a:rPr lang="en-US" sz="1000" dirty="0">
                <a:hlinkClick r:id="rId4"/>
              </a:rPr>
              <a:t>://</a:t>
            </a:r>
            <a:r>
              <a:rPr lang="en-US" sz="1000" dirty="0" smtClean="0">
                <a:hlinkClick r:id="rId4"/>
              </a:rPr>
              <a:t>www.heart.org/HEARTORG/Conditions/HighBloodPressure/AboutHighBloodPressure/Understanding-Blood-Pressure-Readings_UCM_301764_Article.jsp</a:t>
            </a:r>
            <a:r>
              <a:rPr lang="en-US" sz="1000" i="1" dirty="0" smtClean="0">
                <a:hlinkClick r:id="rId4"/>
              </a:rPr>
              <a:t>I</a:t>
            </a:r>
            <a:endParaRPr lang="en-US" sz="1000" i="1" dirty="0" smtClean="0"/>
          </a:p>
          <a:p>
            <a:pPr algn="r">
              <a:spcAft>
                <a:spcPts val="0"/>
              </a:spcAft>
            </a:pPr>
            <a:r>
              <a:rPr lang="en-US" sz="1000" i="1" dirty="0" smtClean="0"/>
              <a:t>Image </a:t>
            </a:r>
            <a:r>
              <a:rPr lang="en-US" sz="1000" i="1" dirty="0"/>
              <a:t>source:  </a:t>
            </a:r>
            <a:r>
              <a:rPr lang="en-US" sz="1000" dirty="0"/>
              <a:t>Copyright © 2004 Microsoft Corporation, One Microsoft Way, Redmond, WA 98052-6399 USA. All rights </a:t>
            </a:r>
            <a:r>
              <a:rPr lang="en-US" sz="1000" dirty="0" smtClean="0"/>
              <a:t>reserved.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Pulse rate</a:t>
            </a:r>
            <a:endParaRPr lang="en-US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768" y="1484784"/>
            <a:ext cx="4859296" cy="3312368"/>
          </a:xfrm>
        </p:spPr>
        <p:txBody>
          <a:bodyPr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3000" dirty="0">
                <a:ea typeface="+mn-ea"/>
                <a:cs typeface="+mn-cs"/>
              </a:rPr>
              <a:t>Your pulse rate is the number of times your heart beats per minute.</a:t>
            </a:r>
          </a:p>
          <a:p>
            <a:pPr fontAlgn="auto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3000" dirty="0">
                <a:ea typeface="+mn-ea"/>
                <a:cs typeface="+mn-cs"/>
              </a:rPr>
              <a:t>As with BMI and BP, your pulse rate is used </a:t>
            </a:r>
            <a:r>
              <a:rPr lang="en-US" sz="3000" dirty="0">
                <a:ea typeface="+mn-ea"/>
                <a:cs typeface="+mn-cs"/>
              </a:rPr>
              <a:t>to screen for health problems.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sz="1800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sz="1800" dirty="0" smtClean="0">
              <a:ea typeface="+mn-ea"/>
              <a:cs typeface="+mn-cs"/>
            </a:endParaRPr>
          </a:p>
        </p:txBody>
      </p:sp>
      <p:pic>
        <p:nvPicPr>
          <p:cNvPr id="16387" name="Picture 3" descr="C:\Documents and Settings\gst-epinion\Local Settings\Temporary Internet Files\Content.IE5\3FKQDNGU\MC90043874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6048" y="1484784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6704" y="6394818"/>
            <a:ext cx="84969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000" i="1" dirty="0" smtClean="0"/>
              <a:t>Image </a:t>
            </a:r>
            <a:r>
              <a:rPr lang="en-US" sz="1000" i="1" dirty="0"/>
              <a:t>source:  </a:t>
            </a:r>
            <a:r>
              <a:rPr lang="en-US" sz="1000" dirty="0"/>
              <a:t>Copyright © 2004 Microsoft Corporation, One Microsoft Way, Redmond, WA 98052-6399 USA. All rights </a:t>
            </a:r>
            <a:r>
              <a:rPr lang="en-US" sz="1000" dirty="0" smtClean="0"/>
              <a:t>reserved.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04664"/>
            <a:ext cx="8686800" cy="84124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Scatterplot relationships</a:t>
            </a:r>
            <a:endParaRPr lang="en-US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sz="half" idx="1"/>
          </p:nvPr>
        </p:nvSpPr>
        <p:spPr>
          <a:xfrm>
            <a:off x="323528" y="1700808"/>
            <a:ext cx="4191000" cy="4724400"/>
          </a:xfrm>
        </p:spPr>
        <p:txBody>
          <a:bodyPr>
            <a:norm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b="1" dirty="0" smtClean="0">
                <a:ea typeface="+mn-ea"/>
                <a:cs typeface="+mn-cs"/>
              </a:rPr>
              <a:t>Positive trend/correlation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400" dirty="0">
              <a:ea typeface="+mn-ea"/>
              <a:cs typeface="+mn-cs"/>
            </a:endParaRPr>
          </a:p>
        </p:txBody>
      </p:sp>
      <p:sp>
        <p:nvSpPr>
          <p:cNvPr id="17411" name="Text Placeholder 5"/>
          <p:cNvSpPr>
            <a:spLocks noGrp="1"/>
          </p:cNvSpPr>
          <p:nvPr>
            <p:ph sz="half" idx="2"/>
          </p:nvPr>
        </p:nvSpPr>
        <p:spPr>
          <a:xfrm>
            <a:off x="4499992" y="1700808"/>
            <a:ext cx="4343400" cy="47244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Negative trend/correlation</a:t>
            </a:r>
          </a:p>
          <a:p>
            <a:endParaRPr lang="en-US" sz="2400" dirty="0" smtClean="0"/>
          </a:p>
          <a:p>
            <a:pPr>
              <a:buFont typeface="Wingdings 2" pitchFamily="-72" charset="2"/>
              <a:buNone/>
            </a:pPr>
            <a:r>
              <a:rPr lang="en-US" sz="2400" dirty="0" smtClean="0"/>
              <a:t>	</a:t>
            </a:r>
            <a:endParaRPr lang="en-US" sz="2400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4572000" y="2276872"/>
          <a:ext cx="410445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95536" y="2276872"/>
          <a:ext cx="410445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23528" y="1428790"/>
            <a:ext cx="4248472" cy="4664506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572000" y="1428790"/>
            <a:ext cx="4248472" cy="4664506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04664"/>
            <a:ext cx="8686800" cy="84124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Scatterplot relationships </a:t>
            </a:r>
            <a:r>
              <a:rPr lang="en-US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(</a:t>
            </a:r>
            <a:r>
              <a:rPr lang="en-US" cap="none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cont’d</a:t>
            </a:r>
            <a:r>
              <a:rPr lang="en-US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)</a:t>
            </a:r>
            <a:endParaRPr lang="en-US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No trend/correlation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9459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Line of best fit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611560" y="2420888"/>
          <a:ext cx="374441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355976" y="2420888"/>
          <a:ext cx="446449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79512" y="1428790"/>
            <a:ext cx="4248472" cy="4664506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427984" y="1428790"/>
            <a:ext cx="4248472" cy="4664506"/>
          </a:xfrm>
          <a:prstGeom prst="round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58552"/>
            <a:ext cx="8686800" cy="838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Let’s consider some relationships</a:t>
            </a:r>
            <a:endParaRPr lang="en-US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5851376" cy="4899173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3000" dirty="0">
                <a:ea typeface="+mn-ea"/>
                <a:cs typeface="+mn-cs"/>
              </a:rPr>
              <a:t>Do you think that there is a relationship between:</a:t>
            </a:r>
          </a:p>
          <a:p>
            <a:pPr lvl="1">
              <a:buClr>
                <a:schemeClr val="bg1"/>
              </a:buClr>
              <a:buSzPct val="90000"/>
              <a:buFont typeface="Wingdings" pitchFamily="2" charset="2"/>
              <a:buChar char="§"/>
            </a:pPr>
            <a:r>
              <a:rPr lang="en-US" sz="2600" dirty="0" smtClean="0"/>
              <a:t>BP and BMI?</a:t>
            </a:r>
          </a:p>
          <a:p>
            <a:pPr lvl="1">
              <a:buClr>
                <a:schemeClr val="bg1"/>
              </a:buClr>
              <a:buSzPct val="90000"/>
              <a:buFont typeface="Wingdings" pitchFamily="2" charset="2"/>
              <a:buChar char="§"/>
            </a:pPr>
            <a:r>
              <a:rPr lang="en-US" sz="2600" dirty="0" smtClean="0"/>
              <a:t>Pulse rate and BP?</a:t>
            </a:r>
          </a:p>
          <a:p>
            <a:pPr lvl="1">
              <a:buClr>
                <a:schemeClr val="bg1"/>
              </a:buClr>
              <a:buSzPct val="90000"/>
              <a:buFont typeface="Wingdings" pitchFamily="2" charset="2"/>
              <a:buChar char="§"/>
            </a:pPr>
            <a:r>
              <a:rPr lang="en-US" sz="2600" dirty="0" smtClean="0"/>
              <a:t>BMI and pulse?</a:t>
            </a:r>
          </a:p>
          <a:p>
            <a:pPr marL="342900" lvl="1" indent="-342900" fontAlgn="auto">
              <a:lnSpc>
                <a:spcPct val="90000"/>
              </a:lnSpc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3000" dirty="0">
                <a:ea typeface="+mn-ea"/>
              </a:rPr>
              <a:t>Do </a:t>
            </a:r>
            <a:r>
              <a:rPr lang="en-US" sz="3000" dirty="0">
                <a:ea typeface="+mn-ea"/>
              </a:rPr>
              <a:t>you think there is a difference in the relationships between the male and female data?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1026" name="Picture 2" descr="C:\Users\yowell\AppData\Local\Microsoft\Windows\Temporary Internet Files\Content.IE5\H49C0OXU\MP90044248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628800"/>
            <a:ext cx="2429194" cy="2158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606</TotalTime>
  <Words>245</Words>
  <Application>Microsoft Office PowerPoint</Application>
  <PresentationFormat>On-screen Show (4:3)</PresentationFormat>
  <Paragraphs>61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SENSORS AND SCATTERPLOTS</vt:lpstr>
      <vt:lpstr>Body mass index (bmi)</vt:lpstr>
      <vt:lpstr>Blood pressure (BP)</vt:lpstr>
      <vt:lpstr>Pulse rate</vt:lpstr>
      <vt:lpstr>Scatterplot relationships</vt:lpstr>
      <vt:lpstr>Scatterplot relationships (cont’d)</vt:lpstr>
      <vt:lpstr>Let’s consider some relationships</vt:lpstr>
    </vt:vector>
  </TitlesOfParts>
  <Company>UTPA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gst-epinion</dc:creator>
  <cp:lastModifiedBy>YOWELL JANET LYNN</cp:lastModifiedBy>
  <cp:revision>70</cp:revision>
  <cp:lastPrinted>2012-06-29T13:32:01Z</cp:lastPrinted>
  <dcterms:created xsi:type="dcterms:W3CDTF">2012-06-28T16:16:06Z</dcterms:created>
  <dcterms:modified xsi:type="dcterms:W3CDTF">2013-10-31T22:12:50Z</dcterms:modified>
</cp:coreProperties>
</file>