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12" r:id="rId1"/>
  </p:sldMasterIdLst>
  <p:notesMasterIdLst>
    <p:notesMasterId r:id="rId32"/>
  </p:notesMasterIdLst>
  <p:sldIdLst>
    <p:sldId id="302" r:id="rId2"/>
    <p:sldId id="303" r:id="rId3"/>
    <p:sldId id="304" r:id="rId4"/>
    <p:sldId id="284" r:id="rId5"/>
    <p:sldId id="259" r:id="rId6"/>
    <p:sldId id="285" r:id="rId7"/>
    <p:sldId id="262" r:id="rId8"/>
    <p:sldId id="263" r:id="rId9"/>
    <p:sldId id="264" r:id="rId10"/>
    <p:sldId id="265" r:id="rId11"/>
    <p:sldId id="266" r:id="rId12"/>
    <p:sldId id="267" r:id="rId13"/>
    <p:sldId id="268" r:id="rId14"/>
    <p:sldId id="269" r:id="rId15"/>
    <p:sldId id="271" r:id="rId16"/>
    <p:sldId id="286" r:id="rId17"/>
    <p:sldId id="287" r:id="rId18"/>
    <p:sldId id="288" r:id="rId19"/>
    <p:sldId id="289" r:id="rId20"/>
    <p:sldId id="277" r:id="rId21"/>
    <p:sldId id="278" r:id="rId22"/>
    <p:sldId id="279" r:id="rId23"/>
    <p:sldId id="290" r:id="rId24"/>
    <p:sldId id="299" r:id="rId25"/>
    <p:sldId id="297" r:id="rId26"/>
    <p:sldId id="300" r:id="rId27"/>
    <p:sldId id="306" r:id="rId28"/>
    <p:sldId id="292" r:id="rId29"/>
    <p:sldId id="295" r:id="rId30"/>
    <p:sldId id="296"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icrosoft Office User" initials="Office [2]" lastIdx="3" clrIdx="1"/>
  <p:cmAuthor id="3" name="Microsoft Office User" initials="Office [3]" lastIdx="1" clrIdx="2"/>
  <p:cmAuthor id="4" name="Microsoft Office User" initials="Office [4]" lastIdx="1" clrIdx="3"/>
  <p:cmAuthor id="5" name="Microsoft Office User" initials="Office [5]" lastIdx="1" clrIdx="4"/>
  <p:cmAuthor id="6" name="Microsoft Office User" initials="Office [6]" lastIdx="1" clrIdx="5"/>
  <p:cmAuthor id="7" name="Microsoft Office User" initials="Office [7]" lastIdx="1" clrIdx="6"/>
  <p:cmAuthor id="8" name="Microsoft Office User" initials="Office [8]" lastIdx="1" clrIdx="7"/>
  <p:cmAuthor id="9" name="Microsoft Office User" initials="Office [9]" lastIdx="1" clrIdx="8"/>
  <p:cmAuthor id="10" name="Microsoft Office User" initials="Office [10]" lastIdx="1" clrIdx="9"/>
  <p:cmAuthor id="11" name="Microsoft Office User" initials="Office [11]" lastIdx="1" clrIdx="10"/>
  <p:cmAuthor id="12" name="Microsoft Office User" initials="Office [12]" lastIdx="1" clrIdx="11"/>
  <p:cmAuthor id="13" name="Microsoft Office User" initials="Office [13]" lastIdx="2" clrIdx="12"/>
  <p:cmAuthor id="14" name="Microsoft Office User" initials="Office [14]" lastIdx="2" clrIdx="13"/>
  <p:cmAuthor id="15" name="Microsoft Office User" initials="Office [15]" lastIdx="1" clrIdx="14"/>
  <p:cmAuthor id="16" name="student" initials="s" lastIdx="10" clrIdx="1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0" autoAdjust="0"/>
    <p:restoredTop sz="77212" autoAdjust="0"/>
  </p:normalViewPr>
  <p:slideViewPr>
    <p:cSldViewPr snapToGrid="0" snapToObjects="1">
      <p:cViewPr>
        <p:scale>
          <a:sx n="64" d="100"/>
          <a:sy n="64" d="100"/>
        </p:scale>
        <p:origin x="-58" y="-6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92195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a:t>Presentation, An Introduction to 3D </a:t>
            </a:r>
            <a:r>
              <a:rPr lang="en-US" dirty="0" err="1"/>
              <a:t>Bioprinting</a:t>
            </a:r>
            <a:r>
              <a:rPr lang="en-US" dirty="0"/>
              <a:t> Lesson, TeachEngineering.org</a:t>
            </a:r>
            <a:endParaRPr dirty="0"/>
          </a:p>
        </p:txBody>
      </p:sp>
      <p:sp>
        <p:nvSpPr>
          <p:cNvPr id="149" name="Shape 1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64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228600" lvl="0" indent="-228600">
              <a:spcBef>
                <a:spcPts val="0"/>
              </a:spcBef>
              <a:buFont typeface="Arial" panose="020B0604020202020204" pitchFamily="34" charset="0"/>
              <a:buChar char="•"/>
            </a:pPr>
            <a:r>
              <a:rPr lang="en-US" b="0" baseline="0" dirty="0"/>
              <a:t>A laser </a:t>
            </a:r>
            <a:r>
              <a:rPr lang="en-US" b="0" baseline="0" dirty="0" err="1"/>
              <a:t>bioprinter</a:t>
            </a:r>
            <a:r>
              <a:rPr lang="en-US" b="0" baseline="0" dirty="0"/>
              <a:t> works similar to placing polka dots on a dress: </a:t>
            </a:r>
            <a:r>
              <a:rPr lang="en-US" sz="1200" b="0" i="0" u="none" strike="noStrike" kern="1200" cap="none" dirty="0">
                <a:solidFill>
                  <a:schemeClr val="dk1"/>
                </a:solidFill>
                <a:effectLst/>
                <a:latin typeface="Calibri"/>
                <a:ea typeface="Calibri"/>
                <a:cs typeface="Calibri"/>
                <a:sym typeface="Calibri"/>
              </a:rPr>
              <a:t>Laser assisted bioprinters use a system of lasers and mirrors to place cells precisely onto desired locations.</a:t>
            </a:r>
          </a:p>
          <a:p>
            <a:pPr marL="228600" lvl="0" indent="-228600">
              <a:spcBef>
                <a:spcPts val="0"/>
              </a:spcBef>
              <a:buFont typeface="Arial" panose="020B0604020202020204" pitchFamily="34" charset="0"/>
              <a:buChar char="•"/>
            </a:pPr>
            <a:r>
              <a:rPr lang="en-US" b="0" baseline="0" dirty="0"/>
              <a:t>The limitations of this type of </a:t>
            </a:r>
            <a:r>
              <a:rPr lang="en-US" b="0" baseline="0" dirty="0" err="1"/>
              <a:t>bioprinter</a:t>
            </a:r>
            <a:r>
              <a:rPr lang="en-US" b="0" baseline="0" dirty="0"/>
              <a:t> are… (see details below)</a:t>
            </a:r>
          </a:p>
          <a:p>
            <a:pPr marL="228600" lvl="0" indent="-228600">
              <a:spcBef>
                <a:spcPts val="0"/>
              </a:spcBef>
              <a:buFont typeface="Arial" panose="020B0604020202020204" pitchFamily="34" charset="0"/>
              <a:buChar char="•"/>
            </a:pPr>
            <a:r>
              <a:rPr lang="en-US" b="0" baseline="0" dirty="0"/>
              <a:t>The best application for this type of </a:t>
            </a:r>
            <a:r>
              <a:rPr lang="en-US" b="0" baseline="0" dirty="0" err="1"/>
              <a:t>bioprinter</a:t>
            </a:r>
            <a:r>
              <a:rPr lang="en-US" b="0" baseline="0" dirty="0"/>
              <a:t> is placing cells precisely into solid structures.</a:t>
            </a:r>
          </a:p>
          <a:p>
            <a:pPr lvl="0">
              <a:spcBef>
                <a:spcPts val="0"/>
              </a:spcBef>
              <a:buClr>
                <a:schemeClr val="dk1"/>
              </a:buClr>
              <a:buSzPct val="91666"/>
              <a:buFont typeface="Arial"/>
              <a:buNone/>
            </a:pPr>
            <a:r>
              <a:rPr lang="en-US" u="sng" dirty="0"/>
              <a:t>Teaching Goal</a:t>
            </a:r>
            <a:endParaRPr lang="en-US" dirty="0"/>
          </a:p>
          <a:p>
            <a:pPr marL="228600" lvl="0" indent="-228600">
              <a:spcBef>
                <a:spcPts val="0"/>
              </a:spcBef>
              <a:buClr>
                <a:schemeClr val="dk1"/>
              </a:buClr>
              <a:buSzPct val="91666"/>
              <a:buFont typeface="+mj-lt"/>
              <a:buAutoNum type="arabicPeriod"/>
            </a:pPr>
            <a:r>
              <a:rPr lang="en-US" dirty="0"/>
              <a:t>Explain how a laser assisted </a:t>
            </a:r>
            <a:r>
              <a:rPr lang="en-US" dirty="0" err="1"/>
              <a:t>bioprinter</a:t>
            </a:r>
            <a:r>
              <a:rPr lang="en-US" dirty="0"/>
              <a:t> works </a:t>
            </a:r>
          </a:p>
          <a:p>
            <a:pPr marL="228600" lvl="0" indent="-228600">
              <a:spcBef>
                <a:spcPts val="0"/>
              </a:spcBef>
              <a:buClr>
                <a:schemeClr val="dk1"/>
              </a:buClr>
              <a:buSzPct val="91666"/>
              <a:buFont typeface="+mj-lt"/>
              <a:buAutoNum type="arabicPeriod"/>
            </a:pPr>
            <a:r>
              <a:rPr lang="en-US" dirty="0"/>
              <a:t>Explain the main limitation </a:t>
            </a:r>
          </a:p>
          <a:p>
            <a:pPr marL="228600" lvl="0" indent="-228600">
              <a:spcBef>
                <a:spcPts val="0"/>
              </a:spcBef>
              <a:buClr>
                <a:schemeClr val="dk1"/>
              </a:buClr>
              <a:buSzPct val="91666"/>
              <a:buFont typeface="+mj-lt"/>
              <a:buAutoNum type="arabicPeriod"/>
            </a:pPr>
            <a:r>
              <a:rPr lang="en-US" dirty="0"/>
              <a:t>Explain the main application</a:t>
            </a:r>
          </a:p>
          <a:p>
            <a:pPr lvl="0">
              <a:spcBef>
                <a:spcPts val="0"/>
              </a:spcBef>
              <a:buClr>
                <a:schemeClr val="dk1"/>
              </a:buClr>
              <a:buSzPct val="91666"/>
              <a:buFont typeface="Arial"/>
              <a:buNone/>
            </a:pPr>
            <a:r>
              <a:rPr lang="en-US" dirty="0"/>
              <a:t>---------------------- details below ----------------------</a:t>
            </a:r>
          </a:p>
          <a:p>
            <a:pPr lvl="0">
              <a:spcBef>
                <a:spcPts val="0"/>
              </a:spcBef>
              <a:buClr>
                <a:schemeClr val="dk1"/>
              </a:buClr>
              <a:buSzPct val="91666"/>
              <a:buFont typeface="Arial"/>
              <a:buNone/>
            </a:pPr>
            <a:r>
              <a:rPr lang="en-US" dirty="0"/>
              <a:t>This is the newest and most sophisticated type of </a:t>
            </a:r>
            <a:r>
              <a:rPr lang="en-US" dirty="0" err="1"/>
              <a:t>bioprinter</a:t>
            </a:r>
            <a:r>
              <a:rPr lang="en-US" dirty="0"/>
              <a:t>:</a:t>
            </a:r>
          </a:p>
          <a:p>
            <a:pPr marL="274320" lvl="1" indent="-228600" rtl="0">
              <a:spcBef>
                <a:spcPts val="0"/>
              </a:spcBef>
              <a:buChar char="-"/>
            </a:pPr>
            <a:r>
              <a:rPr lang="en-US" dirty="0"/>
              <a:t>traces the desired anatomical pattern onto photosensitive material using polymers</a:t>
            </a:r>
          </a:p>
          <a:p>
            <a:pPr marL="274320" lvl="1" indent="-228600" rtl="0">
              <a:spcBef>
                <a:spcPts val="0"/>
              </a:spcBef>
              <a:buChar char="-"/>
            </a:pPr>
            <a:r>
              <a:rPr lang="en-US" dirty="0"/>
              <a:t>droplets created based on energy and duration of the pulse</a:t>
            </a:r>
          </a:p>
          <a:p>
            <a:pPr marL="274320" lvl="1" indent="-228600" rtl="0">
              <a:spcBef>
                <a:spcPts val="0"/>
              </a:spcBef>
              <a:buChar char="-"/>
            </a:pPr>
            <a:r>
              <a:rPr lang="en-US" dirty="0"/>
              <a:t>remove aqueous material</a:t>
            </a:r>
          </a:p>
          <a:p>
            <a:pPr marL="0" lvl="1" indent="0" rtl="0">
              <a:spcBef>
                <a:spcPts val="0"/>
              </a:spcBef>
              <a:buNone/>
            </a:pPr>
            <a:r>
              <a:rPr lang="en-US" dirty="0"/>
              <a:t>Analogy</a:t>
            </a:r>
          </a:p>
          <a:p>
            <a:pPr marL="274320" lvl="1" indent="-228600" rtl="0">
              <a:spcBef>
                <a:spcPts val="0"/>
              </a:spcBef>
              <a:buChar char="-"/>
            </a:pPr>
            <a:r>
              <a:rPr lang="en-US" dirty="0"/>
              <a:t>Imagine creating a dress. After the initial design, you decide you want to put small dots on the design. To do this, you use a precise technique to either “paint” or sew the dots onto the dress. </a:t>
            </a:r>
          </a:p>
          <a:p>
            <a:pPr marL="274320" lvl="1" indent="-228600" rtl="0">
              <a:spcBef>
                <a:spcPts val="0"/>
              </a:spcBef>
              <a:buChar char="-"/>
            </a:pPr>
            <a:r>
              <a:rPr lang="en-US" dirty="0"/>
              <a:t>Laser-assisted </a:t>
            </a:r>
            <a:r>
              <a:rPr lang="en-US" dirty="0" err="1"/>
              <a:t>bioprinters</a:t>
            </a:r>
            <a:r>
              <a:rPr lang="en-US" dirty="0"/>
              <a:t> are similar. Imagine a surface on which you want to place cells. You want to put the cells at precise locations so the design is exactly as you intend. </a:t>
            </a:r>
          </a:p>
          <a:p>
            <a:pPr marL="274320" lvl="1" indent="-228600" rtl="0">
              <a:spcBef>
                <a:spcPts val="0"/>
              </a:spcBef>
              <a:buChar char="-"/>
            </a:pPr>
            <a:r>
              <a:rPr lang="en-US" dirty="0"/>
              <a:t>In order to place these cells very precisely, you focus a laser onto an energy-absorbing layer. When the energy-absorbing layer receives the laser pulse, the cells are “knocked off” the energy absorbing layer. Cells fall down onto the </a:t>
            </a:r>
            <a:r>
              <a:rPr lang="en-US" dirty="0" err="1"/>
              <a:t>bioprinting</a:t>
            </a:r>
            <a:r>
              <a:rPr lang="en-US" dirty="0"/>
              <a:t> surface.</a:t>
            </a:r>
          </a:p>
          <a:p>
            <a:pPr marL="274320" lvl="1" indent="-228600" rtl="0">
              <a:spcBef>
                <a:spcPts val="0"/>
              </a:spcBef>
              <a:buChar char="-"/>
            </a:pPr>
            <a:r>
              <a:rPr lang="en-US" dirty="0"/>
              <a:t>Using the laser to hit different points on the energy-absorbing layer “knocks off” cells at different locations.</a:t>
            </a:r>
          </a:p>
          <a:p>
            <a:pPr marL="274320" lvl="1" indent="-228600" rtl="0">
              <a:spcBef>
                <a:spcPts val="0"/>
              </a:spcBef>
              <a:buChar char="-"/>
            </a:pPr>
            <a:r>
              <a:rPr lang="en-US" dirty="0"/>
              <a:t>As the cells fall onto the printing surface, a pattern is created. </a:t>
            </a:r>
          </a:p>
          <a:p>
            <a:pPr marL="0" lvl="0" indent="0" rtl="0">
              <a:spcBef>
                <a:spcPts val="0"/>
              </a:spcBef>
              <a:buNone/>
            </a:pPr>
            <a:r>
              <a:rPr lang="en-US" dirty="0"/>
              <a:t>Limitations</a:t>
            </a:r>
          </a:p>
          <a:p>
            <a:pPr marL="274320" lvl="1" indent="-228600" rtl="0">
              <a:spcBef>
                <a:spcPts val="0"/>
              </a:spcBef>
              <a:buChar char="-"/>
            </a:pPr>
            <a:r>
              <a:rPr lang="en-US" dirty="0"/>
              <a:t>The printing</a:t>
            </a:r>
            <a:r>
              <a:rPr lang="en-US" baseline="0" dirty="0"/>
              <a:t> speed is slow since you are essentially cr</a:t>
            </a:r>
            <a:r>
              <a:rPr lang="en-US" dirty="0"/>
              <a:t>eating the design cell by</a:t>
            </a:r>
            <a:r>
              <a:rPr lang="en-US" baseline="0" dirty="0"/>
              <a:t> </a:t>
            </a:r>
            <a:r>
              <a:rPr lang="en-US" dirty="0"/>
              <a:t>cell. Since cells are so small, it takes a long time to get enough cells to cover a surface area.</a:t>
            </a:r>
          </a:p>
          <a:p>
            <a:pPr marL="274320" lvl="1" indent="-228600" rtl="0">
              <a:spcBef>
                <a:spcPts val="0"/>
              </a:spcBef>
              <a:buChar char="-"/>
            </a:pPr>
            <a:r>
              <a:rPr lang="en-US" dirty="0"/>
              <a:t>Multiple layer printing is difficult: After a cell is “knocked off” the energy-absorbing layer, no more cells exist</a:t>
            </a:r>
            <a:r>
              <a:rPr lang="en-US" baseline="0" dirty="0"/>
              <a:t> i</a:t>
            </a:r>
            <a:r>
              <a:rPr lang="en-US" dirty="0"/>
              <a:t>n that location. To print multiple layers, an</a:t>
            </a:r>
            <a:r>
              <a:rPr lang="en-US" baseline="0" dirty="0"/>
              <a:t> entirely </a:t>
            </a:r>
            <a:r>
              <a:rPr lang="en-US" dirty="0"/>
              <a:t>new energy-absorbing layer must be replaced with a fresh layer of new cells. </a:t>
            </a:r>
          </a:p>
          <a:p>
            <a:pPr marL="274320" lvl="1" indent="-228600" rtl="0">
              <a:spcBef>
                <a:spcPts val="0"/>
              </a:spcBef>
              <a:buChar char="-"/>
            </a:pPr>
            <a:r>
              <a:rPr lang="en-US" dirty="0"/>
              <a:t>Wasteful: Any cells not “knocked off” by the laser are removed and discarded.</a:t>
            </a:r>
          </a:p>
          <a:p>
            <a:pPr marL="0" lvl="0" indent="0" rtl="0">
              <a:spcBef>
                <a:spcPts val="0"/>
              </a:spcBef>
              <a:buNone/>
            </a:pPr>
            <a:r>
              <a:rPr lang="en-US" dirty="0">
                <a:solidFill>
                  <a:srgbClr val="000000"/>
                </a:solidFill>
              </a:rPr>
              <a:t>Best application: precise cell placement</a:t>
            </a:r>
          </a:p>
          <a:p>
            <a:pPr marL="274320" lvl="1" indent="-304800" rtl="0">
              <a:spcBef>
                <a:spcPts val="0"/>
              </a:spcBef>
              <a:buSzPct val="100000"/>
              <a:buFont typeface="Calibri"/>
              <a:buChar char="-"/>
            </a:pPr>
            <a:r>
              <a:rPr lang="en-US" sz="1200" b="0" i="0" u="none" strike="noStrike" kern="1200" cap="none" dirty="0">
                <a:solidFill>
                  <a:schemeClr val="dk1"/>
                </a:solidFill>
                <a:latin typeface="Calibri"/>
                <a:ea typeface="Calibri"/>
                <a:cs typeface="Calibri"/>
                <a:sym typeface="Calibri"/>
              </a:rPr>
              <a:t>It is used to precisely place cells in scaffolds, gels or tissues</a:t>
            </a:r>
          </a:p>
          <a:p>
            <a:pPr marL="274320" lvl="1" indent="-304800" rtl="0">
              <a:spcBef>
                <a:spcPts val="0"/>
              </a:spcBef>
              <a:buSzPct val="100000"/>
              <a:buFont typeface="Calibri"/>
              <a:buChar char="-"/>
            </a:pPr>
            <a:r>
              <a:rPr lang="en-US" sz="1200" b="0" i="0" u="none" strike="noStrike" kern="1200" cap="none" dirty="0">
                <a:solidFill>
                  <a:schemeClr val="dk1"/>
                </a:solidFill>
                <a:latin typeface="Calibri"/>
                <a:ea typeface="Calibri"/>
                <a:cs typeface="Calibri"/>
                <a:sym typeface="Calibri"/>
              </a:rPr>
              <a:t>Different cell densities can also be established easily </a:t>
            </a:r>
          </a:p>
          <a:p>
            <a:pPr marL="0" lvl="1" indent="0" rtl="0">
              <a:spcBef>
                <a:spcPts val="0"/>
              </a:spcBef>
              <a:buSzPct val="100000"/>
              <a:buFont typeface="Calibri"/>
              <a:buNone/>
            </a:pPr>
            <a:r>
              <a:rPr lang="en-US" sz="1200" b="0" i="0" u="none" strike="noStrike" kern="1200" cap="none" dirty="0">
                <a:solidFill>
                  <a:schemeClr val="dk1"/>
                </a:solidFill>
                <a:latin typeface="Calibri"/>
                <a:ea typeface="Calibri"/>
                <a:cs typeface="Calibri"/>
                <a:sym typeface="Calibri"/>
              </a:rPr>
              <a:t>Emphasize that all types of printers can do many different types of tissue generation.</a:t>
            </a:r>
          </a:p>
          <a:p>
            <a:pPr marL="0" lvl="1" indent="0" rtl="0">
              <a:spcBef>
                <a:spcPts val="0"/>
              </a:spcBef>
              <a:buSzPct val="100000"/>
              <a:buFont typeface="Calibri"/>
              <a:buNone/>
            </a:pPr>
            <a:r>
              <a:rPr lang="en-US" sz="1200" b="0" i="1" u="none" strike="noStrike" kern="1200" cap="none" dirty="0">
                <a:solidFill>
                  <a:schemeClr val="dk1"/>
                </a:solidFill>
                <a:latin typeface="Calibri"/>
                <a:ea typeface="Calibri"/>
                <a:cs typeface="Calibri"/>
                <a:sym typeface="Calibri"/>
              </a:rPr>
              <a:t>Source of information</a:t>
            </a:r>
            <a:r>
              <a:rPr lang="en-US" sz="1200" b="0" i="0" u="none" strike="noStrike" kern="1200" cap="none" dirty="0">
                <a:solidFill>
                  <a:schemeClr val="dk1"/>
                </a:solidFill>
                <a:latin typeface="Calibri"/>
                <a:ea typeface="Calibri"/>
                <a:cs typeface="Calibri"/>
                <a:sym typeface="Calibri"/>
              </a:rPr>
              <a:t>:</a:t>
            </a:r>
            <a:r>
              <a:rPr lang="en-US" sz="1200" b="0" i="0" u="none" strike="noStrike" kern="1200" cap="none" baseline="0" dirty="0">
                <a:solidFill>
                  <a:schemeClr val="dk1"/>
                </a:solidFill>
                <a:latin typeface="Calibri"/>
                <a:ea typeface="Calibri"/>
                <a:cs typeface="Calibri"/>
                <a:sym typeface="Calibri"/>
              </a:rPr>
              <a:t> “Laser assisted cell printing” by L. Koch et al. at https://www.ncbi.nlm.nih.gov/pubmed/23570054 </a:t>
            </a:r>
            <a:r>
              <a:rPr lang="en-US" dirty="0">
                <a:solidFill>
                  <a:srgbClr val="000000"/>
                </a:solidFill>
              </a:rPr>
              <a:t>	</a:t>
            </a:r>
          </a:p>
        </p:txBody>
      </p:sp>
      <p:sp>
        <p:nvSpPr>
          <p:cNvPr id="216" name="Shape 2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161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a:t>
            </a:r>
            <a:r>
              <a:rPr lang="en-US" b="0" baseline="0" dirty="0"/>
              <a:t> this video, n</a:t>
            </a:r>
            <a:r>
              <a:rPr lang="en-US" b="0" dirty="0"/>
              <a:t>ote how the laser</a:t>
            </a:r>
            <a:r>
              <a:rPr lang="en-US" b="0" baseline="0" dirty="0"/>
              <a:t> pulses </a:t>
            </a:r>
            <a:r>
              <a:rPr lang="en-US" b="0" dirty="0"/>
              <a:t>bounce off a mirror and are</a:t>
            </a:r>
            <a:r>
              <a:rPr lang="en-US" b="0" baseline="0" dirty="0"/>
              <a:t> focused through a lens.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Show the 35-second YouTube video (</a:t>
            </a:r>
            <a:r>
              <a:rPr lang="en-US" sz="1200" b="0" i="0" u="none" strike="noStrike" kern="1200" cap="none" dirty="0">
                <a:solidFill>
                  <a:schemeClr val="dk1"/>
                </a:solidFill>
                <a:effectLst/>
                <a:latin typeface="Calibri"/>
                <a:ea typeface="Calibri"/>
                <a:cs typeface="Calibri"/>
                <a:sym typeface="Calibri"/>
              </a:rPr>
              <a:t>Laser-Assisted </a:t>
            </a:r>
            <a:r>
              <a:rPr lang="en-US" sz="1200" b="0" i="0" u="none" strike="noStrike" kern="1200" cap="none" dirty="0" err="1">
                <a:solidFill>
                  <a:schemeClr val="dk1"/>
                </a:solidFill>
                <a:effectLst/>
                <a:latin typeface="Calibri"/>
                <a:ea typeface="Calibri"/>
                <a:cs typeface="Calibri"/>
                <a:sym typeface="Calibri"/>
              </a:rPr>
              <a:t>Bioprinting</a:t>
            </a:r>
            <a:r>
              <a:rPr lang="en-US" sz="1200" b="0" i="0" u="none" strike="noStrike" kern="1200" cap="none" dirty="0">
                <a:solidFill>
                  <a:schemeClr val="dk1"/>
                </a:solidFill>
                <a:effectLst/>
                <a:latin typeface="Calibri"/>
                <a:ea typeface="Calibri"/>
                <a:cs typeface="Calibri"/>
                <a:sym typeface="Calibri"/>
              </a:rPr>
              <a:t>: how does it work</a:t>
            </a:r>
            <a:r>
              <a:rPr lang="en-US" baseline="0" dirty="0"/>
              <a:t>) at https://www.youtube.com/watch?v=QG5hz_60V3w</a:t>
            </a:r>
            <a:endParaRPr lang="en-US" b="0" dirty="0"/>
          </a:p>
          <a:p>
            <a:pPr marL="228600" lvl="0" indent="-228600">
              <a:spcBef>
                <a:spcPts val="0"/>
              </a:spcBef>
              <a:buFont typeface="Arial" panose="020B0604020202020204" pitchFamily="34" charset="0"/>
              <a:buChar char="•"/>
            </a:pPr>
            <a:r>
              <a:rPr lang="en-US" b="0" dirty="0"/>
              <a:t>A</a:t>
            </a:r>
            <a:r>
              <a:rPr lang="en-US" b="0" baseline="0" dirty="0"/>
              <a:t> layer absorbs the light energy and transfers the energy to a cell layer.</a:t>
            </a:r>
          </a:p>
          <a:p>
            <a:pPr marL="228600" lvl="0" indent="-228600">
              <a:spcBef>
                <a:spcPts val="0"/>
              </a:spcBef>
              <a:buFont typeface="Arial" panose="020B0604020202020204" pitchFamily="34" charset="0"/>
              <a:buChar char="•"/>
            </a:pPr>
            <a:r>
              <a:rPr lang="en-US" b="0" baseline="0" dirty="0"/>
              <a:t>The cells are “knocked off” at precise locations, creating precise patterns on the printing surface.</a:t>
            </a:r>
          </a:p>
        </p:txBody>
      </p:sp>
      <p:sp>
        <p:nvSpPr>
          <p:cNvPr id="224" name="Shape 22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11</a:t>
            </a:fld>
            <a:endParaRPr lang="en-US"/>
          </a:p>
        </p:txBody>
      </p:sp>
    </p:spTree>
    <p:extLst>
      <p:ext uri="{BB962C8B-B14F-4D97-AF65-F5344CB8AC3E}">
        <p14:creationId xmlns:p14="http://schemas.microsoft.com/office/powerpoint/2010/main" val="45128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228600" lvl="0" indent="-228600">
              <a:spcBef>
                <a:spcPts val="0"/>
              </a:spcBef>
              <a:buFont typeface="Arial" panose="020B0604020202020204" pitchFamily="34" charset="0"/>
              <a:buChar char="•"/>
            </a:pPr>
            <a:r>
              <a:rPr lang="en-US" b="0" baseline="0" dirty="0"/>
              <a:t>An extrusion bioprinter works similar to squeezing ketchup out of a bottle: B</a:t>
            </a:r>
            <a:r>
              <a:rPr lang="en-US" sz="1200" b="0" i="0" u="none" strike="noStrike" kern="1200" cap="none" dirty="0">
                <a:solidFill>
                  <a:schemeClr val="dk1"/>
                </a:solidFill>
                <a:effectLst/>
                <a:latin typeface="Calibri"/>
                <a:ea typeface="Calibri"/>
                <a:cs typeface="Calibri"/>
                <a:sym typeface="Calibri"/>
              </a:rPr>
              <a:t>y applying pressure, biological material is pushed out the end of a tip. By making multiple passes, layers accumulate, resulting in a 3D biological structure.</a:t>
            </a:r>
          </a:p>
          <a:p>
            <a:pPr marL="228600" lvl="0" indent="-228600">
              <a:spcBef>
                <a:spcPts val="0"/>
              </a:spcBef>
              <a:buFont typeface="Arial" panose="020B0604020202020204" pitchFamily="34" charset="0"/>
              <a:buChar char="•"/>
            </a:pPr>
            <a:r>
              <a:rPr lang="en-US" b="0" baseline="0" dirty="0"/>
              <a:t>The limitations of this type of </a:t>
            </a:r>
            <a:r>
              <a:rPr lang="en-US" b="0" baseline="0" dirty="0" err="1"/>
              <a:t>bioprinter</a:t>
            </a:r>
            <a:r>
              <a:rPr lang="en-US" b="0" baseline="0" dirty="0"/>
              <a:t> are… </a:t>
            </a:r>
          </a:p>
          <a:p>
            <a:pPr marL="228600" lvl="0" indent="-228600">
              <a:spcBef>
                <a:spcPts val="0"/>
              </a:spcBef>
              <a:buFont typeface="Arial" panose="020B0604020202020204" pitchFamily="34" charset="0"/>
              <a:buChar char="•"/>
            </a:pPr>
            <a:r>
              <a:rPr lang="en-US" b="0" baseline="0" dirty="0"/>
              <a:t>The best application for this type of </a:t>
            </a:r>
            <a:r>
              <a:rPr lang="en-US" b="0" baseline="0" dirty="0" err="1"/>
              <a:t>bioprinter</a:t>
            </a:r>
            <a:r>
              <a:rPr lang="en-US" b="0" baseline="0" dirty="0"/>
              <a:t> is creating large 3D structures.</a:t>
            </a:r>
            <a:endParaRPr dirty="0">
              <a:solidFill>
                <a:srgbClr val="000000"/>
              </a:solidFill>
            </a:endParaRPr>
          </a:p>
        </p:txBody>
      </p:sp>
      <p:sp>
        <p:nvSpPr>
          <p:cNvPr id="230" name="Shape 2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96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Show the 1:22-minute YouTube video (</a:t>
            </a:r>
            <a:r>
              <a:rPr lang="en-US" sz="1200" b="0" i="0" u="none" strike="noStrike" kern="1200" cap="none" dirty="0">
                <a:solidFill>
                  <a:schemeClr val="dk1"/>
                </a:solidFill>
                <a:effectLst/>
                <a:latin typeface="Calibri"/>
                <a:ea typeface="Calibri"/>
                <a:cs typeface="Calibri"/>
                <a:sym typeface="Calibri"/>
              </a:rPr>
              <a:t>Extrusion-based </a:t>
            </a:r>
            <a:r>
              <a:rPr lang="en-US" sz="1200" b="0" i="0" u="none" strike="noStrike" kern="1200" cap="none" dirty="0" err="1">
                <a:solidFill>
                  <a:schemeClr val="dk1"/>
                </a:solidFill>
                <a:effectLst/>
                <a:latin typeface="Calibri"/>
                <a:ea typeface="Calibri"/>
                <a:cs typeface="Calibri"/>
                <a:sym typeface="Calibri"/>
              </a:rPr>
              <a:t>Bioprinting</a:t>
            </a:r>
            <a:r>
              <a:rPr lang="en-US" baseline="0" dirty="0"/>
              <a:t>) at https://www.youtube.com/watch?v=adbCa1sxinU&amp;t=1s</a:t>
            </a:r>
            <a:endParaRPr lang="en-US" dirty="0"/>
          </a:p>
          <a:p>
            <a:pPr marL="228600" lvl="0" indent="-228600">
              <a:spcBef>
                <a:spcPts val="0"/>
              </a:spcBef>
              <a:buFont typeface="Arial" panose="020B0604020202020204" pitchFamily="34" charset="0"/>
              <a:buChar char="•"/>
            </a:pPr>
            <a:r>
              <a:rPr lang="en-US" b="0" dirty="0"/>
              <a:t>The first scene is a pneumatic extrusion </a:t>
            </a:r>
            <a:r>
              <a:rPr lang="en-US" b="0" dirty="0" err="1"/>
              <a:t>bioprinter</a:t>
            </a:r>
            <a:r>
              <a:rPr lang="en-US" b="0" dirty="0"/>
              <a:t> laying down the base layer</a:t>
            </a:r>
            <a:r>
              <a:rPr lang="en-US" b="0" baseline="0" dirty="0"/>
              <a:t> of a 3D structure.</a:t>
            </a:r>
          </a:p>
          <a:p>
            <a:pPr marL="228600" lvl="0" indent="-228600">
              <a:spcBef>
                <a:spcPts val="0"/>
              </a:spcBef>
              <a:buFont typeface="Arial" panose="020B0604020202020204" pitchFamily="34" charset="0"/>
              <a:buChar char="•"/>
            </a:pPr>
            <a:r>
              <a:rPr lang="en-US" b="0" baseline="0" dirty="0"/>
              <a:t>The second scene is a close-up of the printing process.</a:t>
            </a:r>
          </a:p>
          <a:p>
            <a:pPr marL="228600" lvl="0" indent="-228600">
              <a:spcBef>
                <a:spcPts val="0"/>
              </a:spcBef>
              <a:buFont typeface="Arial" panose="020B0604020202020204" pitchFamily="34" charset="0"/>
              <a:buChar char="•"/>
            </a:pPr>
            <a:r>
              <a:rPr lang="en-US" b="0" baseline="0" dirty="0"/>
              <a:t>The third scene is a </a:t>
            </a:r>
            <a:r>
              <a:rPr lang="en-US" b="0" baseline="0" dirty="0" err="1"/>
              <a:t>bioprinter</a:t>
            </a:r>
            <a:r>
              <a:rPr lang="en-US" b="0" baseline="0" dirty="0"/>
              <a:t> extruding two materials at the same time. Researchers use this technique to create more complicated 3D biological structures.</a:t>
            </a:r>
          </a:p>
        </p:txBody>
      </p:sp>
      <p:sp>
        <p:nvSpPr>
          <p:cNvPr id="238" name="Shape 23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13</a:t>
            </a:fld>
            <a:endParaRPr lang="en-US"/>
          </a:p>
        </p:txBody>
      </p:sp>
    </p:spTree>
    <p:extLst>
      <p:ext uri="{BB962C8B-B14F-4D97-AF65-F5344CB8AC3E}">
        <p14:creationId xmlns:p14="http://schemas.microsoft.com/office/powerpoint/2010/main" val="187681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SzPct val="25000"/>
              <a:buFont typeface="Arial" panose="020B0604020202020204" pitchFamily="34" charset="0"/>
              <a:buChar char="•"/>
            </a:pPr>
            <a:r>
              <a:rPr lang="en-US" b="0" dirty="0"/>
              <a:t>The printing “stage” is the platform where the materials are printed onto.</a:t>
            </a:r>
          </a:p>
          <a:p>
            <a:pPr marL="228600" marR="0" lvl="0" indent="-228600" algn="l" rtl="0">
              <a:spcBef>
                <a:spcPts val="0"/>
              </a:spcBef>
              <a:spcAft>
                <a:spcPts val="0"/>
              </a:spcAft>
              <a:buSzPct val="25000"/>
              <a:buFont typeface="Arial" panose="020B0604020202020204" pitchFamily="34" charset="0"/>
              <a:buChar char="•"/>
            </a:pPr>
            <a:r>
              <a:rPr lang="en-US" b="0" dirty="0"/>
              <a:t>The reservoirs</a:t>
            </a:r>
            <a:r>
              <a:rPr lang="en-US" b="0" baseline="0" dirty="0"/>
              <a:t> are loaded with two different types of biomaterials.</a:t>
            </a:r>
          </a:p>
          <a:p>
            <a:pPr marL="228600" marR="0" lvl="0" indent="-228600" algn="l" rtl="0">
              <a:spcBef>
                <a:spcPts val="0"/>
              </a:spcBef>
              <a:spcAft>
                <a:spcPts val="0"/>
              </a:spcAft>
              <a:buSzPct val="25000"/>
              <a:buFont typeface="Arial" panose="020B0604020202020204" pitchFamily="34" charset="0"/>
              <a:buChar char="•"/>
            </a:pPr>
            <a:r>
              <a:rPr lang="en-US" b="0" baseline="0" dirty="0"/>
              <a:t>The control system has two components: the positioning controller and the dispensing controller:</a:t>
            </a:r>
            <a:endParaRPr lang="en-US" b="0" dirty="0"/>
          </a:p>
          <a:p>
            <a:pPr marL="457200" marR="0" lvl="2" indent="-171450" algn="l" rtl="0">
              <a:spcBef>
                <a:spcPts val="0"/>
              </a:spcBef>
              <a:spcAft>
                <a:spcPts val="0"/>
              </a:spcAft>
              <a:buClr>
                <a:srgbClr val="000000"/>
              </a:buClr>
              <a:buFont typeface="Arial" panose="020B0604020202020204" pitchFamily="34" charset="0"/>
              <a:buChar char="•"/>
            </a:pPr>
            <a:r>
              <a:rPr lang="en-US" dirty="0">
                <a:solidFill>
                  <a:srgbClr val="000000"/>
                </a:solidFill>
                <a:latin typeface="Arial"/>
                <a:ea typeface="Arial"/>
                <a:cs typeface="Arial"/>
                <a:sym typeface="Arial"/>
              </a:rPr>
              <a:t>For the positioning controller &gt; the computer uses MRI/CT/CAD scans to control printer movement in the x, y and z directions</a:t>
            </a:r>
          </a:p>
          <a:p>
            <a:pPr marL="457200" marR="0" lvl="2" indent="-171450" algn="l" rtl="0">
              <a:spcBef>
                <a:spcPts val="0"/>
              </a:spcBef>
              <a:spcAft>
                <a:spcPts val="0"/>
              </a:spcAft>
              <a:buClr>
                <a:srgbClr val="000000"/>
              </a:buClr>
              <a:buFont typeface="Arial" panose="020B0604020202020204" pitchFamily="34" charset="0"/>
              <a:buChar char="•"/>
            </a:pPr>
            <a:r>
              <a:rPr lang="en-US" dirty="0">
                <a:solidFill>
                  <a:srgbClr val="000000"/>
                </a:solidFill>
                <a:latin typeface="Arial"/>
                <a:ea typeface="Arial"/>
                <a:cs typeface="Arial"/>
                <a:sym typeface="Arial"/>
              </a:rPr>
              <a:t>For the dispensing controller &gt; the computer controls what cartridge is actively dispensing its material and at what rate</a:t>
            </a:r>
            <a:endParaRPr lang="en-US" b="1" dirty="0"/>
          </a:p>
        </p:txBody>
      </p:sp>
      <p:sp>
        <p:nvSpPr>
          <p:cNvPr id="245" name="Shape 24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4888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228600" lvl="0" indent="-228600">
              <a:spcBef>
                <a:spcPts val="0"/>
              </a:spcBef>
              <a:buFont typeface="Arial" panose="020B0604020202020204" pitchFamily="34" charset="0"/>
              <a:buChar char="•"/>
            </a:pPr>
            <a:r>
              <a:rPr lang="en-US" dirty="0"/>
              <a:t>Ask:</a:t>
            </a:r>
            <a:r>
              <a:rPr lang="en-US" baseline="0" dirty="0"/>
              <a:t> W</a:t>
            </a:r>
            <a:r>
              <a:rPr lang="en-US" dirty="0"/>
              <a:t>hich type of </a:t>
            </a:r>
            <a:r>
              <a:rPr lang="en-US" dirty="0" err="1"/>
              <a:t>bioprinter</a:t>
            </a:r>
            <a:r>
              <a:rPr lang="en-US" dirty="0"/>
              <a:t> would be the best to use for each of Bill’s injuries:</a:t>
            </a:r>
            <a:r>
              <a:rPr lang="en-US" baseline="0" dirty="0"/>
              <a:t> </a:t>
            </a:r>
            <a:r>
              <a:rPr lang="en-US" dirty="0"/>
              <a:t>Bill’s skin? Bill’s muscle? Bill’s femur (bone)?</a:t>
            </a:r>
          </a:p>
          <a:p>
            <a:pPr marL="228600" lvl="0" indent="-228600">
              <a:spcBef>
                <a:spcPts val="0"/>
              </a:spcBef>
              <a:buFont typeface="Arial" panose="020B0604020202020204" pitchFamily="34" charset="0"/>
              <a:buChar char="•"/>
            </a:pPr>
            <a:r>
              <a:rPr lang="en-US" dirty="0"/>
              <a:t>Require students</a:t>
            </a:r>
            <a:r>
              <a:rPr lang="en-US" baseline="0" dirty="0"/>
              <a:t> to justify why they choose a particular printer type for each injury repair.</a:t>
            </a:r>
          </a:p>
          <a:p>
            <a:pPr marL="228600" lvl="0" indent="-228600">
              <a:spcBef>
                <a:spcPts val="0"/>
              </a:spcBef>
              <a:buFont typeface="Arial" panose="020B0604020202020204" pitchFamily="34" charset="0"/>
              <a:buChar char="•"/>
            </a:pPr>
            <a:r>
              <a:rPr lang="en-US" baseline="0" dirty="0"/>
              <a:t>Emphasize that different printers can be used to create the same structures; some are just more efficient and effective than others. While there is no “wrong answer,” sometimes one printer makes more sense than the others for certain objectives/situations.</a:t>
            </a:r>
          </a:p>
          <a:p>
            <a:pPr marL="228600" lvl="0" indent="-228600">
              <a:spcBef>
                <a:spcPts val="0"/>
              </a:spcBef>
              <a:buFont typeface="Arial" panose="020B0604020202020204" pitchFamily="34" charset="0"/>
              <a:buChar char="•"/>
            </a:pPr>
            <a:r>
              <a:rPr lang="en-US" baseline="0" dirty="0"/>
              <a:t>However, if you could only pick one printer to print all 3 replacement tissues, extrusion </a:t>
            </a:r>
            <a:r>
              <a:rPr lang="en-US" baseline="0" dirty="0" err="1"/>
              <a:t>bioprinter</a:t>
            </a:r>
            <a:r>
              <a:rPr lang="en-US" baseline="0" dirty="0"/>
              <a:t> would be the best choice.</a:t>
            </a:r>
            <a:endParaRPr dirty="0"/>
          </a:p>
        </p:txBody>
      </p:sp>
      <p:sp>
        <p:nvSpPr>
          <p:cNvPr id="263" name="Shape 26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1092893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171450" lvl="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Now that you know about the different types of </a:t>
            </a:r>
            <a:r>
              <a:rPr lang="en-US" sz="1200" b="0" i="0" u="none" strike="noStrike" kern="1200" cap="none" dirty="0" err="1">
                <a:solidFill>
                  <a:schemeClr val="dk1"/>
                </a:solidFill>
                <a:effectLst/>
                <a:latin typeface="Calibri"/>
                <a:ea typeface="Calibri"/>
                <a:cs typeface="Calibri"/>
                <a:sym typeface="Calibri"/>
              </a:rPr>
              <a:t>bioprinters</a:t>
            </a:r>
            <a:r>
              <a:rPr lang="en-US" sz="1200" b="0" i="0" u="none" strike="noStrike" kern="1200" cap="none" dirty="0">
                <a:solidFill>
                  <a:schemeClr val="dk1"/>
                </a:solidFill>
                <a:effectLst/>
                <a:latin typeface="Calibri"/>
                <a:ea typeface="Calibri"/>
                <a:cs typeface="Calibri"/>
                <a:sym typeface="Calibri"/>
              </a:rPr>
              <a:t>, let’s talk about </a:t>
            </a:r>
            <a:r>
              <a:rPr lang="en-US" sz="1200" b="0" i="1" u="none" strike="noStrike" kern="1200" cap="none" dirty="0">
                <a:solidFill>
                  <a:schemeClr val="dk1"/>
                </a:solidFill>
                <a:effectLst/>
                <a:latin typeface="Calibri"/>
                <a:ea typeface="Calibri"/>
                <a:cs typeface="Calibri"/>
                <a:sym typeface="Calibri"/>
              </a:rPr>
              <a:t>how</a:t>
            </a:r>
            <a:r>
              <a:rPr lang="en-US" sz="1200" b="0" i="0" u="none" strike="noStrike" kern="1200" cap="none" dirty="0">
                <a:solidFill>
                  <a:schemeClr val="dk1"/>
                </a:solidFill>
                <a:effectLst/>
                <a:latin typeface="Calibri"/>
                <a:ea typeface="Calibri"/>
                <a:cs typeface="Calibri"/>
                <a:sym typeface="Calibri"/>
              </a:rPr>
              <a:t> to use them.</a:t>
            </a:r>
          </a:p>
          <a:p>
            <a:pPr marL="171450" lvl="0" indent="-171450">
              <a:buFont typeface="Arial" panose="020B0604020202020204" pitchFamily="34" charset="0"/>
              <a:buChar char="•"/>
            </a:pPr>
            <a:r>
              <a:rPr lang="en-US" sz="1200" b="0" i="0" u="none" strike="noStrike" kern="1200" cap="none" dirty="0" err="1">
                <a:solidFill>
                  <a:schemeClr val="dk1"/>
                </a:solidFill>
                <a:effectLst/>
                <a:latin typeface="Calibri"/>
                <a:ea typeface="Calibri"/>
                <a:cs typeface="Calibri"/>
                <a:sym typeface="Calibri"/>
              </a:rPr>
              <a:t>Bioprinting</a:t>
            </a:r>
            <a:r>
              <a:rPr lang="en-US" sz="1200" b="0" i="0" u="none" strike="noStrike" kern="1200" cap="none" dirty="0">
                <a:solidFill>
                  <a:schemeClr val="dk1"/>
                </a:solidFill>
                <a:effectLst/>
                <a:latin typeface="Calibri"/>
                <a:ea typeface="Calibri"/>
                <a:cs typeface="Calibri"/>
                <a:sym typeface="Calibri"/>
              </a:rPr>
              <a:t> is a type of tissue engineering: A field of engineering seeking to improve or replace biological tissues.</a:t>
            </a:r>
          </a:p>
          <a:p>
            <a:pPr marL="171450" lvl="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There are 5 main steps of tissue engineering that we will use to design and then print tissues using a </a:t>
            </a:r>
            <a:r>
              <a:rPr lang="en-US" sz="1200" b="0" i="0" u="none" strike="noStrike" kern="1200" cap="none" dirty="0" err="1">
                <a:solidFill>
                  <a:schemeClr val="dk1"/>
                </a:solidFill>
                <a:effectLst/>
                <a:latin typeface="Calibri"/>
                <a:ea typeface="Calibri"/>
                <a:cs typeface="Calibri"/>
                <a:sym typeface="Calibri"/>
              </a:rPr>
              <a:t>bioprinter</a:t>
            </a:r>
            <a:r>
              <a:rPr lang="en-US" sz="1200" b="0" i="0" u="none" strike="noStrike" kern="1200" cap="none" dirty="0">
                <a:solidFill>
                  <a:schemeClr val="dk1"/>
                </a:solidFill>
                <a:effectLst/>
                <a:latin typeface="Calibri"/>
                <a:ea typeface="Calibri"/>
                <a:cs typeface="Calibri"/>
                <a:sym typeface="Calibri"/>
              </a:rPr>
              <a:t>.</a:t>
            </a:r>
          </a:p>
          <a:p>
            <a:pPr marL="171450" lvl="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List the 5 steps, which will be explained in more detail in the next few slides.</a:t>
            </a:r>
          </a:p>
        </p:txBody>
      </p:sp>
      <p:sp>
        <p:nvSpPr>
          <p:cNvPr id="269" name="Shape 2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8312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It</a:t>
            </a:r>
            <a:r>
              <a:rPr lang="en-US" sz="1200" b="0" i="0" u="none" strike="noStrike" kern="1200" cap="none" baseline="0" dirty="0">
                <a:solidFill>
                  <a:schemeClr val="dk1"/>
                </a:solidFill>
                <a:effectLst/>
                <a:latin typeface="Calibri"/>
                <a:ea typeface="Calibri"/>
                <a:cs typeface="Calibri"/>
                <a:sym typeface="Calibri"/>
              </a:rPr>
              <a:t> is </a:t>
            </a:r>
            <a:r>
              <a:rPr lang="en-US" sz="1200" b="0" i="0" u="none" strike="noStrike" kern="1200" cap="none" dirty="0">
                <a:solidFill>
                  <a:schemeClr val="dk1"/>
                </a:solidFill>
                <a:effectLst/>
                <a:latin typeface="Calibri"/>
                <a:ea typeface="Calibri"/>
                <a:cs typeface="Calibri"/>
                <a:sym typeface="Calibri"/>
              </a:rPr>
              <a:t>important that we choose the right type of cells! After all, cells are what give specific tissues their specific functions. It seems obvious, but it is very important that we choose the right cells. </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For</a:t>
            </a:r>
            <a:r>
              <a:rPr lang="en-US" sz="1200" b="0" i="0" u="none" strike="noStrike" kern="1200" cap="none" baseline="0" dirty="0">
                <a:solidFill>
                  <a:schemeClr val="dk1"/>
                </a:solidFill>
                <a:effectLst/>
                <a:latin typeface="Calibri"/>
                <a:ea typeface="Calibri"/>
                <a:cs typeface="Calibri"/>
                <a:sym typeface="Calibri"/>
              </a:rPr>
              <a:t> example, if we </a:t>
            </a:r>
            <a:r>
              <a:rPr lang="en-US" sz="1200" b="0" i="0" u="none" strike="noStrike" kern="1200" cap="none" dirty="0" err="1">
                <a:solidFill>
                  <a:schemeClr val="dk1"/>
                </a:solidFill>
                <a:effectLst/>
                <a:latin typeface="Calibri"/>
                <a:ea typeface="Calibri"/>
                <a:cs typeface="Calibri"/>
                <a:sym typeface="Calibri"/>
              </a:rPr>
              <a:t>bioprint</a:t>
            </a:r>
            <a:r>
              <a:rPr lang="en-US" sz="1200" b="0" i="0" u="none" strike="noStrike" kern="1200" cap="none" dirty="0">
                <a:solidFill>
                  <a:schemeClr val="dk1"/>
                </a:solidFill>
                <a:effectLst/>
                <a:latin typeface="Calibri"/>
                <a:ea typeface="Calibri"/>
                <a:cs typeface="Calibri"/>
                <a:sym typeface="Calibri"/>
              </a:rPr>
              <a:t> a bone for Bill, it is important to include </a:t>
            </a:r>
            <a:r>
              <a:rPr lang="en-US" sz="1200" b="0" i="0" u="none" strike="noStrike" kern="1200" cap="none" dirty="0" err="1">
                <a:solidFill>
                  <a:schemeClr val="dk1"/>
                </a:solidFill>
                <a:effectLst/>
                <a:latin typeface="Calibri"/>
                <a:ea typeface="Calibri"/>
                <a:cs typeface="Calibri"/>
                <a:sym typeface="Calibri"/>
              </a:rPr>
              <a:t>osetocytes</a:t>
            </a:r>
            <a:r>
              <a:rPr lang="en-US" sz="1200" b="0" i="0" u="none" strike="noStrike" kern="1200" cap="none" dirty="0">
                <a:solidFill>
                  <a:schemeClr val="dk1"/>
                </a:solidFill>
                <a:effectLst/>
                <a:latin typeface="Calibri"/>
                <a:ea typeface="Calibri"/>
                <a:cs typeface="Calibri"/>
                <a:sym typeface="Calibri"/>
              </a:rPr>
              <a:t>, which are naturally found bone cells. Doing</a:t>
            </a:r>
            <a:r>
              <a:rPr lang="en-US" sz="1200" b="0" i="0" u="none" strike="noStrike" kern="1200" cap="none" baseline="0" dirty="0">
                <a:solidFill>
                  <a:schemeClr val="dk1"/>
                </a:solidFill>
                <a:effectLst/>
                <a:latin typeface="Calibri"/>
                <a:ea typeface="Calibri"/>
                <a:cs typeface="Calibri"/>
                <a:sym typeface="Calibri"/>
              </a:rPr>
              <a:t> this ensures </a:t>
            </a:r>
            <a:r>
              <a:rPr lang="en-US" sz="1200" b="0" i="0" u="none" strike="noStrike" kern="1200" cap="none" dirty="0">
                <a:solidFill>
                  <a:schemeClr val="dk1"/>
                </a:solidFill>
                <a:effectLst/>
                <a:latin typeface="Calibri"/>
                <a:ea typeface="Calibri"/>
                <a:cs typeface="Calibri"/>
                <a:sym typeface="Calibri"/>
              </a:rPr>
              <a:t>that the bioprinted bone functions the same as natural bone. </a:t>
            </a:r>
          </a:p>
          <a:p>
            <a:pPr marL="17145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Other things to think about: </a:t>
            </a:r>
          </a:p>
          <a:p>
            <a:pPr marL="457200" lvl="1" indent="-171450">
              <a:buFont typeface="Arial" panose="020B0604020202020204" pitchFamily="34" charset="0"/>
              <a:buChar char="•"/>
            </a:pPr>
            <a:r>
              <a:rPr lang="en-US" sz="1200" b="0" i="1" u="none" strike="noStrike" kern="1200" cap="none" dirty="0">
                <a:solidFill>
                  <a:schemeClr val="dk1"/>
                </a:solidFill>
                <a:effectLst/>
                <a:latin typeface="Calibri"/>
                <a:ea typeface="Calibri"/>
                <a:cs typeface="Calibri"/>
                <a:sym typeface="Calibri"/>
              </a:rPr>
              <a:t>Cell</a:t>
            </a:r>
            <a:r>
              <a:rPr lang="en-US" sz="1200" b="0" i="1" u="none" strike="noStrike" kern="1200" cap="none" baseline="0" dirty="0">
                <a:solidFill>
                  <a:schemeClr val="dk1"/>
                </a:solidFill>
                <a:effectLst/>
                <a:latin typeface="Calibri"/>
                <a:ea typeface="Calibri"/>
                <a:cs typeface="Calibri"/>
                <a:sym typeface="Calibri"/>
              </a:rPr>
              <a:t> s</a:t>
            </a:r>
            <a:r>
              <a:rPr lang="en-US" sz="1200" b="0" i="1" u="none" strike="noStrike" kern="1200" cap="none" dirty="0">
                <a:solidFill>
                  <a:schemeClr val="dk1"/>
                </a:solidFill>
                <a:effectLst/>
                <a:latin typeface="Calibri"/>
                <a:ea typeface="Calibri"/>
                <a:cs typeface="Calibri"/>
                <a:sym typeface="Calibri"/>
              </a:rPr>
              <a:t>trength: </a:t>
            </a:r>
            <a:r>
              <a:rPr lang="en-US" sz="1200" b="0" i="0" u="none" strike="noStrike" kern="1200" cap="none" dirty="0">
                <a:solidFill>
                  <a:schemeClr val="dk1"/>
                </a:solidFill>
                <a:effectLst/>
                <a:latin typeface="Calibri"/>
                <a:ea typeface="Calibri"/>
                <a:cs typeface="Calibri"/>
                <a:sym typeface="Calibri"/>
              </a:rPr>
              <a:t>Certain cells are unable to withstand the intense pressures of bioprinting. So,</a:t>
            </a:r>
            <a:r>
              <a:rPr lang="en-US" sz="1200" b="0" i="0" u="none" strike="noStrike" kern="1200" cap="none" baseline="0" dirty="0">
                <a:solidFill>
                  <a:schemeClr val="dk1"/>
                </a:solidFill>
                <a:effectLst/>
                <a:latin typeface="Calibri"/>
                <a:ea typeface="Calibri"/>
                <a:cs typeface="Calibri"/>
                <a:sym typeface="Calibri"/>
              </a:rPr>
              <a:t> w</a:t>
            </a:r>
            <a:r>
              <a:rPr lang="en-US" sz="1200" b="0" i="0" u="none" strike="noStrike" kern="1200" cap="none" dirty="0">
                <a:solidFill>
                  <a:schemeClr val="dk1"/>
                </a:solidFill>
                <a:effectLst/>
                <a:latin typeface="Calibri"/>
                <a:ea typeface="Calibri"/>
                <a:cs typeface="Calibri"/>
                <a:sym typeface="Calibri"/>
              </a:rPr>
              <a:t>e need to make sure the cells we choose can survive the process or else we’ll end up having a useless tissue (All the cells will be dead!)</a:t>
            </a:r>
          </a:p>
          <a:p>
            <a:pPr marL="457200" lvl="1" indent="-171450">
              <a:buFont typeface="Arial" panose="020B0604020202020204" pitchFamily="34" charset="0"/>
              <a:buChar char="•"/>
            </a:pPr>
            <a:r>
              <a:rPr lang="en-US" sz="1200" b="0" i="1" u="none" strike="noStrike" kern="1200" cap="none" dirty="0">
                <a:solidFill>
                  <a:schemeClr val="dk1"/>
                </a:solidFill>
                <a:effectLst/>
                <a:latin typeface="Calibri"/>
                <a:ea typeface="Calibri"/>
                <a:cs typeface="Calibri"/>
                <a:sym typeface="Calibri"/>
              </a:rPr>
              <a:t>Rejection </a:t>
            </a:r>
            <a:r>
              <a:rPr lang="en-US" sz="1200" b="0" i="0" u="none" strike="noStrike" kern="1200" cap="none" dirty="0">
                <a:solidFill>
                  <a:schemeClr val="dk1"/>
                </a:solidFill>
                <a:effectLst/>
                <a:latin typeface="Calibri"/>
                <a:ea typeface="Calibri"/>
                <a:cs typeface="Calibri"/>
                <a:sym typeface="Calibri"/>
              </a:rPr>
              <a:t>is negative feedback mechanism of the body that is facilitated by the immune system. Immune cells sense an implanted substance as foreign and invade it, attempting to remove it from the body. In short, if we print a tissue for Bill with someone else’s cells, there’s a chance when we transplant it that Bill’s immune system might attack</a:t>
            </a:r>
            <a:r>
              <a:rPr lang="en-US" sz="1200" b="0" i="0" u="none" strike="noStrike" kern="1200" cap="none" baseline="0" dirty="0">
                <a:solidFill>
                  <a:schemeClr val="dk1"/>
                </a:solidFill>
                <a:effectLst/>
                <a:latin typeface="Calibri"/>
                <a:ea typeface="Calibri"/>
                <a:cs typeface="Calibri"/>
                <a:sym typeface="Calibri"/>
              </a:rPr>
              <a:t> it</a:t>
            </a:r>
            <a:r>
              <a:rPr lang="en-US" sz="1200" b="0" i="0" u="none" strike="noStrike" kern="1200" cap="none" dirty="0">
                <a:solidFill>
                  <a:schemeClr val="dk1"/>
                </a:solidFill>
                <a:effectLst/>
                <a:latin typeface="Calibri"/>
                <a:ea typeface="Calibri"/>
                <a:cs typeface="Calibri"/>
                <a:sym typeface="Calibri"/>
              </a:rPr>
              <a:t>! </a:t>
            </a:r>
            <a:endParaRPr dirty="0">
              <a:solidFill>
                <a:srgbClr val="000000"/>
              </a:solidFill>
              <a:latin typeface="Arial"/>
              <a:ea typeface="Arial"/>
              <a:cs typeface="Arial"/>
              <a:sym typeface="Arial"/>
            </a:endParaRPr>
          </a:p>
        </p:txBody>
      </p:sp>
      <p:sp>
        <p:nvSpPr>
          <p:cNvPr id="288" name="Shape 28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6236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lvl="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Who has heard of the </a:t>
            </a:r>
            <a:r>
              <a:rPr lang="en-US" sz="1200" b="1" i="0" u="none" strike="noStrike" kern="1200" cap="none" dirty="0" err="1">
                <a:solidFill>
                  <a:schemeClr val="dk1"/>
                </a:solidFill>
                <a:effectLst/>
                <a:latin typeface="Calibri"/>
                <a:ea typeface="Calibri"/>
                <a:cs typeface="Calibri"/>
                <a:sym typeface="Calibri"/>
              </a:rPr>
              <a:t>extracellar</a:t>
            </a:r>
            <a:r>
              <a:rPr lang="en-US" sz="1200" b="1" i="0" u="none" strike="noStrike" kern="1200" cap="none" dirty="0">
                <a:solidFill>
                  <a:schemeClr val="dk1"/>
                </a:solidFill>
                <a:effectLst/>
                <a:latin typeface="Calibri"/>
                <a:ea typeface="Calibri"/>
                <a:cs typeface="Calibri"/>
                <a:sym typeface="Calibri"/>
              </a:rPr>
              <a:t> matrix </a:t>
            </a:r>
            <a:r>
              <a:rPr lang="en-US" sz="1200" b="0" i="0" u="none" strike="noStrike" kern="1200" cap="none" dirty="0">
                <a:solidFill>
                  <a:schemeClr val="dk1"/>
                </a:solidFill>
                <a:effectLst/>
                <a:latin typeface="Calibri"/>
                <a:ea typeface="Calibri"/>
                <a:cs typeface="Calibri"/>
                <a:sym typeface="Calibri"/>
              </a:rPr>
              <a:t>(ECM) in the body? It is the </a:t>
            </a:r>
            <a:r>
              <a:rPr lang="en-US" sz="1200" b="0" i="0" u="none" strike="noStrike" kern="1200" cap="none" dirty="0" err="1">
                <a:solidFill>
                  <a:schemeClr val="dk1"/>
                </a:solidFill>
                <a:effectLst/>
                <a:latin typeface="Calibri"/>
                <a:ea typeface="Calibri"/>
                <a:cs typeface="Calibri"/>
                <a:sym typeface="Calibri"/>
              </a:rPr>
              <a:t>noncellular</a:t>
            </a:r>
            <a:r>
              <a:rPr lang="en-US" sz="1200" b="0" i="0" u="none" strike="noStrike" kern="1200" cap="none" dirty="0">
                <a:solidFill>
                  <a:schemeClr val="dk1"/>
                </a:solidFill>
                <a:effectLst/>
                <a:latin typeface="Calibri"/>
                <a:ea typeface="Calibri"/>
                <a:cs typeface="Calibri"/>
                <a:sym typeface="Calibri"/>
              </a:rPr>
              <a:t> matrix of fibrous biomaterials. This matrix gives body tissues support and their various mechanical properties. In short, it is what makes up your body’s tissues, except the cells! </a:t>
            </a:r>
          </a:p>
          <a:p>
            <a:pPr marL="171450" lvl="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When using a </a:t>
            </a:r>
            <a:r>
              <a:rPr lang="en-US" sz="1200" b="0" i="0" u="none" strike="noStrike" kern="1200" cap="none" dirty="0" err="1">
                <a:solidFill>
                  <a:schemeClr val="dk1"/>
                </a:solidFill>
                <a:effectLst/>
                <a:latin typeface="Calibri"/>
                <a:ea typeface="Calibri"/>
                <a:cs typeface="Calibri"/>
                <a:sym typeface="Calibri"/>
              </a:rPr>
              <a:t>bioprinter</a:t>
            </a:r>
            <a:r>
              <a:rPr lang="en-US" sz="1200" b="0" i="0" u="none" strike="noStrike" kern="1200" cap="none" dirty="0">
                <a:solidFill>
                  <a:schemeClr val="dk1"/>
                </a:solidFill>
                <a:effectLst/>
                <a:latin typeface="Calibri"/>
                <a:ea typeface="Calibri"/>
                <a:cs typeface="Calibri"/>
                <a:sym typeface="Calibri"/>
              </a:rPr>
              <a:t>, we must print our own ECM or else the cells have nothing to “be” in.</a:t>
            </a:r>
          </a:p>
          <a:p>
            <a:pPr marL="171450" lvl="0" indent="-171450">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We have two choices of biomaterials that we can use in printing: </a:t>
            </a:r>
          </a:p>
          <a:p>
            <a:pPr marL="628650" lvl="1" indent="-171450">
              <a:buFont typeface="Arial" panose="020B0604020202020204" pitchFamily="34" charset="0"/>
              <a:buChar char="•"/>
            </a:pPr>
            <a:r>
              <a:rPr lang="en-US" sz="1200" b="0" i="1" u="none" strike="noStrike" kern="1200" cap="none" dirty="0">
                <a:solidFill>
                  <a:schemeClr val="dk1"/>
                </a:solidFill>
                <a:effectLst/>
                <a:latin typeface="Calibri"/>
                <a:ea typeface="Calibri"/>
                <a:cs typeface="Calibri"/>
                <a:sym typeface="Calibri"/>
              </a:rPr>
              <a:t>Natural biomaterials: </a:t>
            </a:r>
            <a:r>
              <a:rPr lang="en-US" sz="1200" b="0" i="0" u="none" strike="noStrike" kern="1200" cap="none" dirty="0">
                <a:solidFill>
                  <a:schemeClr val="dk1"/>
                </a:solidFill>
                <a:effectLst/>
                <a:latin typeface="Calibri"/>
                <a:ea typeface="Calibri"/>
                <a:cs typeface="Calibri"/>
                <a:sym typeface="Calibri"/>
              </a:rPr>
              <a:t>Two examples are collagen and elastin, both of which are found in the body. They are very different from</a:t>
            </a:r>
            <a:r>
              <a:rPr lang="en-US" sz="1200" b="0" i="0" u="none" strike="noStrike" kern="1200" cap="none" baseline="0" dirty="0">
                <a:solidFill>
                  <a:schemeClr val="dk1"/>
                </a:solidFill>
                <a:effectLst/>
                <a:latin typeface="Calibri"/>
                <a:ea typeface="Calibri"/>
                <a:cs typeface="Calibri"/>
                <a:sym typeface="Calibri"/>
              </a:rPr>
              <a:t> each other</a:t>
            </a:r>
            <a:r>
              <a:rPr lang="en-US" sz="1200" b="0" i="0" u="none" strike="noStrike" kern="1200" cap="none" dirty="0">
                <a:solidFill>
                  <a:schemeClr val="dk1"/>
                </a:solidFill>
                <a:effectLst/>
                <a:latin typeface="Calibri"/>
                <a:ea typeface="Calibri"/>
                <a:cs typeface="Calibri"/>
                <a:sym typeface="Calibri"/>
              </a:rPr>
              <a:t>! Collagen is abundantly found in muscle and is typically “stiffer.” Elastin is found in skin and gives skin its “stretchy” properties.</a:t>
            </a:r>
          </a:p>
          <a:p>
            <a:pPr marL="628650" lvl="1" indent="-171450">
              <a:buFont typeface="Arial" panose="020B0604020202020204" pitchFamily="34" charset="0"/>
              <a:buChar char="•"/>
            </a:pPr>
            <a:r>
              <a:rPr lang="en-US" sz="1200" b="0" i="1" u="none" strike="noStrike" kern="1200" cap="none" dirty="0">
                <a:solidFill>
                  <a:schemeClr val="dk1"/>
                </a:solidFill>
                <a:effectLst/>
                <a:latin typeface="Calibri"/>
                <a:ea typeface="Calibri"/>
                <a:cs typeface="Calibri"/>
                <a:sym typeface="Calibri"/>
              </a:rPr>
              <a:t>Synthetic biomaterials</a:t>
            </a:r>
            <a:r>
              <a:rPr lang="en-US" sz="1200" b="0" i="1" u="none" strike="noStrike" kern="1200" cap="none" baseline="0"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are not found in the body, but mimic natural biomaterials. An example is </a:t>
            </a:r>
            <a:r>
              <a:rPr lang="en-US" sz="1200" b="0" i="0" u="none" strike="noStrike" kern="1200" cap="none" dirty="0" err="1">
                <a:solidFill>
                  <a:schemeClr val="dk1"/>
                </a:solidFill>
                <a:effectLst/>
                <a:latin typeface="Calibri"/>
                <a:ea typeface="Calibri"/>
                <a:cs typeface="Calibri"/>
                <a:sym typeface="Calibri"/>
              </a:rPr>
              <a:t>polylactic</a:t>
            </a:r>
            <a:r>
              <a:rPr lang="en-US" sz="1200" b="0" i="0" u="none" strike="noStrike" kern="1200" cap="none" dirty="0">
                <a:solidFill>
                  <a:schemeClr val="dk1"/>
                </a:solidFill>
                <a:effectLst/>
                <a:latin typeface="Calibri"/>
                <a:ea typeface="Calibri"/>
                <a:cs typeface="Calibri"/>
                <a:sym typeface="Calibri"/>
              </a:rPr>
              <a:t> acid or PLA.</a:t>
            </a:r>
            <a:endParaRPr sz="1200" b="0" i="0" u="none" strike="noStrike" cap="none" dirty="0">
              <a:solidFill>
                <a:schemeClr val="dk1"/>
              </a:solidFill>
              <a:latin typeface="Calibri"/>
              <a:ea typeface="Calibri"/>
              <a:cs typeface="Calibri"/>
              <a:sym typeface="Calibri"/>
            </a:endParaRPr>
          </a:p>
        </p:txBody>
      </p:sp>
      <p:sp>
        <p:nvSpPr>
          <p:cNvPr id="297" name="Shape 29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853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Calibri"/>
                <a:ea typeface="Calibri"/>
                <a:cs typeface="Calibri"/>
                <a:sym typeface="Calibri"/>
              </a:rPr>
              <a:t>While printing, we must take into account some </a:t>
            </a:r>
            <a:r>
              <a:rPr lang="en-US" sz="1200" b="1" i="0" u="none" strike="noStrike" kern="1200" cap="none" dirty="0">
                <a:solidFill>
                  <a:schemeClr val="dk1"/>
                </a:solidFill>
                <a:effectLst/>
                <a:latin typeface="Calibri"/>
                <a:ea typeface="Calibri"/>
                <a:cs typeface="Calibri"/>
                <a:sym typeface="Calibri"/>
              </a:rPr>
              <a:t>environmental </a:t>
            </a:r>
            <a:r>
              <a:rPr lang="en-US" sz="1200" b="0" i="0" u="none" strike="noStrike" kern="1200" cap="none" dirty="0">
                <a:solidFill>
                  <a:schemeClr val="dk1"/>
                </a:solidFill>
                <a:effectLst/>
                <a:latin typeface="Calibri"/>
                <a:ea typeface="Calibri"/>
                <a:cs typeface="Calibri"/>
                <a:sym typeface="Calibri"/>
              </a:rPr>
              <a:t>considerations</a:t>
            </a:r>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so that we end up with functional tissues:</a:t>
            </a:r>
          </a:p>
          <a:p>
            <a:pPr marL="171450" lvl="0" indent="-171450">
              <a:buFont typeface="Arial" panose="020B0604020202020204" pitchFamily="34" charset="0"/>
              <a:buChar char="•"/>
            </a:pPr>
            <a:r>
              <a:rPr lang="en-US" sz="1200" b="0" i="1" u="none" strike="noStrike" kern="1200" cap="none" dirty="0">
                <a:solidFill>
                  <a:schemeClr val="dk1"/>
                </a:solidFill>
                <a:effectLst/>
                <a:latin typeface="Calibri"/>
                <a:ea typeface="Calibri"/>
                <a:cs typeface="Calibri"/>
                <a:sym typeface="Calibri"/>
              </a:rPr>
              <a:t>Oxygen</a:t>
            </a:r>
            <a:r>
              <a:rPr lang="en-US" sz="1200" b="0" i="0" u="none" strike="noStrike" kern="1200" cap="none" dirty="0">
                <a:solidFill>
                  <a:schemeClr val="dk1"/>
                </a:solidFill>
                <a:effectLst/>
                <a:latin typeface="Calibri"/>
                <a:ea typeface="Calibri"/>
                <a:cs typeface="Calibri"/>
                <a:sym typeface="Calibri"/>
              </a:rPr>
              <a:t>: Cells need the correct mix of gases to survive! This includes oxygen. If they are exposed to too much of something, like CO2, it may kill them.</a:t>
            </a:r>
          </a:p>
          <a:p>
            <a:pPr marL="171450" lvl="0" indent="-171450">
              <a:buFont typeface="Arial" panose="020B0604020202020204" pitchFamily="34" charset="0"/>
              <a:buChar char="•"/>
            </a:pPr>
            <a:r>
              <a:rPr lang="en-US" sz="1200" b="0" i="1" u="none" strike="noStrike" kern="1200" cap="none" dirty="0">
                <a:solidFill>
                  <a:schemeClr val="dk1"/>
                </a:solidFill>
                <a:effectLst/>
                <a:latin typeface="Calibri"/>
                <a:ea typeface="Calibri"/>
                <a:cs typeface="Calibri"/>
                <a:sym typeface="Calibri"/>
              </a:rPr>
              <a:t>Nutrients</a:t>
            </a:r>
            <a:r>
              <a:rPr lang="en-US" sz="1200" b="0" i="0" u="none" strike="noStrike" kern="1200" cap="none" dirty="0">
                <a:solidFill>
                  <a:schemeClr val="dk1"/>
                </a:solidFill>
                <a:effectLst/>
                <a:latin typeface="Calibri"/>
                <a:ea typeface="Calibri"/>
                <a:cs typeface="Calibri"/>
                <a:sym typeface="Calibri"/>
              </a:rPr>
              <a:t>:</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We typically “feed” cells with cell culture media, which is basically just sugar water.</a:t>
            </a:r>
          </a:p>
          <a:p>
            <a:pPr marL="171450" lvl="0" indent="-171450">
              <a:buFont typeface="Arial" panose="020B0604020202020204" pitchFamily="34" charset="0"/>
              <a:buChar char="•"/>
            </a:pPr>
            <a:r>
              <a:rPr lang="en-US" sz="1200" b="0" i="1" u="none" strike="noStrike" kern="1200" cap="none" dirty="0">
                <a:solidFill>
                  <a:schemeClr val="dk1"/>
                </a:solidFill>
                <a:effectLst/>
                <a:latin typeface="Calibri"/>
                <a:ea typeface="Calibri"/>
                <a:cs typeface="Calibri"/>
                <a:sym typeface="Calibri"/>
              </a:rPr>
              <a:t>Temperature</a:t>
            </a:r>
            <a:r>
              <a:rPr lang="en-US" sz="1200" b="0" i="0" u="none" strike="noStrike" kern="1200" cap="none" dirty="0">
                <a:solidFill>
                  <a:schemeClr val="dk1"/>
                </a:solidFill>
                <a:effectLst/>
                <a:latin typeface="Calibri"/>
                <a:ea typeface="Calibri"/>
                <a:cs typeface="Calibri"/>
                <a:sym typeface="Calibri"/>
              </a:rPr>
              <a:t>: If the temperature is too hot or too cold, it may kill the cells we are printing with.</a:t>
            </a:r>
            <a:endParaRPr sz="1200" b="0" i="0" u="none" strike="noStrike" cap="none" dirty="0">
              <a:solidFill>
                <a:schemeClr val="dk1"/>
              </a:solidFill>
              <a:latin typeface="Calibri"/>
              <a:ea typeface="Calibri"/>
              <a:cs typeface="Calibri"/>
              <a:sym typeface="Calibri"/>
            </a:endParaRPr>
          </a:p>
        </p:txBody>
      </p:sp>
      <p:sp>
        <p:nvSpPr>
          <p:cNvPr id="305" name="Shape 3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294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These </a:t>
            </a:r>
            <a:r>
              <a:rPr lang="en-US" b="0" baseline="0" dirty="0"/>
              <a:t>are the topics we intend to cover during this lesson.</a:t>
            </a:r>
          </a:p>
          <a:p>
            <a:pPr marL="228600" indent="-228600">
              <a:buAutoNum type="arabicPeriod"/>
            </a:pPr>
            <a:endParaRPr lang="en-US" b="0" baseline="0" dirty="0"/>
          </a:p>
          <a:p>
            <a:pPr marL="228600" indent="-228600">
              <a:buAutoNum type="arabicPeriod"/>
            </a:pPr>
            <a:endParaRPr lang="en-US" b="0" baseline="0" dirty="0"/>
          </a:p>
          <a:p>
            <a:pPr marL="0" indent="0">
              <a:buNone/>
            </a:pPr>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3815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1" indent="0" algn="l" rtl="0">
              <a:spcBef>
                <a:spcPts val="0"/>
              </a:spcBef>
              <a:spcAft>
                <a:spcPts val="0"/>
              </a:spcAft>
              <a:buClr>
                <a:srgbClr val="000000"/>
              </a:buClr>
              <a:buSzPct val="100000"/>
              <a:buFont typeface="Calibri"/>
              <a:buNone/>
            </a:pPr>
            <a:r>
              <a:rPr lang="en-US" dirty="0">
                <a:solidFill>
                  <a:srgbClr val="000000"/>
                </a:solidFill>
                <a:latin typeface="Arial"/>
                <a:ea typeface="Arial"/>
                <a:cs typeface="Arial"/>
                <a:sym typeface="Arial"/>
              </a:rPr>
              <a:t>Emphasize</a:t>
            </a:r>
            <a:r>
              <a:rPr lang="en-US" baseline="0" dirty="0">
                <a:solidFill>
                  <a:srgbClr val="000000"/>
                </a:solidFill>
                <a:latin typeface="Arial"/>
                <a:ea typeface="Arial"/>
                <a:cs typeface="Arial"/>
                <a:sym typeface="Arial"/>
              </a:rPr>
              <a:t> c</a:t>
            </a:r>
            <a:r>
              <a:rPr lang="en-US" dirty="0">
                <a:solidFill>
                  <a:srgbClr val="000000"/>
                </a:solidFill>
                <a:latin typeface="Arial"/>
                <a:ea typeface="Arial"/>
                <a:cs typeface="Arial"/>
                <a:sym typeface="Arial"/>
              </a:rPr>
              <a:t>urrent </a:t>
            </a:r>
            <a:r>
              <a:rPr lang="en-US" sz="1200" b="0" i="0" u="none" strike="noStrike" cap="none" dirty="0">
                <a:solidFill>
                  <a:srgbClr val="000000"/>
                </a:solidFill>
                <a:latin typeface="Arial"/>
                <a:ea typeface="Arial"/>
                <a:cs typeface="Arial"/>
                <a:sym typeface="Arial"/>
              </a:rPr>
              <a:t>applications:</a:t>
            </a:r>
          </a:p>
          <a:p>
            <a:pPr marL="274320" marR="0" lvl="2" indent="-228600" algn="l" rtl="0">
              <a:spcBef>
                <a:spcPts val="0"/>
              </a:spcBef>
              <a:spcAft>
                <a:spcPts val="0"/>
              </a:spcAft>
              <a:buClr>
                <a:srgbClr val="000000"/>
              </a:buClr>
              <a:buSzPct val="100000"/>
              <a:buFont typeface="Arial" panose="020B0604020202020204" pitchFamily="34" charset="0"/>
              <a:buChar char="•"/>
            </a:pPr>
            <a:r>
              <a:rPr lang="en-US" i="1" dirty="0">
                <a:solidFill>
                  <a:srgbClr val="000000"/>
                </a:solidFill>
                <a:latin typeface="Arial"/>
                <a:ea typeface="Arial"/>
                <a:cs typeface="Arial"/>
                <a:sym typeface="Arial"/>
              </a:rPr>
              <a:t>Tissue mimics for drug testing and screening</a:t>
            </a:r>
            <a:r>
              <a:rPr lang="en-US" dirty="0">
                <a:solidFill>
                  <a:srgbClr val="000000"/>
                </a:solidFill>
                <a:latin typeface="Arial"/>
                <a:ea typeface="Arial"/>
                <a:cs typeface="Arial"/>
                <a:sym typeface="Arial"/>
              </a:rPr>
              <a:t>: We can create representative bodily tissue to test drug effects. We can create these tissues without 3D </a:t>
            </a:r>
            <a:r>
              <a:rPr lang="en-US" dirty="0" err="1">
                <a:solidFill>
                  <a:srgbClr val="000000"/>
                </a:solidFill>
                <a:latin typeface="Arial"/>
                <a:ea typeface="Arial"/>
                <a:cs typeface="Arial"/>
                <a:sym typeface="Arial"/>
              </a:rPr>
              <a:t>bioprinters</a:t>
            </a:r>
            <a:r>
              <a:rPr lang="en-US" dirty="0">
                <a:solidFill>
                  <a:srgbClr val="000000"/>
                </a:solidFill>
                <a:latin typeface="Arial"/>
                <a:ea typeface="Arial"/>
                <a:cs typeface="Arial"/>
                <a:sym typeface="Arial"/>
              </a:rPr>
              <a:t>, however using 3D </a:t>
            </a:r>
            <a:r>
              <a:rPr lang="en-US" dirty="0" err="1">
                <a:solidFill>
                  <a:srgbClr val="000000"/>
                </a:solidFill>
                <a:latin typeface="Arial"/>
                <a:ea typeface="Arial"/>
                <a:cs typeface="Arial"/>
                <a:sym typeface="Arial"/>
              </a:rPr>
              <a:t>bioprinters</a:t>
            </a:r>
            <a:r>
              <a:rPr lang="en-US" dirty="0">
                <a:solidFill>
                  <a:srgbClr val="000000"/>
                </a:solidFill>
                <a:latin typeface="Arial"/>
                <a:ea typeface="Arial"/>
                <a:cs typeface="Arial"/>
                <a:sym typeface="Arial"/>
              </a:rPr>
              <a:t> is a way to speed up and automate the process in order to expedite the drug testing process.</a:t>
            </a:r>
          </a:p>
          <a:p>
            <a:pPr marL="274320" marR="0" lvl="2" indent="-285750" algn="l" rtl="0">
              <a:spcBef>
                <a:spcPts val="0"/>
              </a:spcBef>
              <a:spcAft>
                <a:spcPts val="0"/>
              </a:spcAft>
              <a:buClr>
                <a:srgbClr val="000000"/>
              </a:buClr>
              <a:buSzPct val="100000"/>
              <a:buFont typeface="Arial" panose="020B0604020202020204" pitchFamily="34" charset="0"/>
              <a:buChar char="•"/>
            </a:pPr>
            <a:r>
              <a:rPr lang="en-US" i="1" dirty="0">
                <a:solidFill>
                  <a:srgbClr val="000000"/>
                </a:solidFill>
                <a:latin typeface="Arial"/>
                <a:ea typeface="Arial"/>
                <a:cs typeface="Arial"/>
                <a:sym typeface="Arial"/>
              </a:rPr>
              <a:t>Non-transplantable</a:t>
            </a:r>
            <a:r>
              <a:rPr lang="en-US" i="1" baseline="0" dirty="0">
                <a:solidFill>
                  <a:srgbClr val="000000"/>
                </a:solidFill>
                <a:latin typeface="Arial"/>
                <a:ea typeface="Arial"/>
                <a:cs typeface="Arial"/>
                <a:sym typeface="Arial"/>
              </a:rPr>
              <a:t> tissues</a:t>
            </a:r>
            <a:r>
              <a:rPr lang="en-US" baseline="0" dirty="0">
                <a:solidFill>
                  <a:srgbClr val="000000"/>
                </a:solidFill>
                <a:latin typeface="Arial"/>
                <a:ea typeface="Arial"/>
                <a:cs typeface="Arial"/>
                <a:sym typeface="Arial"/>
              </a:rPr>
              <a:t>: Researchers can 3D printer heart valves and blood vessels in the lab. At this point, they are used only for research purposes and are not ready to be implanted in people. </a:t>
            </a:r>
            <a:r>
              <a:rPr lang="en-US" sz="1200" dirty="0"/>
              <a:t>The</a:t>
            </a:r>
            <a:r>
              <a:rPr lang="en-US" sz="1200" baseline="0" dirty="0"/>
              <a:t> black and white round image </a:t>
            </a:r>
            <a:r>
              <a:rPr lang="en-US" sz="1200" dirty="0"/>
              <a:t>is a still image pulled from a video clip of a living, beating pig heart—an aortic valve—that was </a:t>
            </a:r>
            <a:r>
              <a:rPr lang="en-US" sz="1200" dirty="0" err="1"/>
              <a:t>bioprinted</a:t>
            </a:r>
            <a:r>
              <a:rPr lang="en-US" sz="1200" dirty="0"/>
              <a:t> in a lab. The heart was arrested, connected to the perfusion system and restarted. The working fluid was oxygenated balanced saline solution.</a:t>
            </a:r>
          </a:p>
          <a:p>
            <a:pPr marL="0" marR="0" lvl="3" indent="0" algn="l" rtl="0">
              <a:spcBef>
                <a:spcPts val="0"/>
              </a:spcBef>
              <a:spcAft>
                <a:spcPts val="0"/>
              </a:spcAft>
              <a:buClr>
                <a:srgbClr val="000000"/>
              </a:buClr>
              <a:buSzPct val="100000"/>
              <a:buFont typeface="Arial"/>
              <a:buNone/>
            </a:pPr>
            <a:r>
              <a:rPr lang="en-US" dirty="0">
                <a:solidFill>
                  <a:srgbClr val="000000"/>
                </a:solidFill>
                <a:latin typeface="Arial"/>
                <a:ea typeface="Arial"/>
                <a:cs typeface="Arial"/>
                <a:sym typeface="Arial"/>
              </a:rPr>
              <a:t>Near future applications (~15 years):</a:t>
            </a:r>
          </a:p>
          <a:p>
            <a:pPr marL="274320" marR="0" lvl="2" indent="-228600" algn="l" rtl="0">
              <a:spcBef>
                <a:spcPts val="0"/>
              </a:spcBef>
              <a:spcAft>
                <a:spcPts val="0"/>
              </a:spcAft>
              <a:buClr>
                <a:srgbClr val="000000"/>
              </a:buClr>
              <a:buSzPct val="100000"/>
              <a:buFont typeface="Arial" panose="020B0604020202020204" pitchFamily="34" charset="0"/>
              <a:buChar char="•"/>
            </a:pPr>
            <a:r>
              <a:rPr lang="en-US" i="1" dirty="0">
                <a:solidFill>
                  <a:srgbClr val="000000"/>
                </a:solidFill>
                <a:latin typeface="Arial"/>
                <a:ea typeface="Arial"/>
                <a:cs typeface="Arial"/>
                <a:sym typeface="Arial"/>
              </a:rPr>
              <a:t>Transplantable tissues</a:t>
            </a:r>
            <a:r>
              <a:rPr lang="en-US" dirty="0">
                <a:solidFill>
                  <a:srgbClr val="000000"/>
                </a:solidFill>
                <a:latin typeface="Arial"/>
                <a:ea typeface="Arial"/>
                <a:cs typeface="Arial"/>
                <a:sym typeface="Arial"/>
              </a:rPr>
              <a:t>: We can create different types of tissue such as skin, kidney, liver, muscle, cartilage and bone. However, we have not developed a safe and consistent way of getting these tissues into people. This process requires more testing, Federal Drug Administration approval, and getting 3D </a:t>
            </a:r>
            <a:r>
              <a:rPr lang="en-US" dirty="0" err="1">
                <a:solidFill>
                  <a:srgbClr val="000000"/>
                </a:solidFill>
                <a:latin typeface="Arial"/>
                <a:ea typeface="Arial"/>
                <a:cs typeface="Arial"/>
                <a:sym typeface="Arial"/>
              </a:rPr>
              <a:t>bioprinters</a:t>
            </a:r>
            <a:r>
              <a:rPr lang="en-US" dirty="0">
                <a:solidFill>
                  <a:srgbClr val="000000"/>
                </a:solidFill>
                <a:latin typeface="Arial"/>
                <a:ea typeface="Arial"/>
                <a:cs typeface="Arial"/>
                <a:sym typeface="Arial"/>
              </a:rPr>
              <a:t> into hospitals.</a:t>
            </a:r>
          </a:p>
          <a:p>
            <a:pPr marL="0" marR="0" lvl="1" indent="0" algn="l" rtl="0">
              <a:spcBef>
                <a:spcPts val="0"/>
              </a:spcBef>
              <a:spcAft>
                <a:spcPts val="0"/>
              </a:spcAft>
              <a:buClr>
                <a:srgbClr val="000000"/>
              </a:buClr>
              <a:buSzPct val="100000"/>
              <a:buFont typeface="Arial"/>
              <a:buNone/>
            </a:pPr>
            <a:r>
              <a:rPr lang="en-US" dirty="0">
                <a:solidFill>
                  <a:srgbClr val="000000"/>
                </a:solidFill>
                <a:latin typeface="Arial"/>
                <a:ea typeface="Arial"/>
                <a:cs typeface="Arial"/>
                <a:sym typeface="Arial"/>
              </a:rPr>
              <a:t>Distant future</a:t>
            </a:r>
            <a:r>
              <a:rPr lang="en-US" baseline="0" dirty="0">
                <a:solidFill>
                  <a:srgbClr val="000000"/>
                </a:solidFill>
                <a:latin typeface="Arial"/>
                <a:ea typeface="Arial"/>
                <a:cs typeface="Arial"/>
                <a:sym typeface="Arial"/>
              </a:rPr>
              <a:t> applications (~20+ years):</a:t>
            </a:r>
            <a:endParaRPr lang="en-US" dirty="0">
              <a:solidFill>
                <a:srgbClr val="000000"/>
              </a:solidFill>
              <a:latin typeface="Arial"/>
              <a:ea typeface="Arial"/>
              <a:cs typeface="Arial"/>
              <a:sym typeface="Arial"/>
            </a:endParaRPr>
          </a:p>
          <a:p>
            <a:pPr marL="274320" marR="0" lvl="2" indent="-228600" algn="l" rtl="0">
              <a:spcBef>
                <a:spcPts val="0"/>
              </a:spcBef>
              <a:spcAft>
                <a:spcPts val="0"/>
              </a:spcAft>
              <a:buClr>
                <a:srgbClr val="000000"/>
              </a:buClr>
              <a:buSzPct val="100000"/>
              <a:buFont typeface="Arial" panose="020B0604020202020204" pitchFamily="34" charset="0"/>
              <a:buChar char="•"/>
            </a:pPr>
            <a:r>
              <a:rPr lang="en-US" i="1" dirty="0">
                <a:solidFill>
                  <a:srgbClr val="000000"/>
                </a:solidFill>
                <a:latin typeface="Arial"/>
                <a:ea typeface="Arial"/>
                <a:cs typeface="Arial"/>
                <a:sym typeface="Arial"/>
              </a:rPr>
              <a:t>Organ creation and transplantation</a:t>
            </a:r>
            <a:r>
              <a:rPr lang="en-US" dirty="0">
                <a:solidFill>
                  <a:srgbClr val="000000"/>
                </a:solidFill>
                <a:latin typeface="Arial"/>
                <a:ea typeface="Arial"/>
                <a:cs typeface="Arial"/>
                <a:sym typeface="Arial"/>
              </a:rPr>
              <a:t>: Many people who are on organ waitlists die because they do not receive an organ replacement in time. In the far future, we hope to be able to print organs with a person’s own cells. Ideally, we would take cells from the patient and put them in a lab. Then we would induce them to replicate. After we have enough cells from a particular organ, we could use these cells to 3D bioprint a new organ.  </a:t>
            </a:r>
          </a:p>
        </p:txBody>
      </p:sp>
      <p:sp>
        <p:nvSpPr>
          <p:cNvPr id="321" name="Shape 32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3266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171450" lvl="0" indent="-171450">
              <a:spcBef>
                <a:spcPts val="0"/>
              </a:spcBef>
              <a:buFont typeface="Arial" panose="020B0604020202020204" pitchFamily="34" charset="0"/>
              <a:buChar char="•"/>
            </a:pPr>
            <a:r>
              <a:rPr lang="en-US" b="0" dirty="0"/>
              <a:t>This </a:t>
            </a:r>
            <a:r>
              <a:rPr lang="en-US" b="0" baseline="0" dirty="0" err="1"/>
              <a:t>bioprinter</a:t>
            </a:r>
            <a:r>
              <a:rPr lang="en-US" b="0" baseline="0" dirty="0"/>
              <a:t> is in the Peirce-</a:t>
            </a:r>
            <a:r>
              <a:rPr lang="en-US" b="0" baseline="0" dirty="0" err="1"/>
              <a:t>Cottler</a:t>
            </a:r>
            <a:r>
              <a:rPr lang="en-US" b="0" baseline="0" dirty="0"/>
              <a:t> Lab at the University of Virginia. It is printing the beginning of a 3D biological 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Show the 13-second YouTube video (</a:t>
            </a:r>
            <a:r>
              <a:rPr lang="en-US" baseline="0" dirty="0" err="1"/>
              <a:t>shayns</a:t>
            </a:r>
            <a:r>
              <a:rPr lang="en-US" baseline="0" dirty="0"/>
              <a:t>) at https://www.youtube.com/watch?v=2Bdc2AOGhWI</a:t>
            </a:r>
          </a:p>
        </p:txBody>
      </p:sp>
      <p:sp>
        <p:nvSpPr>
          <p:cNvPr id="328" name="Shape 3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280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171450" algn="l" rtl="0">
              <a:spcBef>
                <a:spcPts val="0"/>
              </a:spcBef>
              <a:spcAft>
                <a:spcPts val="0"/>
              </a:spcAft>
              <a:buClr>
                <a:srgbClr val="000000"/>
              </a:buClr>
              <a:buFont typeface="Arial" panose="020B0604020202020204" pitchFamily="34" charset="0"/>
              <a:buChar char="•"/>
            </a:pPr>
            <a:r>
              <a:rPr lang="en-US" dirty="0">
                <a:solidFill>
                  <a:srgbClr val="000000"/>
                </a:solidFill>
                <a:latin typeface="Arial"/>
                <a:ea typeface="Arial"/>
                <a:cs typeface="Arial"/>
                <a:sym typeface="Arial"/>
              </a:rPr>
              <a:t>Vascularization:</a:t>
            </a:r>
          </a:p>
          <a:p>
            <a:pPr marL="457200" marR="0" lvl="0" indent="-171450" algn="l" rtl="0">
              <a:spcBef>
                <a:spcPts val="0"/>
              </a:spcBef>
              <a:spcAft>
                <a:spcPts val="0"/>
              </a:spcAft>
              <a:buClr>
                <a:srgbClr val="000000"/>
              </a:buClr>
              <a:buFont typeface="Arial" panose="020B0604020202020204" pitchFamily="34" charset="0"/>
              <a:buChar char="•"/>
            </a:pPr>
            <a:r>
              <a:rPr lang="en-US" dirty="0">
                <a:solidFill>
                  <a:srgbClr val="000000"/>
                </a:solidFill>
                <a:latin typeface="Arial"/>
                <a:ea typeface="Arial"/>
                <a:cs typeface="Arial"/>
                <a:sym typeface="Arial"/>
              </a:rPr>
              <a:t>All body tissues have blood vessels that run through them. These blood vessels are essential for the tissue to survive. Blood vessels deliver nutrients and oxygen, and take away cell waste. Outside</a:t>
            </a:r>
            <a:r>
              <a:rPr lang="en-US" baseline="0" dirty="0">
                <a:solidFill>
                  <a:srgbClr val="000000"/>
                </a:solidFill>
                <a:latin typeface="Arial"/>
                <a:ea typeface="Arial"/>
                <a:cs typeface="Arial"/>
                <a:sym typeface="Arial"/>
              </a:rPr>
              <a:t> of the body, t</a:t>
            </a:r>
            <a:r>
              <a:rPr lang="en-US" dirty="0">
                <a:solidFill>
                  <a:srgbClr val="000000"/>
                </a:solidFill>
                <a:latin typeface="Arial"/>
                <a:ea typeface="Arial"/>
                <a:cs typeface="Arial"/>
                <a:sym typeface="Arial"/>
              </a:rPr>
              <a:t>issues can survive without blood vessels IF you supply the needed nutrients and oxygen. However, the effort needed to maintain this can only be conducted in a laboratory setting. For tissues and organs to survive in people, they need to have blood vessel built into the structure and be able to connect to the person’s blood vessel system (the person’s vasculature)</a:t>
            </a:r>
          </a:p>
          <a:p>
            <a:pPr marL="457200" marR="0" lvl="0" indent="-171450" algn="l" rtl="0">
              <a:spcBef>
                <a:spcPts val="0"/>
              </a:spcBef>
              <a:spcAft>
                <a:spcPts val="0"/>
              </a:spcAft>
              <a:buClr>
                <a:srgbClr val="000000"/>
              </a:buClr>
              <a:buFont typeface="Arial" panose="020B0604020202020204" pitchFamily="34" charset="0"/>
              <a:buChar char="•"/>
            </a:pPr>
            <a:r>
              <a:rPr lang="en-US" dirty="0">
                <a:solidFill>
                  <a:srgbClr val="000000"/>
                </a:solidFill>
                <a:latin typeface="Arial"/>
                <a:ea typeface="Arial"/>
                <a:cs typeface="Arial"/>
                <a:sym typeface="Arial"/>
              </a:rPr>
              <a:t>Currently, we are able to print preliminary blood vessels, but we are unable to incorporate blood vessels into tissues or organ structures. </a:t>
            </a:r>
          </a:p>
          <a:p>
            <a:pPr marL="0" marR="0" lvl="1" indent="-171450" algn="l" rtl="0">
              <a:spcBef>
                <a:spcPts val="0"/>
              </a:spcBef>
              <a:spcAft>
                <a:spcPts val="0"/>
              </a:spcAft>
              <a:buClr>
                <a:srgbClr val="000000"/>
              </a:buClr>
              <a:buFont typeface="Arial" panose="020B0604020202020204" pitchFamily="34" charset="0"/>
              <a:buChar char="•"/>
            </a:pPr>
            <a:r>
              <a:rPr lang="en-US" dirty="0">
                <a:solidFill>
                  <a:srgbClr val="000000"/>
                </a:solidFill>
                <a:latin typeface="Arial"/>
                <a:ea typeface="Arial"/>
                <a:cs typeface="Arial"/>
                <a:sym typeface="Arial"/>
              </a:rPr>
              <a:t>Immune rejection:</a:t>
            </a:r>
          </a:p>
          <a:p>
            <a:pPr marL="457200" marR="0" lvl="1" indent="-171450" algn="l" rtl="0">
              <a:spcBef>
                <a:spcPts val="0"/>
              </a:spcBef>
              <a:spcAft>
                <a:spcPts val="0"/>
              </a:spcAft>
              <a:buClr>
                <a:srgbClr val="000000"/>
              </a:buClr>
              <a:buFont typeface="Arial" panose="020B0604020202020204" pitchFamily="34" charset="0"/>
              <a:buChar char="•"/>
            </a:pPr>
            <a:r>
              <a:rPr lang="en-US" dirty="0">
                <a:solidFill>
                  <a:srgbClr val="000000"/>
                </a:solidFill>
                <a:latin typeface="Arial"/>
                <a:ea typeface="Arial"/>
                <a:cs typeface="Arial"/>
                <a:sym typeface="Arial"/>
              </a:rPr>
              <a:t>When foreign materials (bacteria, viruses, etc.) enter our bodies, our immune systems attack them. This is critical to our survival. A transplanted tissue or organ can be identified as foreign and attacked by our immune system. We need to create tissues that are not attacked and rejected by our immune systems.</a:t>
            </a:r>
          </a:p>
          <a:p>
            <a:pPr marL="457200" marR="0" lvl="1" indent="-171450" algn="l" rtl="0">
              <a:spcBef>
                <a:spcPts val="0"/>
              </a:spcBef>
              <a:spcAft>
                <a:spcPts val="0"/>
              </a:spcAft>
              <a:buClr>
                <a:srgbClr val="000000"/>
              </a:buClr>
              <a:buFont typeface="Arial" panose="020B0604020202020204" pitchFamily="34" charset="0"/>
              <a:buChar char="•"/>
            </a:pPr>
            <a:r>
              <a:rPr lang="en-US" dirty="0">
                <a:solidFill>
                  <a:srgbClr val="000000"/>
                </a:solidFill>
                <a:latin typeface="Arial"/>
                <a:ea typeface="Arial"/>
                <a:cs typeface="Arial"/>
                <a:sym typeface="Arial"/>
              </a:rPr>
              <a:t>The chance of immune rejection decreases when using host cells. (not foreign!)</a:t>
            </a:r>
          </a:p>
          <a:p>
            <a:pPr marL="457200" marR="0" lvl="1" indent="-171450" algn="l" rtl="0">
              <a:spcBef>
                <a:spcPts val="0"/>
              </a:spcBef>
              <a:spcAft>
                <a:spcPts val="0"/>
              </a:spcAft>
              <a:buClr>
                <a:srgbClr val="000000"/>
              </a:buClr>
              <a:buFont typeface="Arial" panose="020B0604020202020204" pitchFamily="34" charset="0"/>
              <a:buChar char="•"/>
            </a:pPr>
            <a:r>
              <a:rPr lang="en-US" dirty="0">
                <a:solidFill>
                  <a:srgbClr val="000000"/>
                </a:solidFill>
                <a:latin typeface="Arial"/>
                <a:ea typeface="Arial"/>
                <a:cs typeface="Arial"/>
                <a:sym typeface="Arial"/>
              </a:rPr>
              <a:t>The chance of immune rejection decreases when using tolerance induction strategies.</a:t>
            </a:r>
          </a:p>
          <a:p>
            <a:pPr marL="457200" marR="0" lvl="1" indent="-171450" algn="l" rtl="0">
              <a:spcBef>
                <a:spcPts val="0"/>
              </a:spcBef>
              <a:spcAft>
                <a:spcPts val="0"/>
              </a:spcAft>
              <a:buClr>
                <a:srgbClr val="000000"/>
              </a:buClr>
              <a:buFont typeface="Arial" panose="020B0604020202020204" pitchFamily="34" charset="0"/>
              <a:buChar char="•"/>
            </a:pPr>
            <a:r>
              <a:rPr lang="en-US" dirty="0">
                <a:solidFill>
                  <a:srgbClr val="000000"/>
                </a:solidFill>
                <a:latin typeface="Arial"/>
                <a:ea typeface="Arial"/>
                <a:cs typeface="Arial"/>
                <a:sym typeface="Arial"/>
              </a:rPr>
              <a:t>A difficulty arises if the patient is already too ill and cannot undergo a surgical procedure to harvest host cells from tissue.</a:t>
            </a:r>
          </a:p>
          <a:p>
            <a:pPr marL="0" marR="0" lvl="0" indent="-171450" algn="l" rtl="0">
              <a:spcBef>
                <a:spcPts val="0"/>
              </a:spcBef>
              <a:spcAft>
                <a:spcPts val="0"/>
              </a:spcAft>
              <a:buClr>
                <a:srgbClr val="000000"/>
              </a:buClr>
              <a:buFont typeface="Arial" panose="020B0604020202020204" pitchFamily="34" charset="0"/>
              <a:buChar char="•"/>
            </a:pPr>
            <a:r>
              <a:rPr lang="en-US" dirty="0" err="1"/>
              <a:t>Biocompatability</a:t>
            </a:r>
            <a:r>
              <a:rPr lang="en-US" dirty="0"/>
              <a:t>:</a:t>
            </a:r>
          </a:p>
          <a:p>
            <a:pPr marL="457200" marR="0" lvl="0" indent="-171450" algn="l" rtl="0">
              <a:spcBef>
                <a:spcPts val="0"/>
              </a:spcBef>
              <a:spcAft>
                <a:spcPts val="0"/>
              </a:spcAft>
              <a:buClr>
                <a:srgbClr val="000000"/>
              </a:buClr>
              <a:buFont typeface="Arial" panose="020B0604020202020204" pitchFamily="34" charset="0"/>
              <a:buChar char="•"/>
            </a:pPr>
            <a:r>
              <a:rPr lang="en-US" dirty="0"/>
              <a:t>Some non-organic polymers degrade into products that are toxic to the body. </a:t>
            </a:r>
          </a:p>
          <a:p>
            <a:pPr marL="457200" marR="0" lvl="0" indent="-171450" algn="l" rtl="0">
              <a:spcBef>
                <a:spcPts val="0"/>
              </a:spcBef>
              <a:spcAft>
                <a:spcPts val="0"/>
              </a:spcAft>
              <a:buClr>
                <a:srgbClr val="000000"/>
              </a:buClr>
              <a:buFont typeface="Arial" panose="020B0604020202020204" pitchFamily="34" charset="0"/>
              <a:buChar char="•"/>
            </a:pPr>
            <a:r>
              <a:rPr lang="en-US" dirty="0"/>
              <a:t>If we use non-organic (synthetic) materials (and we do :) ), then we need to make sure that they do not harm patients.</a:t>
            </a:r>
          </a:p>
          <a:p>
            <a:pPr marL="457200" marR="0" lvl="0" indent="-171450" algn="l" rtl="0">
              <a:spcBef>
                <a:spcPts val="0"/>
              </a:spcBef>
              <a:spcAft>
                <a:spcPts val="0"/>
              </a:spcAft>
              <a:buClr>
                <a:srgbClr val="000000"/>
              </a:buClr>
              <a:buFont typeface="Arial" panose="020B0604020202020204" pitchFamily="34" charset="0"/>
              <a:buChar char="•"/>
            </a:pPr>
            <a:r>
              <a:rPr lang="en-US" dirty="0"/>
              <a:t>3D bioprinted parts must maintain their structural properties (hardness, viscosity) while within the body.</a:t>
            </a:r>
          </a:p>
          <a:p>
            <a:pPr marL="457200" marR="0" lvl="0" indent="-171450" algn="l" rtl="0">
              <a:spcBef>
                <a:spcPts val="0"/>
              </a:spcBef>
              <a:spcAft>
                <a:spcPts val="0"/>
              </a:spcAft>
              <a:buClr>
                <a:srgbClr val="000000"/>
              </a:buClr>
              <a:buFont typeface="Arial" panose="020B0604020202020204" pitchFamily="34" charset="0"/>
              <a:buChar char="•"/>
            </a:pPr>
            <a:r>
              <a:rPr lang="en-US" dirty="0"/>
              <a:t>We do not want the organ or tissue to literally fall apart within the person.</a:t>
            </a:r>
          </a:p>
          <a:p>
            <a:pPr marL="0" marR="0" lvl="0" indent="0" algn="l" rtl="0">
              <a:spcBef>
                <a:spcPts val="0"/>
              </a:spcBef>
              <a:buSzPct val="25000"/>
              <a:buNone/>
            </a:pPr>
            <a:r>
              <a:rPr lang="en-US" dirty="0"/>
              <a:t>Extra material:</a:t>
            </a:r>
          </a:p>
          <a:p>
            <a:pPr marL="0" lvl="2" indent="0" rtl="0">
              <a:spcBef>
                <a:spcPts val="0"/>
              </a:spcBef>
              <a:buClr>
                <a:schemeClr val="dk1"/>
              </a:buClr>
              <a:buSzPct val="100000"/>
              <a:buFont typeface="Calibri"/>
              <a:buNone/>
            </a:pPr>
            <a:r>
              <a:rPr lang="en-US" i="1" dirty="0">
                <a:latin typeface="Arial"/>
                <a:ea typeface="Arial"/>
                <a:cs typeface="Arial"/>
                <a:sym typeface="Arial"/>
              </a:rPr>
              <a:t>Anatomy</a:t>
            </a:r>
            <a:r>
              <a:rPr lang="en-US" dirty="0">
                <a:latin typeface="Arial"/>
                <a:ea typeface="Arial"/>
                <a:cs typeface="Arial"/>
                <a:sym typeface="Arial"/>
              </a:rPr>
              <a:t>: Material must maintain its structural and mechanical properties. We need to carefully select materials for diverse tissue types. We need to avoid foreign body responses or toxic degradation products. Nanoscale characteristics can affect cell adhesion, orientation, motility, surface antigen display, cytoskeletal condensation and modulation of intracellular signaling pathways. </a:t>
            </a:r>
          </a:p>
          <a:p>
            <a:pPr marL="0" lvl="2" indent="0" rtl="0">
              <a:spcBef>
                <a:spcPts val="0"/>
              </a:spcBef>
              <a:buClr>
                <a:schemeClr val="dk1"/>
              </a:buClr>
              <a:buSzPct val="100000"/>
              <a:buFont typeface="Calibri"/>
              <a:buNone/>
            </a:pPr>
            <a:r>
              <a:rPr lang="en-US" dirty="0">
                <a:latin typeface="Arial"/>
                <a:ea typeface="Arial"/>
                <a:cs typeface="Arial"/>
                <a:sym typeface="Arial"/>
              </a:rPr>
              <a:t>A challenge for some synthetic polymers = poor biocompatibility, toxic degradation of products, loss of mechanical properties during degradation. Others are relatively biocompatible and degrade purposefully (e.g., PSLDMA).</a:t>
            </a:r>
          </a:p>
          <a:p>
            <a:pPr marL="0" lvl="2" indent="0" rtl="0">
              <a:spcBef>
                <a:spcPts val="0"/>
              </a:spcBef>
              <a:buClr>
                <a:schemeClr val="dk1"/>
              </a:buClr>
              <a:buSzPct val="100000"/>
              <a:buFont typeface="Calibri"/>
              <a:buNone/>
            </a:pPr>
            <a:r>
              <a:rPr lang="en-US" i="1" dirty="0">
                <a:latin typeface="Arial"/>
                <a:ea typeface="Arial"/>
                <a:cs typeface="Arial"/>
                <a:sym typeface="Arial"/>
              </a:rPr>
              <a:t>Now it’s up to you to fix it! </a:t>
            </a:r>
            <a:r>
              <a:rPr lang="en-US" i="0" dirty="0">
                <a:latin typeface="Arial"/>
                <a:ea typeface="Arial"/>
                <a:cs typeface="Arial"/>
                <a:sym typeface="Arial"/>
              </a:rPr>
              <a:t>:)</a:t>
            </a:r>
            <a:endParaRPr i="0" dirty="0"/>
          </a:p>
        </p:txBody>
      </p:sp>
      <p:sp>
        <p:nvSpPr>
          <p:cNvPr id="334" name="Shape 33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9738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Read over the 5 bullet points and explain how we have covered them through this presentation</a:t>
            </a:r>
          </a:p>
          <a:p>
            <a:r>
              <a:rPr lang="en-US" sz="1200" b="0" i="0" u="none" strike="noStrike" kern="1200" cap="none" dirty="0">
                <a:solidFill>
                  <a:schemeClr val="dk1"/>
                </a:solidFill>
                <a:effectLst/>
                <a:latin typeface="Calibri"/>
                <a:sym typeface="Calibri"/>
              </a:rPr>
              <a:t>(If not proceeding </a:t>
            </a:r>
            <a:r>
              <a:rPr lang="en-US" sz="1200" b="0" i="0" u="none" strike="noStrike" kern="1200" cap="none" baseline="0" dirty="0">
                <a:solidFill>
                  <a:schemeClr val="dk1"/>
                </a:solidFill>
                <a:effectLst/>
                <a:latin typeface="Calibri"/>
                <a:sym typeface="Calibri"/>
              </a:rPr>
              <a:t>directly to conduct the associated activity, edit as necessary.)</a:t>
            </a:r>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1698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Briefly</a:t>
            </a:r>
            <a:r>
              <a:rPr lang="en-US" baseline="0" dirty="0"/>
              <a:t> review the overall activity (the instructions on this slide).</a:t>
            </a:r>
          </a:p>
          <a:p>
            <a:pPr marL="171450" indent="-171450">
              <a:buFont typeface="Arial" panose="020B0604020202020204" pitchFamily="34" charset="0"/>
              <a:buChar char="•"/>
            </a:pPr>
            <a:r>
              <a:rPr lang="en-US" baseline="0" dirty="0"/>
              <a:t>Then go to the next slide to show a video about how to use the mock </a:t>
            </a:r>
            <a:r>
              <a:rPr lang="en-US" baseline="0" dirty="0" err="1"/>
              <a:t>bioprinter</a:t>
            </a:r>
            <a:r>
              <a:rPr lang="en-US" baseline="0" dirty="0"/>
              <a:t>.</a:t>
            </a:r>
          </a:p>
          <a:p>
            <a:r>
              <a:rPr lang="en-US" baseline="0" dirty="0"/>
              <a:t>(If not proceeding directly to conduct the associated activity, no need for this slide.)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1232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dirty="0">
                <a:solidFill>
                  <a:schemeClr val="dk1"/>
                </a:solidFill>
                <a:effectLst/>
                <a:latin typeface="Calibri"/>
                <a:ea typeface="Calibri"/>
                <a:cs typeface="Calibri"/>
                <a:sym typeface="Calibri"/>
              </a:rPr>
              <a:t>Let’s familiarize ourselves with how to use the mock</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3D </a:t>
            </a:r>
            <a:r>
              <a:rPr lang="en-US" sz="1200" b="0" i="0" u="none" strike="noStrike" kern="1200" cap="none" dirty="0" err="1">
                <a:solidFill>
                  <a:schemeClr val="dk1"/>
                </a:solidFill>
                <a:effectLst/>
                <a:latin typeface="Calibri"/>
                <a:ea typeface="Calibri"/>
                <a:cs typeface="Calibri"/>
                <a:sym typeface="Calibri"/>
              </a:rPr>
              <a:t>bioprinter</a:t>
            </a:r>
            <a:r>
              <a:rPr lang="en-US" sz="1200" b="0" i="0" u="none" strike="noStrike" kern="1200" cap="none" dirty="0">
                <a:solidFill>
                  <a:schemeClr val="dk1"/>
                </a:solidFill>
                <a:effectLst/>
                <a:latin typeface="Calibri"/>
                <a:ea typeface="Calibri"/>
                <a:cs typeface="Calibri"/>
                <a:sym typeface="Calibri"/>
              </a:rPr>
              <a:t> we have at our disposal.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Show the 50-second YouTube video (Bioprinter_Operation.mp4) at https://www.youtube.com/watch?v=4fpHjysScNM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(If not proceeding directly to conduct the associated activity, no need for this slide.)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2924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Emphasize the importance of an engineering sketch</a:t>
            </a:r>
            <a:r>
              <a:rPr lang="en-US" baseline="0" dirty="0"/>
              <a:t> if students do not know how to do one.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Engineering sketches include measurements, scales, dimensions and multiple views of the same design at different angles. Details are important!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(If not proceeding directly to conduct the associated activity, no need for this slide.)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3154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171450" lvl="0" indent="-171450">
              <a:spcBef>
                <a:spcPts val="0"/>
              </a:spcBef>
              <a:buFont typeface="Arial" panose="020B0604020202020204" pitchFamily="34" charset="0"/>
              <a:buChar char="•"/>
            </a:pPr>
            <a:r>
              <a:rPr lang="en-US" dirty="0"/>
              <a:t>So </a:t>
            </a:r>
            <a:r>
              <a:rPr lang="mr-IN" dirty="0"/>
              <a:t>–</a:t>
            </a:r>
            <a:r>
              <a:rPr lang="en-US" dirty="0"/>
              <a:t> Bill was pretty hurt</a:t>
            </a:r>
            <a:r>
              <a:rPr lang="en-US" baseline="0" dirty="0"/>
              <a:t> from that car crash. He was rushed to the ER immediately. </a:t>
            </a:r>
          </a:p>
          <a:p>
            <a:pPr marL="171450" lvl="0" indent="-171450">
              <a:spcBef>
                <a:spcPts val="0"/>
              </a:spcBef>
              <a:buFont typeface="Arial" panose="020B0604020202020204" pitchFamily="34" charset="0"/>
              <a:buChar char="•"/>
            </a:pPr>
            <a:r>
              <a:rPr lang="en-US" baseline="0" dirty="0"/>
              <a:t>He sustained 3 injuries: a ripped muscle in his right leg, a broken bone in his left leg, and major skin loss on his left arm.</a:t>
            </a:r>
          </a:p>
        </p:txBody>
      </p:sp>
      <p:sp>
        <p:nvSpPr>
          <p:cNvPr id="162" name="Shape 16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27</a:t>
            </a:fld>
            <a:endParaRPr lang="en-US"/>
          </a:p>
        </p:txBody>
      </p:sp>
    </p:spTree>
    <p:extLst>
      <p:ext uri="{BB962C8B-B14F-4D97-AF65-F5344CB8AC3E}">
        <p14:creationId xmlns:p14="http://schemas.microsoft.com/office/powerpoint/2010/main" val="3583985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7609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512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171450" lvl="0" indent="-171450">
              <a:spcBef>
                <a:spcPts val="0"/>
              </a:spcBef>
              <a:buClr>
                <a:schemeClr val="dk1"/>
              </a:buClr>
              <a:buSzPct val="91666"/>
              <a:buFont typeface="Arial" panose="020B0604020202020204" pitchFamily="34" charset="0"/>
              <a:buChar char="•"/>
            </a:pPr>
            <a:r>
              <a:rPr lang="en-US" baseline="0" dirty="0"/>
              <a:t>A student, Bill, got into a terrible accident. With 3D bioprinting, we may be able to help him!</a:t>
            </a:r>
          </a:p>
          <a:p>
            <a:pPr marL="171450" lvl="0" indent="-171450">
              <a:spcBef>
                <a:spcPts val="0"/>
              </a:spcBef>
              <a:buClr>
                <a:schemeClr val="dk1"/>
              </a:buClr>
              <a:buSzPct val="91666"/>
              <a:buFont typeface="Arial" panose="020B0604020202020204" pitchFamily="34" charset="0"/>
              <a:buChar char="•"/>
            </a:pPr>
            <a:r>
              <a:rPr lang="en-US" baseline="0" dirty="0"/>
              <a:t>We managed to get footage of what he went through, so you’ll better understand the situation.</a:t>
            </a:r>
          </a:p>
          <a:p>
            <a:pPr marL="171450" lvl="0" indent="-171450">
              <a:spcBef>
                <a:spcPts val="0"/>
              </a:spcBef>
              <a:buClr>
                <a:schemeClr val="dk1"/>
              </a:buClr>
              <a:buSzPct val="91666"/>
              <a:buFont typeface="Arial" panose="020B0604020202020204" pitchFamily="34" charset="0"/>
              <a:buChar char="•"/>
            </a:pPr>
            <a:r>
              <a:rPr lang="en-US" baseline="0" dirty="0"/>
              <a:t>Show the 51-second YouTube video (Bill.mp4) at </a:t>
            </a:r>
            <a:r>
              <a:rPr lang="en-US" dirty="0"/>
              <a:t>https://www.youtube.com/watch?v=AAoFE-rq67Y</a:t>
            </a:r>
          </a:p>
        </p:txBody>
      </p:sp>
      <p:sp>
        <p:nvSpPr>
          <p:cNvPr id="155" name="Shape 15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1390936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171450" lvl="0" indent="-171450">
              <a:spcBef>
                <a:spcPts val="0"/>
              </a:spcBef>
              <a:buFont typeface="Arial" panose="020B0604020202020204" pitchFamily="34" charset="0"/>
              <a:buChar char="•"/>
            </a:pPr>
            <a:r>
              <a:rPr lang="en-US" dirty="0"/>
              <a:t>So </a:t>
            </a:r>
            <a:r>
              <a:rPr lang="mr-IN" dirty="0"/>
              <a:t>–</a:t>
            </a:r>
            <a:r>
              <a:rPr lang="en-US" dirty="0"/>
              <a:t> Bill was pretty hurt</a:t>
            </a:r>
            <a:r>
              <a:rPr lang="en-US" baseline="0" dirty="0"/>
              <a:t> from that car crash. He was rushed to the ER immediately. </a:t>
            </a:r>
          </a:p>
          <a:p>
            <a:pPr marL="171450" lvl="0" indent="-171450">
              <a:spcBef>
                <a:spcPts val="0"/>
              </a:spcBef>
              <a:buFont typeface="Arial" panose="020B0604020202020204" pitchFamily="34" charset="0"/>
              <a:buChar char="•"/>
            </a:pPr>
            <a:r>
              <a:rPr lang="en-US" baseline="0" dirty="0"/>
              <a:t>He sustained 3 injuries: a ripped muscle in his right leg, a broken bone in his left leg, and major skin loss on his left arm.</a:t>
            </a:r>
          </a:p>
        </p:txBody>
      </p:sp>
      <p:sp>
        <p:nvSpPr>
          <p:cNvPr id="162" name="Shape 16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210203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228600" lvl="0" indent="-228600">
              <a:spcBef>
                <a:spcPts val="0"/>
              </a:spcBef>
              <a:buFont typeface="Arial" panose="020B0604020202020204" pitchFamily="34" charset="0"/>
              <a:buChar char="•"/>
            </a:pPr>
            <a:r>
              <a:rPr lang="en-US" b="0" baseline="0" dirty="0"/>
              <a:t>By using 3D bioprinting, we may be able to help Bill! </a:t>
            </a:r>
          </a:p>
          <a:p>
            <a:pPr marL="228600" lvl="0" indent="-228600">
              <a:spcBef>
                <a:spcPts val="0"/>
              </a:spcBef>
              <a:buFont typeface="Arial" panose="020B0604020202020204" pitchFamily="34" charset="0"/>
              <a:buChar char="•"/>
            </a:pPr>
            <a:r>
              <a:rPr lang="en-US" b="0" baseline="0" dirty="0"/>
              <a:t>We’ll teach you everything you need to know about 3D </a:t>
            </a:r>
            <a:r>
              <a:rPr lang="en-US" sz="1200" b="0" i="0" u="none" strike="noStrike" kern="1200" cap="none" baseline="0" dirty="0">
                <a:solidFill>
                  <a:schemeClr val="dk1"/>
                </a:solidFill>
                <a:latin typeface="Calibri"/>
                <a:ea typeface="Calibri"/>
                <a:cs typeface="Calibri"/>
                <a:sym typeface="Calibri"/>
              </a:rPr>
              <a:t>bioprinting, so that later in class (in the </a:t>
            </a:r>
            <a:r>
              <a:rPr lang="en-US" sz="1200" b="0" i="1" u="none" strike="noStrike" kern="1200" cap="none" baseline="0" dirty="0">
                <a:solidFill>
                  <a:schemeClr val="dk1"/>
                </a:solidFill>
                <a:latin typeface="Calibri"/>
                <a:ea typeface="Calibri"/>
                <a:cs typeface="Calibri"/>
                <a:sym typeface="Calibri"/>
              </a:rPr>
              <a:t>Help Bill! </a:t>
            </a:r>
            <a:r>
              <a:rPr lang="en-US" sz="1200" b="0" i="1" u="none" strike="noStrike" kern="1200" cap="none" baseline="0" dirty="0" err="1">
                <a:solidFill>
                  <a:schemeClr val="dk1"/>
                </a:solidFill>
                <a:latin typeface="Calibri"/>
                <a:ea typeface="Calibri"/>
                <a:cs typeface="Calibri"/>
                <a:sym typeface="Calibri"/>
              </a:rPr>
              <a:t>Bioprinting</a:t>
            </a:r>
            <a:r>
              <a:rPr lang="en-US" sz="1200" b="0" i="1" u="none" strike="noStrike" kern="1200" cap="none" baseline="0" dirty="0">
                <a:solidFill>
                  <a:schemeClr val="dk1"/>
                </a:solidFill>
                <a:latin typeface="Calibri"/>
                <a:ea typeface="Calibri"/>
                <a:cs typeface="Calibri"/>
                <a:sym typeface="Calibri"/>
              </a:rPr>
              <a:t> Skin, Muscle and Bone </a:t>
            </a:r>
            <a:r>
              <a:rPr lang="en-US" sz="1200" b="0" i="0" u="none" strike="noStrike" kern="1200" cap="none" baseline="0" dirty="0">
                <a:solidFill>
                  <a:schemeClr val="dk1"/>
                </a:solidFill>
                <a:latin typeface="Calibri"/>
                <a:ea typeface="Calibri"/>
                <a:cs typeface="Calibri"/>
                <a:sym typeface="Calibri"/>
              </a:rPr>
              <a:t>associated activity), </a:t>
            </a:r>
            <a:r>
              <a:rPr lang="en-US" b="0" baseline="0" dirty="0"/>
              <a:t>you will print the 3 tissues Bill has lost using mock-3D </a:t>
            </a:r>
            <a:r>
              <a:rPr lang="en-US" b="0" baseline="0" dirty="0" err="1"/>
              <a:t>bioprinters</a:t>
            </a:r>
            <a:r>
              <a:rPr lang="en-US" b="0" baseline="0" dirty="0"/>
              <a:t>.</a:t>
            </a:r>
            <a:endParaRPr lang="en-US" b="0" dirty="0"/>
          </a:p>
        </p:txBody>
      </p:sp>
      <p:sp>
        <p:nvSpPr>
          <p:cNvPr id="172" name="Shape 17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720735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228600" marR="0" lvl="0" indent="-228600" algn="l" rtl="0">
              <a:spcBef>
                <a:spcPts val="0"/>
              </a:spcBef>
              <a:spcAft>
                <a:spcPts val="0"/>
              </a:spcAft>
              <a:buFont typeface="Arial" panose="020B0604020202020204" pitchFamily="34" charset="0"/>
              <a:buChar char="•"/>
            </a:pPr>
            <a:r>
              <a:rPr lang="en-US" baseline="0" dirty="0">
                <a:solidFill>
                  <a:srgbClr val="000000"/>
                </a:solidFill>
                <a:latin typeface="Arial"/>
                <a:ea typeface="Arial"/>
                <a:cs typeface="Arial"/>
                <a:sym typeface="Arial"/>
              </a:rPr>
              <a:t>Ask: Who has heard of 3D </a:t>
            </a:r>
            <a:r>
              <a:rPr lang="en-US" baseline="0" dirty="0" err="1">
                <a:solidFill>
                  <a:srgbClr val="000000"/>
                </a:solidFill>
                <a:latin typeface="Arial"/>
                <a:ea typeface="Arial"/>
                <a:cs typeface="Arial"/>
                <a:sym typeface="Arial"/>
              </a:rPr>
              <a:t>bioprinting</a:t>
            </a:r>
            <a:r>
              <a:rPr lang="en-US" baseline="0" dirty="0">
                <a:solidFill>
                  <a:srgbClr val="000000"/>
                </a:solidFill>
                <a:latin typeface="Arial"/>
                <a:ea typeface="Arial"/>
                <a:cs typeface="Arial"/>
                <a:sym typeface="Arial"/>
              </a:rPr>
              <a:t>? If so: Where did you hear of it? For what was it being used?</a:t>
            </a:r>
          </a:p>
          <a:p>
            <a:pPr marL="228600" marR="0" lvl="0" indent="-228600" algn="l" rtl="0">
              <a:spcBef>
                <a:spcPts val="0"/>
              </a:spcBef>
              <a:spcAft>
                <a:spcPts val="0"/>
              </a:spcAft>
              <a:buFont typeface="Arial" panose="020B0604020202020204" pitchFamily="34" charset="0"/>
              <a:buChar char="•"/>
            </a:pPr>
            <a:r>
              <a:rPr lang="en-US" baseline="0" dirty="0">
                <a:solidFill>
                  <a:srgbClr val="000000"/>
                </a:solidFill>
                <a:latin typeface="Arial"/>
                <a:ea typeface="Arial"/>
                <a:cs typeface="Arial"/>
                <a:sym typeface="Arial"/>
              </a:rPr>
              <a:t>Ask: Has anyone heard of 3D printing? If so: Where did you hear of it? For what was it being used?</a:t>
            </a:r>
          </a:p>
          <a:p>
            <a:pPr marL="228600" marR="0" lvl="0" indent="-228600" algn="l" rtl="0">
              <a:spcBef>
                <a:spcPts val="0"/>
              </a:spcBef>
              <a:spcAft>
                <a:spcPts val="0"/>
              </a:spcAft>
              <a:buFont typeface="Arial" panose="020B0604020202020204" pitchFamily="34" charset="0"/>
              <a:buChar char="•"/>
            </a:pPr>
            <a:r>
              <a:rPr lang="en-US" baseline="0" dirty="0">
                <a:solidFill>
                  <a:srgbClr val="000000"/>
                </a:solidFill>
                <a:latin typeface="Arial"/>
                <a:ea typeface="Arial"/>
                <a:cs typeface="Arial"/>
                <a:sym typeface="Arial"/>
              </a:rPr>
              <a:t>Give definition: 3D </a:t>
            </a:r>
            <a:r>
              <a:rPr lang="en-US" baseline="0" dirty="0" err="1">
                <a:solidFill>
                  <a:srgbClr val="000000"/>
                </a:solidFill>
                <a:latin typeface="Arial"/>
                <a:ea typeface="Arial"/>
                <a:cs typeface="Arial"/>
                <a:sym typeface="Arial"/>
              </a:rPr>
              <a:t>bioprinting</a:t>
            </a:r>
            <a:r>
              <a:rPr lang="en-US" baseline="0" dirty="0">
                <a:solidFill>
                  <a:srgbClr val="000000"/>
                </a:solidFill>
                <a:latin typeface="Arial"/>
                <a:ea typeface="Arial"/>
                <a:cs typeface="Arial"/>
                <a:sym typeface="Arial"/>
              </a:rPr>
              <a:t> is a</a:t>
            </a:r>
            <a:r>
              <a:rPr lang="en-US" sz="1200" b="0" i="0" u="none" strike="noStrike" kern="1200" cap="none" dirty="0">
                <a:solidFill>
                  <a:schemeClr val="dk1"/>
                </a:solidFill>
                <a:effectLst/>
                <a:latin typeface="Calibri"/>
                <a:ea typeface="Calibri"/>
                <a:cs typeface="Calibri"/>
                <a:sym typeface="Calibri"/>
              </a:rPr>
              <a:t> way of printing tissues, layer by layer. This printed tissue contains two parts: the cells and the unique mixture of fibers that makes up the structure and shape of the printed tissue. </a:t>
            </a:r>
          </a:p>
          <a:p>
            <a:pPr marL="228600" marR="0" lvl="0" indent="-228600" algn="l" rtl="0">
              <a:spcBef>
                <a:spcPts val="0"/>
              </a:spcBef>
              <a:spcAft>
                <a:spcPts val="0"/>
              </a:spcAft>
              <a:buFont typeface="Arial" panose="020B0604020202020204" pitchFamily="34" charset="0"/>
              <a:buChar char="•"/>
            </a:pPr>
            <a:r>
              <a:rPr lang="en-US" sz="1200" b="0" i="0" u="none" strike="noStrike" kern="1200" cap="none" dirty="0">
                <a:solidFill>
                  <a:schemeClr val="dk1"/>
                </a:solidFill>
                <a:effectLst/>
                <a:latin typeface="Calibri"/>
                <a:ea typeface="Calibri"/>
                <a:cs typeface="Calibri"/>
                <a:sym typeface="Calibri"/>
              </a:rPr>
              <a:t>These structures may</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vary in</a:t>
            </a:r>
            <a:r>
              <a:rPr lang="en-US" sz="1200" b="0" i="0" u="none" strike="noStrike" kern="1200" cap="none" baseline="0" dirty="0">
                <a:solidFill>
                  <a:schemeClr val="dk1"/>
                </a:solidFill>
                <a:effectLst/>
                <a:latin typeface="Calibri"/>
                <a:ea typeface="Calibri"/>
                <a:cs typeface="Calibri"/>
                <a:sym typeface="Calibri"/>
              </a:rPr>
              <a:t> size and shape, like the simple, symmetrical grid in the top right photograph, or the more complex, as seen in the bottom right image.</a:t>
            </a:r>
            <a:endParaRPr lang="en-US" b="0" dirty="0">
              <a:effectLst/>
            </a:endParaRPr>
          </a:p>
        </p:txBody>
      </p:sp>
      <p:sp>
        <p:nvSpPr>
          <p:cNvPr id="179" name="Shape 17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843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228600" lvl="0" indent="-228600">
              <a:spcBef>
                <a:spcPts val="0"/>
              </a:spcBef>
              <a:buClr>
                <a:schemeClr val="dk1"/>
              </a:buClr>
              <a:buSzPct val="91666"/>
              <a:buFont typeface="Arial" panose="020B0604020202020204" pitchFamily="34" charset="0"/>
              <a:buChar char="•"/>
            </a:pPr>
            <a:r>
              <a:rPr lang="en-US" dirty="0"/>
              <a:t>Three different types of </a:t>
            </a:r>
            <a:r>
              <a:rPr lang="en-US" dirty="0" err="1"/>
              <a:t>bioprinters</a:t>
            </a:r>
            <a:r>
              <a:rPr lang="en-US" dirty="0"/>
              <a:t> are inkjet, laser </a:t>
            </a:r>
            <a:r>
              <a:rPr lang="en-US" baseline="0" dirty="0"/>
              <a:t>and extrusion. Each has its own strengths and weaknesses. (Activity connection: knowing which one to use will help us better treat Bill.)</a:t>
            </a:r>
          </a:p>
          <a:p>
            <a:pPr marL="228600" lvl="0" indent="-228600">
              <a:spcBef>
                <a:spcPts val="0"/>
              </a:spcBef>
              <a:buClr>
                <a:schemeClr val="dk1"/>
              </a:buClr>
              <a:buSzPct val="91666"/>
              <a:buFont typeface="Arial" panose="020B0604020202020204" pitchFamily="34" charset="0"/>
              <a:buChar char="•"/>
            </a:pPr>
            <a:r>
              <a:rPr lang="en-US" baseline="0" dirty="0"/>
              <a:t>We will go over the different types in the next couple of slides. On each slide, we will discuss an analogy, limitations and the best application for each </a:t>
            </a:r>
            <a:r>
              <a:rPr lang="en-US" baseline="0" dirty="0" err="1"/>
              <a:t>bioprinter</a:t>
            </a:r>
            <a:r>
              <a:rPr lang="en-US" baseline="0" dirty="0"/>
              <a:t> type.</a:t>
            </a:r>
          </a:p>
        </p:txBody>
      </p:sp>
      <p:sp>
        <p:nvSpPr>
          <p:cNvPr id="194" name="Shape 19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214227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228600" lvl="0" indent="-228600">
              <a:spcBef>
                <a:spcPts val="0"/>
              </a:spcBef>
              <a:buFont typeface="Arial" panose="020B0604020202020204" pitchFamily="34" charset="0"/>
              <a:buChar char="•"/>
            </a:pPr>
            <a:r>
              <a:rPr lang="en-US" b="0" baseline="0" dirty="0"/>
              <a:t>An inkjet bioprinter works similar to the inkjet printers that you may be familiar with; maybe you have one at home. </a:t>
            </a:r>
            <a:r>
              <a:rPr lang="en-US" sz="1200" b="0" i="0" u="none" strike="noStrike" kern="1200" cap="none" dirty="0">
                <a:solidFill>
                  <a:schemeClr val="dk1"/>
                </a:solidFill>
                <a:effectLst/>
                <a:latin typeface="Calibri"/>
                <a:ea typeface="Calibri"/>
                <a:cs typeface="Calibri"/>
                <a:sym typeface="Calibri"/>
              </a:rPr>
              <a:t>With different types of cells, inkjet bioprinters release layer cells and support material in order to build up a designed structure. </a:t>
            </a:r>
            <a:endParaRPr lang="en-US" b="0" baseline="0" dirty="0"/>
          </a:p>
          <a:p>
            <a:pPr marL="228600" lvl="0" indent="-228600">
              <a:spcBef>
                <a:spcPts val="0"/>
              </a:spcBef>
              <a:buFont typeface="Arial" panose="020B0604020202020204" pitchFamily="34" charset="0"/>
              <a:buChar char="•"/>
            </a:pPr>
            <a:r>
              <a:rPr lang="en-US" b="0" baseline="0" dirty="0"/>
              <a:t>The limitations of this type of </a:t>
            </a:r>
            <a:r>
              <a:rPr lang="en-US" b="0" baseline="0" dirty="0" err="1"/>
              <a:t>bioprinter</a:t>
            </a:r>
            <a:r>
              <a:rPr lang="en-US" b="0" baseline="0" dirty="0"/>
              <a:t> are…</a:t>
            </a:r>
          </a:p>
          <a:p>
            <a:pPr marL="228600" lvl="0" indent="-228600">
              <a:spcBef>
                <a:spcPts val="0"/>
              </a:spcBef>
              <a:buFont typeface="Arial" panose="020B0604020202020204" pitchFamily="34" charset="0"/>
              <a:buChar char="•"/>
            </a:pPr>
            <a:r>
              <a:rPr lang="en-US" b="0" baseline="0" dirty="0"/>
              <a:t>The best application for this type of </a:t>
            </a:r>
            <a:r>
              <a:rPr lang="en-US" b="0" baseline="0" dirty="0" err="1"/>
              <a:t>bioprinter</a:t>
            </a:r>
            <a:r>
              <a:rPr lang="en-US" b="0" baseline="0" dirty="0"/>
              <a:t> is creating skin grafts.</a:t>
            </a:r>
          </a:p>
        </p:txBody>
      </p:sp>
      <p:sp>
        <p:nvSpPr>
          <p:cNvPr id="202" name="Shape 2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593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228600" lvl="0" indent="-228600">
              <a:spcBef>
                <a:spcPts val="0"/>
              </a:spcBef>
              <a:buFont typeface="Arial" panose="020B0604020202020204" pitchFamily="34" charset="0"/>
              <a:buChar char="•"/>
            </a:pPr>
            <a:r>
              <a:rPr lang="en-US" b="0" baseline="0" dirty="0"/>
              <a:t>Skin damage can occur during surgery or from an injury.</a:t>
            </a:r>
          </a:p>
          <a:p>
            <a:pPr marL="228600" lvl="0" indent="-228600">
              <a:spcBef>
                <a:spcPts val="0"/>
              </a:spcBef>
              <a:buFont typeface="Arial" panose="020B0604020202020204" pitchFamily="34" charset="0"/>
              <a:buChar char="•"/>
            </a:pPr>
            <a:r>
              <a:rPr lang="en-US" b="0" baseline="0" dirty="0"/>
              <a:t>In this video, note how different types of cells are dispersed by the printer to accommodate different cell layers in the skin.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Show the 1:14-minute YouTube video (</a:t>
            </a:r>
            <a:r>
              <a:rPr lang="en-US" baseline="0" dirty="0" err="1"/>
              <a:t>InkJet</a:t>
            </a:r>
            <a:r>
              <a:rPr lang="en-US" baseline="0" dirty="0"/>
              <a:t> printing of cells) at https://www.youtube.com/watch?v=HwuWSg95_7M</a:t>
            </a:r>
          </a:p>
          <a:p>
            <a:pPr marL="228600" lvl="0" indent="-228600">
              <a:spcBef>
                <a:spcPts val="0"/>
              </a:spcBef>
              <a:buFont typeface="Arial" panose="020B0604020202020204" pitchFamily="34" charset="0"/>
              <a:buChar char="•"/>
            </a:pPr>
            <a:r>
              <a:rPr lang="en-US" b="0" dirty="0"/>
              <a:t>Clinical applications include reducing trauma after surgery and wound healing. </a:t>
            </a:r>
          </a:p>
          <a:p>
            <a:pPr marL="228600" lvl="0" indent="-228600">
              <a:spcBef>
                <a:spcPts val="0"/>
              </a:spcBef>
              <a:buFont typeface="Arial" panose="020B0604020202020204" pitchFamily="34" charset="0"/>
              <a:buChar char="•"/>
            </a:pPr>
            <a:r>
              <a:rPr lang="en-US" b="0" dirty="0"/>
              <a:t>One</a:t>
            </a:r>
            <a:r>
              <a:rPr lang="en-US" b="0" baseline="0" dirty="0"/>
              <a:t> company is researching the potential for inkjet </a:t>
            </a:r>
            <a:r>
              <a:rPr lang="en-US" b="0" baseline="0" dirty="0" err="1"/>
              <a:t>bioprinters</a:t>
            </a:r>
            <a:r>
              <a:rPr lang="en-US" b="0" baseline="0" dirty="0"/>
              <a:t> to treat wounded soldiers directly on the battlefield.</a:t>
            </a:r>
            <a:endParaRPr dirty="0"/>
          </a:p>
        </p:txBody>
      </p:sp>
      <p:sp>
        <p:nvSpPr>
          <p:cNvPr id="210" name="Shape 21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175321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0" b="0" i="0" u="none" strike="noStrike" cap="none" smtClean="0">
                <a:solidFill>
                  <a:schemeClr val="lt1"/>
                </a:solidFill>
                <a:latin typeface="Questrial"/>
                <a:ea typeface="Questrial"/>
                <a:cs typeface="Questrial"/>
                <a:sym typeface="Questrial"/>
              </a:rPr>
              <a:t>‹#›</a:t>
            </a:fld>
            <a:endParaRPr lang="en-US" sz="2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0" b="0" i="0" u="none" strike="noStrike" cap="none" smtClean="0">
                <a:solidFill>
                  <a:schemeClr val="lt1"/>
                </a:solidFill>
                <a:latin typeface="Questrial"/>
                <a:ea typeface="Questrial"/>
                <a:cs typeface="Questrial"/>
                <a:sym typeface="Questrial"/>
              </a:rPr>
              <a:t>‹#›</a:t>
            </a:fld>
            <a:endParaRPr lang="en-US" sz="2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0" b="0" i="0" u="none" strike="noStrike" cap="none" smtClean="0">
                <a:solidFill>
                  <a:schemeClr val="lt1"/>
                </a:solidFill>
                <a:latin typeface="Questrial"/>
                <a:ea typeface="Questrial"/>
                <a:cs typeface="Questrial"/>
                <a:sym typeface="Questrial"/>
              </a:rPr>
              <a:t>‹#›</a:t>
            </a:fld>
            <a:endParaRPr lang="en-US" sz="2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0" b="0" i="0" u="none" strike="noStrike" cap="none" smtClean="0">
                <a:solidFill>
                  <a:schemeClr val="lt1"/>
                </a:solidFill>
                <a:latin typeface="Questrial"/>
                <a:ea typeface="Questrial"/>
                <a:cs typeface="Questrial"/>
                <a:sym typeface="Questrial"/>
              </a:rPr>
              <a:t>‹#›</a:t>
            </a:fld>
            <a:endParaRPr lang="en-US" sz="2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0" b="0" i="0" u="none" strike="noStrike" cap="none" smtClean="0">
                <a:solidFill>
                  <a:schemeClr val="lt1"/>
                </a:solidFill>
                <a:latin typeface="Questrial"/>
                <a:ea typeface="Questrial"/>
                <a:cs typeface="Questrial"/>
                <a:sym typeface="Questrial"/>
              </a:rPr>
              <a:t>‹#›</a:t>
            </a:fld>
            <a:endParaRPr lang="en-US" sz="2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0" b="0" i="0" u="none" strike="noStrike" cap="none" smtClean="0">
                <a:solidFill>
                  <a:schemeClr val="lt1"/>
                </a:solidFill>
                <a:latin typeface="Questrial"/>
                <a:ea typeface="Questrial"/>
                <a:cs typeface="Questrial"/>
                <a:sym typeface="Questrial"/>
              </a:rPr>
              <a:t>‹#›</a:t>
            </a:fld>
            <a:endParaRPr lang="en-US" sz="2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0" b="0" i="0" u="none" strike="noStrike" cap="none" smtClean="0">
                <a:solidFill>
                  <a:schemeClr val="lt1"/>
                </a:solidFill>
                <a:latin typeface="Questrial"/>
                <a:ea typeface="Questrial"/>
                <a:cs typeface="Questrial"/>
                <a:sym typeface="Questrial"/>
              </a:rPr>
              <a:t>‹#›</a:t>
            </a:fld>
            <a:endParaRPr lang="en-US" sz="2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0" b="0" i="0" u="none" strike="noStrike" cap="none" smtClean="0">
                <a:solidFill>
                  <a:schemeClr val="lt1"/>
                </a:solidFill>
                <a:latin typeface="Questrial"/>
                <a:ea typeface="Questrial"/>
                <a:cs typeface="Questrial"/>
                <a:sym typeface="Questrial"/>
              </a:rPr>
              <a:t>‹#›</a:t>
            </a:fld>
            <a:endParaRPr lang="en-US" sz="2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0" b="0" i="0" u="none" strike="noStrike" cap="none" smtClean="0">
                <a:solidFill>
                  <a:schemeClr val="lt1"/>
                </a:solidFill>
                <a:latin typeface="Questrial"/>
                <a:ea typeface="Questrial"/>
                <a:cs typeface="Questrial"/>
                <a:sym typeface="Questrial"/>
              </a:rPr>
              <a:t>‹#›</a:t>
            </a:fld>
            <a:endParaRPr lang="en-US" sz="2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0" b="0" i="0" u="none" strike="noStrike" cap="none" smtClean="0">
                <a:solidFill>
                  <a:schemeClr val="lt1"/>
                </a:solidFill>
                <a:latin typeface="Questrial"/>
                <a:ea typeface="Questrial"/>
                <a:cs typeface="Questrial"/>
                <a:sym typeface="Questrial"/>
              </a:rPr>
              <a:t>‹#›</a:t>
            </a:fld>
            <a:endParaRPr lang="en-US" sz="2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ctr" rtl="0">
              <a:spcBef>
                <a:spcPts val="0"/>
              </a:spcBef>
              <a:buSzPct val="25000"/>
              <a:buNone/>
            </a:pPr>
            <a:fld id="{00000000-1234-1234-1234-123412341234}" type="slidenum">
              <a:rPr lang="en-US" sz="2800" b="0" i="0" u="none" strike="noStrike" cap="none" smtClean="0">
                <a:solidFill>
                  <a:schemeClr val="lt1"/>
                </a:solidFill>
                <a:latin typeface="Questrial"/>
                <a:ea typeface="Questrial"/>
                <a:cs typeface="Questrial"/>
                <a:sym typeface="Questrial"/>
              </a:rPr>
              <a:t>‹#›</a:t>
            </a:fld>
            <a:endParaRPr lang="en-US" sz="2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ctr" rtl="0">
              <a:spcBef>
                <a:spcPts val="0"/>
              </a:spcBef>
              <a:buSzPct val="25000"/>
              <a:buNone/>
            </a:pPr>
            <a:fld id="{00000000-1234-1234-1234-123412341234}" type="slidenum">
              <a:rPr lang="en-US" sz="2800" b="0" i="0" u="none" strike="noStrike" cap="none" smtClean="0">
                <a:solidFill>
                  <a:schemeClr val="lt1"/>
                </a:solidFill>
                <a:latin typeface="Questrial"/>
                <a:ea typeface="Questrial"/>
                <a:cs typeface="Questrial"/>
                <a:sym typeface="Questrial"/>
              </a:rPr>
              <a:t>‹#›</a:t>
            </a:fld>
            <a:endParaRPr lang="en-US" sz="2800" b="0" i="0" u="none" strike="noStrike" cap="none">
              <a:solidFill>
                <a:schemeClr val="lt1"/>
              </a:solidFill>
              <a:latin typeface="Questrial"/>
              <a:ea typeface="Questrial"/>
              <a:cs typeface="Questrial"/>
              <a:sym typeface="Questrial"/>
            </a:endParaRPr>
          </a:p>
        </p:txBody>
      </p:sp>
    </p:spTree>
    <p:extLst>
      <p:ext uri="{BB962C8B-B14F-4D97-AF65-F5344CB8AC3E}">
        <p14:creationId xmlns:p14="http://schemas.microsoft.com/office/powerpoint/2010/main" val="163931253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AzkGtzU1-k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Sw-RYnTBC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png"/><Relationship Id="rId7"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open?id=0BzHGxPig_Q8sME8xdl9oS19ObV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youtube.com/watch?v=2Bdc2AOGhW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4fpHjysScN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AoFE-rq67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dmltC62MW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1037231" y="1239831"/>
            <a:ext cx="9621670" cy="3618772"/>
          </a:xfrm>
          <a:prstGeom prst="rect">
            <a:avLst/>
          </a:prstGeom>
          <a:noFill/>
          <a:ln>
            <a:noFill/>
          </a:ln>
        </p:spPr>
        <p:txBody>
          <a:bodyPr lIns="91425" tIns="45700" rIns="91425" bIns="45700" anchor="b" anchorCtr="0">
            <a:noAutofit/>
          </a:bodyPr>
          <a:lstStyle/>
          <a:p>
            <a:pPr marL="0" marR="0" lvl="0" indent="0" algn="ctr" rtl="0">
              <a:spcBef>
                <a:spcPts val="0"/>
              </a:spcBef>
              <a:buClr>
                <a:schemeClr val="lt2"/>
              </a:buClr>
              <a:buSzPct val="25000"/>
              <a:buFont typeface="Questrial"/>
              <a:buNone/>
            </a:pPr>
            <a:r>
              <a:rPr lang="en-US" sz="8000" b="0" i="0" u="none" strike="noStrike" cap="none" dirty="0">
                <a:latin typeface="Arial" charset="0"/>
                <a:ea typeface="Arial" charset="0"/>
                <a:cs typeface="Arial" charset="0"/>
                <a:sym typeface="Questrial"/>
              </a:rPr>
              <a:t>An Introduction to </a:t>
            </a:r>
            <a:br>
              <a:rPr lang="en-US" sz="8000" b="0" i="0" u="none" strike="noStrike" cap="none" dirty="0">
                <a:latin typeface="Arial" charset="0"/>
                <a:ea typeface="Arial" charset="0"/>
                <a:cs typeface="Arial" charset="0"/>
                <a:sym typeface="Questrial"/>
              </a:rPr>
            </a:br>
            <a:r>
              <a:rPr lang="en-US" sz="8000" b="0" i="0" u="none" strike="noStrike" cap="none" dirty="0">
                <a:latin typeface="Arial" charset="0"/>
                <a:ea typeface="Arial" charset="0"/>
                <a:cs typeface="Arial" charset="0"/>
                <a:sym typeface="Questrial"/>
              </a:rPr>
              <a:t>3D Bioprinting</a:t>
            </a:r>
          </a:p>
        </p:txBody>
      </p:sp>
    </p:spTree>
    <p:extLst>
      <p:ext uri="{BB962C8B-B14F-4D97-AF65-F5344CB8AC3E}">
        <p14:creationId xmlns:p14="http://schemas.microsoft.com/office/powerpoint/2010/main" val="398823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Shape 219"/>
          <p:cNvSpPr txBox="1">
            <a:spLocks noGrp="1"/>
          </p:cNvSpPr>
          <p:nvPr>
            <p:ph idx="1"/>
          </p:nvPr>
        </p:nvSpPr>
        <p:spPr>
          <a:xfrm>
            <a:off x="283029" y="1467279"/>
            <a:ext cx="10515600" cy="5079295"/>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rgbClr val="86D1D8"/>
              </a:buClr>
              <a:buSzPct val="80000"/>
              <a:buFont typeface="Noto Sans Symbols"/>
              <a:buChar char="▶"/>
            </a:pPr>
            <a:r>
              <a:rPr lang="en-US" dirty="0">
                <a:latin typeface="Arial" charset="0"/>
                <a:ea typeface="Arial" charset="0"/>
                <a:cs typeface="Arial" charset="0"/>
              </a:rPr>
              <a:t>Analogy: placing polka dots on a dress to create a pattern</a:t>
            </a:r>
          </a:p>
          <a:p>
            <a:pPr marL="342900" marR="0" lvl="0" indent="-342900" algn="l" rtl="0">
              <a:lnSpc>
                <a:spcPct val="150000"/>
              </a:lnSpc>
              <a:spcBef>
                <a:spcPts val="0"/>
              </a:spcBef>
              <a:spcAft>
                <a:spcPts val="0"/>
              </a:spcAft>
              <a:buClr>
                <a:srgbClr val="86D1D8"/>
              </a:buClr>
              <a:buSzPct val="80000"/>
              <a:buFont typeface="Noto Sans Symbols"/>
              <a:buChar char="▶"/>
            </a:pPr>
            <a:endParaRPr lang="en-US" dirty="0">
              <a:latin typeface="Arial" charset="0"/>
              <a:ea typeface="Arial" charset="0"/>
              <a:cs typeface="Arial" charset="0"/>
            </a:endParaRPr>
          </a:p>
          <a:p>
            <a:pPr marL="342900" marR="0" lvl="0" indent="-342900" algn="l" rtl="0">
              <a:lnSpc>
                <a:spcPct val="150000"/>
              </a:lnSpc>
              <a:spcBef>
                <a:spcPts val="0"/>
              </a:spcBef>
              <a:spcAft>
                <a:spcPts val="0"/>
              </a:spcAft>
              <a:buClr>
                <a:srgbClr val="86D1D8"/>
              </a:buClr>
              <a:buSzPct val="80000"/>
              <a:buFont typeface="Noto Sans Symbols"/>
              <a:buChar char="▶"/>
            </a:pPr>
            <a:r>
              <a:rPr lang="en-US" dirty="0">
                <a:latin typeface="Arial" charset="0"/>
                <a:ea typeface="Arial" charset="0"/>
                <a:cs typeface="Arial" charset="0"/>
              </a:rPr>
              <a:t>Limitations</a:t>
            </a:r>
          </a:p>
          <a:p>
            <a:pPr lvl="1" rtl="0">
              <a:lnSpc>
                <a:spcPct val="150000"/>
              </a:lnSpc>
              <a:spcBef>
                <a:spcPts val="0"/>
              </a:spcBef>
              <a:buClr>
                <a:srgbClr val="86D1D8"/>
              </a:buClr>
              <a:buSzPct val="79999"/>
              <a:buFont typeface="Noto Sans Symbols"/>
              <a:buChar char="▶"/>
            </a:pPr>
            <a:r>
              <a:rPr lang="en-US" dirty="0">
                <a:latin typeface="Arial" charset="0"/>
                <a:ea typeface="Arial" charset="0"/>
                <a:cs typeface="Arial" charset="0"/>
              </a:rPr>
              <a:t>Low printing speed</a:t>
            </a:r>
          </a:p>
          <a:p>
            <a:pPr lvl="1" rtl="0">
              <a:lnSpc>
                <a:spcPct val="150000"/>
              </a:lnSpc>
              <a:spcBef>
                <a:spcPts val="0"/>
              </a:spcBef>
              <a:buClr>
                <a:srgbClr val="86D1D8"/>
              </a:buClr>
              <a:buSzPct val="79999"/>
              <a:buFont typeface="Noto Sans Symbols"/>
              <a:buChar char="▶"/>
            </a:pPr>
            <a:r>
              <a:rPr lang="en-US" dirty="0">
                <a:latin typeface="Arial" charset="0"/>
                <a:ea typeface="Arial" charset="0"/>
                <a:cs typeface="Arial" charset="0"/>
              </a:rPr>
              <a:t>Cannot print multiple layers easily</a:t>
            </a:r>
          </a:p>
          <a:p>
            <a:pPr lvl="1" rtl="0">
              <a:lnSpc>
                <a:spcPct val="150000"/>
              </a:lnSpc>
              <a:spcBef>
                <a:spcPts val="0"/>
              </a:spcBef>
              <a:buClr>
                <a:srgbClr val="86D1D8"/>
              </a:buClr>
              <a:buSzPct val="79999"/>
              <a:buFont typeface="Noto Sans Symbols"/>
              <a:buChar char="▶"/>
            </a:pPr>
            <a:r>
              <a:rPr lang="en-US" dirty="0">
                <a:latin typeface="Arial" charset="0"/>
                <a:ea typeface="Arial" charset="0"/>
                <a:cs typeface="Arial" charset="0"/>
              </a:rPr>
              <a:t>Wasteful</a:t>
            </a:r>
          </a:p>
          <a:p>
            <a:pPr lvl="1" rtl="0">
              <a:lnSpc>
                <a:spcPct val="150000"/>
              </a:lnSpc>
              <a:spcBef>
                <a:spcPts val="0"/>
              </a:spcBef>
              <a:buClr>
                <a:srgbClr val="86D1D8"/>
              </a:buClr>
              <a:buSzPct val="79999"/>
              <a:buFont typeface="Noto Sans Symbols"/>
              <a:buChar char="▶"/>
            </a:pPr>
            <a:endParaRPr lang="en-US" dirty="0">
              <a:latin typeface="Arial" charset="0"/>
              <a:ea typeface="Arial" charset="0"/>
              <a:cs typeface="Arial" charset="0"/>
            </a:endParaRPr>
          </a:p>
          <a:p>
            <a:pPr marL="342900" marR="0" lvl="0" indent="-342900" algn="l" rtl="0">
              <a:lnSpc>
                <a:spcPct val="150000"/>
              </a:lnSpc>
              <a:spcBef>
                <a:spcPts val="0"/>
              </a:spcBef>
              <a:spcAft>
                <a:spcPts val="0"/>
              </a:spcAft>
              <a:buClr>
                <a:srgbClr val="86D1D8"/>
              </a:buClr>
              <a:buSzPct val="80000"/>
              <a:buFont typeface="Noto Sans Symbols"/>
              <a:buChar char="▶"/>
            </a:pPr>
            <a:r>
              <a:rPr lang="en-US" dirty="0">
                <a:latin typeface="Arial" charset="0"/>
                <a:ea typeface="Arial" charset="0"/>
                <a:cs typeface="Arial" charset="0"/>
              </a:rPr>
              <a:t>Best application = placing cells precisely into solid structures</a:t>
            </a:r>
          </a:p>
        </p:txBody>
      </p:sp>
      <p:pic>
        <p:nvPicPr>
          <p:cNvPr id="220" name="Shape 220"/>
          <p:cNvPicPr preferRelativeResize="0"/>
          <p:nvPr/>
        </p:nvPicPr>
        <p:blipFill rotWithShape="1">
          <a:blip r:embed="rId3">
            <a:alphaModFix/>
          </a:blip>
          <a:srcRect l="37913" r="29791"/>
          <a:stretch/>
        </p:blipFill>
        <p:spPr>
          <a:xfrm>
            <a:off x="7752169" y="2276609"/>
            <a:ext cx="3489600" cy="332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hape 204"/>
          <p:cNvSpPr txBox="1">
            <a:spLocks/>
          </p:cNvSpPr>
          <p:nvPr/>
        </p:nvSpPr>
        <p:spPr>
          <a:xfrm>
            <a:off x="838200" y="365126"/>
            <a:ext cx="10515600" cy="874850"/>
          </a:xfrm>
          <a:prstGeom prst="rect">
            <a:avLst/>
          </a:prstGeom>
          <a:noFill/>
          <a:ln>
            <a:noFill/>
          </a:ln>
        </p:spPr>
        <p:txBody>
          <a:bodyPr vert="horz" lIns="91425" tIns="45700" rIns="91425" bIns="457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2"/>
              </a:buClr>
              <a:buSzPct val="25000"/>
              <a:buFont typeface="Questrial"/>
              <a:buNone/>
            </a:pPr>
            <a:r>
              <a:rPr lang="en-US" sz="4200" dirty="0">
                <a:latin typeface="Arial" charset="0"/>
                <a:ea typeface="Arial" charset="0"/>
                <a:cs typeface="Arial" charset="0"/>
                <a:sym typeface="Questrial"/>
              </a:rPr>
              <a:t>Types of </a:t>
            </a:r>
            <a:r>
              <a:rPr lang="en-US" dirty="0" err="1">
                <a:latin typeface="Arial" charset="0"/>
                <a:ea typeface="Arial" charset="0"/>
                <a:cs typeface="Arial" charset="0"/>
              </a:rPr>
              <a:t>b</a:t>
            </a:r>
            <a:r>
              <a:rPr lang="en-US" sz="4200" dirty="0" err="1">
                <a:latin typeface="Arial" charset="0"/>
                <a:ea typeface="Arial" charset="0"/>
                <a:cs typeface="Arial" charset="0"/>
                <a:sym typeface="Questrial"/>
              </a:rPr>
              <a:t>ioprinters</a:t>
            </a:r>
            <a:r>
              <a:rPr lang="en-US" sz="4200" dirty="0">
                <a:latin typeface="Arial" charset="0"/>
                <a:ea typeface="Arial" charset="0"/>
                <a:cs typeface="Arial" charset="0"/>
                <a:sym typeface="Questrial"/>
              </a:rPr>
              <a:t>: </a:t>
            </a:r>
            <a:r>
              <a:rPr lang="en-US" sz="4200" dirty="0">
                <a:solidFill>
                  <a:srgbClr val="CC00CC"/>
                </a:solidFill>
                <a:latin typeface="Arial" charset="0"/>
                <a:ea typeface="Arial" charset="0"/>
                <a:cs typeface="Arial" charset="0"/>
                <a:sym typeface="Questrial"/>
              </a:rPr>
              <a:t>Laser Assisted</a:t>
            </a:r>
          </a:p>
        </p:txBody>
      </p:sp>
      <p:sp>
        <p:nvSpPr>
          <p:cNvPr id="7" name="TextBox 6"/>
          <p:cNvSpPr txBox="1"/>
          <p:nvPr/>
        </p:nvSpPr>
        <p:spPr>
          <a:xfrm>
            <a:off x="10510249" y="1916736"/>
            <a:ext cx="731520" cy="246221"/>
          </a:xfrm>
          <a:prstGeom prst="rect">
            <a:avLst/>
          </a:prstGeom>
          <a:noFill/>
        </p:spPr>
        <p:txBody>
          <a:bodyPr wrap="square" rtlCol="0">
            <a:spAutoFit/>
          </a:bodyPr>
          <a:lstStyle/>
          <a:p>
            <a:r>
              <a:rPr lang="en-US" sz="1000" dirty="0">
                <a:solidFill>
                  <a:schemeClr val="bg1">
                    <a:lumMod val="75000"/>
                  </a:schemeClr>
                </a:solidFill>
              </a:rPr>
              <a:t>Image 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animEffect transition="in" filter="fade">
                                      <p:cBhvr>
                                        <p:cTn id="7" dur="500"/>
                                        <p:tgtEl>
                                          <p:spTgt spid="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xEl>
                                              <p:pRg st="2" end="2"/>
                                            </p:txEl>
                                          </p:spTgt>
                                        </p:tgtEl>
                                        <p:attrNameLst>
                                          <p:attrName>style.visibility</p:attrName>
                                        </p:attrNameLst>
                                      </p:cBhvr>
                                      <p:to>
                                        <p:strVal val="visible"/>
                                      </p:to>
                                    </p:set>
                                    <p:animEffect transition="in" filter="fade">
                                      <p:cBhvr>
                                        <p:cTn id="12" dur="500"/>
                                        <p:tgtEl>
                                          <p:spTgt spid="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
                                            <p:txEl>
                                              <p:pRg st="3" end="3"/>
                                            </p:txEl>
                                          </p:spTgt>
                                        </p:tgtEl>
                                        <p:attrNameLst>
                                          <p:attrName>style.visibility</p:attrName>
                                        </p:attrNameLst>
                                      </p:cBhvr>
                                      <p:to>
                                        <p:strVal val="visible"/>
                                      </p:to>
                                    </p:set>
                                    <p:animEffect transition="in" filter="fade">
                                      <p:cBhvr>
                                        <p:cTn id="17" dur="500"/>
                                        <p:tgtEl>
                                          <p:spTgt spid="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9">
                                            <p:txEl>
                                              <p:pRg st="4" end="4"/>
                                            </p:txEl>
                                          </p:spTgt>
                                        </p:tgtEl>
                                        <p:attrNameLst>
                                          <p:attrName>style.visibility</p:attrName>
                                        </p:attrNameLst>
                                      </p:cBhvr>
                                      <p:to>
                                        <p:strVal val="visible"/>
                                      </p:to>
                                    </p:set>
                                    <p:animEffect transition="in" filter="fade">
                                      <p:cBhvr>
                                        <p:cTn id="22" dur="500"/>
                                        <p:tgtEl>
                                          <p:spTgt spid="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9">
                                            <p:txEl>
                                              <p:pRg st="5" end="5"/>
                                            </p:txEl>
                                          </p:spTgt>
                                        </p:tgtEl>
                                        <p:attrNameLst>
                                          <p:attrName>style.visibility</p:attrName>
                                        </p:attrNameLst>
                                      </p:cBhvr>
                                      <p:to>
                                        <p:strVal val="visible"/>
                                      </p:to>
                                    </p:set>
                                    <p:animEffect transition="in" filter="fade">
                                      <p:cBhvr>
                                        <p:cTn id="27" dur="500"/>
                                        <p:tgtEl>
                                          <p:spTgt spid="2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9">
                                            <p:txEl>
                                              <p:pRg st="7" end="7"/>
                                            </p:txEl>
                                          </p:spTgt>
                                        </p:tgtEl>
                                        <p:attrNameLst>
                                          <p:attrName>style.visibility</p:attrName>
                                        </p:attrNameLst>
                                      </p:cBhvr>
                                      <p:to>
                                        <p:strVal val="visible"/>
                                      </p:to>
                                    </p:set>
                                    <p:animEffect transition="in" filter="fade">
                                      <p:cBhvr>
                                        <p:cTn id="32" dur="500"/>
                                        <p:tgtEl>
                                          <p:spTgt spid="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3" name="TextBox 2"/>
          <p:cNvSpPr txBox="1"/>
          <p:nvPr/>
        </p:nvSpPr>
        <p:spPr>
          <a:xfrm>
            <a:off x="966439" y="2287781"/>
            <a:ext cx="5129561" cy="553998"/>
          </a:xfrm>
          <a:prstGeom prst="rect">
            <a:avLst/>
          </a:prstGeom>
          <a:noFill/>
        </p:spPr>
        <p:txBody>
          <a:bodyPr wrap="square" rtlCol="0">
            <a:spAutoFit/>
          </a:bodyPr>
          <a:lstStyle/>
          <a:p>
            <a:r>
              <a:rPr lang="en-US" sz="3000" dirty="0">
                <a:hlinkClick r:id="rId3"/>
              </a:rPr>
              <a:t>Watch this video</a:t>
            </a:r>
            <a:endParaRPr lang="en-US" sz="3000" dirty="0"/>
          </a:p>
        </p:txBody>
      </p:sp>
      <p:sp>
        <p:nvSpPr>
          <p:cNvPr id="5" name="Shape 204"/>
          <p:cNvSpPr txBox="1">
            <a:spLocks/>
          </p:cNvSpPr>
          <p:nvPr/>
        </p:nvSpPr>
        <p:spPr>
          <a:xfrm>
            <a:off x="838200" y="365126"/>
            <a:ext cx="10515600" cy="874850"/>
          </a:xfrm>
          <a:prstGeom prst="rect">
            <a:avLst/>
          </a:prstGeom>
          <a:noFill/>
          <a:ln>
            <a:noFill/>
          </a:ln>
        </p:spPr>
        <p:txBody>
          <a:bodyPr vert="horz" lIns="91425" tIns="45700" rIns="91425" bIns="457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2"/>
              </a:buClr>
              <a:buSzPct val="25000"/>
              <a:buFont typeface="Questrial"/>
              <a:buNone/>
            </a:pPr>
            <a:r>
              <a:rPr lang="en-US" sz="4200" dirty="0">
                <a:latin typeface="Arial" charset="0"/>
                <a:ea typeface="Arial" charset="0"/>
                <a:cs typeface="Arial" charset="0"/>
                <a:sym typeface="Questrial"/>
              </a:rPr>
              <a:t>Types of </a:t>
            </a:r>
            <a:r>
              <a:rPr lang="en-US" dirty="0" err="1">
                <a:latin typeface="Arial" charset="0"/>
                <a:ea typeface="Arial" charset="0"/>
                <a:cs typeface="Arial" charset="0"/>
              </a:rPr>
              <a:t>b</a:t>
            </a:r>
            <a:r>
              <a:rPr lang="en-US" sz="4200" dirty="0" err="1">
                <a:latin typeface="Arial" charset="0"/>
                <a:ea typeface="Arial" charset="0"/>
                <a:cs typeface="Arial" charset="0"/>
                <a:sym typeface="Questrial"/>
              </a:rPr>
              <a:t>ioprinters</a:t>
            </a:r>
            <a:r>
              <a:rPr lang="en-US" sz="4200" dirty="0">
                <a:latin typeface="Arial" charset="0"/>
                <a:ea typeface="Arial" charset="0"/>
                <a:cs typeface="Arial" charset="0"/>
                <a:sym typeface="Questrial"/>
              </a:rPr>
              <a:t>: </a:t>
            </a:r>
            <a:r>
              <a:rPr lang="en-US" sz="4200" dirty="0">
                <a:solidFill>
                  <a:srgbClr val="CC00CC"/>
                </a:solidFill>
                <a:latin typeface="Arial" charset="0"/>
                <a:ea typeface="Arial" charset="0"/>
                <a:cs typeface="Arial" charset="0"/>
                <a:sym typeface="Questrial"/>
              </a:rPr>
              <a:t>Laser Assisted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838200" y="365125"/>
            <a:ext cx="10515600" cy="844847"/>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dirty="0">
                <a:latin typeface="Arial" charset="0"/>
                <a:ea typeface="Arial" charset="0"/>
                <a:cs typeface="Arial" charset="0"/>
                <a:sym typeface="Questrial"/>
              </a:rPr>
              <a:t>Types of </a:t>
            </a:r>
            <a:r>
              <a:rPr lang="en-US" dirty="0" err="1">
                <a:latin typeface="Arial" charset="0"/>
                <a:ea typeface="Arial" charset="0"/>
                <a:cs typeface="Arial" charset="0"/>
              </a:rPr>
              <a:t>b</a:t>
            </a:r>
            <a:r>
              <a:rPr lang="en-US" sz="4200" b="0" i="0" u="none" strike="noStrike" cap="none" dirty="0" err="1">
                <a:latin typeface="Arial" charset="0"/>
                <a:ea typeface="Arial" charset="0"/>
                <a:cs typeface="Arial" charset="0"/>
                <a:sym typeface="Questrial"/>
              </a:rPr>
              <a:t>ioprinters</a:t>
            </a:r>
            <a:r>
              <a:rPr lang="en-US" sz="4200" b="0" i="0" u="none" strike="noStrike" cap="none" dirty="0">
                <a:latin typeface="Arial" charset="0"/>
                <a:ea typeface="Arial" charset="0"/>
                <a:cs typeface="Arial" charset="0"/>
                <a:sym typeface="Questrial"/>
              </a:rPr>
              <a:t>: </a:t>
            </a:r>
            <a:r>
              <a:rPr lang="en-US" sz="4200" b="0" i="0" u="none" strike="noStrike" cap="none" dirty="0">
                <a:solidFill>
                  <a:srgbClr val="00B050"/>
                </a:solidFill>
                <a:latin typeface="Arial" charset="0"/>
                <a:ea typeface="Arial" charset="0"/>
                <a:cs typeface="Arial" charset="0"/>
                <a:sym typeface="Questrial"/>
              </a:rPr>
              <a:t>Extrusion</a:t>
            </a:r>
          </a:p>
        </p:txBody>
      </p:sp>
      <p:sp>
        <p:nvSpPr>
          <p:cNvPr id="233" name="Shape 233"/>
          <p:cNvSpPr txBox="1">
            <a:spLocks noGrp="1"/>
          </p:cNvSpPr>
          <p:nvPr>
            <p:ph idx="1"/>
          </p:nvPr>
        </p:nvSpPr>
        <p:spPr>
          <a:xfrm>
            <a:off x="421381" y="1690687"/>
            <a:ext cx="10515600" cy="4935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86D1D8"/>
              </a:buClr>
              <a:buSzPct val="80000"/>
              <a:buFont typeface="Noto Sans Symbols"/>
              <a:buChar char="▶"/>
            </a:pPr>
            <a:r>
              <a:rPr lang="en-US" sz="3200" dirty="0">
                <a:latin typeface="Arial" charset="0"/>
                <a:ea typeface="Arial" charset="0"/>
                <a:cs typeface="Arial" charset="0"/>
              </a:rPr>
              <a:t>Analogy: squeezing ketchup out of a bottle</a:t>
            </a:r>
          </a:p>
          <a:p>
            <a:pPr marL="342900" marR="0" lvl="0" indent="-342900" algn="l" rtl="0">
              <a:spcBef>
                <a:spcPts val="0"/>
              </a:spcBef>
              <a:spcAft>
                <a:spcPts val="0"/>
              </a:spcAft>
              <a:buClr>
                <a:srgbClr val="86D1D8"/>
              </a:buClr>
              <a:buSzPct val="80000"/>
              <a:buFont typeface="Noto Sans Symbols"/>
              <a:buChar char="▶"/>
            </a:pPr>
            <a:endParaRPr lang="en-US" sz="3200" dirty="0">
              <a:latin typeface="Arial" charset="0"/>
              <a:ea typeface="Arial" charset="0"/>
              <a:cs typeface="Arial" charset="0"/>
            </a:endParaRPr>
          </a:p>
          <a:p>
            <a:pPr marL="342900" marR="0" lvl="0" indent="-342900" algn="l" rtl="0">
              <a:lnSpc>
                <a:spcPct val="100000"/>
              </a:lnSpc>
              <a:spcBef>
                <a:spcPts val="1000"/>
              </a:spcBef>
              <a:spcAft>
                <a:spcPts val="0"/>
              </a:spcAft>
              <a:buClr>
                <a:srgbClr val="86D1D8"/>
              </a:buClr>
              <a:buSzPct val="80000"/>
              <a:buFont typeface="Noto Sans Symbols"/>
              <a:buChar char="▶"/>
            </a:pPr>
            <a:r>
              <a:rPr lang="en-US" sz="3200" b="0" i="0" u="none" strike="noStrike" cap="none" dirty="0">
                <a:latin typeface="Arial" charset="0"/>
                <a:ea typeface="Arial" charset="0"/>
                <a:cs typeface="Arial" charset="0"/>
                <a:sym typeface="Questrial"/>
              </a:rPr>
              <a:t>Limitations</a:t>
            </a:r>
          </a:p>
          <a:p>
            <a:pPr marL="742950" marR="0" lvl="1" indent="-285750" algn="l" rtl="0">
              <a:lnSpc>
                <a:spcPct val="100000"/>
              </a:lnSpc>
              <a:spcBef>
                <a:spcPts val="1000"/>
              </a:spcBef>
              <a:spcAft>
                <a:spcPts val="0"/>
              </a:spcAft>
              <a:buClr>
                <a:srgbClr val="86D1D8"/>
              </a:buClr>
              <a:buSzPct val="79999"/>
              <a:buFont typeface="Noto Sans Symbols"/>
              <a:buChar char="▶"/>
            </a:pPr>
            <a:r>
              <a:rPr lang="en-US" sz="2800" b="0" i="0" u="none" strike="noStrike" cap="none" dirty="0">
                <a:latin typeface="Arial" charset="0"/>
                <a:ea typeface="Arial" charset="0"/>
                <a:cs typeface="Arial" charset="0"/>
                <a:sym typeface="Questrial"/>
              </a:rPr>
              <a:t>Lower cellular viability</a:t>
            </a:r>
          </a:p>
          <a:p>
            <a:pPr marL="742950" marR="0" lvl="1" indent="-285750" algn="l" rtl="0">
              <a:lnSpc>
                <a:spcPct val="100000"/>
              </a:lnSpc>
              <a:spcBef>
                <a:spcPts val="1000"/>
              </a:spcBef>
              <a:spcAft>
                <a:spcPts val="0"/>
              </a:spcAft>
              <a:buClr>
                <a:srgbClr val="86D1D8"/>
              </a:buClr>
              <a:buSzPct val="79999"/>
              <a:buFont typeface="Noto Sans Symbols"/>
              <a:buChar char="▶"/>
            </a:pPr>
            <a:r>
              <a:rPr lang="en-US" sz="2800" b="0" i="0" u="none" strike="noStrike" cap="none" dirty="0">
                <a:latin typeface="Arial" charset="0"/>
                <a:ea typeface="Arial" charset="0"/>
                <a:cs typeface="Arial" charset="0"/>
                <a:sym typeface="Questrial"/>
              </a:rPr>
              <a:t>Low resolution</a:t>
            </a:r>
          </a:p>
          <a:p>
            <a:pPr marL="742950" marR="0" lvl="1" indent="-285750" algn="l" rtl="0">
              <a:lnSpc>
                <a:spcPct val="100000"/>
              </a:lnSpc>
              <a:spcBef>
                <a:spcPts val="1000"/>
              </a:spcBef>
              <a:spcAft>
                <a:spcPts val="0"/>
              </a:spcAft>
              <a:buClr>
                <a:srgbClr val="86D1D8"/>
              </a:buClr>
              <a:buSzPct val="79999"/>
              <a:buFont typeface="Noto Sans Symbols"/>
              <a:buChar char="▶"/>
            </a:pPr>
            <a:r>
              <a:rPr lang="en-US" sz="2800" b="0" i="0" u="none" strike="noStrike" cap="none" dirty="0">
                <a:latin typeface="Arial" charset="0"/>
                <a:ea typeface="Arial" charset="0"/>
                <a:cs typeface="Arial" charset="0"/>
                <a:sym typeface="Questrial"/>
              </a:rPr>
              <a:t>Slow print speed</a:t>
            </a:r>
          </a:p>
          <a:p>
            <a:pPr marL="742950" marR="0" lvl="1" indent="-285750" algn="l" rtl="0">
              <a:spcBef>
                <a:spcPts val="1000"/>
              </a:spcBef>
              <a:spcAft>
                <a:spcPts val="0"/>
              </a:spcAft>
              <a:buClr>
                <a:srgbClr val="86D1D8"/>
              </a:buClr>
              <a:buSzPct val="79999"/>
              <a:buFont typeface="Noto Sans Symbols"/>
              <a:buChar char="▶"/>
            </a:pPr>
            <a:endParaRPr lang="en-US" sz="2800" b="0" i="0" strike="noStrike" cap="none" dirty="0">
              <a:latin typeface="Arial" charset="0"/>
              <a:ea typeface="Arial" charset="0"/>
              <a:cs typeface="Arial" charset="0"/>
              <a:sym typeface="Questrial"/>
            </a:endParaRPr>
          </a:p>
          <a:p>
            <a:pPr marL="742950" marR="0" lvl="1" indent="-285750" algn="l" rtl="0">
              <a:spcBef>
                <a:spcPts val="1000"/>
              </a:spcBef>
              <a:spcAft>
                <a:spcPts val="0"/>
              </a:spcAft>
              <a:buClr>
                <a:srgbClr val="86D1D8"/>
              </a:buClr>
              <a:buSzPct val="79999"/>
              <a:buFont typeface="Noto Sans Symbols"/>
              <a:buChar char="▶"/>
            </a:pPr>
            <a:endParaRPr lang="en-US" b="0" i="0" strike="noStrike" cap="none" dirty="0">
              <a:latin typeface="Arial" charset="0"/>
              <a:ea typeface="Arial" charset="0"/>
              <a:cs typeface="Arial" charset="0"/>
              <a:sym typeface="Questrial"/>
            </a:endParaRPr>
          </a:p>
          <a:p>
            <a:pPr lvl="0" rtl="0">
              <a:spcBef>
                <a:spcPts val="0"/>
              </a:spcBef>
              <a:buClr>
                <a:srgbClr val="86D1D8"/>
              </a:buClr>
              <a:buSzPct val="80000"/>
              <a:buFont typeface="Noto Sans Symbols"/>
              <a:buChar char="▶"/>
            </a:pPr>
            <a:r>
              <a:rPr lang="en-US" sz="3200" dirty="0">
                <a:latin typeface="Arial" charset="0"/>
                <a:ea typeface="Arial" charset="0"/>
                <a:cs typeface="Arial" charset="0"/>
              </a:rPr>
              <a:t>Best application = creating large 3D structures</a:t>
            </a:r>
          </a:p>
        </p:txBody>
      </p:sp>
      <p:grpSp>
        <p:nvGrpSpPr>
          <p:cNvPr id="6" name="Group 5"/>
          <p:cNvGrpSpPr/>
          <p:nvPr/>
        </p:nvGrpSpPr>
        <p:grpSpPr>
          <a:xfrm>
            <a:off x="7614293" y="2307583"/>
            <a:ext cx="3200400" cy="3320400"/>
            <a:chOff x="8658074" y="2892050"/>
            <a:chExt cx="3200400" cy="3320400"/>
          </a:xfrm>
        </p:grpSpPr>
        <p:pic>
          <p:nvPicPr>
            <p:cNvPr id="7" name="Shape 198"/>
            <p:cNvPicPr preferRelativeResize="0"/>
            <p:nvPr/>
          </p:nvPicPr>
          <p:blipFill rotWithShape="1">
            <a:blip r:embed="rId3">
              <a:alphaModFix/>
            </a:blip>
            <a:srcRect l="70571" r="-192"/>
            <a:stretch/>
          </p:blipFill>
          <p:spPr>
            <a:xfrm>
              <a:off x="8658074" y="2892050"/>
              <a:ext cx="3200400" cy="332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0902548" y="5319030"/>
              <a:ext cx="868071" cy="412704"/>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11170684" y="3789710"/>
              <a:ext cx="599935" cy="412704"/>
            </a:xfrm>
            <a:prstGeom prst="rect">
              <a:avLst/>
            </a:prstGeom>
            <a:solidFill>
              <a:schemeClr val="bg1"/>
            </a:solidFill>
          </p:spPr>
          <p:txBody>
            <a:bodyPr wrap="square" rtlCol="0">
              <a:spAutoFit/>
            </a:bodyPr>
            <a:lstStyle/>
            <a:p>
              <a:endParaRPr lang="en-US" dirty="0"/>
            </a:p>
          </p:txBody>
        </p:sp>
      </p:grpSp>
      <p:cxnSp>
        <p:nvCxnSpPr>
          <p:cNvPr id="10" name="Straight Arrow Connector 9"/>
          <p:cNvCxnSpPr/>
          <p:nvPr/>
        </p:nvCxnSpPr>
        <p:spPr>
          <a:xfrm flipH="1">
            <a:off x="8415130" y="1665130"/>
            <a:ext cx="799364" cy="103831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921931" y="1304344"/>
            <a:ext cx="2560320" cy="365760"/>
          </a:xfrm>
          <a:prstGeom prst="rect">
            <a:avLst/>
          </a:prstGeom>
          <a:noFill/>
          <a:ln w="28575">
            <a:solidFill>
              <a:srgbClr val="FF0000"/>
            </a:solidFill>
          </a:ln>
        </p:spPr>
        <p:txBody>
          <a:bodyPr wrap="square" rtlCol="0">
            <a:spAutoFit/>
          </a:bodyPr>
          <a:lstStyle/>
          <a:p>
            <a:r>
              <a:rPr lang="en-US" b="1" dirty="0">
                <a:solidFill>
                  <a:srgbClr val="FF0000"/>
                </a:solidFill>
              </a:rPr>
              <a:t>Will be used in the activity</a:t>
            </a:r>
          </a:p>
        </p:txBody>
      </p:sp>
      <p:sp>
        <p:nvSpPr>
          <p:cNvPr id="12" name="TextBox 11"/>
          <p:cNvSpPr txBox="1"/>
          <p:nvPr/>
        </p:nvSpPr>
        <p:spPr>
          <a:xfrm>
            <a:off x="10083173" y="1982190"/>
            <a:ext cx="731520" cy="246221"/>
          </a:xfrm>
          <a:prstGeom prst="rect">
            <a:avLst/>
          </a:prstGeom>
          <a:noFill/>
        </p:spPr>
        <p:txBody>
          <a:bodyPr wrap="square" rtlCol="0">
            <a:spAutoFit/>
          </a:bodyPr>
          <a:lstStyle/>
          <a:p>
            <a:r>
              <a:rPr lang="en-US" sz="1000" dirty="0">
                <a:solidFill>
                  <a:schemeClr val="bg1">
                    <a:lumMod val="75000"/>
                  </a:schemeClr>
                </a:solidFill>
              </a:rPr>
              <a:t>Image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3">
                                            <p:txEl>
                                              <p:pRg st="0" end="0"/>
                                            </p:txEl>
                                          </p:spTgt>
                                        </p:tgtEl>
                                        <p:attrNameLst>
                                          <p:attrName>style.visibility</p:attrName>
                                        </p:attrNameLst>
                                      </p:cBhvr>
                                      <p:to>
                                        <p:strVal val="visible"/>
                                      </p:to>
                                    </p:set>
                                    <p:animEffect transition="in" filter="fade">
                                      <p:cBhvr>
                                        <p:cTn id="15" dur="500"/>
                                        <p:tgtEl>
                                          <p:spTgt spid="23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3">
                                            <p:txEl>
                                              <p:pRg st="2" end="2"/>
                                            </p:txEl>
                                          </p:spTgt>
                                        </p:tgtEl>
                                        <p:attrNameLst>
                                          <p:attrName>style.visibility</p:attrName>
                                        </p:attrNameLst>
                                      </p:cBhvr>
                                      <p:to>
                                        <p:strVal val="visible"/>
                                      </p:to>
                                    </p:set>
                                    <p:animEffect transition="in" filter="fade">
                                      <p:cBhvr>
                                        <p:cTn id="20" dur="500"/>
                                        <p:tgtEl>
                                          <p:spTgt spid="23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3">
                                            <p:txEl>
                                              <p:pRg st="3" end="3"/>
                                            </p:txEl>
                                          </p:spTgt>
                                        </p:tgtEl>
                                        <p:attrNameLst>
                                          <p:attrName>style.visibility</p:attrName>
                                        </p:attrNameLst>
                                      </p:cBhvr>
                                      <p:to>
                                        <p:strVal val="visible"/>
                                      </p:to>
                                    </p:set>
                                    <p:animEffect transition="in" filter="fade">
                                      <p:cBhvr>
                                        <p:cTn id="25" dur="500"/>
                                        <p:tgtEl>
                                          <p:spTgt spid="23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3">
                                            <p:txEl>
                                              <p:pRg st="4" end="4"/>
                                            </p:txEl>
                                          </p:spTgt>
                                        </p:tgtEl>
                                        <p:attrNameLst>
                                          <p:attrName>style.visibility</p:attrName>
                                        </p:attrNameLst>
                                      </p:cBhvr>
                                      <p:to>
                                        <p:strVal val="visible"/>
                                      </p:to>
                                    </p:set>
                                    <p:animEffect transition="in" filter="fade">
                                      <p:cBhvr>
                                        <p:cTn id="30" dur="500"/>
                                        <p:tgtEl>
                                          <p:spTgt spid="23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3">
                                            <p:txEl>
                                              <p:pRg st="5" end="5"/>
                                            </p:txEl>
                                          </p:spTgt>
                                        </p:tgtEl>
                                        <p:attrNameLst>
                                          <p:attrName>style.visibility</p:attrName>
                                        </p:attrNameLst>
                                      </p:cBhvr>
                                      <p:to>
                                        <p:strVal val="visible"/>
                                      </p:to>
                                    </p:set>
                                    <p:animEffect transition="in" filter="fade">
                                      <p:cBhvr>
                                        <p:cTn id="35" dur="500"/>
                                        <p:tgtEl>
                                          <p:spTgt spid="23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3">
                                            <p:txEl>
                                              <p:pRg st="8" end="8"/>
                                            </p:txEl>
                                          </p:spTgt>
                                        </p:tgtEl>
                                        <p:attrNameLst>
                                          <p:attrName>style.visibility</p:attrName>
                                        </p:attrNameLst>
                                      </p:cBhvr>
                                      <p:to>
                                        <p:strVal val="visible"/>
                                      </p:to>
                                    </p:set>
                                    <p:animEffect transition="in" filter="fade">
                                      <p:cBhvr>
                                        <p:cTn id="40" dur="500"/>
                                        <p:tgtEl>
                                          <p:spTgt spid="23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838200" y="563908"/>
            <a:ext cx="10515600" cy="827571"/>
          </a:xfrm>
          <a:prstGeom prst="rect">
            <a:avLst/>
          </a:prstGeom>
        </p:spPr>
        <p:txBody>
          <a:bodyPr lIns="91425" tIns="91425" rIns="91425" bIns="91425" anchor="t" anchorCtr="0">
            <a:noAutofit/>
          </a:bodyPr>
          <a:lstStyle/>
          <a:p>
            <a:pPr lvl="0" rtl="0">
              <a:spcBef>
                <a:spcPts val="0"/>
              </a:spcBef>
              <a:buNone/>
            </a:pPr>
            <a:r>
              <a:rPr lang="en-US" dirty="0">
                <a:latin typeface="Arial" charset="0"/>
                <a:ea typeface="Arial" charset="0"/>
                <a:cs typeface="Arial" charset="0"/>
              </a:rPr>
              <a:t>Types of </a:t>
            </a:r>
            <a:r>
              <a:rPr lang="en-US" dirty="0" err="1">
                <a:latin typeface="Arial" charset="0"/>
                <a:ea typeface="Arial" charset="0"/>
                <a:cs typeface="Arial" charset="0"/>
              </a:rPr>
              <a:t>bioprinters</a:t>
            </a:r>
            <a:r>
              <a:rPr lang="en-US" dirty="0">
                <a:latin typeface="Arial" charset="0"/>
                <a:ea typeface="Arial" charset="0"/>
                <a:cs typeface="Arial" charset="0"/>
              </a:rPr>
              <a:t>: </a:t>
            </a:r>
            <a:r>
              <a:rPr lang="en-US" dirty="0">
                <a:solidFill>
                  <a:srgbClr val="00B050"/>
                </a:solidFill>
                <a:latin typeface="Arial" charset="0"/>
                <a:ea typeface="Arial" charset="0"/>
                <a:cs typeface="Arial" charset="0"/>
              </a:rPr>
              <a:t>Extrusion</a:t>
            </a:r>
          </a:p>
        </p:txBody>
      </p:sp>
      <p:sp>
        <p:nvSpPr>
          <p:cNvPr id="3" name="TextBox 2"/>
          <p:cNvSpPr txBox="1"/>
          <p:nvPr/>
        </p:nvSpPr>
        <p:spPr>
          <a:xfrm flipH="1">
            <a:off x="1025411" y="2412226"/>
            <a:ext cx="3679112" cy="553998"/>
          </a:xfrm>
          <a:prstGeom prst="rect">
            <a:avLst/>
          </a:prstGeom>
          <a:noFill/>
        </p:spPr>
        <p:txBody>
          <a:bodyPr wrap="square" rtlCol="0">
            <a:spAutoFit/>
          </a:bodyPr>
          <a:lstStyle/>
          <a:p>
            <a:r>
              <a:rPr lang="en-US" sz="3000" dirty="0">
                <a:hlinkClick r:id="rId3"/>
              </a:rPr>
              <a:t>Watch this video</a:t>
            </a:r>
            <a:endParaRPr lang="en-U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838200" y="365125"/>
            <a:ext cx="10515600" cy="826613"/>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dirty="0">
                <a:latin typeface="Arial" charset="0"/>
                <a:ea typeface="Arial" charset="0"/>
                <a:cs typeface="Arial" charset="0"/>
              </a:rPr>
              <a:t>P</a:t>
            </a:r>
            <a:r>
              <a:rPr lang="en-US" sz="4200" b="0" i="0" u="none" strike="noStrike" cap="none" dirty="0">
                <a:latin typeface="Arial" charset="0"/>
                <a:ea typeface="Arial" charset="0"/>
                <a:cs typeface="Arial" charset="0"/>
                <a:sym typeface="Questrial"/>
              </a:rPr>
              <a:t>arts of an extrusion </a:t>
            </a:r>
            <a:r>
              <a:rPr lang="en-US" sz="4200" b="0" i="0" u="none" strike="noStrike" cap="none" dirty="0" err="1">
                <a:latin typeface="Arial" charset="0"/>
                <a:ea typeface="Arial" charset="0"/>
                <a:cs typeface="Arial" charset="0"/>
                <a:sym typeface="Questrial"/>
              </a:rPr>
              <a:t>bioprinter</a:t>
            </a:r>
            <a:endParaRPr lang="en-US" sz="4200" b="0" i="0" u="none" strike="noStrike" cap="none" dirty="0">
              <a:latin typeface="Arial" charset="0"/>
              <a:ea typeface="Arial" charset="0"/>
              <a:cs typeface="Arial" charset="0"/>
              <a:sym typeface="Questrial"/>
            </a:endParaRPr>
          </a:p>
        </p:txBody>
      </p:sp>
      <p:sp>
        <p:nvSpPr>
          <p:cNvPr id="248" name="Shape 248"/>
          <p:cNvSpPr txBox="1">
            <a:spLocks noGrp="1"/>
          </p:cNvSpPr>
          <p:nvPr>
            <p:ph idx="1"/>
          </p:nvPr>
        </p:nvSpPr>
        <p:spPr>
          <a:xfrm>
            <a:off x="6968634" y="6118084"/>
            <a:ext cx="3840480" cy="548640"/>
          </a:xfrm>
          <a:prstGeom prst="rect">
            <a:avLst/>
          </a:prstGeom>
          <a:noFill/>
          <a:ln>
            <a:noFill/>
          </a:ln>
        </p:spPr>
        <p:txBody>
          <a:bodyPr lIns="91425" tIns="45700" rIns="91425" bIns="45700" anchor="t" anchorCtr="0">
            <a:noAutofit/>
          </a:bodyPr>
          <a:lstStyle/>
          <a:p>
            <a:pPr marL="0" marR="0" lvl="0" indent="0" algn="l" rtl="0">
              <a:spcBef>
                <a:spcPts val="1000"/>
              </a:spcBef>
              <a:spcAft>
                <a:spcPts val="0"/>
              </a:spcAft>
              <a:buClr>
                <a:srgbClr val="86D1D8"/>
              </a:buClr>
              <a:buSzPct val="80000"/>
              <a:buNone/>
            </a:pPr>
            <a:r>
              <a:rPr lang="en-US" sz="3200" dirty="0">
                <a:latin typeface="Arial" charset="0"/>
                <a:ea typeface="Arial" charset="0"/>
                <a:cs typeface="Arial" charset="0"/>
              </a:rPr>
              <a:t>+ Control system</a:t>
            </a:r>
            <a:endParaRPr sz="3200" b="0" i="0" u="none" strike="noStrike" cap="none" dirty="0">
              <a:latin typeface="Arial" charset="0"/>
              <a:ea typeface="Arial" charset="0"/>
              <a:cs typeface="Arial" charset="0"/>
              <a:sym typeface="Questrial"/>
            </a:endParaRPr>
          </a:p>
        </p:txBody>
      </p:sp>
      <p:pic>
        <p:nvPicPr>
          <p:cNvPr id="249" name="Shape 249"/>
          <p:cNvPicPr preferRelativeResize="0"/>
          <p:nvPr/>
        </p:nvPicPr>
        <p:blipFill rotWithShape="1">
          <a:blip r:embed="rId3">
            <a:alphaModFix/>
          </a:blip>
          <a:srcRect/>
          <a:stretch/>
        </p:blipFill>
        <p:spPr>
          <a:xfrm>
            <a:off x="4084398" y="2332101"/>
            <a:ext cx="5310976" cy="3541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50" name="Shape 250"/>
          <p:cNvCxnSpPr/>
          <p:nvPr/>
        </p:nvCxnSpPr>
        <p:spPr>
          <a:xfrm flipV="1">
            <a:off x="3117068" y="5351578"/>
            <a:ext cx="2205893" cy="1001133"/>
          </a:xfrm>
          <a:prstGeom prst="straightConnector1">
            <a:avLst/>
          </a:prstGeom>
          <a:noFill/>
          <a:ln w="57150" cap="flat" cmpd="sng">
            <a:solidFill>
              <a:srgbClr val="FF00FF"/>
            </a:solidFill>
            <a:prstDash val="solid"/>
            <a:round/>
            <a:headEnd type="none" w="med" len="med"/>
            <a:tailEnd type="triangle" w="lg" len="lg"/>
          </a:ln>
        </p:spPr>
      </p:cxnSp>
      <p:cxnSp>
        <p:nvCxnSpPr>
          <p:cNvPr id="251" name="Shape 251"/>
          <p:cNvCxnSpPr/>
          <p:nvPr/>
        </p:nvCxnSpPr>
        <p:spPr>
          <a:xfrm>
            <a:off x="3117068" y="2947709"/>
            <a:ext cx="2404593" cy="668494"/>
          </a:xfrm>
          <a:prstGeom prst="straightConnector1">
            <a:avLst/>
          </a:prstGeom>
          <a:noFill/>
          <a:ln w="57150" cap="flat" cmpd="sng">
            <a:solidFill>
              <a:srgbClr val="FF00FF"/>
            </a:solidFill>
            <a:prstDash val="solid"/>
            <a:round/>
            <a:headEnd type="none" w="med" len="med"/>
            <a:tailEnd type="triangle" w="lg" len="lg"/>
          </a:ln>
        </p:spPr>
      </p:cxnSp>
      <p:cxnSp>
        <p:nvCxnSpPr>
          <p:cNvPr id="252" name="Shape 252"/>
          <p:cNvCxnSpPr/>
          <p:nvPr/>
        </p:nvCxnSpPr>
        <p:spPr>
          <a:xfrm flipH="1">
            <a:off x="7344236" y="2065797"/>
            <a:ext cx="2028433" cy="1696831"/>
          </a:xfrm>
          <a:prstGeom prst="straightConnector1">
            <a:avLst/>
          </a:prstGeom>
          <a:noFill/>
          <a:ln w="57150" cap="flat" cmpd="sng">
            <a:solidFill>
              <a:srgbClr val="FF00FF"/>
            </a:solidFill>
            <a:prstDash val="solid"/>
            <a:round/>
            <a:headEnd type="none" w="med" len="med"/>
            <a:tailEnd type="triangle" w="lg" len="lg"/>
          </a:ln>
        </p:spPr>
      </p:cxnSp>
      <p:sp>
        <p:nvSpPr>
          <p:cNvPr id="9" name="TextBox 8"/>
          <p:cNvSpPr txBox="1"/>
          <p:nvPr/>
        </p:nvSpPr>
        <p:spPr>
          <a:xfrm>
            <a:off x="4567068" y="5994973"/>
            <a:ext cx="954593" cy="246221"/>
          </a:xfrm>
          <a:prstGeom prst="rect">
            <a:avLst/>
          </a:prstGeom>
          <a:noFill/>
        </p:spPr>
        <p:txBody>
          <a:bodyPr wrap="square" rtlCol="0">
            <a:spAutoFit/>
          </a:bodyPr>
          <a:lstStyle/>
          <a:p>
            <a:r>
              <a:rPr lang="en-US" sz="1000" dirty="0">
                <a:solidFill>
                  <a:schemeClr val="bg1">
                    <a:lumMod val="75000"/>
                  </a:schemeClr>
                </a:solidFill>
              </a:rPr>
              <a:t>Image 11</a:t>
            </a:r>
          </a:p>
        </p:txBody>
      </p:sp>
      <p:sp>
        <p:nvSpPr>
          <p:cNvPr id="10" name="Shape 248"/>
          <p:cNvSpPr txBox="1">
            <a:spLocks/>
          </p:cNvSpPr>
          <p:nvPr/>
        </p:nvSpPr>
        <p:spPr>
          <a:xfrm>
            <a:off x="351747" y="6118084"/>
            <a:ext cx="3222758" cy="607756"/>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Clr>
                <a:srgbClr val="86D1D8"/>
              </a:buClr>
              <a:buSzPct val="80000"/>
              <a:buNone/>
            </a:pPr>
            <a:r>
              <a:rPr lang="en-US" sz="3200" dirty="0">
                <a:latin typeface="Arial" charset="0"/>
                <a:ea typeface="Arial" charset="0"/>
                <a:cs typeface="Arial" charset="0"/>
                <a:sym typeface="Questrial"/>
              </a:rPr>
              <a:t>Printing stage</a:t>
            </a:r>
          </a:p>
        </p:txBody>
      </p:sp>
      <p:sp>
        <p:nvSpPr>
          <p:cNvPr id="11" name="Shape 248"/>
          <p:cNvSpPr txBox="1">
            <a:spLocks/>
          </p:cNvSpPr>
          <p:nvPr/>
        </p:nvSpPr>
        <p:spPr>
          <a:xfrm>
            <a:off x="356637" y="2610334"/>
            <a:ext cx="2560320" cy="607756"/>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a:spcBef>
                <a:spcPts val="0"/>
              </a:spcBef>
              <a:buClr>
                <a:srgbClr val="86D1D8"/>
              </a:buClr>
              <a:buSzPct val="80000"/>
              <a:buNone/>
            </a:pPr>
            <a:r>
              <a:rPr lang="en-US" sz="3200" dirty="0">
                <a:latin typeface="Arial" charset="0"/>
                <a:ea typeface="Arial" charset="0"/>
                <a:cs typeface="Arial" charset="0"/>
                <a:sym typeface="Questrial"/>
              </a:rPr>
              <a:t>Reservoir 1</a:t>
            </a:r>
          </a:p>
        </p:txBody>
      </p:sp>
      <p:sp>
        <p:nvSpPr>
          <p:cNvPr id="13" name="Shape 248"/>
          <p:cNvSpPr txBox="1">
            <a:spLocks/>
          </p:cNvSpPr>
          <p:nvPr/>
        </p:nvSpPr>
        <p:spPr>
          <a:xfrm>
            <a:off x="9372669" y="1591193"/>
            <a:ext cx="2560320" cy="607756"/>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Clr>
                <a:srgbClr val="86D1D8"/>
              </a:buClr>
              <a:buSzPct val="80000"/>
              <a:buNone/>
            </a:pPr>
            <a:r>
              <a:rPr lang="en-US" sz="3200" dirty="0">
                <a:latin typeface="Arial" charset="0"/>
                <a:ea typeface="Arial" charset="0"/>
                <a:cs typeface="Arial" charset="0"/>
                <a:sym typeface="Questrial"/>
              </a:rPr>
              <a:t>Reservoir 2</a:t>
            </a:r>
          </a:p>
        </p:txBody>
      </p:sp>
      <p:sp>
        <p:nvSpPr>
          <p:cNvPr id="12" name="TextBox 11"/>
          <p:cNvSpPr txBox="1"/>
          <p:nvPr/>
        </p:nvSpPr>
        <p:spPr>
          <a:xfrm>
            <a:off x="8157354" y="1971689"/>
            <a:ext cx="731520" cy="246221"/>
          </a:xfrm>
          <a:prstGeom prst="rect">
            <a:avLst/>
          </a:prstGeom>
          <a:noFill/>
        </p:spPr>
        <p:txBody>
          <a:bodyPr wrap="square" rtlCol="0">
            <a:spAutoFit/>
          </a:bodyPr>
          <a:lstStyle/>
          <a:p>
            <a:r>
              <a:rPr lang="en-US" sz="1000" dirty="0">
                <a:solidFill>
                  <a:schemeClr val="bg1">
                    <a:lumMod val="75000"/>
                  </a:schemeClr>
                </a:solidFill>
              </a:rPr>
              <a:t>Image 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1"/>
                                        </p:tgtEl>
                                        <p:attrNameLst>
                                          <p:attrName>style.visibility</p:attrName>
                                        </p:attrNameLst>
                                      </p:cBhvr>
                                      <p:to>
                                        <p:strVal val="visible"/>
                                      </p:to>
                                    </p:set>
                                    <p:animEffect transition="in" filter="fade">
                                      <p:cBhvr>
                                        <p:cTn id="15" dur="500"/>
                                        <p:tgtEl>
                                          <p:spTgt spid="251"/>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2"/>
                                        </p:tgtEl>
                                        <p:attrNameLst>
                                          <p:attrName>style.visibility</p:attrName>
                                        </p:attrNameLst>
                                      </p:cBhvr>
                                      <p:to>
                                        <p:strVal val="visible"/>
                                      </p:to>
                                    </p:set>
                                    <p:animEffect transition="in" filter="fade">
                                      <p:cBhvr>
                                        <p:cTn id="23" dur="500"/>
                                        <p:tgtEl>
                                          <p:spTgt spid="25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8">
                                            <p:txEl>
                                              <p:pRg st="0" end="0"/>
                                            </p:txEl>
                                          </p:spTgt>
                                        </p:tgtEl>
                                        <p:attrNameLst>
                                          <p:attrName>style.visibility</p:attrName>
                                        </p:attrNameLst>
                                      </p:cBhvr>
                                      <p:to>
                                        <p:strVal val="visible"/>
                                      </p:to>
                                    </p:set>
                                    <p:animEffect transition="in" filter="fade">
                                      <p:cBhvr>
                                        <p:cTn id="31" dur="500"/>
                                        <p:tgtEl>
                                          <p:spTgt spid="2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838200" y="365125"/>
            <a:ext cx="10515600" cy="880579"/>
          </a:xfrm>
          <a:prstGeom prst="rect">
            <a:avLst/>
          </a:prstGeom>
        </p:spPr>
        <p:txBody>
          <a:bodyPr lIns="91425" tIns="91425" rIns="91425" bIns="91425" anchor="t" anchorCtr="0">
            <a:noAutofit/>
          </a:bodyPr>
          <a:lstStyle/>
          <a:p>
            <a:pPr lvl="0">
              <a:spcBef>
                <a:spcPts val="0"/>
              </a:spcBef>
              <a:buNone/>
            </a:pPr>
            <a:r>
              <a:rPr lang="en-US" dirty="0">
                <a:latin typeface="Arial" charset="0"/>
                <a:ea typeface="Arial" charset="0"/>
                <a:cs typeface="Arial" charset="0"/>
              </a:rPr>
              <a:t>Types of </a:t>
            </a:r>
            <a:r>
              <a:rPr lang="en-US" dirty="0" err="1">
                <a:latin typeface="Arial" charset="0"/>
                <a:ea typeface="Arial" charset="0"/>
                <a:cs typeface="Arial" charset="0"/>
              </a:rPr>
              <a:t>bioprinters</a:t>
            </a:r>
            <a:r>
              <a:rPr lang="en-US" dirty="0">
                <a:latin typeface="Arial" charset="0"/>
                <a:ea typeface="Arial" charset="0"/>
                <a:cs typeface="Arial" charset="0"/>
              </a:rPr>
              <a:t>: Summary</a:t>
            </a:r>
          </a:p>
        </p:txBody>
      </p:sp>
      <p:pic>
        <p:nvPicPr>
          <p:cNvPr id="5" name="Shape 197"/>
          <p:cNvPicPr preferRelativeResize="0"/>
          <p:nvPr/>
        </p:nvPicPr>
        <p:blipFill rotWithShape="1">
          <a:blip r:embed="rId3">
            <a:alphaModFix/>
          </a:blip>
          <a:srcRect l="37913" r="29791"/>
          <a:stretch/>
        </p:blipFill>
        <p:spPr>
          <a:xfrm>
            <a:off x="4892914" y="2892042"/>
            <a:ext cx="3489600" cy="332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5"/>
          <p:cNvGrpSpPr/>
          <p:nvPr/>
        </p:nvGrpSpPr>
        <p:grpSpPr>
          <a:xfrm>
            <a:off x="525633" y="2860859"/>
            <a:ext cx="4122302" cy="3320401"/>
            <a:chOff x="525633" y="2892049"/>
            <a:chExt cx="4122302" cy="3320401"/>
          </a:xfrm>
        </p:grpSpPr>
        <p:grpSp>
          <p:nvGrpSpPr>
            <p:cNvPr id="7" name="Group 6"/>
            <p:cNvGrpSpPr/>
            <p:nvPr/>
          </p:nvGrpSpPr>
          <p:grpSpPr>
            <a:xfrm>
              <a:off x="525633" y="2892049"/>
              <a:ext cx="4122302" cy="3320401"/>
              <a:chOff x="525633" y="2892049"/>
              <a:chExt cx="4122302" cy="3320401"/>
            </a:xfrm>
          </p:grpSpPr>
          <p:pic>
            <p:nvPicPr>
              <p:cNvPr id="9" name="Shape 196"/>
              <p:cNvPicPr preferRelativeResize="0"/>
              <p:nvPr/>
            </p:nvPicPr>
            <p:blipFill rotWithShape="1">
              <a:blip r:embed="rId3">
                <a:alphaModFix/>
              </a:blip>
              <a:srcRect l="-30" t="-89" r="61877" b="90"/>
              <a:stretch/>
            </p:blipFill>
            <p:spPr>
              <a:xfrm>
                <a:off x="525633" y="2892050"/>
                <a:ext cx="4122300" cy="332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808515" y="2892049"/>
                <a:ext cx="1839420" cy="3025425"/>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1807365" y="3344613"/>
                <a:ext cx="1271450" cy="2433808"/>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1685442" y="4202415"/>
                <a:ext cx="365592" cy="1675870"/>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1576582" y="5021029"/>
                <a:ext cx="106596" cy="805010"/>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511267" y="5384345"/>
                <a:ext cx="129498" cy="454752"/>
              </a:xfrm>
              <a:prstGeom prst="rect">
                <a:avLst/>
              </a:prstGeom>
              <a:solidFill>
                <a:schemeClr val="bg1"/>
              </a:solidFill>
            </p:spPr>
            <p:txBody>
              <a:bodyPr wrap="square" rtlCol="0">
                <a:spAutoFit/>
              </a:bodyPr>
              <a:lstStyle/>
              <a:p>
                <a:endParaRPr lang="en-US" dirty="0"/>
              </a:p>
            </p:txBody>
          </p:sp>
        </p:grpSp>
        <p:sp>
          <p:nvSpPr>
            <p:cNvPr id="8" name="TextBox 7"/>
            <p:cNvSpPr txBox="1"/>
            <p:nvPr/>
          </p:nvSpPr>
          <p:spPr>
            <a:xfrm>
              <a:off x="1276141" y="2892050"/>
              <a:ext cx="1802674" cy="276999"/>
            </a:xfrm>
            <a:prstGeom prst="rect">
              <a:avLst/>
            </a:prstGeom>
            <a:solidFill>
              <a:schemeClr val="bg1"/>
            </a:solidFill>
          </p:spPr>
          <p:txBody>
            <a:bodyPr wrap="square" rtlCol="0">
              <a:spAutoFit/>
            </a:bodyPr>
            <a:lstStyle/>
            <a:p>
              <a:r>
                <a:rPr lang="en-US" sz="1200" b="1" dirty="0"/>
                <a:t>Inkjet Bioprinting</a:t>
              </a:r>
            </a:p>
          </p:txBody>
        </p:sp>
      </p:grpSp>
      <p:grpSp>
        <p:nvGrpSpPr>
          <p:cNvPr id="15" name="Group 14"/>
          <p:cNvGrpSpPr/>
          <p:nvPr/>
        </p:nvGrpSpPr>
        <p:grpSpPr>
          <a:xfrm>
            <a:off x="8658074" y="2892050"/>
            <a:ext cx="3200400" cy="3320400"/>
            <a:chOff x="8658074" y="2892050"/>
            <a:chExt cx="3200400" cy="3320400"/>
          </a:xfrm>
        </p:grpSpPr>
        <p:pic>
          <p:nvPicPr>
            <p:cNvPr id="16" name="Shape 198"/>
            <p:cNvPicPr preferRelativeResize="0"/>
            <p:nvPr/>
          </p:nvPicPr>
          <p:blipFill rotWithShape="1">
            <a:blip r:embed="rId3">
              <a:alphaModFix/>
            </a:blip>
            <a:srcRect l="70571" r="-192"/>
            <a:stretch/>
          </p:blipFill>
          <p:spPr>
            <a:xfrm>
              <a:off x="8658074" y="2892050"/>
              <a:ext cx="3200400" cy="332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TextBox 16"/>
            <p:cNvSpPr txBox="1"/>
            <p:nvPr/>
          </p:nvSpPr>
          <p:spPr>
            <a:xfrm>
              <a:off x="10902548" y="5319030"/>
              <a:ext cx="868071" cy="412704"/>
            </a:xfrm>
            <a:prstGeom prst="rect">
              <a:avLst/>
            </a:prstGeom>
            <a:solidFill>
              <a:schemeClr val="bg1"/>
            </a:solidFill>
          </p:spPr>
          <p:txBody>
            <a:bodyPr wrap="square" rtlCol="0">
              <a:spAutoFit/>
            </a:bodyPr>
            <a:lstStyle/>
            <a:p>
              <a:endParaRPr lang="en-US" dirty="0"/>
            </a:p>
          </p:txBody>
        </p:sp>
        <p:sp>
          <p:nvSpPr>
            <p:cNvPr id="18" name="TextBox 17"/>
            <p:cNvSpPr txBox="1"/>
            <p:nvPr/>
          </p:nvSpPr>
          <p:spPr>
            <a:xfrm>
              <a:off x="11170684" y="3789710"/>
              <a:ext cx="599935" cy="412704"/>
            </a:xfrm>
            <a:prstGeom prst="rect">
              <a:avLst/>
            </a:prstGeom>
            <a:solidFill>
              <a:schemeClr val="bg1"/>
            </a:solidFill>
          </p:spPr>
          <p:txBody>
            <a:bodyPr wrap="square" rtlCol="0">
              <a:spAutoFit/>
            </a:bodyPr>
            <a:lstStyle/>
            <a:p>
              <a:endParaRPr lang="en-US" dirty="0"/>
            </a:p>
          </p:txBody>
        </p:sp>
      </p:grpSp>
      <p:sp>
        <p:nvSpPr>
          <p:cNvPr id="19" name="TextBox 18"/>
          <p:cNvSpPr txBox="1"/>
          <p:nvPr/>
        </p:nvSpPr>
        <p:spPr>
          <a:xfrm>
            <a:off x="1764131" y="2270323"/>
            <a:ext cx="1463040" cy="523220"/>
          </a:xfrm>
          <a:prstGeom prst="rect">
            <a:avLst/>
          </a:prstGeom>
          <a:noFill/>
        </p:spPr>
        <p:txBody>
          <a:bodyPr wrap="square" rtlCol="0">
            <a:spAutoFit/>
          </a:bodyPr>
          <a:lstStyle/>
          <a:p>
            <a:pPr algn="ctr"/>
            <a:r>
              <a:rPr lang="en-US" sz="2800" dirty="0">
                <a:solidFill>
                  <a:srgbClr val="0066FF"/>
                </a:solidFill>
                <a:latin typeface="+mn-lt"/>
              </a:rPr>
              <a:t>inkjet</a:t>
            </a:r>
          </a:p>
        </p:txBody>
      </p:sp>
      <p:sp>
        <p:nvSpPr>
          <p:cNvPr id="20" name="TextBox 19"/>
          <p:cNvSpPr txBox="1"/>
          <p:nvPr/>
        </p:nvSpPr>
        <p:spPr>
          <a:xfrm>
            <a:off x="5773066" y="2270323"/>
            <a:ext cx="1554480" cy="523220"/>
          </a:xfrm>
          <a:prstGeom prst="rect">
            <a:avLst/>
          </a:prstGeom>
          <a:noFill/>
        </p:spPr>
        <p:txBody>
          <a:bodyPr wrap="square" rtlCol="0">
            <a:spAutoFit/>
          </a:bodyPr>
          <a:lstStyle/>
          <a:p>
            <a:pPr algn="ctr"/>
            <a:r>
              <a:rPr lang="en-US" sz="2800" dirty="0">
                <a:solidFill>
                  <a:srgbClr val="0066FF"/>
                </a:solidFill>
                <a:latin typeface="+mn-lt"/>
              </a:rPr>
              <a:t>laser</a:t>
            </a:r>
          </a:p>
        </p:txBody>
      </p:sp>
      <p:sp>
        <p:nvSpPr>
          <p:cNvPr id="21" name="TextBox 20"/>
          <p:cNvSpPr txBox="1"/>
          <p:nvPr/>
        </p:nvSpPr>
        <p:spPr>
          <a:xfrm>
            <a:off x="9400727" y="2270323"/>
            <a:ext cx="1645920" cy="523220"/>
          </a:xfrm>
          <a:prstGeom prst="rect">
            <a:avLst/>
          </a:prstGeom>
          <a:noFill/>
        </p:spPr>
        <p:txBody>
          <a:bodyPr wrap="square" rtlCol="0">
            <a:spAutoFit/>
          </a:bodyPr>
          <a:lstStyle/>
          <a:p>
            <a:pPr algn="ctr"/>
            <a:r>
              <a:rPr lang="en-US" sz="2800" dirty="0">
                <a:solidFill>
                  <a:srgbClr val="0066FF"/>
                </a:solidFill>
                <a:latin typeface="+mn-lt"/>
              </a:rPr>
              <a:t>extrusion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Shape 272"/>
          <p:cNvSpPr txBox="1">
            <a:spLocks noGrp="1"/>
          </p:cNvSpPr>
          <p:nvPr>
            <p:ph type="title"/>
          </p:nvPr>
        </p:nvSpPr>
        <p:spPr>
          <a:xfrm>
            <a:off x="357809" y="365125"/>
            <a:ext cx="11675165" cy="895607"/>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dirty="0">
                <a:latin typeface="Arial" charset="0"/>
                <a:ea typeface="Arial" charset="0"/>
                <a:cs typeface="Arial" charset="0"/>
              </a:rPr>
              <a:t>Basics of tissue engineering design: </a:t>
            </a:r>
            <a:r>
              <a:rPr lang="en-US" dirty="0">
                <a:solidFill>
                  <a:srgbClr val="C00000"/>
                </a:solidFill>
                <a:latin typeface="Arial" charset="0"/>
                <a:ea typeface="Arial" charset="0"/>
                <a:cs typeface="Arial" charset="0"/>
              </a:rPr>
              <a:t>5 Steps</a:t>
            </a:r>
          </a:p>
        </p:txBody>
      </p:sp>
      <p:sp>
        <p:nvSpPr>
          <p:cNvPr id="273" name="Shape 273"/>
          <p:cNvSpPr txBox="1">
            <a:spLocks noGrp="1"/>
          </p:cNvSpPr>
          <p:nvPr>
            <p:ph idx="1"/>
          </p:nvPr>
        </p:nvSpPr>
        <p:spPr>
          <a:xfrm>
            <a:off x="554183" y="1260732"/>
            <a:ext cx="7086234" cy="4317038"/>
          </a:xfrm>
          <a:prstGeom prst="rect">
            <a:avLst/>
          </a:prstGeom>
          <a:noFill/>
          <a:ln>
            <a:noFill/>
          </a:ln>
        </p:spPr>
        <p:txBody>
          <a:bodyPr lIns="91425" tIns="45700" rIns="91425" bIns="45700" anchor="t" anchorCtr="0">
            <a:noAutofit/>
          </a:bodyPr>
          <a:lstStyle/>
          <a:p>
            <a:pPr marL="457200" marR="0" lvl="0" indent="-228600" algn="l" rtl="0">
              <a:lnSpc>
                <a:spcPct val="200000"/>
              </a:lnSpc>
              <a:spcBef>
                <a:spcPts val="0"/>
              </a:spcBef>
              <a:spcAft>
                <a:spcPts val="0"/>
              </a:spcAft>
              <a:buAutoNum type="arabicPeriod"/>
            </a:pPr>
            <a:r>
              <a:rPr lang="en-US" sz="2600" dirty="0">
                <a:latin typeface="Arial" charset="0"/>
                <a:ea typeface="Arial" charset="0"/>
                <a:cs typeface="Arial" charset="0"/>
              </a:rPr>
              <a:t> Identify function being replaced</a:t>
            </a:r>
          </a:p>
          <a:p>
            <a:pPr marL="457200" marR="0" lvl="0" indent="-228600" algn="l" rtl="0">
              <a:lnSpc>
                <a:spcPct val="200000"/>
              </a:lnSpc>
              <a:spcBef>
                <a:spcPts val="0"/>
              </a:spcBef>
              <a:spcAft>
                <a:spcPts val="0"/>
              </a:spcAft>
              <a:buAutoNum type="arabicPeriod"/>
            </a:pPr>
            <a:r>
              <a:rPr lang="en-US" sz="2600" dirty="0">
                <a:latin typeface="Arial" charset="0"/>
                <a:ea typeface="Arial" charset="0"/>
                <a:cs typeface="Arial" charset="0"/>
              </a:rPr>
              <a:t> Determine cell types</a:t>
            </a:r>
          </a:p>
          <a:p>
            <a:pPr marL="457200" marR="0" lvl="0" indent="-228600" algn="l" rtl="0">
              <a:lnSpc>
                <a:spcPct val="200000"/>
              </a:lnSpc>
              <a:spcBef>
                <a:spcPts val="0"/>
              </a:spcBef>
              <a:spcAft>
                <a:spcPts val="0"/>
              </a:spcAft>
              <a:buAutoNum type="arabicPeriod"/>
            </a:pPr>
            <a:r>
              <a:rPr lang="en-US" sz="2600" dirty="0">
                <a:latin typeface="Arial" charset="0"/>
                <a:ea typeface="Arial" charset="0"/>
                <a:cs typeface="Arial" charset="0"/>
              </a:rPr>
              <a:t> Determine biomaterial types</a:t>
            </a:r>
          </a:p>
          <a:p>
            <a:pPr marL="457200" marR="0" lvl="0" indent="-228600" algn="l" rtl="0">
              <a:lnSpc>
                <a:spcPct val="200000"/>
              </a:lnSpc>
              <a:spcBef>
                <a:spcPts val="0"/>
              </a:spcBef>
              <a:spcAft>
                <a:spcPts val="0"/>
              </a:spcAft>
              <a:buAutoNum type="arabicPeriod"/>
            </a:pPr>
            <a:r>
              <a:rPr lang="en-US" sz="2600" dirty="0">
                <a:latin typeface="Arial" charset="0"/>
                <a:ea typeface="Arial" charset="0"/>
                <a:cs typeface="Arial" charset="0"/>
              </a:rPr>
              <a:t> Determine construction method</a:t>
            </a:r>
          </a:p>
          <a:p>
            <a:pPr marL="457200" marR="0" lvl="0" indent="-228600" algn="l" rtl="0">
              <a:lnSpc>
                <a:spcPct val="200000"/>
              </a:lnSpc>
              <a:spcBef>
                <a:spcPts val="0"/>
              </a:spcBef>
              <a:spcAft>
                <a:spcPts val="0"/>
              </a:spcAft>
              <a:buAutoNum type="arabicPeriod"/>
            </a:pPr>
            <a:r>
              <a:rPr lang="en-US" sz="2600" dirty="0">
                <a:latin typeface="Arial" charset="0"/>
                <a:ea typeface="Arial" charset="0"/>
                <a:cs typeface="Arial" charset="0"/>
              </a:rPr>
              <a:t> Construction!</a:t>
            </a:r>
          </a:p>
        </p:txBody>
      </p:sp>
      <p:pic>
        <p:nvPicPr>
          <p:cNvPr id="276" name="Shape 276"/>
          <p:cNvPicPr preferRelativeResize="0">
            <a:picLocks noGrp="1"/>
          </p:cNvPicPr>
          <p:nvPr>
            <p:ph type="body" idx="4294967295"/>
          </p:nvPr>
        </p:nvPicPr>
        <p:blipFill rotWithShape="1">
          <a:blip r:embed="rId3">
            <a:alphaModFix/>
          </a:blip>
          <a:srcRect/>
          <a:stretch/>
        </p:blipFill>
        <p:spPr>
          <a:xfrm>
            <a:off x="7824757" y="4200215"/>
            <a:ext cx="2643363" cy="2454922"/>
          </a:xfrm>
          <a:prstGeom prst="rect">
            <a:avLst/>
          </a:prstGeom>
          <a:noFill/>
          <a:ln>
            <a:noFill/>
          </a:ln>
        </p:spPr>
      </p:pic>
      <p:cxnSp>
        <p:nvCxnSpPr>
          <p:cNvPr id="282" name="Shape 282"/>
          <p:cNvCxnSpPr/>
          <p:nvPr/>
        </p:nvCxnSpPr>
        <p:spPr>
          <a:xfrm>
            <a:off x="7564825" y="3127025"/>
            <a:ext cx="858900" cy="858900"/>
          </a:xfrm>
          <a:prstGeom prst="straightConnector1">
            <a:avLst/>
          </a:prstGeom>
          <a:noFill/>
          <a:ln w="76200" cap="flat" cmpd="sng">
            <a:solidFill>
              <a:srgbClr val="C00000"/>
            </a:solidFill>
            <a:prstDash val="solid"/>
            <a:round/>
            <a:headEnd type="none" w="lg" len="lg"/>
            <a:tailEnd type="triangle" w="lg" len="lg"/>
          </a:ln>
        </p:spPr>
      </p:cxnSp>
      <p:cxnSp>
        <p:nvCxnSpPr>
          <p:cNvPr id="283" name="Shape 283"/>
          <p:cNvCxnSpPr/>
          <p:nvPr/>
        </p:nvCxnSpPr>
        <p:spPr>
          <a:xfrm flipH="1">
            <a:off x="9598125" y="3176725"/>
            <a:ext cx="711300" cy="760500"/>
          </a:xfrm>
          <a:prstGeom prst="straightConnector1">
            <a:avLst/>
          </a:prstGeom>
          <a:noFill/>
          <a:ln w="76200" cap="flat" cmpd="sng">
            <a:solidFill>
              <a:srgbClr val="C00000"/>
            </a:solidFill>
            <a:prstDash val="solid"/>
            <a:round/>
            <a:headEnd type="none" w="lg" len="lg"/>
            <a:tailEnd type="triangle" w="lg" len="lg"/>
          </a:ln>
        </p:spPr>
      </p:cxnSp>
      <p:cxnSp>
        <p:nvCxnSpPr>
          <p:cNvPr id="284" name="Shape 284"/>
          <p:cNvCxnSpPr/>
          <p:nvPr/>
        </p:nvCxnSpPr>
        <p:spPr>
          <a:xfrm flipH="1" flipV="1">
            <a:off x="5663336" y="5741359"/>
            <a:ext cx="1980826" cy="23727"/>
          </a:xfrm>
          <a:prstGeom prst="straightConnector1">
            <a:avLst/>
          </a:prstGeom>
          <a:noFill/>
          <a:ln w="76200" cap="flat" cmpd="sng">
            <a:solidFill>
              <a:srgbClr val="C00000"/>
            </a:solidFill>
            <a:prstDash val="solid"/>
            <a:round/>
            <a:headEnd type="none" w="lg" len="lg"/>
            <a:tailEnd type="triangle" w="lg" len="lg"/>
          </a:ln>
        </p:spPr>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4580" y="2092225"/>
            <a:ext cx="1052430" cy="103045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136" y="2013577"/>
            <a:ext cx="731766" cy="77503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1540" y="2020530"/>
            <a:ext cx="1706215" cy="98146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4703" y="2171906"/>
            <a:ext cx="1174400" cy="1067039"/>
          </a:xfrm>
          <a:prstGeom prst="rect">
            <a:avLst/>
          </a:prstGeom>
        </p:spPr>
      </p:pic>
      <p:grpSp>
        <p:nvGrpSpPr>
          <p:cNvPr id="2" name="Group 1"/>
          <p:cNvGrpSpPr/>
          <p:nvPr/>
        </p:nvGrpSpPr>
        <p:grpSpPr>
          <a:xfrm>
            <a:off x="3349024" y="5254747"/>
            <a:ext cx="2326375" cy="1279545"/>
            <a:chOff x="2312893" y="5086387"/>
            <a:chExt cx="2326375" cy="1279545"/>
          </a:xfrm>
        </p:grpSpPr>
        <p:grpSp>
          <p:nvGrpSpPr>
            <p:cNvPr id="38" name="Group 37"/>
            <p:cNvGrpSpPr>
              <a:grpSpLocks noChangeAspect="1"/>
            </p:cNvGrpSpPr>
            <p:nvPr/>
          </p:nvGrpSpPr>
          <p:grpSpPr>
            <a:xfrm>
              <a:off x="2312893" y="5110981"/>
              <a:ext cx="2326375" cy="1195690"/>
              <a:chOff x="2057400" y="1003266"/>
              <a:chExt cx="6819900" cy="3505234"/>
            </a:xfrm>
          </p:grpSpPr>
          <p:sp>
            <p:nvSpPr>
              <p:cNvPr id="39" name="Freeform 38"/>
              <p:cNvSpPr/>
              <p:nvPr/>
            </p:nvSpPr>
            <p:spPr>
              <a:xfrm>
                <a:off x="2578100" y="1803316"/>
                <a:ext cx="5029200" cy="2578716"/>
              </a:xfrm>
              <a:custGeom>
                <a:avLst/>
                <a:gdLst>
                  <a:gd name="connsiteX0" fmla="*/ 0 w 5029200"/>
                  <a:gd name="connsiteY0" fmla="*/ 12784 h 2578716"/>
                  <a:gd name="connsiteX1" fmla="*/ 63500 w 5029200"/>
                  <a:gd name="connsiteY1" fmla="*/ 84 h 2578716"/>
                  <a:gd name="connsiteX2" fmla="*/ 393700 w 5029200"/>
                  <a:gd name="connsiteY2" fmla="*/ 63584 h 2578716"/>
                  <a:gd name="connsiteX3" fmla="*/ 546100 w 5029200"/>
                  <a:gd name="connsiteY3" fmla="*/ 76284 h 2578716"/>
                  <a:gd name="connsiteX4" fmla="*/ 749300 w 5029200"/>
                  <a:gd name="connsiteY4" fmla="*/ 190584 h 2578716"/>
                  <a:gd name="connsiteX5" fmla="*/ 838200 w 5029200"/>
                  <a:gd name="connsiteY5" fmla="*/ 228684 h 2578716"/>
                  <a:gd name="connsiteX6" fmla="*/ 1028700 w 5029200"/>
                  <a:gd name="connsiteY6" fmla="*/ 368384 h 2578716"/>
                  <a:gd name="connsiteX7" fmla="*/ 1143000 w 5029200"/>
                  <a:gd name="connsiteY7" fmla="*/ 444584 h 2578716"/>
                  <a:gd name="connsiteX8" fmla="*/ 1181100 w 5029200"/>
                  <a:gd name="connsiteY8" fmla="*/ 482684 h 2578716"/>
                  <a:gd name="connsiteX9" fmla="*/ 1282700 w 5029200"/>
                  <a:gd name="connsiteY9" fmla="*/ 546184 h 2578716"/>
                  <a:gd name="connsiteX10" fmla="*/ 1384300 w 5029200"/>
                  <a:gd name="connsiteY10" fmla="*/ 635084 h 2578716"/>
                  <a:gd name="connsiteX11" fmla="*/ 1536700 w 5029200"/>
                  <a:gd name="connsiteY11" fmla="*/ 723984 h 2578716"/>
                  <a:gd name="connsiteX12" fmla="*/ 1727200 w 5029200"/>
                  <a:gd name="connsiteY12" fmla="*/ 850984 h 2578716"/>
                  <a:gd name="connsiteX13" fmla="*/ 1803400 w 5029200"/>
                  <a:gd name="connsiteY13" fmla="*/ 889084 h 2578716"/>
                  <a:gd name="connsiteX14" fmla="*/ 1854200 w 5029200"/>
                  <a:gd name="connsiteY14" fmla="*/ 939884 h 2578716"/>
                  <a:gd name="connsiteX15" fmla="*/ 1905000 w 5029200"/>
                  <a:gd name="connsiteY15" fmla="*/ 965284 h 2578716"/>
                  <a:gd name="connsiteX16" fmla="*/ 1955800 w 5029200"/>
                  <a:gd name="connsiteY16" fmla="*/ 1003384 h 2578716"/>
                  <a:gd name="connsiteX17" fmla="*/ 2019300 w 5029200"/>
                  <a:gd name="connsiteY17" fmla="*/ 1028784 h 2578716"/>
                  <a:gd name="connsiteX18" fmla="*/ 2070100 w 5029200"/>
                  <a:gd name="connsiteY18" fmla="*/ 1066884 h 2578716"/>
                  <a:gd name="connsiteX19" fmla="*/ 2133600 w 5029200"/>
                  <a:gd name="connsiteY19" fmla="*/ 1104984 h 2578716"/>
                  <a:gd name="connsiteX20" fmla="*/ 2260600 w 5029200"/>
                  <a:gd name="connsiteY20" fmla="*/ 1168484 h 2578716"/>
                  <a:gd name="connsiteX21" fmla="*/ 2400300 w 5029200"/>
                  <a:gd name="connsiteY21" fmla="*/ 1244684 h 2578716"/>
                  <a:gd name="connsiteX22" fmla="*/ 2552700 w 5029200"/>
                  <a:gd name="connsiteY22" fmla="*/ 1333584 h 2578716"/>
                  <a:gd name="connsiteX23" fmla="*/ 2768600 w 5029200"/>
                  <a:gd name="connsiteY23" fmla="*/ 1397084 h 2578716"/>
                  <a:gd name="connsiteX24" fmla="*/ 2857500 w 5029200"/>
                  <a:gd name="connsiteY24" fmla="*/ 1435184 h 2578716"/>
                  <a:gd name="connsiteX25" fmla="*/ 3098800 w 5029200"/>
                  <a:gd name="connsiteY25" fmla="*/ 1536784 h 2578716"/>
                  <a:gd name="connsiteX26" fmla="*/ 3302000 w 5029200"/>
                  <a:gd name="connsiteY26" fmla="*/ 1574884 h 2578716"/>
                  <a:gd name="connsiteX27" fmla="*/ 3479800 w 5029200"/>
                  <a:gd name="connsiteY27" fmla="*/ 1587584 h 2578716"/>
                  <a:gd name="connsiteX28" fmla="*/ 3606800 w 5029200"/>
                  <a:gd name="connsiteY28" fmla="*/ 1625684 h 2578716"/>
                  <a:gd name="connsiteX29" fmla="*/ 3657600 w 5029200"/>
                  <a:gd name="connsiteY29" fmla="*/ 1651084 h 2578716"/>
                  <a:gd name="connsiteX30" fmla="*/ 3733800 w 5029200"/>
                  <a:gd name="connsiteY30" fmla="*/ 1676484 h 2578716"/>
                  <a:gd name="connsiteX31" fmla="*/ 3860800 w 5029200"/>
                  <a:gd name="connsiteY31" fmla="*/ 1765384 h 2578716"/>
                  <a:gd name="connsiteX32" fmla="*/ 4025900 w 5029200"/>
                  <a:gd name="connsiteY32" fmla="*/ 1866984 h 2578716"/>
                  <a:gd name="connsiteX33" fmla="*/ 4152900 w 5029200"/>
                  <a:gd name="connsiteY33" fmla="*/ 1968584 h 2578716"/>
                  <a:gd name="connsiteX34" fmla="*/ 4292600 w 5029200"/>
                  <a:gd name="connsiteY34" fmla="*/ 2057484 h 2578716"/>
                  <a:gd name="connsiteX35" fmla="*/ 4343400 w 5029200"/>
                  <a:gd name="connsiteY35" fmla="*/ 2120984 h 2578716"/>
                  <a:gd name="connsiteX36" fmla="*/ 4394200 w 5029200"/>
                  <a:gd name="connsiteY36" fmla="*/ 2146384 h 2578716"/>
                  <a:gd name="connsiteX37" fmla="*/ 4432300 w 5029200"/>
                  <a:gd name="connsiteY37" fmla="*/ 2171784 h 2578716"/>
                  <a:gd name="connsiteX38" fmla="*/ 4508500 w 5029200"/>
                  <a:gd name="connsiteY38" fmla="*/ 2260684 h 2578716"/>
                  <a:gd name="connsiteX39" fmla="*/ 4597400 w 5029200"/>
                  <a:gd name="connsiteY39" fmla="*/ 2349584 h 2578716"/>
                  <a:gd name="connsiteX40" fmla="*/ 4648200 w 5029200"/>
                  <a:gd name="connsiteY40" fmla="*/ 2413084 h 2578716"/>
                  <a:gd name="connsiteX41" fmla="*/ 4749800 w 5029200"/>
                  <a:gd name="connsiteY41" fmla="*/ 2489284 h 2578716"/>
                  <a:gd name="connsiteX42" fmla="*/ 4800600 w 5029200"/>
                  <a:gd name="connsiteY42" fmla="*/ 2527384 h 2578716"/>
                  <a:gd name="connsiteX43" fmla="*/ 4902200 w 5029200"/>
                  <a:gd name="connsiteY43" fmla="*/ 2552784 h 2578716"/>
                  <a:gd name="connsiteX44" fmla="*/ 5003800 w 5029200"/>
                  <a:gd name="connsiteY44" fmla="*/ 2578184 h 2578716"/>
                  <a:gd name="connsiteX45" fmla="*/ 5029200 w 5029200"/>
                  <a:gd name="connsiteY45" fmla="*/ 2578184 h 257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029200" h="2578716">
                    <a:moveTo>
                      <a:pt x="0" y="12784"/>
                    </a:moveTo>
                    <a:cubicBezTo>
                      <a:pt x="21167" y="8551"/>
                      <a:pt x="41941" y="-994"/>
                      <a:pt x="63500" y="84"/>
                    </a:cubicBezTo>
                    <a:cubicBezTo>
                      <a:pt x="354826" y="14650"/>
                      <a:pt x="152276" y="21597"/>
                      <a:pt x="393700" y="63584"/>
                    </a:cubicBezTo>
                    <a:cubicBezTo>
                      <a:pt x="443922" y="72318"/>
                      <a:pt x="495300" y="72051"/>
                      <a:pt x="546100" y="76284"/>
                    </a:cubicBezTo>
                    <a:cubicBezTo>
                      <a:pt x="613833" y="114384"/>
                      <a:pt x="677870" y="159971"/>
                      <a:pt x="749300" y="190584"/>
                    </a:cubicBezTo>
                    <a:cubicBezTo>
                      <a:pt x="778933" y="203284"/>
                      <a:pt x="809814" y="213399"/>
                      <a:pt x="838200" y="228684"/>
                    </a:cubicBezTo>
                    <a:cubicBezTo>
                      <a:pt x="965006" y="296964"/>
                      <a:pt x="873789" y="275437"/>
                      <a:pt x="1028700" y="368384"/>
                    </a:cubicBezTo>
                    <a:cubicBezTo>
                      <a:pt x="1076070" y="396806"/>
                      <a:pt x="1101847" y="409310"/>
                      <a:pt x="1143000" y="444584"/>
                    </a:cubicBezTo>
                    <a:cubicBezTo>
                      <a:pt x="1156637" y="456273"/>
                      <a:pt x="1166485" y="472245"/>
                      <a:pt x="1181100" y="482684"/>
                    </a:cubicBezTo>
                    <a:cubicBezTo>
                      <a:pt x="1297932" y="566135"/>
                      <a:pt x="1164095" y="442405"/>
                      <a:pt x="1282700" y="546184"/>
                    </a:cubicBezTo>
                    <a:cubicBezTo>
                      <a:pt x="1335189" y="592112"/>
                      <a:pt x="1326078" y="600151"/>
                      <a:pt x="1384300" y="635084"/>
                    </a:cubicBezTo>
                    <a:cubicBezTo>
                      <a:pt x="1560353" y="740716"/>
                      <a:pt x="1358884" y="599513"/>
                      <a:pt x="1536700" y="723984"/>
                    </a:cubicBezTo>
                    <a:cubicBezTo>
                      <a:pt x="1614200" y="778234"/>
                      <a:pt x="1615164" y="794966"/>
                      <a:pt x="1727200" y="850984"/>
                    </a:cubicBezTo>
                    <a:cubicBezTo>
                      <a:pt x="1752600" y="863684"/>
                      <a:pt x="1780135" y="872799"/>
                      <a:pt x="1803400" y="889084"/>
                    </a:cubicBezTo>
                    <a:cubicBezTo>
                      <a:pt x="1823018" y="902817"/>
                      <a:pt x="1835042" y="925516"/>
                      <a:pt x="1854200" y="939884"/>
                    </a:cubicBezTo>
                    <a:cubicBezTo>
                      <a:pt x="1869346" y="951243"/>
                      <a:pt x="1888946" y="955250"/>
                      <a:pt x="1905000" y="965284"/>
                    </a:cubicBezTo>
                    <a:cubicBezTo>
                      <a:pt x="1922949" y="976502"/>
                      <a:pt x="1937297" y="993105"/>
                      <a:pt x="1955800" y="1003384"/>
                    </a:cubicBezTo>
                    <a:cubicBezTo>
                      <a:pt x="1975728" y="1014455"/>
                      <a:pt x="1999372" y="1017713"/>
                      <a:pt x="2019300" y="1028784"/>
                    </a:cubicBezTo>
                    <a:cubicBezTo>
                      <a:pt x="2037803" y="1039063"/>
                      <a:pt x="2052488" y="1055143"/>
                      <a:pt x="2070100" y="1066884"/>
                    </a:cubicBezTo>
                    <a:cubicBezTo>
                      <a:pt x="2090639" y="1080576"/>
                      <a:pt x="2111820" y="1093368"/>
                      <a:pt x="2133600" y="1104984"/>
                    </a:cubicBezTo>
                    <a:cubicBezTo>
                      <a:pt x="2175362" y="1127257"/>
                      <a:pt x="2221219" y="1142230"/>
                      <a:pt x="2260600" y="1168484"/>
                    </a:cubicBezTo>
                    <a:cubicBezTo>
                      <a:pt x="2503350" y="1330317"/>
                      <a:pt x="2198244" y="1134472"/>
                      <a:pt x="2400300" y="1244684"/>
                    </a:cubicBezTo>
                    <a:cubicBezTo>
                      <a:pt x="2506825" y="1302789"/>
                      <a:pt x="2442966" y="1289690"/>
                      <a:pt x="2552700" y="1333584"/>
                    </a:cubicBezTo>
                    <a:cubicBezTo>
                      <a:pt x="2754836" y="1414438"/>
                      <a:pt x="2580475" y="1334376"/>
                      <a:pt x="2768600" y="1397084"/>
                    </a:cubicBezTo>
                    <a:cubicBezTo>
                      <a:pt x="2799186" y="1407279"/>
                      <a:pt x="2828227" y="1421674"/>
                      <a:pt x="2857500" y="1435184"/>
                    </a:cubicBezTo>
                    <a:cubicBezTo>
                      <a:pt x="2940261" y="1473381"/>
                      <a:pt x="3003075" y="1517639"/>
                      <a:pt x="3098800" y="1536784"/>
                    </a:cubicBezTo>
                    <a:cubicBezTo>
                      <a:pt x="3118285" y="1540681"/>
                      <a:pt x="3262405" y="1570925"/>
                      <a:pt x="3302000" y="1574884"/>
                    </a:cubicBezTo>
                    <a:cubicBezTo>
                      <a:pt x="3361123" y="1580796"/>
                      <a:pt x="3420533" y="1583351"/>
                      <a:pt x="3479800" y="1587584"/>
                    </a:cubicBezTo>
                    <a:cubicBezTo>
                      <a:pt x="3516260" y="1596699"/>
                      <a:pt x="3575880" y="1610224"/>
                      <a:pt x="3606800" y="1625684"/>
                    </a:cubicBezTo>
                    <a:cubicBezTo>
                      <a:pt x="3623733" y="1634151"/>
                      <a:pt x="3640022" y="1644053"/>
                      <a:pt x="3657600" y="1651084"/>
                    </a:cubicBezTo>
                    <a:cubicBezTo>
                      <a:pt x="3682459" y="1661028"/>
                      <a:pt x="3709853" y="1664510"/>
                      <a:pt x="3733800" y="1676484"/>
                    </a:cubicBezTo>
                    <a:cubicBezTo>
                      <a:pt x="3776557" y="1697862"/>
                      <a:pt x="3820979" y="1737509"/>
                      <a:pt x="3860800" y="1765384"/>
                    </a:cubicBezTo>
                    <a:cubicBezTo>
                      <a:pt x="4015936" y="1873979"/>
                      <a:pt x="3853992" y="1757588"/>
                      <a:pt x="4025900" y="1866984"/>
                    </a:cubicBezTo>
                    <a:cubicBezTo>
                      <a:pt x="4075645" y="1898640"/>
                      <a:pt x="4103405" y="1932588"/>
                      <a:pt x="4152900" y="1968584"/>
                    </a:cubicBezTo>
                    <a:cubicBezTo>
                      <a:pt x="4202984" y="2005009"/>
                      <a:pt x="4244826" y="2014487"/>
                      <a:pt x="4292600" y="2057484"/>
                    </a:cubicBezTo>
                    <a:cubicBezTo>
                      <a:pt x="4312748" y="2075617"/>
                      <a:pt x="4323000" y="2103134"/>
                      <a:pt x="4343400" y="2120984"/>
                    </a:cubicBezTo>
                    <a:cubicBezTo>
                      <a:pt x="4357648" y="2133451"/>
                      <a:pt x="4377762" y="2136991"/>
                      <a:pt x="4394200" y="2146384"/>
                    </a:cubicBezTo>
                    <a:cubicBezTo>
                      <a:pt x="4407452" y="2153957"/>
                      <a:pt x="4420711" y="2161851"/>
                      <a:pt x="4432300" y="2171784"/>
                    </a:cubicBezTo>
                    <a:cubicBezTo>
                      <a:pt x="4552181" y="2274539"/>
                      <a:pt x="4432665" y="2176423"/>
                      <a:pt x="4508500" y="2260684"/>
                    </a:cubicBezTo>
                    <a:cubicBezTo>
                      <a:pt x="4536535" y="2291834"/>
                      <a:pt x="4571220" y="2316859"/>
                      <a:pt x="4597400" y="2349584"/>
                    </a:cubicBezTo>
                    <a:cubicBezTo>
                      <a:pt x="4614333" y="2370751"/>
                      <a:pt x="4628218" y="2394767"/>
                      <a:pt x="4648200" y="2413084"/>
                    </a:cubicBezTo>
                    <a:cubicBezTo>
                      <a:pt x="4679406" y="2441690"/>
                      <a:pt x="4715933" y="2463884"/>
                      <a:pt x="4749800" y="2489284"/>
                    </a:cubicBezTo>
                    <a:cubicBezTo>
                      <a:pt x="4766733" y="2501984"/>
                      <a:pt x="4780065" y="2522250"/>
                      <a:pt x="4800600" y="2527384"/>
                    </a:cubicBezTo>
                    <a:cubicBezTo>
                      <a:pt x="4834467" y="2535851"/>
                      <a:pt x="4869082" y="2541745"/>
                      <a:pt x="4902200" y="2552784"/>
                    </a:cubicBezTo>
                    <a:cubicBezTo>
                      <a:pt x="4946522" y="2567558"/>
                      <a:pt x="4950161" y="2570521"/>
                      <a:pt x="5003800" y="2578184"/>
                    </a:cubicBezTo>
                    <a:cubicBezTo>
                      <a:pt x="5012182" y="2579381"/>
                      <a:pt x="5020733" y="2578184"/>
                      <a:pt x="5029200" y="257818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2857500" y="1409700"/>
                <a:ext cx="5829300" cy="2857597"/>
              </a:xfrm>
              <a:custGeom>
                <a:avLst/>
                <a:gdLst>
                  <a:gd name="connsiteX0" fmla="*/ 0 w 5829300"/>
                  <a:gd name="connsiteY0" fmla="*/ 0 h 2857597"/>
                  <a:gd name="connsiteX1" fmla="*/ 114300 w 5829300"/>
                  <a:gd name="connsiteY1" fmla="*/ 38100 h 2857597"/>
                  <a:gd name="connsiteX2" fmla="*/ 304800 w 5829300"/>
                  <a:gd name="connsiteY2" fmla="*/ 114300 h 2857597"/>
                  <a:gd name="connsiteX3" fmla="*/ 698500 w 5829300"/>
                  <a:gd name="connsiteY3" fmla="*/ 266700 h 2857597"/>
                  <a:gd name="connsiteX4" fmla="*/ 1104900 w 5829300"/>
                  <a:gd name="connsiteY4" fmla="*/ 508000 h 2857597"/>
                  <a:gd name="connsiteX5" fmla="*/ 1181100 w 5829300"/>
                  <a:gd name="connsiteY5" fmla="*/ 546100 h 2857597"/>
                  <a:gd name="connsiteX6" fmla="*/ 1282700 w 5829300"/>
                  <a:gd name="connsiteY6" fmla="*/ 622300 h 2857597"/>
                  <a:gd name="connsiteX7" fmla="*/ 1320800 w 5829300"/>
                  <a:gd name="connsiteY7" fmla="*/ 660400 h 2857597"/>
                  <a:gd name="connsiteX8" fmla="*/ 1358900 w 5829300"/>
                  <a:gd name="connsiteY8" fmla="*/ 673100 h 2857597"/>
                  <a:gd name="connsiteX9" fmla="*/ 1460500 w 5829300"/>
                  <a:gd name="connsiteY9" fmla="*/ 800100 h 2857597"/>
                  <a:gd name="connsiteX10" fmla="*/ 1536700 w 5829300"/>
                  <a:gd name="connsiteY10" fmla="*/ 914400 h 2857597"/>
                  <a:gd name="connsiteX11" fmla="*/ 2692400 w 5829300"/>
                  <a:gd name="connsiteY11" fmla="*/ 1917700 h 2857597"/>
                  <a:gd name="connsiteX12" fmla="*/ 2794000 w 5829300"/>
                  <a:gd name="connsiteY12" fmla="*/ 1943100 h 2857597"/>
                  <a:gd name="connsiteX13" fmla="*/ 2895600 w 5829300"/>
                  <a:gd name="connsiteY13" fmla="*/ 1981200 h 2857597"/>
                  <a:gd name="connsiteX14" fmla="*/ 2984500 w 5829300"/>
                  <a:gd name="connsiteY14" fmla="*/ 1993900 h 2857597"/>
                  <a:gd name="connsiteX15" fmla="*/ 3175000 w 5829300"/>
                  <a:gd name="connsiteY15" fmla="*/ 2032000 h 2857597"/>
                  <a:gd name="connsiteX16" fmla="*/ 3340100 w 5829300"/>
                  <a:gd name="connsiteY16" fmla="*/ 2057400 h 2857597"/>
                  <a:gd name="connsiteX17" fmla="*/ 3543300 w 5829300"/>
                  <a:gd name="connsiteY17" fmla="*/ 2095500 h 2857597"/>
                  <a:gd name="connsiteX18" fmla="*/ 3670300 w 5829300"/>
                  <a:gd name="connsiteY18" fmla="*/ 2108200 h 2857597"/>
                  <a:gd name="connsiteX19" fmla="*/ 3784600 w 5829300"/>
                  <a:gd name="connsiteY19" fmla="*/ 2133600 h 2857597"/>
                  <a:gd name="connsiteX20" fmla="*/ 3860800 w 5829300"/>
                  <a:gd name="connsiteY20" fmla="*/ 2146300 h 2857597"/>
                  <a:gd name="connsiteX21" fmla="*/ 4114800 w 5829300"/>
                  <a:gd name="connsiteY21" fmla="*/ 2184400 h 2857597"/>
                  <a:gd name="connsiteX22" fmla="*/ 4165600 w 5829300"/>
                  <a:gd name="connsiteY22" fmla="*/ 2209800 h 2857597"/>
                  <a:gd name="connsiteX23" fmla="*/ 4318000 w 5829300"/>
                  <a:gd name="connsiteY23" fmla="*/ 2247900 h 2857597"/>
                  <a:gd name="connsiteX24" fmla="*/ 4432300 w 5829300"/>
                  <a:gd name="connsiteY24" fmla="*/ 2298700 h 2857597"/>
                  <a:gd name="connsiteX25" fmla="*/ 4483100 w 5829300"/>
                  <a:gd name="connsiteY25" fmla="*/ 2311400 h 2857597"/>
                  <a:gd name="connsiteX26" fmla="*/ 4660900 w 5829300"/>
                  <a:gd name="connsiteY26" fmla="*/ 2413000 h 2857597"/>
                  <a:gd name="connsiteX27" fmla="*/ 4737100 w 5829300"/>
                  <a:gd name="connsiteY27" fmla="*/ 2451100 h 2857597"/>
                  <a:gd name="connsiteX28" fmla="*/ 4813300 w 5829300"/>
                  <a:gd name="connsiteY28" fmla="*/ 2476500 h 2857597"/>
                  <a:gd name="connsiteX29" fmla="*/ 4902200 w 5829300"/>
                  <a:gd name="connsiteY29" fmla="*/ 2514600 h 2857597"/>
                  <a:gd name="connsiteX30" fmla="*/ 4978400 w 5829300"/>
                  <a:gd name="connsiteY30" fmla="*/ 2540000 h 2857597"/>
                  <a:gd name="connsiteX31" fmla="*/ 5054600 w 5829300"/>
                  <a:gd name="connsiteY31" fmla="*/ 2578100 h 2857597"/>
                  <a:gd name="connsiteX32" fmla="*/ 5130800 w 5829300"/>
                  <a:gd name="connsiteY32" fmla="*/ 2603500 h 2857597"/>
                  <a:gd name="connsiteX33" fmla="*/ 5219700 w 5829300"/>
                  <a:gd name="connsiteY33" fmla="*/ 2641600 h 2857597"/>
                  <a:gd name="connsiteX34" fmla="*/ 5372100 w 5829300"/>
                  <a:gd name="connsiteY34" fmla="*/ 2692400 h 2857597"/>
                  <a:gd name="connsiteX35" fmla="*/ 5499100 w 5829300"/>
                  <a:gd name="connsiteY35" fmla="*/ 2743200 h 2857597"/>
                  <a:gd name="connsiteX36" fmla="*/ 5549900 w 5829300"/>
                  <a:gd name="connsiteY36" fmla="*/ 2768600 h 2857597"/>
                  <a:gd name="connsiteX37" fmla="*/ 5588000 w 5829300"/>
                  <a:gd name="connsiteY37" fmla="*/ 2794000 h 2857597"/>
                  <a:gd name="connsiteX38" fmla="*/ 5651500 w 5829300"/>
                  <a:gd name="connsiteY38" fmla="*/ 2806700 h 2857597"/>
                  <a:gd name="connsiteX39" fmla="*/ 5753100 w 5829300"/>
                  <a:gd name="connsiteY39" fmla="*/ 2844800 h 2857597"/>
                  <a:gd name="connsiteX40" fmla="*/ 5829300 w 5829300"/>
                  <a:gd name="connsiteY40" fmla="*/ 2857500 h 285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829300" h="2857597">
                    <a:moveTo>
                      <a:pt x="0" y="0"/>
                    </a:moveTo>
                    <a:cubicBezTo>
                      <a:pt x="110413" y="55207"/>
                      <a:pt x="-13720" y="-1291"/>
                      <a:pt x="114300" y="38100"/>
                    </a:cubicBezTo>
                    <a:cubicBezTo>
                      <a:pt x="223367" y="71659"/>
                      <a:pt x="202907" y="76090"/>
                      <a:pt x="304800" y="114300"/>
                    </a:cubicBezTo>
                    <a:cubicBezTo>
                      <a:pt x="445606" y="167102"/>
                      <a:pt x="565373" y="198337"/>
                      <a:pt x="698500" y="266700"/>
                    </a:cubicBezTo>
                    <a:cubicBezTo>
                      <a:pt x="1222415" y="535737"/>
                      <a:pt x="818953" y="336432"/>
                      <a:pt x="1104900" y="508000"/>
                    </a:cubicBezTo>
                    <a:cubicBezTo>
                      <a:pt x="1129251" y="522611"/>
                      <a:pt x="1157212" y="530744"/>
                      <a:pt x="1181100" y="546100"/>
                    </a:cubicBezTo>
                    <a:cubicBezTo>
                      <a:pt x="1216710" y="568992"/>
                      <a:pt x="1252766" y="592366"/>
                      <a:pt x="1282700" y="622300"/>
                    </a:cubicBezTo>
                    <a:cubicBezTo>
                      <a:pt x="1295400" y="635000"/>
                      <a:pt x="1305856" y="650437"/>
                      <a:pt x="1320800" y="660400"/>
                    </a:cubicBezTo>
                    <a:cubicBezTo>
                      <a:pt x="1331939" y="667826"/>
                      <a:pt x="1346200" y="668867"/>
                      <a:pt x="1358900" y="673100"/>
                    </a:cubicBezTo>
                    <a:cubicBezTo>
                      <a:pt x="1607532" y="1046048"/>
                      <a:pt x="1243342" y="510557"/>
                      <a:pt x="1460500" y="800100"/>
                    </a:cubicBezTo>
                    <a:cubicBezTo>
                      <a:pt x="1518095" y="876894"/>
                      <a:pt x="1445333" y="833613"/>
                      <a:pt x="1536700" y="914400"/>
                    </a:cubicBezTo>
                    <a:cubicBezTo>
                      <a:pt x="1918875" y="1252324"/>
                      <a:pt x="2297568" y="1594655"/>
                      <a:pt x="2692400" y="1917700"/>
                    </a:cubicBezTo>
                    <a:cubicBezTo>
                      <a:pt x="2719418" y="1939806"/>
                      <a:pt x="2760680" y="1932688"/>
                      <a:pt x="2794000" y="1943100"/>
                    </a:cubicBezTo>
                    <a:cubicBezTo>
                      <a:pt x="2828523" y="1953888"/>
                      <a:pt x="2860652" y="1971880"/>
                      <a:pt x="2895600" y="1981200"/>
                    </a:cubicBezTo>
                    <a:cubicBezTo>
                      <a:pt x="2924523" y="1988913"/>
                      <a:pt x="2955049" y="1988545"/>
                      <a:pt x="2984500" y="1993900"/>
                    </a:cubicBezTo>
                    <a:cubicBezTo>
                      <a:pt x="3048213" y="2005484"/>
                      <a:pt x="3111251" y="2020616"/>
                      <a:pt x="3175000" y="2032000"/>
                    </a:cubicBezTo>
                    <a:cubicBezTo>
                      <a:pt x="3229814" y="2041788"/>
                      <a:pt x="3285229" y="2047939"/>
                      <a:pt x="3340100" y="2057400"/>
                    </a:cubicBezTo>
                    <a:cubicBezTo>
                      <a:pt x="3408012" y="2069109"/>
                      <a:pt x="3475188" y="2085021"/>
                      <a:pt x="3543300" y="2095500"/>
                    </a:cubicBezTo>
                    <a:cubicBezTo>
                      <a:pt x="3585350" y="2101969"/>
                      <a:pt x="3628129" y="2102577"/>
                      <a:pt x="3670300" y="2108200"/>
                    </a:cubicBezTo>
                    <a:cubicBezTo>
                      <a:pt x="3736842" y="2117072"/>
                      <a:pt x="3724239" y="2121528"/>
                      <a:pt x="3784600" y="2133600"/>
                    </a:cubicBezTo>
                    <a:cubicBezTo>
                      <a:pt x="3809850" y="2138650"/>
                      <a:pt x="3835276" y="2142897"/>
                      <a:pt x="3860800" y="2146300"/>
                    </a:cubicBezTo>
                    <a:cubicBezTo>
                      <a:pt x="4096088" y="2177672"/>
                      <a:pt x="3846083" y="2135542"/>
                      <a:pt x="4114800" y="2184400"/>
                    </a:cubicBezTo>
                    <a:cubicBezTo>
                      <a:pt x="4131733" y="2192867"/>
                      <a:pt x="4147530" y="2204153"/>
                      <a:pt x="4165600" y="2209800"/>
                    </a:cubicBezTo>
                    <a:cubicBezTo>
                      <a:pt x="4215580" y="2225419"/>
                      <a:pt x="4271165" y="2224482"/>
                      <a:pt x="4318000" y="2247900"/>
                    </a:cubicBezTo>
                    <a:cubicBezTo>
                      <a:pt x="4362258" y="2270029"/>
                      <a:pt x="4383653" y="2282484"/>
                      <a:pt x="4432300" y="2298700"/>
                    </a:cubicBezTo>
                    <a:cubicBezTo>
                      <a:pt x="4448859" y="2304220"/>
                      <a:pt x="4466167" y="2307167"/>
                      <a:pt x="4483100" y="2311400"/>
                    </a:cubicBezTo>
                    <a:cubicBezTo>
                      <a:pt x="4571764" y="2377898"/>
                      <a:pt x="4514968" y="2340034"/>
                      <a:pt x="4660900" y="2413000"/>
                    </a:cubicBezTo>
                    <a:cubicBezTo>
                      <a:pt x="4686300" y="2425700"/>
                      <a:pt x="4710159" y="2442120"/>
                      <a:pt x="4737100" y="2451100"/>
                    </a:cubicBezTo>
                    <a:cubicBezTo>
                      <a:pt x="4762500" y="2459567"/>
                      <a:pt x="4788311" y="2466889"/>
                      <a:pt x="4813300" y="2476500"/>
                    </a:cubicBezTo>
                    <a:cubicBezTo>
                      <a:pt x="4843391" y="2488074"/>
                      <a:pt x="4872109" y="2503026"/>
                      <a:pt x="4902200" y="2514600"/>
                    </a:cubicBezTo>
                    <a:cubicBezTo>
                      <a:pt x="4927189" y="2524211"/>
                      <a:pt x="4953686" y="2529702"/>
                      <a:pt x="4978400" y="2540000"/>
                    </a:cubicBezTo>
                    <a:cubicBezTo>
                      <a:pt x="5004614" y="2550922"/>
                      <a:pt x="5028386" y="2567178"/>
                      <a:pt x="5054600" y="2578100"/>
                    </a:cubicBezTo>
                    <a:cubicBezTo>
                      <a:pt x="5079314" y="2588398"/>
                      <a:pt x="5105811" y="2593889"/>
                      <a:pt x="5130800" y="2603500"/>
                    </a:cubicBezTo>
                    <a:cubicBezTo>
                      <a:pt x="5160891" y="2615074"/>
                      <a:pt x="5189448" y="2630454"/>
                      <a:pt x="5219700" y="2641600"/>
                    </a:cubicBezTo>
                    <a:cubicBezTo>
                      <a:pt x="5269946" y="2660112"/>
                      <a:pt x="5322382" y="2672513"/>
                      <a:pt x="5372100" y="2692400"/>
                    </a:cubicBezTo>
                    <a:cubicBezTo>
                      <a:pt x="5414433" y="2709333"/>
                      <a:pt x="5458319" y="2722810"/>
                      <a:pt x="5499100" y="2743200"/>
                    </a:cubicBezTo>
                    <a:cubicBezTo>
                      <a:pt x="5516033" y="2751667"/>
                      <a:pt x="5533462" y="2759207"/>
                      <a:pt x="5549900" y="2768600"/>
                    </a:cubicBezTo>
                    <a:cubicBezTo>
                      <a:pt x="5563152" y="2776173"/>
                      <a:pt x="5573708" y="2788641"/>
                      <a:pt x="5588000" y="2794000"/>
                    </a:cubicBezTo>
                    <a:cubicBezTo>
                      <a:pt x="5608211" y="2801579"/>
                      <a:pt x="5630333" y="2802467"/>
                      <a:pt x="5651500" y="2806700"/>
                    </a:cubicBezTo>
                    <a:cubicBezTo>
                      <a:pt x="5710335" y="2845923"/>
                      <a:pt x="5670710" y="2826491"/>
                      <a:pt x="5753100" y="2844800"/>
                    </a:cubicBezTo>
                    <a:cubicBezTo>
                      <a:pt x="5819491" y="2859553"/>
                      <a:pt x="5782867" y="2857500"/>
                      <a:pt x="5829300" y="28575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2425700" y="2438400"/>
                <a:ext cx="6375400" cy="1854200"/>
              </a:xfrm>
              <a:custGeom>
                <a:avLst/>
                <a:gdLst>
                  <a:gd name="connsiteX0" fmla="*/ 0 w 6375400"/>
                  <a:gd name="connsiteY0" fmla="*/ 38100 h 1854200"/>
                  <a:gd name="connsiteX1" fmla="*/ 215900 w 6375400"/>
                  <a:gd name="connsiteY1" fmla="*/ 0 h 1854200"/>
                  <a:gd name="connsiteX2" fmla="*/ 571500 w 6375400"/>
                  <a:gd name="connsiteY2" fmla="*/ 25400 h 1854200"/>
                  <a:gd name="connsiteX3" fmla="*/ 673100 w 6375400"/>
                  <a:gd name="connsiteY3" fmla="*/ 38100 h 1854200"/>
                  <a:gd name="connsiteX4" fmla="*/ 774700 w 6375400"/>
                  <a:gd name="connsiteY4" fmla="*/ 76200 h 1854200"/>
                  <a:gd name="connsiteX5" fmla="*/ 939800 w 6375400"/>
                  <a:gd name="connsiteY5" fmla="*/ 139700 h 1854200"/>
                  <a:gd name="connsiteX6" fmla="*/ 1016000 w 6375400"/>
                  <a:gd name="connsiteY6" fmla="*/ 165100 h 1854200"/>
                  <a:gd name="connsiteX7" fmla="*/ 1143000 w 6375400"/>
                  <a:gd name="connsiteY7" fmla="*/ 228600 h 1854200"/>
                  <a:gd name="connsiteX8" fmla="*/ 1193800 w 6375400"/>
                  <a:gd name="connsiteY8" fmla="*/ 254000 h 1854200"/>
                  <a:gd name="connsiteX9" fmla="*/ 1295400 w 6375400"/>
                  <a:gd name="connsiteY9" fmla="*/ 330200 h 1854200"/>
                  <a:gd name="connsiteX10" fmla="*/ 1397000 w 6375400"/>
                  <a:gd name="connsiteY10" fmla="*/ 393700 h 1854200"/>
                  <a:gd name="connsiteX11" fmla="*/ 1828800 w 6375400"/>
                  <a:gd name="connsiteY11" fmla="*/ 622300 h 1854200"/>
                  <a:gd name="connsiteX12" fmla="*/ 1917700 w 6375400"/>
                  <a:gd name="connsiteY12" fmla="*/ 660400 h 1854200"/>
                  <a:gd name="connsiteX13" fmla="*/ 1955800 w 6375400"/>
                  <a:gd name="connsiteY13" fmla="*/ 673100 h 1854200"/>
                  <a:gd name="connsiteX14" fmla="*/ 2057400 w 6375400"/>
                  <a:gd name="connsiteY14" fmla="*/ 723900 h 1854200"/>
                  <a:gd name="connsiteX15" fmla="*/ 2120900 w 6375400"/>
                  <a:gd name="connsiteY15" fmla="*/ 749300 h 1854200"/>
                  <a:gd name="connsiteX16" fmla="*/ 2222500 w 6375400"/>
                  <a:gd name="connsiteY16" fmla="*/ 800100 h 1854200"/>
                  <a:gd name="connsiteX17" fmla="*/ 2387600 w 6375400"/>
                  <a:gd name="connsiteY17" fmla="*/ 850900 h 1854200"/>
                  <a:gd name="connsiteX18" fmla="*/ 2438400 w 6375400"/>
                  <a:gd name="connsiteY18" fmla="*/ 876300 h 1854200"/>
                  <a:gd name="connsiteX19" fmla="*/ 2501900 w 6375400"/>
                  <a:gd name="connsiteY19" fmla="*/ 889000 h 1854200"/>
                  <a:gd name="connsiteX20" fmla="*/ 2540000 w 6375400"/>
                  <a:gd name="connsiteY20" fmla="*/ 901700 h 1854200"/>
                  <a:gd name="connsiteX21" fmla="*/ 2590800 w 6375400"/>
                  <a:gd name="connsiteY21" fmla="*/ 914400 h 1854200"/>
                  <a:gd name="connsiteX22" fmla="*/ 2667000 w 6375400"/>
                  <a:gd name="connsiteY22" fmla="*/ 939800 h 1854200"/>
                  <a:gd name="connsiteX23" fmla="*/ 2705100 w 6375400"/>
                  <a:gd name="connsiteY23" fmla="*/ 965200 h 1854200"/>
                  <a:gd name="connsiteX24" fmla="*/ 2768600 w 6375400"/>
                  <a:gd name="connsiteY24" fmla="*/ 1104900 h 1854200"/>
                  <a:gd name="connsiteX25" fmla="*/ 2806700 w 6375400"/>
                  <a:gd name="connsiteY25" fmla="*/ 1130300 h 1854200"/>
                  <a:gd name="connsiteX26" fmla="*/ 2882900 w 6375400"/>
                  <a:gd name="connsiteY26" fmla="*/ 1206500 h 1854200"/>
                  <a:gd name="connsiteX27" fmla="*/ 2946400 w 6375400"/>
                  <a:gd name="connsiteY27" fmla="*/ 1320800 h 1854200"/>
                  <a:gd name="connsiteX28" fmla="*/ 2971800 w 6375400"/>
                  <a:gd name="connsiteY28" fmla="*/ 1358900 h 1854200"/>
                  <a:gd name="connsiteX29" fmla="*/ 3009900 w 6375400"/>
                  <a:gd name="connsiteY29" fmla="*/ 1397000 h 1854200"/>
                  <a:gd name="connsiteX30" fmla="*/ 3035300 w 6375400"/>
                  <a:gd name="connsiteY30" fmla="*/ 1435100 h 1854200"/>
                  <a:gd name="connsiteX31" fmla="*/ 3136900 w 6375400"/>
                  <a:gd name="connsiteY31" fmla="*/ 1511300 h 1854200"/>
                  <a:gd name="connsiteX32" fmla="*/ 3302000 w 6375400"/>
                  <a:gd name="connsiteY32" fmla="*/ 1638300 h 1854200"/>
                  <a:gd name="connsiteX33" fmla="*/ 3378200 w 6375400"/>
                  <a:gd name="connsiteY33" fmla="*/ 1689100 h 1854200"/>
                  <a:gd name="connsiteX34" fmla="*/ 3416300 w 6375400"/>
                  <a:gd name="connsiteY34" fmla="*/ 1701800 h 1854200"/>
                  <a:gd name="connsiteX35" fmla="*/ 3454400 w 6375400"/>
                  <a:gd name="connsiteY35" fmla="*/ 1727200 h 1854200"/>
                  <a:gd name="connsiteX36" fmla="*/ 3492500 w 6375400"/>
                  <a:gd name="connsiteY36" fmla="*/ 1739900 h 1854200"/>
                  <a:gd name="connsiteX37" fmla="*/ 3530600 w 6375400"/>
                  <a:gd name="connsiteY37" fmla="*/ 1765300 h 1854200"/>
                  <a:gd name="connsiteX38" fmla="*/ 3568700 w 6375400"/>
                  <a:gd name="connsiteY38" fmla="*/ 1778000 h 1854200"/>
                  <a:gd name="connsiteX39" fmla="*/ 3606800 w 6375400"/>
                  <a:gd name="connsiteY39" fmla="*/ 1803400 h 1854200"/>
                  <a:gd name="connsiteX40" fmla="*/ 3657600 w 6375400"/>
                  <a:gd name="connsiteY40" fmla="*/ 1816100 h 1854200"/>
                  <a:gd name="connsiteX41" fmla="*/ 3733800 w 6375400"/>
                  <a:gd name="connsiteY41" fmla="*/ 1841500 h 1854200"/>
                  <a:gd name="connsiteX42" fmla="*/ 3771900 w 6375400"/>
                  <a:gd name="connsiteY42" fmla="*/ 1854200 h 1854200"/>
                  <a:gd name="connsiteX43" fmla="*/ 3873500 w 6375400"/>
                  <a:gd name="connsiteY43" fmla="*/ 1841500 h 1854200"/>
                  <a:gd name="connsiteX44" fmla="*/ 3975100 w 6375400"/>
                  <a:gd name="connsiteY44" fmla="*/ 1816100 h 1854200"/>
                  <a:gd name="connsiteX45" fmla="*/ 4064000 w 6375400"/>
                  <a:gd name="connsiteY45" fmla="*/ 1765300 h 1854200"/>
                  <a:gd name="connsiteX46" fmla="*/ 4102100 w 6375400"/>
                  <a:gd name="connsiteY46" fmla="*/ 1739900 h 1854200"/>
                  <a:gd name="connsiteX47" fmla="*/ 4191000 w 6375400"/>
                  <a:gd name="connsiteY47" fmla="*/ 1701800 h 1854200"/>
                  <a:gd name="connsiteX48" fmla="*/ 4241800 w 6375400"/>
                  <a:gd name="connsiteY48" fmla="*/ 1689100 h 1854200"/>
                  <a:gd name="connsiteX49" fmla="*/ 4914900 w 6375400"/>
                  <a:gd name="connsiteY49" fmla="*/ 1676400 h 1854200"/>
                  <a:gd name="connsiteX50" fmla="*/ 5181600 w 6375400"/>
                  <a:gd name="connsiteY50" fmla="*/ 1663700 h 1854200"/>
                  <a:gd name="connsiteX51" fmla="*/ 5232400 w 6375400"/>
                  <a:gd name="connsiteY51" fmla="*/ 1651000 h 1854200"/>
                  <a:gd name="connsiteX52" fmla="*/ 5334000 w 6375400"/>
                  <a:gd name="connsiteY52" fmla="*/ 1600200 h 1854200"/>
                  <a:gd name="connsiteX53" fmla="*/ 5816600 w 6375400"/>
                  <a:gd name="connsiteY53" fmla="*/ 1612900 h 1854200"/>
                  <a:gd name="connsiteX54" fmla="*/ 5880100 w 6375400"/>
                  <a:gd name="connsiteY54" fmla="*/ 1625600 h 1854200"/>
                  <a:gd name="connsiteX55" fmla="*/ 6057900 w 6375400"/>
                  <a:gd name="connsiteY55" fmla="*/ 1638300 h 1854200"/>
                  <a:gd name="connsiteX56" fmla="*/ 6146800 w 6375400"/>
                  <a:gd name="connsiteY56" fmla="*/ 1651000 h 1854200"/>
                  <a:gd name="connsiteX57" fmla="*/ 6311900 w 6375400"/>
                  <a:gd name="connsiteY57" fmla="*/ 1663700 h 1854200"/>
                  <a:gd name="connsiteX58" fmla="*/ 6375400 w 6375400"/>
                  <a:gd name="connsiteY58" fmla="*/ 1676400 h 18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375400" h="1854200">
                    <a:moveTo>
                      <a:pt x="0" y="38100"/>
                    </a:moveTo>
                    <a:cubicBezTo>
                      <a:pt x="173692" y="9151"/>
                      <a:pt x="101899" y="22800"/>
                      <a:pt x="215900" y="0"/>
                    </a:cubicBezTo>
                    <a:lnTo>
                      <a:pt x="571500" y="25400"/>
                    </a:lnTo>
                    <a:cubicBezTo>
                      <a:pt x="605512" y="28234"/>
                      <a:pt x="639989" y="29822"/>
                      <a:pt x="673100" y="38100"/>
                    </a:cubicBezTo>
                    <a:cubicBezTo>
                      <a:pt x="708190" y="46872"/>
                      <a:pt x="740386" y="64762"/>
                      <a:pt x="774700" y="76200"/>
                    </a:cubicBezTo>
                    <a:cubicBezTo>
                      <a:pt x="1069920" y="174607"/>
                      <a:pt x="671082" y="27734"/>
                      <a:pt x="939800" y="139700"/>
                    </a:cubicBezTo>
                    <a:cubicBezTo>
                      <a:pt x="964514" y="149998"/>
                      <a:pt x="990838" y="155950"/>
                      <a:pt x="1016000" y="165100"/>
                    </a:cubicBezTo>
                    <a:cubicBezTo>
                      <a:pt x="1103807" y="197030"/>
                      <a:pt x="1058449" y="181627"/>
                      <a:pt x="1143000" y="228600"/>
                    </a:cubicBezTo>
                    <a:cubicBezTo>
                      <a:pt x="1159550" y="237794"/>
                      <a:pt x="1178048" y="243498"/>
                      <a:pt x="1193800" y="254000"/>
                    </a:cubicBezTo>
                    <a:cubicBezTo>
                      <a:pt x="1229023" y="277482"/>
                      <a:pt x="1257536" y="311268"/>
                      <a:pt x="1295400" y="330200"/>
                    </a:cubicBezTo>
                    <a:cubicBezTo>
                      <a:pt x="1453607" y="409304"/>
                      <a:pt x="1232136" y="294782"/>
                      <a:pt x="1397000" y="393700"/>
                    </a:cubicBezTo>
                    <a:cubicBezTo>
                      <a:pt x="1500455" y="455773"/>
                      <a:pt x="1721438" y="576288"/>
                      <a:pt x="1828800" y="622300"/>
                    </a:cubicBezTo>
                    <a:cubicBezTo>
                      <a:pt x="1858433" y="635000"/>
                      <a:pt x="1887766" y="648426"/>
                      <a:pt x="1917700" y="660400"/>
                    </a:cubicBezTo>
                    <a:cubicBezTo>
                      <a:pt x="1930129" y="665372"/>
                      <a:pt x="1943613" y="667560"/>
                      <a:pt x="1955800" y="673100"/>
                    </a:cubicBezTo>
                    <a:cubicBezTo>
                      <a:pt x="1990270" y="688768"/>
                      <a:pt x="2022244" y="709838"/>
                      <a:pt x="2057400" y="723900"/>
                    </a:cubicBezTo>
                    <a:cubicBezTo>
                      <a:pt x="2078567" y="732367"/>
                      <a:pt x="2100201" y="739747"/>
                      <a:pt x="2120900" y="749300"/>
                    </a:cubicBezTo>
                    <a:cubicBezTo>
                      <a:pt x="2155279" y="765167"/>
                      <a:pt x="2185766" y="790917"/>
                      <a:pt x="2222500" y="800100"/>
                    </a:cubicBezTo>
                    <a:cubicBezTo>
                      <a:pt x="2274346" y="813062"/>
                      <a:pt x="2343980" y="829090"/>
                      <a:pt x="2387600" y="850900"/>
                    </a:cubicBezTo>
                    <a:cubicBezTo>
                      <a:pt x="2404533" y="859367"/>
                      <a:pt x="2420439" y="870313"/>
                      <a:pt x="2438400" y="876300"/>
                    </a:cubicBezTo>
                    <a:cubicBezTo>
                      <a:pt x="2458878" y="883126"/>
                      <a:pt x="2480959" y="883765"/>
                      <a:pt x="2501900" y="889000"/>
                    </a:cubicBezTo>
                    <a:cubicBezTo>
                      <a:pt x="2514887" y="892247"/>
                      <a:pt x="2527128" y="898022"/>
                      <a:pt x="2540000" y="901700"/>
                    </a:cubicBezTo>
                    <a:cubicBezTo>
                      <a:pt x="2556783" y="906495"/>
                      <a:pt x="2574082" y="909384"/>
                      <a:pt x="2590800" y="914400"/>
                    </a:cubicBezTo>
                    <a:cubicBezTo>
                      <a:pt x="2616445" y="922093"/>
                      <a:pt x="2644723" y="924948"/>
                      <a:pt x="2667000" y="939800"/>
                    </a:cubicBezTo>
                    <a:lnTo>
                      <a:pt x="2705100" y="965200"/>
                    </a:lnTo>
                    <a:cubicBezTo>
                      <a:pt x="2718301" y="1004803"/>
                      <a:pt x="2744263" y="1088675"/>
                      <a:pt x="2768600" y="1104900"/>
                    </a:cubicBezTo>
                    <a:cubicBezTo>
                      <a:pt x="2781300" y="1113367"/>
                      <a:pt x="2795292" y="1120159"/>
                      <a:pt x="2806700" y="1130300"/>
                    </a:cubicBezTo>
                    <a:cubicBezTo>
                      <a:pt x="2833548" y="1154165"/>
                      <a:pt x="2882900" y="1206500"/>
                      <a:pt x="2882900" y="1206500"/>
                    </a:cubicBezTo>
                    <a:cubicBezTo>
                      <a:pt x="2905253" y="1273560"/>
                      <a:pt x="2888174" y="1233461"/>
                      <a:pt x="2946400" y="1320800"/>
                    </a:cubicBezTo>
                    <a:cubicBezTo>
                      <a:pt x="2954867" y="1333500"/>
                      <a:pt x="2961007" y="1348107"/>
                      <a:pt x="2971800" y="1358900"/>
                    </a:cubicBezTo>
                    <a:cubicBezTo>
                      <a:pt x="2984500" y="1371600"/>
                      <a:pt x="2998402" y="1383202"/>
                      <a:pt x="3009900" y="1397000"/>
                    </a:cubicBezTo>
                    <a:cubicBezTo>
                      <a:pt x="3019671" y="1408726"/>
                      <a:pt x="3023955" y="1424889"/>
                      <a:pt x="3035300" y="1435100"/>
                    </a:cubicBezTo>
                    <a:cubicBezTo>
                      <a:pt x="3066766" y="1463420"/>
                      <a:pt x="3106966" y="1481366"/>
                      <a:pt x="3136900" y="1511300"/>
                    </a:cubicBezTo>
                    <a:cubicBezTo>
                      <a:pt x="3240537" y="1614937"/>
                      <a:pt x="3159143" y="1543062"/>
                      <a:pt x="3302000" y="1638300"/>
                    </a:cubicBezTo>
                    <a:cubicBezTo>
                      <a:pt x="3327400" y="1655233"/>
                      <a:pt x="3349240" y="1679447"/>
                      <a:pt x="3378200" y="1689100"/>
                    </a:cubicBezTo>
                    <a:cubicBezTo>
                      <a:pt x="3390900" y="1693333"/>
                      <a:pt x="3404326" y="1695813"/>
                      <a:pt x="3416300" y="1701800"/>
                    </a:cubicBezTo>
                    <a:cubicBezTo>
                      <a:pt x="3429952" y="1708626"/>
                      <a:pt x="3440748" y="1720374"/>
                      <a:pt x="3454400" y="1727200"/>
                    </a:cubicBezTo>
                    <a:cubicBezTo>
                      <a:pt x="3466374" y="1733187"/>
                      <a:pt x="3480526" y="1733913"/>
                      <a:pt x="3492500" y="1739900"/>
                    </a:cubicBezTo>
                    <a:cubicBezTo>
                      <a:pt x="3506152" y="1746726"/>
                      <a:pt x="3516948" y="1758474"/>
                      <a:pt x="3530600" y="1765300"/>
                    </a:cubicBezTo>
                    <a:cubicBezTo>
                      <a:pt x="3542574" y="1771287"/>
                      <a:pt x="3556726" y="1772013"/>
                      <a:pt x="3568700" y="1778000"/>
                    </a:cubicBezTo>
                    <a:cubicBezTo>
                      <a:pt x="3582352" y="1784826"/>
                      <a:pt x="3592771" y="1797387"/>
                      <a:pt x="3606800" y="1803400"/>
                    </a:cubicBezTo>
                    <a:cubicBezTo>
                      <a:pt x="3622843" y="1810276"/>
                      <a:pt x="3640882" y="1811084"/>
                      <a:pt x="3657600" y="1816100"/>
                    </a:cubicBezTo>
                    <a:cubicBezTo>
                      <a:pt x="3683245" y="1823793"/>
                      <a:pt x="3708400" y="1833033"/>
                      <a:pt x="3733800" y="1841500"/>
                    </a:cubicBezTo>
                    <a:lnTo>
                      <a:pt x="3771900" y="1854200"/>
                    </a:lnTo>
                    <a:cubicBezTo>
                      <a:pt x="3805767" y="1849967"/>
                      <a:pt x="3839954" y="1847790"/>
                      <a:pt x="3873500" y="1841500"/>
                    </a:cubicBezTo>
                    <a:cubicBezTo>
                      <a:pt x="3907811" y="1835067"/>
                      <a:pt x="3975100" y="1816100"/>
                      <a:pt x="3975100" y="1816100"/>
                    </a:cubicBezTo>
                    <a:cubicBezTo>
                      <a:pt x="4067925" y="1754217"/>
                      <a:pt x="3951209" y="1829752"/>
                      <a:pt x="4064000" y="1765300"/>
                    </a:cubicBezTo>
                    <a:cubicBezTo>
                      <a:pt x="4077252" y="1757727"/>
                      <a:pt x="4088848" y="1747473"/>
                      <a:pt x="4102100" y="1739900"/>
                    </a:cubicBezTo>
                    <a:cubicBezTo>
                      <a:pt x="4135967" y="1720548"/>
                      <a:pt x="4155380" y="1711977"/>
                      <a:pt x="4191000" y="1701800"/>
                    </a:cubicBezTo>
                    <a:cubicBezTo>
                      <a:pt x="4207783" y="1697005"/>
                      <a:pt x="4224356" y="1689712"/>
                      <a:pt x="4241800" y="1689100"/>
                    </a:cubicBezTo>
                    <a:cubicBezTo>
                      <a:pt x="4466069" y="1681231"/>
                      <a:pt x="4690533" y="1680633"/>
                      <a:pt x="4914900" y="1676400"/>
                    </a:cubicBezTo>
                    <a:cubicBezTo>
                      <a:pt x="5003800" y="1672167"/>
                      <a:pt x="5092883" y="1670797"/>
                      <a:pt x="5181600" y="1663700"/>
                    </a:cubicBezTo>
                    <a:cubicBezTo>
                      <a:pt x="5198999" y="1662308"/>
                      <a:pt x="5216288" y="1657713"/>
                      <a:pt x="5232400" y="1651000"/>
                    </a:cubicBezTo>
                    <a:cubicBezTo>
                      <a:pt x="5267351" y="1636437"/>
                      <a:pt x="5334000" y="1600200"/>
                      <a:pt x="5334000" y="1600200"/>
                    </a:cubicBezTo>
                    <a:cubicBezTo>
                      <a:pt x="5494867" y="1604433"/>
                      <a:pt x="5655851" y="1605423"/>
                      <a:pt x="5816600" y="1612900"/>
                    </a:cubicBezTo>
                    <a:cubicBezTo>
                      <a:pt x="5838163" y="1613903"/>
                      <a:pt x="5858633" y="1623340"/>
                      <a:pt x="5880100" y="1625600"/>
                    </a:cubicBezTo>
                    <a:cubicBezTo>
                      <a:pt x="5939191" y="1631820"/>
                      <a:pt x="5998750" y="1632667"/>
                      <a:pt x="6057900" y="1638300"/>
                    </a:cubicBezTo>
                    <a:cubicBezTo>
                      <a:pt x="6087699" y="1641138"/>
                      <a:pt x="6117014" y="1648021"/>
                      <a:pt x="6146800" y="1651000"/>
                    </a:cubicBezTo>
                    <a:cubicBezTo>
                      <a:pt x="6201722" y="1656492"/>
                      <a:pt x="6256867" y="1659467"/>
                      <a:pt x="6311900" y="1663700"/>
                    </a:cubicBezTo>
                    <a:cubicBezTo>
                      <a:pt x="6358032" y="1679077"/>
                      <a:pt x="6336613" y="1676400"/>
                      <a:pt x="6375400" y="16764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2997200" y="1282700"/>
                <a:ext cx="5207000" cy="2375642"/>
              </a:xfrm>
              <a:custGeom>
                <a:avLst/>
                <a:gdLst>
                  <a:gd name="connsiteX0" fmla="*/ 0 w 5207000"/>
                  <a:gd name="connsiteY0" fmla="*/ 0 h 2375642"/>
                  <a:gd name="connsiteX1" fmla="*/ 50800 w 5207000"/>
                  <a:gd name="connsiteY1" fmla="*/ 38100 h 2375642"/>
                  <a:gd name="connsiteX2" fmla="*/ 114300 w 5207000"/>
                  <a:gd name="connsiteY2" fmla="*/ 76200 h 2375642"/>
                  <a:gd name="connsiteX3" fmla="*/ 190500 w 5207000"/>
                  <a:gd name="connsiteY3" fmla="*/ 127000 h 2375642"/>
                  <a:gd name="connsiteX4" fmla="*/ 279400 w 5207000"/>
                  <a:gd name="connsiteY4" fmla="*/ 241300 h 2375642"/>
                  <a:gd name="connsiteX5" fmla="*/ 304800 w 5207000"/>
                  <a:gd name="connsiteY5" fmla="*/ 279400 h 2375642"/>
                  <a:gd name="connsiteX6" fmla="*/ 393700 w 5207000"/>
                  <a:gd name="connsiteY6" fmla="*/ 381000 h 2375642"/>
                  <a:gd name="connsiteX7" fmla="*/ 406400 w 5207000"/>
                  <a:gd name="connsiteY7" fmla="*/ 419100 h 2375642"/>
                  <a:gd name="connsiteX8" fmla="*/ 469900 w 5207000"/>
                  <a:gd name="connsiteY8" fmla="*/ 508000 h 2375642"/>
                  <a:gd name="connsiteX9" fmla="*/ 520700 w 5207000"/>
                  <a:gd name="connsiteY9" fmla="*/ 596900 h 2375642"/>
                  <a:gd name="connsiteX10" fmla="*/ 1168400 w 5207000"/>
                  <a:gd name="connsiteY10" fmla="*/ 1663700 h 2375642"/>
                  <a:gd name="connsiteX11" fmla="*/ 1320800 w 5207000"/>
                  <a:gd name="connsiteY11" fmla="*/ 1752600 h 2375642"/>
                  <a:gd name="connsiteX12" fmla="*/ 1498600 w 5207000"/>
                  <a:gd name="connsiteY12" fmla="*/ 1841500 h 2375642"/>
                  <a:gd name="connsiteX13" fmla="*/ 1625600 w 5207000"/>
                  <a:gd name="connsiteY13" fmla="*/ 1866900 h 2375642"/>
                  <a:gd name="connsiteX14" fmla="*/ 1689100 w 5207000"/>
                  <a:gd name="connsiteY14" fmla="*/ 1892300 h 2375642"/>
                  <a:gd name="connsiteX15" fmla="*/ 1752600 w 5207000"/>
                  <a:gd name="connsiteY15" fmla="*/ 1905000 h 2375642"/>
                  <a:gd name="connsiteX16" fmla="*/ 1828800 w 5207000"/>
                  <a:gd name="connsiteY16" fmla="*/ 1930400 h 2375642"/>
                  <a:gd name="connsiteX17" fmla="*/ 2032000 w 5207000"/>
                  <a:gd name="connsiteY17" fmla="*/ 1955800 h 2375642"/>
                  <a:gd name="connsiteX18" fmla="*/ 2209800 w 5207000"/>
                  <a:gd name="connsiteY18" fmla="*/ 1993900 h 2375642"/>
                  <a:gd name="connsiteX19" fmla="*/ 2260600 w 5207000"/>
                  <a:gd name="connsiteY19" fmla="*/ 2006600 h 2375642"/>
                  <a:gd name="connsiteX20" fmla="*/ 2374900 w 5207000"/>
                  <a:gd name="connsiteY20" fmla="*/ 2019300 h 2375642"/>
                  <a:gd name="connsiteX21" fmla="*/ 2476500 w 5207000"/>
                  <a:gd name="connsiteY21" fmla="*/ 2032000 h 2375642"/>
                  <a:gd name="connsiteX22" fmla="*/ 2667000 w 5207000"/>
                  <a:gd name="connsiteY22" fmla="*/ 2070100 h 2375642"/>
                  <a:gd name="connsiteX23" fmla="*/ 2743200 w 5207000"/>
                  <a:gd name="connsiteY23" fmla="*/ 2082800 h 2375642"/>
                  <a:gd name="connsiteX24" fmla="*/ 2781300 w 5207000"/>
                  <a:gd name="connsiteY24" fmla="*/ 2095500 h 2375642"/>
                  <a:gd name="connsiteX25" fmla="*/ 2882900 w 5207000"/>
                  <a:gd name="connsiteY25" fmla="*/ 2108200 h 2375642"/>
                  <a:gd name="connsiteX26" fmla="*/ 2946400 w 5207000"/>
                  <a:gd name="connsiteY26" fmla="*/ 2120900 h 2375642"/>
                  <a:gd name="connsiteX27" fmla="*/ 2984500 w 5207000"/>
                  <a:gd name="connsiteY27" fmla="*/ 2146300 h 2375642"/>
                  <a:gd name="connsiteX28" fmla="*/ 3136900 w 5207000"/>
                  <a:gd name="connsiteY28" fmla="*/ 2184400 h 2375642"/>
                  <a:gd name="connsiteX29" fmla="*/ 3263900 w 5207000"/>
                  <a:gd name="connsiteY29" fmla="*/ 2209800 h 2375642"/>
                  <a:gd name="connsiteX30" fmla="*/ 3403600 w 5207000"/>
                  <a:gd name="connsiteY30" fmla="*/ 2247900 h 2375642"/>
                  <a:gd name="connsiteX31" fmla="*/ 3543300 w 5207000"/>
                  <a:gd name="connsiteY31" fmla="*/ 2273300 h 2375642"/>
                  <a:gd name="connsiteX32" fmla="*/ 3644900 w 5207000"/>
                  <a:gd name="connsiteY32" fmla="*/ 2311400 h 2375642"/>
                  <a:gd name="connsiteX33" fmla="*/ 3695700 w 5207000"/>
                  <a:gd name="connsiteY33" fmla="*/ 2324100 h 2375642"/>
                  <a:gd name="connsiteX34" fmla="*/ 3746500 w 5207000"/>
                  <a:gd name="connsiteY34" fmla="*/ 2349500 h 2375642"/>
                  <a:gd name="connsiteX35" fmla="*/ 3797300 w 5207000"/>
                  <a:gd name="connsiteY35" fmla="*/ 2362200 h 2375642"/>
                  <a:gd name="connsiteX36" fmla="*/ 3835400 w 5207000"/>
                  <a:gd name="connsiteY36" fmla="*/ 2374900 h 2375642"/>
                  <a:gd name="connsiteX37" fmla="*/ 3924300 w 5207000"/>
                  <a:gd name="connsiteY37" fmla="*/ 2324100 h 2375642"/>
                  <a:gd name="connsiteX38" fmla="*/ 3962400 w 5207000"/>
                  <a:gd name="connsiteY38" fmla="*/ 2197100 h 2375642"/>
                  <a:gd name="connsiteX39" fmla="*/ 4013200 w 5207000"/>
                  <a:gd name="connsiteY39" fmla="*/ 2184400 h 2375642"/>
                  <a:gd name="connsiteX40" fmla="*/ 4267200 w 5207000"/>
                  <a:gd name="connsiteY40" fmla="*/ 2209800 h 2375642"/>
                  <a:gd name="connsiteX41" fmla="*/ 4381500 w 5207000"/>
                  <a:gd name="connsiteY41" fmla="*/ 2235200 h 2375642"/>
                  <a:gd name="connsiteX42" fmla="*/ 4419600 w 5207000"/>
                  <a:gd name="connsiteY42" fmla="*/ 2247900 h 2375642"/>
                  <a:gd name="connsiteX43" fmla="*/ 4483100 w 5207000"/>
                  <a:gd name="connsiteY43" fmla="*/ 2260600 h 2375642"/>
                  <a:gd name="connsiteX44" fmla="*/ 4826000 w 5207000"/>
                  <a:gd name="connsiteY44" fmla="*/ 2260600 h 2375642"/>
                  <a:gd name="connsiteX45" fmla="*/ 4902200 w 5207000"/>
                  <a:gd name="connsiteY45" fmla="*/ 2298700 h 2375642"/>
                  <a:gd name="connsiteX46" fmla="*/ 4953000 w 5207000"/>
                  <a:gd name="connsiteY46" fmla="*/ 2324100 h 2375642"/>
                  <a:gd name="connsiteX47" fmla="*/ 5118100 w 5207000"/>
                  <a:gd name="connsiteY47" fmla="*/ 2362200 h 2375642"/>
                  <a:gd name="connsiteX48" fmla="*/ 5207000 w 5207000"/>
                  <a:gd name="connsiteY48" fmla="*/ 2374900 h 23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207000" h="2375642">
                    <a:moveTo>
                      <a:pt x="0" y="0"/>
                    </a:moveTo>
                    <a:cubicBezTo>
                      <a:pt x="16933" y="12700"/>
                      <a:pt x="33188" y="26359"/>
                      <a:pt x="50800" y="38100"/>
                    </a:cubicBezTo>
                    <a:cubicBezTo>
                      <a:pt x="71339" y="51792"/>
                      <a:pt x="93475" y="62948"/>
                      <a:pt x="114300" y="76200"/>
                    </a:cubicBezTo>
                    <a:cubicBezTo>
                      <a:pt x="140054" y="92589"/>
                      <a:pt x="165100" y="110067"/>
                      <a:pt x="190500" y="127000"/>
                    </a:cubicBezTo>
                    <a:cubicBezTo>
                      <a:pt x="247770" y="212906"/>
                      <a:pt x="176820" y="109411"/>
                      <a:pt x="279400" y="241300"/>
                    </a:cubicBezTo>
                    <a:cubicBezTo>
                      <a:pt x="288771" y="253348"/>
                      <a:pt x="294867" y="267811"/>
                      <a:pt x="304800" y="279400"/>
                    </a:cubicBezTo>
                    <a:cubicBezTo>
                      <a:pt x="436334" y="432857"/>
                      <a:pt x="283101" y="233535"/>
                      <a:pt x="393700" y="381000"/>
                    </a:cubicBezTo>
                    <a:cubicBezTo>
                      <a:pt x="397933" y="393700"/>
                      <a:pt x="400413" y="407126"/>
                      <a:pt x="406400" y="419100"/>
                    </a:cubicBezTo>
                    <a:cubicBezTo>
                      <a:pt x="415685" y="437671"/>
                      <a:pt x="461271" y="496495"/>
                      <a:pt x="469900" y="508000"/>
                    </a:cubicBezTo>
                    <a:cubicBezTo>
                      <a:pt x="495602" y="585106"/>
                      <a:pt x="464593" y="505467"/>
                      <a:pt x="520700" y="596900"/>
                    </a:cubicBezTo>
                    <a:cubicBezTo>
                      <a:pt x="738280" y="951475"/>
                      <a:pt x="931603" y="1321660"/>
                      <a:pt x="1168400" y="1663700"/>
                    </a:cubicBezTo>
                    <a:cubicBezTo>
                      <a:pt x="1201876" y="1712054"/>
                      <a:pt x="1269737" y="1723421"/>
                      <a:pt x="1320800" y="1752600"/>
                    </a:cubicBezTo>
                    <a:cubicBezTo>
                      <a:pt x="1361075" y="1775614"/>
                      <a:pt x="1443775" y="1826880"/>
                      <a:pt x="1498600" y="1841500"/>
                    </a:cubicBezTo>
                    <a:cubicBezTo>
                      <a:pt x="1540314" y="1852624"/>
                      <a:pt x="1583886" y="1855776"/>
                      <a:pt x="1625600" y="1866900"/>
                    </a:cubicBezTo>
                    <a:cubicBezTo>
                      <a:pt x="1647627" y="1872774"/>
                      <a:pt x="1667264" y="1885749"/>
                      <a:pt x="1689100" y="1892300"/>
                    </a:cubicBezTo>
                    <a:cubicBezTo>
                      <a:pt x="1709775" y="1898503"/>
                      <a:pt x="1731775" y="1899320"/>
                      <a:pt x="1752600" y="1905000"/>
                    </a:cubicBezTo>
                    <a:cubicBezTo>
                      <a:pt x="1778431" y="1912045"/>
                      <a:pt x="1802825" y="1923906"/>
                      <a:pt x="1828800" y="1930400"/>
                    </a:cubicBezTo>
                    <a:cubicBezTo>
                      <a:pt x="1881318" y="1943530"/>
                      <a:pt x="1987840" y="1951384"/>
                      <a:pt x="2032000" y="1955800"/>
                    </a:cubicBezTo>
                    <a:cubicBezTo>
                      <a:pt x="2120897" y="1985432"/>
                      <a:pt x="2036083" y="1959157"/>
                      <a:pt x="2209800" y="1993900"/>
                    </a:cubicBezTo>
                    <a:cubicBezTo>
                      <a:pt x="2226916" y="1997323"/>
                      <a:pt x="2243348" y="2003946"/>
                      <a:pt x="2260600" y="2006600"/>
                    </a:cubicBezTo>
                    <a:cubicBezTo>
                      <a:pt x="2298489" y="2012429"/>
                      <a:pt x="2336828" y="2014821"/>
                      <a:pt x="2374900" y="2019300"/>
                    </a:cubicBezTo>
                    <a:lnTo>
                      <a:pt x="2476500" y="2032000"/>
                    </a:lnTo>
                    <a:cubicBezTo>
                      <a:pt x="2600002" y="2073167"/>
                      <a:pt x="2510433" y="2049224"/>
                      <a:pt x="2667000" y="2070100"/>
                    </a:cubicBezTo>
                    <a:cubicBezTo>
                      <a:pt x="2692524" y="2073503"/>
                      <a:pt x="2718063" y="2077214"/>
                      <a:pt x="2743200" y="2082800"/>
                    </a:cubicBezTo>
                    <a:cubicBezTo>
                      <a:pt x="2756268" y="2085704"/>
                      <a:pt x="2768129" y="2093105"/>
                      <a:pt x="2781300" y="2095500"/>
                    </a:cubicBezTo>
                    <a:cubicBezTo>
                      <a:pt x="2814880" y="2101605"/>
                      <a:pt x="2849167" y="2103010"/>
                      <a:pt x="2882900" y="2108200"/>
                    </a:cubicBezTo>
                    <a:cubicBezTo>
                      <a:pt x="2904235" y="2111482"/>
                      <a:pt x="2925233" y="2116667"/>
                      <a:pt x="2946400" y="2120900"/>
                    </a:cubicBezTo>
                    <a:cubicBezTo>
                      <a:pt x="2959100" y="2129367"/>
                      <a:pt x="2970552" y="2140101"/>
                      <a:pt x="2984500" y="2146300"/>
                    </a:cubicBezTo>
                    <a:cubicBezTo>
                      <a:pt x="3050264" y="2175529"/>
                      <a:pt x="3067822" y="2171448"/>
                      <a:pt x="3136900" y="2184400"/>
                    </a:cubicBezTo>
                    <a:cubicBezTo>
                      <a:pt x="3179332" y="2192356"/>
                      <a:pt x="3222389" y="2197940"/>
                      <a:pt x="3263900" y="2209800"/>
                    </a:cubicBezTo>
                    <a:cubicBezTo>
                      <a:pt x="3276074" y="2213278"/>
                      <a:pt x="3375860" y="2242856"/>
                      <a:pt x="3403600" y="2247900"/>
                    </a:cubicBezTo>
                    <a:cubicBezTo>
                      <a:pt x="3502528" y="2265887"/>
                      <a:pt x="3467688" y="2251696"/>
                      <a:pt x="3543300" y="2273300"/>
                    </a:cubicBezTo>
                    <a:cubicBezTo>
                      <a:pt x="3605722" y="2291135"/>
                      <a:pt x="3564381" y="2284560"/>
                      <a:pt x="3644900" y="2311400"/>
                    </a:cubicBezTo>
                    <a:cubicBezTo>
                      <a:pt x="3661459" y="2316920"/>
                      <a:pt x="3679357" y="2317971"/>
                      <a:pt x="3695700" y="2324100"/>
                    </a:cubicBezTo>
                    <a:cubicBezTo>
                      <a:pt x="3713427" y="2330747"/>
                      <a:pt x="3728773" y="2342853"/>
                      <a:pt x="3746500" y="2349500"/>
                    </a:cubicBezTo>
                    <a:cubicBezTo>
                      <a:pt x="3762843" y="2355629"/>
                      <a:pt x="3780517" y="2357405"/>
                      <a:pt x="3797300" y="2362200"/>
                    </a:cubicBezTo>
                    <a:cubicBezTo>
                      <a:pt x="3810172" y="2365878"/>
                      <a:pt x="3822700" y="2370667"/>
                      <a:pt x="3835400" y="2374900"/>
                    </a:cubicBezTo>
                    <a:cubicBezTo>
                      <a:pt x="3879114" y="2363972"/>
                      <a:pt x="3899079" y="2368237"/>
                      <a:pt x="3924300" y="2324100"/>
                    </a:cubicBezTo>
                    <a:cubicBezTo>
                      <a:pt x="3935329" y="2304799"/>
                      <a:pt x="3944004" y="2201699"/>
                      <a:pt x="3962400" y="2197100"/>
                    </a:cubicBezTo>
                    <a:lnTo>
                      <a:pt x="4013200" y="2184400"/>
                    </a:lnTo>
                    <a:cubicBezTo>
                      <a:pt x="4071236" y="2189676"/>
                      <a:pt x="4204677" y="2200868"/>
                      <a:pt x="4267200" y="2209800"/>
                    </a:cubicBezTo>
                    <a:cubicBezTo>
                      <a:pt x="4293389" y="2213541"/>
                      <a:pt x="4353769" y="2227277"/>
                      <a:pt x="4381500" y="2235200"/>
                    </a:cubicBezTo>
                    <a:cubicBezTo>
                      <a:pt x="4394372" y="2238878"/>
                      <a:pt x="4406613" y="2244653"/>
                      <a:pt x="4419600" y="2247900"/>
                    </a:cubicBezTo>
                    <a:cubicBezTo>
                      <a:pt x="4440541" y="2253135"/>
                      <a:pt x="4461933" y="2256367"/>
                      <a:pt x="4483100" y="2260600"/>
                    </a:cubicBezTo>
                    <a:cubicBezTo>
                      <a:pt x="4656060" y="2247295"/>
                      <a:pt x="4648457" y="2239713"/>
                      <a:pt x="4826000" y="2260600"/>
                    </a:cubicBezTo>
                    <a:cubicBezTo>
                      <a:pt x="4862652" y="2264912"/>
                      <a:pt x="4871122" y="2280941"/>
                      <a:pt x="4902200" y="2298700"/>
                    </a:cubicBezTo>
                    <a:cubicBezTo>
                      <a:pt x="4918638" y="2308093"/>
                      <a:pt x="4935599" y="2316642"/>
                      <a:pt x="4953000" y="2324100"/>
                    </a:cubicBezTo>
                    <a:cubicBezTo>
                      <a:pt x="5013832" y="2350171"/>
                      <a:pt x="5036744" y="2335081"/>
                      <a:pt x="5118100" y="2362200"/>
                    </a:cubicBezTo>
                    <a:cubicBezTo>
                      <a:pt x="5172264" y="2380255"/>
                      <a:pt x="5142813" y="2374900"/>
                      <a:pt x="5207000" y="23749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530600" y="1409700"/>
                <a:ext cx="5346700" cy="1866900"/>
              </a:xfrm>
              <a:custGeom>
                <a:avLst/>
                <a:gdLst>
                  <a:gd name="connsiteX0" fmla="*/ 0 w 5346700"/>
                  <a:gd name="connsiteY0" fmla="*/ 0 h 1866900"/>
                  <a:gd name="connsiteX1" fmla="*/ 50800 w 5346700"/>
                  <a:gd name="connsiteY1" fmla="*/ 12700 h 1866900"/>
                  <a:gd name="connsiteX2" fmla="*/ 215900 w 5346700"/>
                  <a:gd name="connsiteY2" fmla="*/ 50800 h 1866900"/>
                  <a:gd name="connsiteX3" fmla="*/ 292100 w 5346700"/>
                  <a:gd name="connsiteY3" fmla="*/ 76200 h 1866900"/>
                  <a:gd name="connsiteX4" fmla="*/ 381000 w 5346700"/>
                  <a:gd name="connsiteY4" fmla="*/ 101600 h 1866900"/>
                  <a:gd name="connsiteX5" fmla="*/ 431800 w 5346700"/>
                  <a:gd name="connsiteY5" fmla="*/ 127000 h 1866900"/>
                  <a:gd name="connsiteX6" fmla="*/ 571500 w 5346700"/>
                  <a:gd name="connsiteY6" fmla="*/ 177800 h 1866900"/>
                  <a:gd name="connsiteX7" fmla="*/ 698500 w 5346700"/>
                  <a:gd name="connsiteY7" fmla="*/ 241300 h 1866900"/>
                  <a:gd name="connsiteX8" fmla="*/ 749300 w 5346700"/>
                  <a:gd name="connsiteY8" fmla="*/ 266700 h 1866900"/>
                  <a:gd name="connsiteX9" fmla="*/ 838200 w 5346700"/>
                  <a:gd name="connsiteY9" fmla="*/ 317500 h 1866900"/>
                  <a:gd name="connsiteX10" fmla="*/ 876300 w 5346700"/>
                  <a:gd name="connsiteY10" fmla="*/ 342900 h 1866900"/>
                  <a:gd name="connsiteX11" fmla="*/ 927100 w 5346700"/>
                  <a:gd name="connsiteY11" fmla="*/ 355600 h 1866900"/>
                  <a:gd name="connsiteX12" fmla="*/ 965200 w 5346700"/>
                  <a:gd name="connsiteY12" fmla="*/ 381000 h 1866900"/>
                  <a:gd name="connsiteX13" fmla="*/ 1016000 w 5346700"/>
                  <a:gd name="connsiteY13" fmla="*/ 393700 h 1866900"/>
                  <a:gd name="connsiteX14" fmla="*/ 1054100 w 5346700"/>
                  <a:gd name="connsiteY14" fmla="*/ 406400 h 1866900"/>
                  <a:gd name="connsiteX15" fmla="*/ 1104900 w 5346700"/>
                  <a:gd name="connsiteY15" fmla="*/ 419100 h 1866900"/>
                  <a:gd name="connsiteX16" fmla="*/ 1155700 w 5346700"/>
                  <a:gd name="connsiteY16" fmla="*/ 444500 h 1866900"/>
                  <a:gd name="connsiteX17" fmla="*/ 1308100 w 5346700"/>
                  <a:gd name="connsiteY17" fmla="*/ 495300 h 1866900"/>
                  <a:gd name="connsiteX18" fmla="*/ 1371600 w 5346700"/>
                  <a:gd name="connsiteY18" fmla="*/ 520700 h 1866900"/>
                  <a:gd name="connsiteX19" fmla="*/ 1447800 w 5346700"/>
                  <a:gd name="connsiteY19" fmla="*/ 546100 h 1866900"/>
                  <a:gd name="connsiteX20" fmla="*/ 1498600 w 5346700"/>
                  <a:gd name="connsiteY20" fmla="*/ 558800 h 1866900"/>
                  <a:gd name="connsiteX21" fmla="*/ 1574800 w 5346700"/>
                  <a:gd name="connsiteY21" fmla="*/ 596900 h 1866900"/>
                  <a:gd name="connsiteX22" fmla="*/ 1651000 w 5346700"/>
                  <a:gd name="connsiteY22" fmla="*/ 622300 h 1866900"/>
                  <a:gd name="connsiteX23" fmla="*/ 1689100 w 5346700"/>
                  <a:gd name="connsiteY23" fmla="*/ 647700 h 1866900"/>
                  <a:gd name="connsiteX24" fmla="*/ 1828800 w 5346700"/>
                  <a:gd name="connsiteY24" fmla="*/ 698500 h 1866900"/>
                  <a:gd name="connsiteX25" fmla="*/ 1866900 w 5346700"/>
                  <a:gd name="connsiteY25" fmla="*/ 723900 h 1866900"/>
                  <a:gd name="connsiteX26" fmla="*/ 1968500 w 5346700"/>
                  <a:gd name="connsiteY26" fmla="*/ 762000 h 1866900"/>
                  <a:gd name="connsiteX27" fmla="*/ 2019300 w 5346700"/>
                  <a:gd name="connsiteY27" fmla="*/ 774700 h 1866900"/>
                  <a:gd name="connsiteX28" fmla="*/ 2070100 w 5346700"/>
                  <a:gd name="connsiteY28" fmla="*/ 800100 h 1866900"/>
                  <a:gd name="connsiteX29" fmla="*/ 2108200 w 5346700"/>
                  <a:gd name="connsiteY29" fmla="*/ 812800 h 1866900"/>
                  <a:gd name="connsiteX30" fmla="*/ 2146300 w 5346700"/>
                  <a:gd name="connsiteY30" fmla="*/ 838200 h 1866900"/>
                  <a:gd name="connsiteX31" fmla="*/ 2197100 w 5346700"/>
                  <a:gd name="connsiteY31" fmla="*/ 850900 h 1866900"/>
                  <a:gd name="connsiteX32" fmla="*/ 2235200 w 5346700"/>
                  <a:gd name="connsiteY32" fmla="*/ 876300 h 1866900"/>
                  <a:gd name="connsiteX33" fmla="*/ 2324100 w 5346700"/>
                  <a:gd name="connsiteY33" fmla="*/ 901700 h 1866900"/>
                  <a:gd name="connsiteX34" fmla="*/ 2425700 w 5346700"/>
                  <a:gd name="connsiteY34" fmla="*/ 939800 h 1866900"/>
                  <a:gd name="connsiteX35" fmla="*/ 2463800 w 5346700"/>
                  <a:gd name="connsiteY35" fmla="*/ 965200 h 1866900"/>
                  <a:gd name="connsiteX36" fmla="*/ 2552700 w 5346700"/>
                  <a:gd name="connsiteY36" fmla="*/ 990600 h 1866900"/>
                  <a:gd name="connsiteX37" fmla="*/ 2667000 w 5346700"/>
                  <a:gd name="connsiteY37" fmla="*/ 1041400 h 1866900"/>
                  <a:gd name="connsiteX38" fmla="*/ 2705100 w 5346700"/>
                  <a:gd name="connsiteY38" fmla="*/ 1054100 h 1866900"/>
                  <a:gd name="connsiteX39" fmla="*/ 2806700 w 5346700"/>
                  <a:gd name="connsiteY39" fmla="*/ 1104900 h 1866900"/>
                  <a:gd name="connsiteX40" fmla="*/ 2844800 w 5346700"/>
                  <a:gd name="connsiteY40" fmla="*/ 1181100 h 1866900"/>
                  <a:gd name="connsiteX41" fmla="*/ 2819400 w 5346700"/>
                  <a:gd name="connsiteY41" fmla="*/ 1384300 h 1866900"/>
                  <a:gd name="connsiteX42" fmla="*/ 2857500 w 5346700"/>
                  <a:gd name="connsiteY42" fmla="*/ 1460500 h 1866900"/>
                  <a:gd name="connsiteX43" fmla="*/ 2933700 w 5346700"/>
                  <a:gd name="connsiteY43" fmla="*/ 1498600 h 1866900"/>
                  <a:gd name="connsiteX44" fmla="*/ 2997200 w 5346700"/>
                  <a:gd name="connsiteY44" fmla="*/ 1524000 h 1866900"/>
                  <a:gd name="connsiteX45" fmla="*/ 3162300 w 5346700"/>
                  <a:gd name="connsiteY45" fmla="*/ 1549400 h 1866900"/>
                  <a:gd name="connsiteX46" fmla="*/ 3213100 w 5346700"/>
                  <a:gd name="connsiteY46" fmla="*/ 1562100 h 1866900"/>
                  <a:gd name="connsiteX47" fmla="*/ 3251200 w 5346700"/>
                  <a:gd name="connsiteY47" fmla="*/ 1574800 h 1866900"/>
                  <a:gd name="connsiteX48" fmla="*/ 3327400 w 5346700"/>
                  <a:gd name="connsiteY48" fmla="*/ 1587500 h 1866900"/>
                  <a:gd name="connsiteX49" fmla="*/ 3390900 w 5346700"/>
                  <a:gd name="connsiteY49" fmla="*/ 1600200 h 1866900"/>
                  <a:gd name="connsiteX50" fmla="*/ 3479800 w 5346700"/>
                  <a:gd name="connsiteY50" fmla="*/ 1612900 h 1866900"/>
                  <a:gd name="connsiteX51" fmla="*/ 3530600 w 5346700"/>
                  <a:gd name="connsiteY51" fmla="*/ 1625600 h 1866900"/>
                  <a:gd name="connsiteX52" fmla="*/ 3594100 w 5346700"/>
                  <a:gd name="connsiteY52" fmla="*/ 1638300 h 1866900"/>
                  <a:gd name="connsiteX53" fmla="*/ 3632200 w 5346700"/>
                  <a:gd name="connsiteY53" fmla="*/ 1651000 h 1866900"/>
                  <a:gd name="connsiteX54" fmla="*/ 3683000 w 5346700"/>
                  <a:gd name="connsiteY54" fmla="*/ 1663700 h 1866900"/>
                  <a:gd name="connsiteX55" fmla="*/ 3797300 w 5346700"/>
                  <a:gd name="connsiteY55" fmla="*/ 1689100 h 1866900"/>
                  <a:gd name="connsiteX56" fmla="*/ 3898900 w 5346700"/>
                  <a:gd name="connsiteY56" fmla="*/ 1727200 h 1866900"/>
                  <a:gd name="connsiteX57" fmla="*/ 3949700 w 5346700"/>
                  <a:gd name="connsiteY57" fmla="*/ 1752600 h 1866900"/>
                  <a:gd name="connsiteX58" fmla="*/ 4038600 w 5346700"/>
                  <a:gd name="connsiteY58" fmla="*/ 1778000 h 1866900"/>
                  <a:gd name="connsiteX59" fmla="*/ 4165600 w 5346700"/>
                  <a:gd name="connsiteY59" fmla="*/ 1765300 h 1866900"/>
                  <a:gd name="connsiteX60" fmla="*/ 4216400 w 5346700"/>
                  <a:gd name="connsiteY60" fmla="*/ 1739900 h 1866900"/>
                  <a:gd name="connsiteX61" fmla="*/ 4254500 w 5346700"/>
                  <a:gd name="connsiteY61" fmla="*/ 1727200 h 1866900"/>
                  <a:gd name="connsiteX62" fmla="*/ 4533900 w 5346700"/>
                  <a:gd name="connsiteY62" fmla="*/ 1739900 h 1866900"/>
                  <a:gd name="connsiteX63" fmla="*/ 4635500 w 5346700"/>
                  <a:gd name="connsiteY63" fmla="*/ 1765300 h 1866900"/>
                  <a:gd name="connsiteX64" fmla="*/ 4711700 w 5346700"/>
                  <a:gd name="connsiteY64" fmla="*/ 1778000 h 1866900"/>
                  <a:gd name="connsiteX65" fmla="*/ 4787900 w 5346700"/>
                  <a:gd name="connsiteY65" fmla="*/ 1816100 h 1866900"/>
                  <a:gd name="connsiteX66" fmla="*/ 4864100 w 5346700"/>
                  <a:gd name="connsiteY66" fmla="*/ 1841500 h 1866900"/>
                  <a:gd name="connsiteX67" fmla="*/ 4902200 w 5346700"/>
                  <a:gd name="connsiteY67" fmla="*/ 1854200 h 1866900"/>
                  <a:gd name="connsiteX68" fmla="*/ 5016500 w 5346700"/>
                  <a:gd name="connsiteY68" fmla="*/ 1841500 h 1866900"/>
                  <a:gd name="connsiteX69" fmla="*/ 5105400 w 5346700"/>
                  <a:gd name="connsiteY69" fmla="*/ 1803400 h 1866900"/>
                  <a:gd name="connsiteX70" fmla="*/ 5181600 w 5346700"/>
                  <a:gd name="connsiteY70" fmla="*/ 1778000 h 1866900"/>
                  <a:gd name="connsiteX71" fmla="*/ 5232400 w 5346700"/>
                  <a:gd name="connsiteY71" fmla="*/ 1790700 h 1866900"/>
                  <a:gd name="connsiteX72" fmla="*/ 5321300 w 5346700"/>
                  <a:gd name="connsiteY72" fmla="*/ 1841500 h 1866900"/>
                  <a:gd name="connsiteX73" fmla="*/ 5346700 w 5346700"/>
                  <a:gd name="connsiteY73" fmla="*/ 1866900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346700" h="1866900">
                    <a:moveTo>
                      <a:pt x="0" y="0"/>
                    </a:moveTo>
                    <a:cubicBezTo>
                      <a:pt x="16933" y="4233"/>
                      <a:pt x="33761" y="8914"/>
                      <a:pt x="50800" y="12700"/>
                    </a:cubicBezTo>
                    <a:cubicBezTo>
                      <a:pt x="140115" y="32548"/>
                      <a:pt x="106970" y="19677"/>
                      <a:pt x="215900" y="50800"/>
                    </a:cubicBezTo>
                    <a:cubicBezTo>
                      <a:pt x="241644" y="58155"/>
                      <a:pt x="266510" y="68326"/>
                      <a:pt x="292100" y="76200"/>
                    </a:cubicBezTo>
                    <a:cubicBezTo>
                      <a:pt x="321556" y="85263"/>
                      <a:pt x="352036" y="91068"/>
                      <a:pt x="381000" y="101600"/>
                    </a:cubicBezTo>
                    <a:cubicBezTo>
                      <a:pt x="398792" y="108070"/>
                      <a:pt x="414222" y="119969"/>
                      <a:pt x="431800" y="127000"/>
                    </a:cubicBezTo>
                    <a:cubicBezTo>
                      <a:pt x="523682" y="163753"/>
                      <a:pt x="488203" y="138928"/>
                      <a:pt x="571500" y="177800"/>
                    </a:cubicBezTo>
                    <a:cubicBezTo>
                      <a:pt x="614390" y="197815"/>
                      <a:pt x="656167" y="220133"/>
                      <a:pt x="698500" y="241300"/>
                    </a:cubicBezTo>
                    <a:cubicBezTo>
                      <a:pt x="715433" y="249767"/>
                      <a:pt x="733548" y="256198"/>
                      <a:pt x="749300" y="266700"/>
                    </a:cubicBezTo>
                    <a:cubicBezTo>
                      <a:pt x="842125" y="328583"/>
                      <a:pt x="725409" y="253048"/>
                      <a:pt x="838200" y="317500"/>
                    </a:cubicBezTo>
                    <a:cubicBezTo>
                      <a:pt x="851452" y="325073"/>
                      <a:pt x="862271" y="336887"/>
                      <a:pt x="876300" y="342900"/>
                    </a:cubicBezTo>
                    <a:cubicBezTo>
                      <a:pt x="892343" y="349776"/>
                      <a:pt x="910167" y="351367"/>
                      <a:pt x="927100" y="355600"/>
                    </a:cubicBezTo>
                    <a:cubicBezTo>
                      <a:pt x="939800" y="364067"/>
                      <a:pt x="951171" y="374987"/>
                      <a:pt x="965200" y="381000"/>
                    </a:cubicBezTo>
                    <a:cubicBezTo>
                      <a:pt x="981243" y="387876"/>
                      <a:pt x="999217" y="388905"/>
                      <a:pt x="1016000" y="393700"/>
                    </a:cubicBezTo>
                    <a:cubicBezTo>
                      <a:pt x="1028872" y="397378"/>
                      <a:pt x="1041228" y="402722"/>
                      <a:pt x="1054100" y="406400"/>
                    </a:cubicBezTo>
                    <a:cubicBezTo>
                      <a:pt x="1070883" y="411195"/>
                      <a:pt x="1088557" y="412971"/>
                      <a:pt x="1104900" y="419100"/>
                    </a:cubicBezTo>
                    <a:cubicBezTo>
                      <a:pt x="1122627" y="425747"/>
                      <a:pt x="1137973" y="437853"/>
                      <a:pt x="1155700" y="444500"/>
                    </a:cubicBezTo>
                    <a:cubicBezTo>
                      <a:pt x="1205838" y="463302"/>
                      <a:pt x="1258382" y="475413"/>
                      <a:pt x="1308100" y="495300"/>
                    </a:cubicBezTo>
                    <a:cubicBezTo>
                      <a:pt x="1329267" y="503767"/>
                      <a:pt x="1350175" y="512909"/>
                      <a:pt x="1371600" y="520700"/>
                    </a:cubicBezTo>
                    <a:cubicBezTo>
                      <a:pt x="1396762" y="529850"/>
                      <a:pt x="1422155" y="538407"/>
                      <a:pt x="1447800" y="546100"/>
                    </a:cubicBezTo>
                    <a:cubicBezTo>
                      <a:pt x="1464518" y="551116"/>
                      <a:pt x="1482394" y="552318"/>
                      <a:pt x="1498600" y="558800"/>
                    </a:cubicBezTo>
                    <a:cubicBezTo>
                      <a:pt x="1524967" y="569347"/>
                      <a:pt x="1548586" y="585978"/>
                      <a:pt x="1574800" y="596900"/>
                    </a:cubicBezTo>
                    <a:cubicBezTo>
                      <a:pt x="1599514" y="607198"/>
                      <a:pt x="1626534" y="611426"/>
                      <a:pt x="1651000" y="622300"/>
                    </a:cubicBezTo>
                    <a:cubicBezTo>
                      <a:pt x="1664948" y="628499"/>
                      <a:pt x="1675152" y="641501"/>
                      <a:pt x="1689100" y="647700"/>
                    </a:cubicBezTo>
                    <a:cubicBezTo>
                      <a:pt x="1795792" y="695119"/>
                      <a:pt x="1732893" y="650547"/>
                      <a:pt x="1828800" y="698500"/>
                    </a:cubicBezTo>
                    <a:cubicBezTo>
                      <a:pt x="1842452" y="705326"/>
                      <a:pt x="1853248" y="717074"/>
                      <a:pt x="1866900" y="723900"/>
                    </a:cubicBezTo>
                    <a:cubicBezTo>
                      <a:pt x="1884793" y="732847"/>
                      <a:pt x="1942853" y="754672"/>
                      <a:pt x="1968500" y="762000"/>
                    </a:cubicBezTo>
                    <a:cubicBezTo>
                      <a:pt x="1985283" y="766795"/>
                      <a:pt x="2002957" y="768571"/>
                      <a:pt x="2019300" y="774700"/>
                    </a:cubicBezTo>
                    <a:cubicBezTo>
                      <a:pt x="2037027" y="781347"/>
                      <a:pt x="2052699" y="792642"/>
                      <a:pt x="2070100" y="800100"/>
                    </a:cubicBezTo>
                    <a:cubicBezTo>
                      <a:pt x="2082405" y="805373"/>
                      <a:pt x="2096226" y="806813"/>
                      <a:pt x="2108200" y="812800"/>
                    </a:cubicBezTo>
                    <a:cubicBezTo>
                      <a:pt x="2121852" y="819626"/>
                      <a:pt x="2132271" y="832187"/>
                      <a:pt x="2146300" y="838200"/>
                    </a:cubicBezTo>
                    <a:cubicBezTo>
                      <a:pt x="2162343" y="845076"/>
                      <a:pt x="2180167" y="846667"/>
                      <a:pt x="2197100" y="850900"/>
                    </a:cubicBezTo>
                    <a:cubicBezTo>
                      <a:pt x="2209800" y="859367"/>
                      <a:pt x="2221548" y="869474"/>
                      <a:pt x="2235200" y="876300"/>
                    </a:cubicBezTo>
                    <a:cubicBezTo>
                      <a:pt x="2265903" y="891652"/>
                      <a:pt x="2291547" y="889493"/>
                      <a:pt x="2324100" y="901700"/>
                    </a:cubicBezTo>
                    <a:cubicBezTo>
                      <a:pt x="2456924" y="951509"/>
                      <a:pt x="2295305" y="907201"/>
                      <a:pt x="2425700" y="939800"/>
                    </a:cubicBezTo>
                    <a:cubicBezTo>
                      <a:pt x="2438400" y="948267"/>
                      <a:pt x="2450148" y="958374"/>
                      <a:pt x="2463800" y="965200"/>
                    </a:cubicBezTo>
                    <a:cubicBezTo>
                      <a:pt x="2488261" y="977431"/>
                      <a:pt x="2528285" y="982462"/>
                      <a:pt x="2552700" y="990600"/>
                    </a:cubicBezTo>
                    <a:cubicBezTo>
                      <a:pt x="2641317" y="1020139"/>
                      <a:pt x="2589549" y="1008207"/>
                      <a:pt x="2667000" y="1041400"/>
                    </a:cubicBezTo>
                    <a:cubicBezTo>
                      <a:pt x="2679305" y="1046673"/>
                      <a:pt x="2692913" y="1048560"/>
                      <a:pt x="2705100" y="1054100"/>
                    </a:cubicBezTo>
                    <a:cubicBezTo>
                      <a:pt x="2739570" y="1069768"/>
                      <a:pt x="2806700" y="1104900"/>
                      <a:pt x="2806700" y="1104900"/>
                    </a:cubicBezTo>
                    <a:cubicBezTo>
                      <a:pt x="2819542" y="1124163"/>
                      <a:pt x="2844800" y="1154810"/>
                      <a:pt x="2844800" y="1181100"/>
                    </a:cubicBezTo>
                    <a:cubicBezTo>
                      <a:pt x="2844800" y="1294296"/>
                      <a:pt x="2839619" y="1303425"/>
                      <a:pt x="2819400" y="1384300"/>
                    </a:cubicBezTo>
                    <a:cubicBezTo>
                      <a:pt x="2829729" y="1415288"/>
                      <a:pt x="2832881" y="1435881"/>
                      <a:pt x="2857500" y="1460500"/>
                    </a:cubicBezTo>
                    <a:cubicBezTo>
                      <a:pt x="2884475" y="1487475"/>
                      <a:pt x="2900646" y="1486205"/>
                      <a:pt x="2933700" y="1498600"/>
                    </a:cubicBezTo>
                    <a:cubicBezTo>
                      <a:pt x="2955046" y="1506605"/>
                      <a:pt x="2975573" y="1516791"/>
                      <a:pt x="2997200" y="1524000"/>
                    </a:cubicBezTo>
                    <a:cubicBezTo>
                      <a:pt x="3052194" y="1542331"/>
                      <a:pt x="3103120" y="1542824"/>
                      <a:pt x="3162300" y="1549400"/>
                    </a:cubicBezTo>
                    <a:cubicBezTo>
                      <a:pt x="3179233" y="1553633"/>
                      <a:pt x="3196317" y="1557305"/>
                      <a:pt x="3213100" y="1562100"/>
                    </a:cubicBezTo>
                    <a:cubicBezTo>
                      <a:pt x="3225972" y="1565778"/>
                      <a:pt x="3238132" y="1571896"/>
                      <a:pt x="3251200" y="1574800"/>
                    </a:cubicBezTo>
                    <a:cubicBezTo>
                      <a:pt x="3276337" y="1580386"/>
                      <a:pt x="3302065" y="1582894"/>
                      <a:pt x="3327400" y="1587500"/>
                    </a:cubicBezTo>
                    <a:cubicBezTo>
                      <a:pt x="3348638" y="1591361"/>
                      <a:pt x="3369608" y="1596651"/>
                      <a:pt x="3390900" y="1600200"/>
                    </a:cubicBezTo>
                    <a:cubicBezTo>
                      <a:pt x="3420427" y="1605121"/>
                      <a:pt x="3450349" y="1607545"/>
                      <a:pt x="3479800" y="1612900"/>
                    </a:cubicBezTo>
                    <a:cubicBezTo>
                      <a:pt x="3496973" y="1616022"/>
                      <a:pt x="3513561" y="1621814"/>
                      <a:pt x="3530600" y="1625600"/>
                    </a:cubicBezTo>
                    <a:cubicBezTo>
                      <a:pt x="3551672" y="1630283"/>
                      <a:pt x="3573159" y="1633065"/>
                      <a:pt x="3594100" y="1638300"/>
                    </a:cubicBezTo>
                    <a:cubicBezTo>
                      <a:pt x="3607087" y="1641547"/>
                      <a:pt x="3619328" y="1647322"/>
                      <a:pt x="3632200" y="1651000"/>
                    </a:cubicBezTo>
                    <a:cubicBezTo>
                      <a:pt x="3648983" y="1655795"/>
                      <a:pt x="3665961" y="1659914"/>
                      <a:pt x="3683000" y="1663700"/>
                    </a:cubicBezTo>
                    <a:cubicBezTo>
                      <a:pt x="3741925" y="1676794"/>
                      <a:pt x="3743098" y="1673614"/>
                      <a:pt x="3797300" y="1689100"/>
                    </a:cubicBezTo>
                    <a:cubicBezTo>
                      <a:pt x="3826625" y="1697478"/>
                      <a:pt x="3874744" y="1716464"/>
                      <a:pt x="3898900" y="1727200"/>
                    </a:cubicBezTo>
                    <a:cubicBezTo>
                      <a:pt x="3916200" y="1734889"/>
                      <a:pt x="3932299" y="1745142"/>
                      <a:pt x="3949700" y="1752600"/>
                    </a:cubicBezTo>
                    <a:cubicBezTo>
                      <a:pt x="3975207" y="1763532"/>
                      <a:pt x="4012821" y="1771555"/>
                      <a:pt x="4038600" y="1778000"/>
                    </a:cubicBezTo>
                    <a:cubicBezTo>
                      <a:pt x="4080933" y="1773767"/>
                      <a:pt x="4124000" y="1774214"/>
                      <a:pt x="4165600" y="1765300"/>
                    </a:cubicBezTo>
                    <a:cubicBezTo>
                      <a:pt x="4184112" y="1761333"/>
                      <a:pt x="4198999" y="1747358"/>
                      <a:pt x="4216400" y="1739900"/>
                    </a:cubicBezTo>
                    <a:cubicBezTo>
                      <a:pt x="4228705" y="1734627"/>
                      <a:pt x="4241800" y="1731433"/>
                      <a:pt x="4254500" y="1727200"/>
                    </a:cubicBezTo>
                    <a:cubicBezTo>
                      <a:pt x="4347633" y="1731433"/>
                      <a:pt x="4440925" y="1733013"/>
                      <a:pt x="4533900" y="1739900"/>
                    </a:cubicBezTo>
                    <a:cubicBezTo>
                      <a:pt x="4616235" y="1745999"/>
                      <a:pt x="4573382" y="1751496"/>
                      <a:pt x="4635500" y="1765300"/>
                    </a:cubicBezTo>
                    <a:cubicBezTo>
                      <a:pt x="4660637" y="1770886"/>
                      <a:pt x="4686563" y="1772414"/>
                      <a:pt x="4711700" y="1778000"/>
                    </a:cubicBezTo>
                    <a:cubicBezTo>
                      <a:pt x="4781175" y="1793439"/>
                      <a:pt x="4719398" y="1785655"/>
                      <a:pt x="4787900" y="1816100"/>
                    </a:cubicBezTo>
                    <a:cubicBezTo>
                      <a:pt x="4812366" y="1826974"/>
                      <a:pt x="4838700" y="1833033"/>
                      <a:pt x="4864100" y="1841500"/>
                    </a:cubicBezTo>
                    <a:lnTo>
                      <a:pt x="4902200" y="1854200"/>
                    </a:lnTo>
                    <a:cubicBezTo>
                      <a:pt x="4940300" y="1849967"/>
                      <a:pt x="4978687" y="1847802"/>
                      <a:pt x="5016500" y="1841500"/>
                    </a:cubicBezTo>
                    <a:cubicBezTo>
                      <a:pt x="5051541" y="1835660"/>
                      <a:pt x="5072353" y="1816619"/>
                      <a:pt x="5105400" y="1803400"/>
                    </a:cubicBezTo>
                    <a:cubicBezTo>
                      <a:pt x="5130259" y="1793456"/>
                      <a:pt x="5181600" y="1778000"/>
                      <a:pt x="5181600" y="1778000"/>
                    </a:cubicBezTo>
                    <a:cubicBezTo>
                      <a:pt x="5198533" y="1782233"/>
                      <a:pt x="5216057" y="1784571"/>
                      <a:pt x="5232400" y="1790700"/>
                    </a:cubicBezTo>
                    <a:cubicBezTo>
                      <a:pt x="5256940" y="1799903"/>
                      <a:pt x="5299626" y="1824161"/>
                      <a:pt x="5321300" y="1841500"/>
                    </a:cubicBezTo>
                    <a:cubicBezTo>
                      <a:pt x="5330650" y="1848980"/>
                      <a:pt x="5338233" y="1858433"/>
                      <a:pt x="5346700" y="18669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3721100" y="1054100"/>
                <a:ext cx="1905104" cy="3365500"/>
              </a:xfrm>
              <a:custGeom>
                <a:avLst/>
                <a:gdLst>
                  <a:gd name="connsiteX0" fmla="*/ 0 w 1905104"/>
                  <a:gd name="connsiteY0" fmla="*/ 0 h 3365500"/>
                  <a:gd name="connsiteX1" fmla="*/ 317500 w 1905104"/>
                  <a:gd name="connsiteY1" fmla="*/ 190500 h 3365500"/>
                  <a:gd name="connsiteX2" fmla="*/ 330200 w 1905104"/>
                  <a:gd name="connsiteY2" fmla="*/ 279400 h 3365500"/>
                  <a:gd name="connsiteX3" fmla="*/ 368300 w 1905104"/>
                  <a:gd name="connsiteY3" fmla="*/ 406400 h 3365500"/>
                  <a:gd name="connsiteX4" fmla="*/ 381000 w 1905104"/>
                  <a:gd name="connsiteY4" fmla="*/ 698500 h 3365500"/>
                  <a:gd name="connsiteX5" fmla="*/ 406400 w 1905104"/>
                  <a:gd name="connsiteY5" fmla="*/ 749300 h 3365500"/>
                  <a:gd name="connsiteX6" fmla="*/ 419100 w 1905104"/>
                  <a:gd name="connsiteY6" fmla="*/ 787400 h 3365500"/>
                  <a:gd name="connsiteX7" fmla="*/ 469900 w 1905104"/>
                  <a:gd name="connsiteY7" fmla="*/ 876300 h 3365500"/>
                  <a:gd name="connsiteX8" fmla="*/ 558800 w 1905104"/>
                  <a:gd name="connsiteY8" fmla="*/ 990600 h 3365500"/>
                  <a:gd name="connsiteX9" fmla="*/ 571500 w 1905104"/>
                  <a:gd name="connsiteY9" fmla="*/ 1028700 h 3365500"/>
                  <a:gd name="connsiteX10" fmla="*/ 622300 w 1905104"/>
                  <a:gd name="connsiteY10" fmla="*/ 1117600 h 3365500"/>
                  <a:gd name="connsiteX11" fmla="*/ 647700 w 1905104"/>
                  <a:gd name="connsiteY11" fmla="*/ 1206500 h 3365500"/>
                  <a:gd name="connsiteX12" fmla="*/ 660400 w 1905104"/>
                  <a:gd name="connsiteY12" fmla="*/ 1257300 h 3365500"/>
                  <a:gd name="connsiteX13" fmla="*/ 685800 w 1905104"/>
                  <a:gd name="connsiteY13" fmla="*/ 1308100 h 3365500"/>
                  <a:gd name="connsiteX14" fmla="*/ 711200 w 1905104"/>
                  <a:gd name="connsiteY14" fmla="*/ 1371600 h 3365500"/>
                  <a:gd name="connsiteX15" fmla="*/ 723900 w 1905104"/>
                  <a:gd name="connsiteY15" fmla="*/ 1409700 h 3365500"/>
                  <a:gd name="connsiteX16" fmla="*/ 749300 w 1905104"/>
                  <a:gd name="connsiteY16" fmla="*/ 1447800 h 3365500"/>
                  <a:gd name="connsiteX17" fmla="*/ 787400 w 1905104"/>
                  <a:gd name="connsiteY17" fmla="*/ 1587500 h 3365500"/>
                  <a:gd name="connsiteX18" fmla="*/ 838200 w 1905104"/>
                  <a:gd name="connsiteY18" fmla="*/ 1676400 h 3365500"/>
                  <a:gd name="connsiteX19" fmla="*/ 850900 w 1905104"/>
                  <a:gd name="connsiteY19" fmla="*/ 1714500 h 3365500"/>
                  <a:gd name="connsiteX20" fmla="*/ 889000 w 1905104"/>
                  <a:gd name="connsiteY20" fmla="*/ 1752600 h 3365500"/>
                  <a:gd name="connsiteX21" fmla="*/ 914400 w 1905104"/>
                  <a:gd name="connsiteY21" fmla="*/ 1790700 h 3365500"/>
                  <a:gd name="connsiteX22" fmla="*/ 952500 w 1905104"/>
                  <a:gd name="connsiteY22" fmla="*/ 1828800 h 3365500"/>
                  <a:gd name="connsiteX23" fmla="*/ 977900 w 1905104"/>
                  <a:gd name="connsiteY23" fmla="*/ 1879600 h 3365500"/>
                  <a:gd name="connsiteX24" fmla="*/ 1066800 w 1905104"/>
                  <a:gd name="connsiteY24" fmla="*/ 1968500 h 3365500"/>
                  <a:gd name="connsiteX25" fmla="*/ 1117600 w 1905104"/>
                  <a:gd name="connsiteY25" fmla="*/ 2019300 h 3365500"/>
                  <a:gd name="connsiteX26" fmla="*/ 1206500 w 1905104"/>
                  <a:gd name="connsiteY26" fmla="*/ 2057400 h 3365500"/>
                  <a:gd name="connsiteX27" fmla="*/ 1257300 w 1905104"/>
                  <a:gd name="connsiteY27" fmla="*/ 2095500 h 3365500"/>
                  <a:gd name="connsiteX28" fmla="*/ 1346200 w 1905104"/>
                  <a:gd name="connsiteY28" fmla="*/ 2133600 h 3365500"/>
                  <a:gd name="connsiteX29" fmla="*/ 1397000 w 1905104"/>
                  <a:gd name="connsiteY29" fmla="*/ 2171700 h 3365500"/>
                  <a:gd name="connsiteX30" fmla="*/ 1447800 w 1905104"/>
                  <a:gd name="connsiteY30" fmla="*/ 2197100 h 3365500"/>
                  <a:gd name="connsiteX31" fmla="*/ 1524000 w 1905104"/>
                  <a:gd name="connsiteY31" fmla="*/ 2374900 h 3365500"/>
                  <a:gd name="connsiteX32" fmla="*/ 1536700 w 1905104"/>
                  <a:gd name="connsiteY32" fmla="*/ 2413000 h 3365500"/>
                  <a:gd name="connsiteX33" fmla="*/ 1562100 w 1905104"/>
                  <a:gd name="connsiteY33" fmla="*/ 2451100 h 3365500"/>
                  <a:gd name="connsiteX34" fmla="*/ 1574800 w 1905104"/>
                  <a:gd name="connsiteY34" fmla="*/ 2565400 h 3365500"/>
                  <a:gd name="connsiteX35" fmla="*/ 1600200 w 1905104"/>
                  <a:gd name="connsiteY35" fmla="*/ 2654300 h 3365500"/>
                  <a:gd name="connsiteX36" fmla="*/ 1612900 w 1905104"/>
                  <a:gd name="connsiteY36" fmla="*/ 2705100 h 3365500"/>
                  <a:gd name="connsiteX37" fmla="*/ 1663700 w 1905104"/>
                  <a:gd name="connsiteY37" fmla="*/ 2781300 h 3365500"/>
                  <a:gd name="connsiteX38" fmla="*/ 1714500 w 1905104"/>
                  <a:gd name="connsiteY38" fmla="*/ 2857500 h 3365500"/>
                  <a:gd name="connsiteX39" fmla="*/ 1739900 w 1905104"/>
                  <a:gd name="connsiteY39" fmla="*/ 2895600 h 3365500"/>
                  <a:gd name="connsiteX40" fmla="*/ 1765300 w 1905104"/>
                  <a:gd name="connsiteY40" fmla="*/ 2933700 h 3365500"/>
                  <a:gd name="connsiteX41" fmla="*/ 1816100 w 1905104"/>
                  <a:gd name="connsiteY41" fmla="*/ 2984500 h 3365500"/>
                  <a:gd name="connsiteX42" fmla="*/ 1892300 w 1905104"/>
                  <a:gd name="connsiteY42" fmla="*/ 3048000 h 3365500"/>
                  <a:gd name="connsiteX43" fmla="*/ 1905000 w 1905104"/>
                  <a:gd name="connsiteY43" fmla="*/ 3086100 h 3365500"/>
                  <a:gd name="connsiteX44" fmla="*/ 1879600 w 1905104"/>
                  <a:gd name="connsiteY44" fmla="*/ 3187700 h 3365500"/>
                  <a:gd name="connsiteX45" fmla="*/ 1892300 w 1905104"/>
                  <a:gd name="connsiteY45" fmla="*/ 3365500 h 336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05104" h="3365500">
                    <a:moveTo>
                      <a:pt x="0" y="0"/>
                    </a:moveTo>
                    <a:cubicBezTo>
                      <a:pt x="105833" y="63500"/>
                      <a:pt x="223281" y="110777"/>
                      <a:pt x="317500" y="190500"/>
                    </a:cubicBezTo>
                    <a:cubicBezTo>
                      <a:pt x="340351" y="209836"/>
                      <a:pt x="325279" y="249873"/>
                      <a:pt x="330200" y="279400"/>
                    </a:cubicBezTo>
                    <a:cubicBezTo>
                      <a:pt x="342465" y="352990"/>
                      <a:pt x="340064" y="335811"/>
                      <a:pt x="368300" y="406400"/>
                    </a:cubicBezTo>
                    <a:cubicBezTo>
                      <a:pt x="372533" y="503767"/>
                      <a:pt x="370237" y="601637"/>
                      <a:pt x="381000" y="698500"/>
                    </a:cubicBezTo>
                    <a:cubicBezTo>
                      <a:pt x="383091" y="717316"/>
                      <a:pt x="398942" y="731899"/>
                      <a:pt x="406400" y="749300"/>
                    </a:cubicBezTo>
                    <a:cubicBezTo>
                      <a:pt x="411673" y="761605"/>
                      <a:pt x="413827" y="775095"/>
                      <a:pt x="419100" y="787400"/>
                    </a:cubicBezTo>
                    <a:cubicBezTo>
                      <a:pt x="433162" y="820212"/>
                      <a:pt x="448642" y="847957"/>
                      <a:pt x="469900" y="876300"/>
                    </a:cubicBezTo>
                    <a:cubicBezTo>
                      <a:pt x="498860" y="914914"/>
                      <a:pt x="558800" y="990600"/>
                      <a:pt x="558800" y="990600"/>
                    </a:cubicBezTo>
                    <a:cubicBezTo>
                      <a:pt x="563033" y="1003300"/>
                      <a:pt x="566227" y="1016395"/>
                      <a:pt x="571500" y="1028700"/>
                    </a:cubicBezTo>
                    <a:cubicBezTo>
                      <a:pt x="590836" y="1073816"/>
                      <a:pt x="596791" y="1079336"/>
                      <a:pt x="622300" y="1117600"/>
                    </a:cubicBezTo>
                    <a:cubicBezTo>
                      <a:pt x="662002" y="1276409"/>
                      <a:pt x="611261" y="1078963"/>
                      <a:pt x="647700" y="1206500"/>
                    </a:cubicBezTo>
                    <a:cubicBezTo>
                      <a:pt x="652495" y="1223283"/>
                      <a:pt x="654271" y="1240957"/>
                      <a:pt x="660400" y="1257300"/>
                    </a:cubicBezTo>
                    <a:cubicBezTo>
                      <a:pt x="667047" y="1275027"/>
                      <a:pt x="678111" y="1290800"/>
                      <a:pt x="685800" y="1308100"/>
                    </a:cubicBezTo>
                    <a:cubicBezTo>
                      <a:pt x="695059" y="1328932"/>
                      <a:pt x="703195" y="1350254"/>
                      <a:pt x="711200" y="1371600"/>
                    </a:cubicBezTo>
                    <a:cubicBezTo>
                      <a:pt x="715900" y="1384135"/>
                      <a:pt x="717913" y="1397726"/>
                      <a:pt x="723900" y="1409700"/>
                    </a:cubicBezTo>
                    <a:cubicBezTo>
                      <a:pt x="730726" y="1423352"/>
                      <a:pt x="740833" y="1435100"/>
                      <a:pt x="749300" y="1447800"/>
                    </a:cubicBezTo>
                    <a:cubicBezTo>
                      <a:pt x="753185" y="1463341"/>
                      <a:pt x="773156" y="1554265"/>
                      <a:pt x="787400" y="1587500"/>
                    </a:cubicBezTo>
                    <a:cubicBezTo>
                      <a:pt x="854196" y="1743357"/>
                      <a:pt x="774427" y="1548855"/>
                      <a:pt x="838200" y="1676400"/>
                    </a:cubicBezTo>
                    <a:cubicBezTo>
                      <a:pt x="844187" y="1688374"/>
                      <a:pt x="843474" y="1703361"/>
                      <a:pt x="850900" y="1714500"/>
                    </a:cubicBezTo>
                    <a:cubicBezTo>
                      <a:pt x="860863" y="1729444"/>
                      <a:pt x="877502" y="1738802"/>
                      <a:pt x="889000" y="1752600"/>
                    </a:cubicBezTo>
                    <a:cubicBezTo>
                      <a:pt x="898771" y="1764326"/>
                      <a:pt x="904629" y="1778974"/>
                      <a:pt x="914400" y="1790700"/>
                    </a:cubicBezTo>
                    <a:cubicBezTo>
                      <a:pt x="925898" y="1804498"/>
                      <a:pt x="942061" y="1814185"/>
                      <a:pt x="952500" y="1828800"/>
                    </a:cubicBezTo>
                    <a:cubicBezTo>
                      <a:pt x="963504" y="1844206"/>
                      <a:pt x="965912" y="1864947"/>
                      <a:pt x="977900" y="1879600"/>
                    </a:cubicBezTo>
                    <a:cubicBezTo>
                      <a:pt x="1004438" y="1912035"/>
                      <a:pt x="1037167" y="1938867"/>
                      <a:pt x="1066800" y="1968500"/>
                    </a:cubicBezTo>
                    <a:cubicBezTo>
                      <a:pt x="1083733" y="1985433"/>
                      <a:pt x="1096181" y="2008590"/>
                      <a:pt x="1117600" y="2019300"/>
                    </a:cubicBezTo>
                    <a:cubicBezTo>
                      <a:pt x="1180374" y="2050687"/>
                      <a:pt x="1150439" y="2038713"/>
                      <a:pt x="1206500" y="2057400"/>
                    </a:cubicBezTo>
                    <a:cubicBezTo>
                      <a:pt x="1223433" y="2070100"/>
                      <a:pt x="1239351" y="2084282"/>
                      <a:pt x="1257300" y="2095500"/>
                    </a:cubicBezTo>
                    <a:cubicBezTo>
                      <a:pt x="1293171" y="2117919"/>
                      <a:pt x="1309163" y="2121254"/>
                      <a:pt x="1346200" y="2133600"/>
                    </a:cubicBezTo>
                    <a:cubicBezTo>
                      <a:pt x="1363133" y="2146300"/>
                      <a:pt x="1379051" y="2160482"/>
                      <a:pt x="1397000" y="2171700"/>
                    </a:cubicBezTo>
                    <a:cubicBezTo>
                      <a:pt x="1413054" y="2181734"/>
                      <a:pt x="1435973" y="2182317"/>
                      <a:pt x="1447800" y="2197100"/>
                    </a:cubicBezTo>
                    <a:cubicBezTo>
                      <a:pt x="1483671" y="2241938"/>
                      <a:pt x="1505650" y="2319849"/>
                      <a:pt x="1524000" y="2374900"/>
                    </a:cubicBezTo>
                    <a:cubicBezTo>
                      <a:pt x="1528233" y="2387600"/>
                      <a:pt x="1529274" y="2401861"/>
                      <a:pt x="1536700" y="2413000"/>
                    </a:cubicBezTo>
                    <a:lnTo>
                      <a:pt x="1562100" y="2451100"/>
                    </a:lnTo>
                    <a:cubicBezTo>
                      <a:pt x="1566333" y="2489200"/>
                      <a:pt x="1568971" y="2527511"/>
                      <a:pt x="1574800" y="2565400"/>
                    </a:cubicBezTo>
                    <a:cubicBezTo>
                      <a:pt x="1581417" y="2608411"/>
                      <a:pt x="1589136" y="2615576"/>
                      <a:pt x="1600200" y="2654300"/>
                    </a:cubicBezTo>
                    <a:cubicBezTo>
                      <a:pt x="1604995" y="2671083"/>
                      <a:pt x="1605094" y="2689488"/>
                      <a:pt x="1612900" y="2705100"/>
                    </a:cubicBezTo>
                    <a:cubicBezTo>
                      <a:pt x="1626552" y="2732404"/>
                      <a:pt x="1646767" y="2755900"/>
                      <a:pt x="1663700" y="2781300"/>
                    </a:cubicBezTo>
                    <a:lnTo>
                      <a:pt x="1714500" y="2857500"/>
                    </a:lnTo>
                    <a:lnTo>
                      <a:pt x="1739900" y="2895600"/>
                    </a:lnTo>
                    <a:cubicBezTo>
                      <a:pt x="1748367" y="2908300"/>
                      <a:pt x="1754507" y="2922907"/>
                      <a:pt x="1765300" y="2933700"/>
                    </a:cubicBezTo>
                    <a:cubicBezTo>
                      <a:pt x="1782233" y="2950633"/>
                      <a:pt x="1797918" y="2968915"/>
                      <a:pt x="1816100" y="2984500"/>
                    </a:cubicBezTo>
                    <a:cubicBezTo>
                      <a:pt x="1939869" y="3090588"/>
                      <a:pt x="1760185" y="2915885"/>
                      <a:pt x="1892300" y="3048000"/>
                    </a:cubicBezTo>
                    <a:cubicBezTo>
                      <a:pt x="1896533" y="3060700"/>
                      <a:pt x="1906212" y="3072768"/>
                      <a:pt x="1905000" y="3086100"/>
                    </a:cubicBezTo>
                    <a:cubicBezTo>
                      <a:pt x="1901839" y="3120866"/>
                      <a:pt x="1879600" y="3187700"/>
                      <a:pt x="1879600" y="3187700"/>
                    </a:cubicBezTo>
                    <a:cubicBezTo>
                      <a:pt x="1893450" y="3340048"/>
                      <a:pt x="1892300" y="3280641"/>
                      <a:pt x="1892300" y="33655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2590800" y="2540000"/>
                <a:ext cx="5219700" cy="533400"/>
              </a:xfrm>
              <a:custGeom>
                <a:avLst/>
                <a:gdLst>
                  <a:gd name="connsiteX0" fmla="*/ 5219700 w 5219700"/>
                  <a:gd name="connsiteY0" fmla="*/ 0 h 533400"/>
                  <a:gd name="connsiteX1" fmla="*/ 5168900 w 5219700"/>
                  <a:gd name="connsiteY1" fmla="*/ 12700 h 533400"/>
                  <a:gd name="connsiteX2" fmla="*/ 5041900 w 5219700"/>
                  <a:gd name="connsiteY2" fmla="*/ 38100 h 533400"/>
                  <a:gd name="connsiteX3" fmla="*/ 4940300 w 5219700"/>
                  <a:gd name="connsiteY3" fmla="*/ 101600 h 533400"/>
                  <a:gd name="connsiteX4" fmla="*/ 4902200 w 5219700"/>
                  <a:gd name="connsiteY4" fmla="*/ 114300 h 533400"/>
                  <a:gd name="connsiteX5" fmla="*/ 4876800 w 5219700"/>
                  <a:gd name="connsiteY5" fmla="*/ 152400 h 533400"/>
                  <a:gd name="connsiteX6" fmla="*/ 3860800 w 5219700"/>
                  <a:gd name="connsiteY6" fmla="*/ 304800 h 533400"/>
                  <a:gd name="connsiteX7" fmla="*/ 3721100 w 5219700"/>
                  <a:gd name="connsiteY7" fmla="*/ 254000 h 533400"/>
                  <a:gd name="connsiteX8" fmla="*/ 3568700 w 5219700"/>
                  <a:gd name="connsiteY8" fmla="*/ 203200 h 533400"/>
                  <a:gd name="connsiteX9" fmla="*/ 3416300 w 5219700"/>
                  <a:gd name="connsiteY9" fmla="*/ 139700 h 533400"/>
                  <a:gd name="connsiteX10" fmla="*/ 3314700 w 5219700"/>
                  <a:gd name="connsiteY10" fmla="*/ 114300 h 533400"/>
                  <a:gd name="connsiteX11" fmla="*/ 3149600 w 5219700"/>
                  <a:gd name="connsiteY11" fmla="*/ 127000 h 533400"/>
                  <a:gd name="connsiteX12" fmla="*/ 3009900 w 5219700"/>
                  <a:gd name="connsiteY12" fmla="*/ 152400 h 533400"/>
                  <a:gd name="connsiteX13" fmla="*/ 2933700 w 5219700"/>
                  <a:gd name="connsiteY13" fmla="*/ 165100 h 533400"/>
                  <a:gd name="connsiteX14" fmla="*/ 2895600 w 5219700"/>
                  <a:gd name="connsiteY14" fmla="*/ 190500 h 533400"/>
                  <a:gd name="connsiteX15" fmla="*/ 2755900 w 5219700"/>
                  <a:gd name="connsiteY15" fmla="*/ 317500 h 533400"/>
                  <a:gd name="connsiteX16" fmla="*/ 2679700 w 5219700"/>
                  <a:gd name="connsiteY16" fmla="*/ 406400 h 533400"/>
                  <a:gd name="connsiteX17" fmla="*/ 2667000 w 5219700"/>
                  <a:gd name="connsiteY17" fmla="*/ 444500 h 533400"/>
                  <a:gd name="connsiteX18" fmla="*/ 2641600 w 5219700"/>
                  <a:gd name="connsiteY18" fmla="*/ 482600 h 533400"/>
                  <a:gd name="connsiteX19" fmla="*/ 2527300 w 5219700"/>
                  <a:gd name="connsiteY19" fmla="*/ 520700 h 533400"/>
                  <a:gd name="connsiteX20" fmla="*/ 1879600 w 5219700"/>
                  <a:gd name="connsiteY20" fmla="*/ 533400 h 533400"/>
                  <a:gd name="connsiteX21" fmla="*/ 1600200 w 5219700"/>
                  <a:gd name="connsiteY21" fmla="*/ 520700 h 533400"/>
                  <a:gd name="connsiteX22" fmla="*/ 1422400 w 5219700"/>
                  <a:gd name="connsiteY22" fmla="*/ 508000 h 533400"/>
                  <a:gd name="connsiteX23" fmla="*/ 838200 w 5219700"/>
                  <a:gd name="connsiteY23" fmla="*/ 495300 h 533400"/>
                  <a:gd name="connsiteX24" fmla="*/ 800100 w 5219700"/>
                  <a:gd name="connsiteY24" fmla="*/ 482600 h 533400"/>
                  <a:gd name="connsiteX25" fmla="*/ 685800 w 5219700"/>
                  <a:gd name="connsiteY25" fmla="*/ 457200 h 533400"/>
                  <a:gd name="connsiteX26" fmla="*/ 596900 w 5219700"/>
                  <a:gd name="connsiteY26" fmla="*/ 419100 h 533400"/>
                  <a:gd name="connsiteX27" fmla="*/ 546100 w 5219700"/>
                  <a:gd name="connsiteY27" fmla="*/ 393700 h 533400"/>
                  <a:gd name="connsiteX28" fmla="*/ 469900 w 5219700"/>
                  <a:gd name="connsiteY28" fmla="*/ 368300 h 533400"/>
                  <a:gd name="connsiteX29" fmla="*/ 368300 w 5219700"/>
                  <a:gd name="connsiteY29" fmla="*/ 317500 h 533400"/>
                  <a:gd name="connsiteX30" fmla="*/ 304800 w 5219700"/>
                  <a:gd name="connsiteY30" fmla="*/ 266700 h 533400"/>
                  <a:gd name="connsiteX31" fmla="*/ 228600 w 5219700"/>
                  <a:gd name="connsiteY31" fmla="*/ 241300 h 533400"/>
                  <a:gd name="connsiteX32" fmla="*/ 190500 w 5219700"/>
                  <a:gd name="connsiteY32" fmla="*/ 228600 h 533400"/>
                  <a:gd name="connsiteX33" fmla="*/ 127000 w 5219700"/>
                  <a:gd name="connsiteY33" fmla="*/ 215900 h 533400"/>
                  <a:gd name="connsiteX34" fmla="*/ 0 w 5219700"/>
                  <a:gd name="connsiteY34" fmla="*/ 2032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9700" h="533400">
                    <a:moveTo>
                      <a:pt x="5219700" y="0"/>
                    </a:moveTo>
                    <a:cubicBezTo>
                      <a:pt x="5202767" y="4233"/>
                      <a:pt x="5186073" y="9578"/>
                      <a:pt x="5168900" y="12700"/>
                    </a:cubicBezTo>
                    <a:cubicBezTo>
                      <a:pt x="5108009" y="23771"/>
                      <a:pt x="5089945" y="17509"/>
                      <a:pt x="5041900" y="38100"/>
                    </a:cubicBezTo>
                    <a:cubicBezTo>
                      <a:pt x="4933305" y="84641"/>
                      <a:pt x="5049696" y="39088"/>
                      <a:pt x="4940300" y="101600"/>
                    </a:cubicBezTo>
                    <a:cubicBezTo>
                      <a:pt x="4928677" y="108242"/>
                      <a:pt x="4914900" y="110067"/>
                      <a:pt x="4902200" y="114300"/>
                    </a:cubicBezTo>
                    <a:cubicBezTo>
                      <a:pt x="4893733" y="127000"/>
                      <a:pt x="4887011" y="141055"/>
                      <a:pt x="4876800" y="152400"/>
                    </a:cubicBezTo>
                    <a:cubicBezTo>
                      <a:pt x="4601685" y="458084"/>
                      <a:pt x="4587154" y="255050"/>
                      <a:pt x="3860800" y="304800"/>
                    </a:cubicBezTo>
                    <a:cubicBezTo>
                      <a:pt x="3814233" y="287867"/>
                      <a:pt x="3768107" y="269669"/>
                      <a:pt x="3721100" y="254000"/>
                    </a:cubicBezTo>
                    <a:cubicBezTo>
                      <a:pt x="3549192" y="196697"/>
                      <a:pt x="3864893" y="321677"/>
                      <a:pt x="3568700" y="203200"/>
                    </a:cubicBezTo>
                    <a:cubicBezTo>
                      <a:pt x="3517603" y="182761"/>
                      <a:pt x="3469690" y="153048"/>
                      <a:pt x="3416300" y="139700"/>
                    </a:cubicBezTo>
                    <a:lnTo>
                      <a:pt x="3314700" y="114300"/>
                    </a:lnTo>
                    <a:cubicBezTo>
                      <a:pt x="3259667" y="118533"/>
                      <a:pt x="3204493" y="121222"/>
                      <a:pt x="3149600" y="127000"/>
                    </a:cubicBezTo>
                    <a:cubicBezTo>
                      <a:pt x="3105160" y="131678"/>
                      <a:pt x="3054178" y="144349"/>
                      <a:pt x="3009900" y="152400"/>
                    </a:cubicBezTo>
                    <a:cubicBezTo>
                      <a:pt x="2984565" y="157006"/>
                      <a:pt x="2959100" y="160867"/>
                      <a:pt x="2933700" y="165100"/>
                    </a:cubicBezTo>
                    <a:cubicBezTo>
                      <a:pt x="2921000" y="173567"/>
                      <a:pt x="2908020" y="181628"/>
                      <a:pt x="2895600" y="190500"/>
                    </a:cubicBezTo>
                    <a:cubicBezTo>
                      <a:pt x="2844387" y="227081"/>
                      <a:pt x="2794206" y="266425"/>
                      <a:pt x="2755900" y="317500"/>
                    </a:cubicBezTo>
                    <a:cubicBezTo>
                      <a:pt x="2707024" y="382668"/>
                      <a:pt x="2732767" y="353333"/>
                      <a:pt x="2679700" y="406400"/>
                    </a:cubicBezTo>
                    <a:cubicBezTo>
                      <a:pt x="2675467" y="419100"/>
                      <a:pt x="2672987" y="432526"/>
                      <a:pt x="2667000" y="444500"/>
                    </a:cubicBezTo>
                    <a:cubicBezTo>
                      <a:pt x="2660174" y="458152"/>
                      <a:pt x="2652393" y="471807"/>
                      <a:pt x="2641600" y="482600"/>
                    </a:cubicBezTo>
                    <a:cubicBezTo>
                      <a:pt x="2610014" y="514186"/>
                      <a:pt x="2571420" y="519152"/>
                      <a:pt x="2527300" y="520700"/>
                    </a:cubicBezTo>
                    <a:cubicBezTo>
                      <a:pt x="2311491" y="528272"/>
                      <a:pt x="2095500" y="529167"/>
                      <a:pt x="1879600" y="533400"/>
                    </a:cubicBezTo>
                    <a:lnTo>
                      <a:pt x="1600200" y="520700"/>
                    </a:lnTo>
                    <a:cubicBezTo>
                      <a:pt x="1540874" y="517404"/>
                      <a:pt x="1481785" y="509979"/>
                      <a:pt x="1422400" y="508000"/>
                    </a:cubicBezTo>
                    <a:cubicBezTo>
                      <a:pt x="1227729" y="501511"/>
                      <a:pt x="1032933" y="499533"/>
                      <a:pt x="838200" y="495300"/>
                    </a:cubicBezTo>
                    <a:cubicBezTo>
                      <a:pt x="825500" y="491067"/>
                      <a:pt x="812972" y="486278"/>
                      <a:pt x="800100" y="482600"/>
                    </a:cubicBezTo>
                    <a:cubicBezTo>
                      <a:pt x="758251" y="470643"/>
                      <a:pt x="729448" y="465930"/>
                      <a:pt x="685800" y="457200"/>
                    </a:cubicBezTo>
                    <a:cubicBezTo>
                      <a:pt x="517318" y="372959"/>
                      <a:pt x="727708" y="475161"/>
                      <a:pt x="596900" y="419100"/>
                    </a:cubicBezTo>
                    <a:cubicBezTo>
                      <a:pt x="579499" y="411642"/>
                      <a:pt x="563678" y="400731"/>
                      <a:pt x="546100" y="393700"/>
                    </a:cubicBezTo>
                    <a:cubicBezTo>
                      <a:pt x="521241" y="383756"/>
                      <a:pt x="493847" y="380274"/>
                      <a:pt x="469900" y="368300"/>
                    </a:cubicBezTo>
                    <a:cubicBezTo>
                      <a:pt x="436033" y="351367"/>
                      <a:pt x="397867" y="341154"/>
                      <a:pt x="368300" y="317500"/>
                    </a:cubicBezTo>
                    <a:cubicBezTo>
                      <a:pt x="347133" y="300567"/>
                      <a:pt x="328597" y="279680"/>
                      <a:pt x="304800" y="266700"/>
                    </a:cubicBezTo>
                    <a:cubicBezTo>
                      <a:pt x="281295" y="253879"/>
                      <a:pt x="254000" y="249767"/>
                      <a:pt x="228600" y="241300"/>
                    </a:cubicBezTo>
                    <a:cubicBezTo>
                      <a:pt x="215900" y="237067"/>
                      <a:pt x="203627" y="231225"/>
                      <a:pt x="190500" y="228600"/>
                    </a:cubicBezTo>
                    <a:cubicBezTo>
                      <a:pt x="169333" y="224367"/>
                      <a:pt x="148369" y="218953"/>
                      <a:pt x="127000" y="215900"/>
                    </a:cubicBezTo>
                    <a:cubicBezTo>
                      <a:pt x="34828" y="202733"/>
                      <a:pt x="48126" y="203200"/>
                      <a:pt x="0" y="2032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3251200" y="1003266"/>
                <a:ext cx="3606800" cy="3505234"/>
              </a:xfrm>
              <a:custGeom>
                <a:avLst/>
                <a:gdLst>
                  <a:gd name="connsiteX0" fmla="*/ 3606800 w 3606800"/>
                  <a:gd name="connsiteY0" fmla="*/ 3505234 h 3505234"/>
                  <a:gd name="connsiteX1" fmla="*/ 3594100 w 3606800"/>
                  <a:gd name="connsiteY1" fmla="*/ 3390934 h 3505234"/>
                  <a:gd name="connsiteX2" fmla="*/ 3581400 w 3606800"/>
                  <a:gd name="connsiteY2" fmla="*/ 3340134 h 3505234"/>
                  <a:gd name="connsiteX3" fmla="*/ 3568700 w 3606800"/>
                  <a:gd name="connsiteY3" fmla="*/ 3238534 h 3505234"/>
                  <a:gd name="connsiteX4" fmla="*/ 3556000 w 3606800"/>
                  <a:gd name="connsiteY4" fmla="*/ 3187734 h 3505234"/>
                  <a:gd name="connsiteX5" fmla="*/ 3530600 w 3606800"/>
                  <a:gd name="connsiteY5" fmla="*/ 3073434 h 3505234"/>
                  <a:gd name="connsiteX6" fmla="*/ 3479800 w 3606800"/>
                  <a:gd name="connsiteY6" fmla="*/ 2984534 h 3505234"/>
                  <a:gd name="connsiteX7" fmla="*/ 3441700 w 3606800"/>
                  <a:gd name="connsiteY7" fmla="*/ 2895634 h 3505234"/>
                  <a:gd name="connsiteX8" fmla="*/ 3416300 w 3606800"/>
                  <a:gd name="connsiteY8" fmla="*/ 2832134 h 3505234"/>
                  <a:gd name="connsiteX9" fmla="*/ 2933700 w 3606800"/>
                  <a:gd name="connsiteY9" fmla="*/ 2095534 h 3505234"/>
                  <a:gd name="connsiteX10" fmla="*/ 2870200 w 3606800"/>
                  <a:gd name="connsiteY10" fmla="*/ 2044734 h 3505234"/>
                  <a:gd name="connsiteX11" fmla="*/ 2832100 w 3606800"/>
                  <a:gd name="connsiteY11" fmla="*/ 2032034 h 3505234"/>
                  <a:gd name="connsiteX12" fmla="*/ 2768600 w 3606800"/>
                  <a:gd name="connsiteY12" fmla="*/ 1993934 h 3505234"/>
                  <a:gd name="connsiteX13" fmla="*/ 2489200 w 3606800"/>
                  <a:gd name="connsiteY13" fmla="*/ 1828834 h 3505234"/>
                  <a:gd name="connsiteX14" fmla="*/ 2374900 w 3606800"/>
                  <a:gd name="connsiteY14" fmla="*/ 1689134 h 3505234"/>
                  <a:gd name="connsiteX15" fmla="*/ 2349500 w 3606800"/>
                  <a:gd name="connsiteY15" fmla="*/ 1651034 h 3505234"/>
                  <a:gd name="connsiteX16" fmla="*/ 2298700 w 3606800"/>
                  <a:gd name="connsiteY16" fmla="*/ 1612934 h 3505234"/>
                  <a:gd name="connsiteX17" fmla="*/ 2235200 w 3606800"/>
                  <a:gd name="connsiteY17" fmla="*/ 1562134 h 3505234"/>
                  <a:gd name="connsiteX18" fmla="*/ 2197100 w 3606800"/>
                  <a:gd name="connsiteY18" fmla="*/ 1498634 h 3505234"/>
                  <a:gd name="connsiteX19" fmla="*/ 2159000 w 3606800"/>
                  <a:gd name="connsiteY19" fmla="*/ 1447834 h 3505234"/>
                  <a:gd name="connsiteX20" fmla="*/ 2108200 w 3606800"/>
                  <a:gd name="connsiteY20" fmla="*/ 1346234 h 3505234"/>
                  <a:gd name="connsiteX21" fmla="*/ 2057400 w 3606800"/>
                  <a:gd name="connsiteY21" fmla="*/ 1270034 h 3505234"/>
                  <a:gd name="connsiteX22" fmla="*/ 2032000 w 3606800"/>
                  <a:gd name="connsiteY22" fmla="*/ 1231934 h 3505234"/>
                  <a:gd name="connsiteX23" fmla="*/ 1930400 w 3606800"/>
                  <a:gd name="connsiteY23" fmla="*/ 1181134 h 3505234"/>
                  <a:gd name="connsiteX24" fmla="*/ 1854200 w 3606800"/>
                  <a:gd name="connsiteY24" fmla="*/ 1143034 h 3505234"/>
                  <a:gd name="connsiteX25" fmla="*/ 1803400 w 3606800"/>
                  <a:gd name="connsiteY25" fmla="*/ 1104934 h 3505234"/>
                  <a:gd name="connsiteX26" fmla="*/ 1765300 w 3606800"/>
                  <a:gd name="connsiteY26" fmla="*/ 1092234 h 3505234"/>
                  <a:gd name="connsiteX27" fmla="*/ 1714500 w 3606800"/>
                  <a:gd name="connsiteY27" fmla="*/ 1054134 h 3505234"/>
                  <a:gd name="connsiteX28" fmla="*/ 1638300 w 3606800"/>
                  <a:gd name="connsiteY28" fmla="*/ 1028734 h 3505234"/>
                  <a:gd name="connsiteX29" fmla="*/ 1485900 w 3606800"/>
                  <a:gd name="connsiteY29" fmla="*/ 927134 h 3505234"/>
                  <a:gd name="connsiteX30" fmla="*/ 1447800 w 3606800"/>
                  <a:gd name="connsiteY30" fmla="*/ 838234 h 3505234"/>
                  <a:gd name="connsiteX31" fmla="*/ 1460500 w 3606800"/>
                  <a:gd name="connsiteY31" fmla="*/ 698534 h 3505234"/>
                  <a:gd name="connsiteX32" fmla="*/ 1447800 w 3606800"/>
                  <a:gd name="connsiteY32" fmla="*/ 520734 h 3505234"/>
                  <a:gd name="connsiteX33" fmla="*/ 1422400 w 3606800"/>
                  <a:gd name="connsiteY33" fmla="*/ 482634 h 3505234"/>
                  <a:gd name="connsiteX34" fmla="*/ 1384300 w 3606800"/>
                  <a:gd name="connsiteY34" fmla="*/ 406434 h 3505234"/>
                  <a:gd name="connsiteX35" fmla="*/ 1257300 w 3606800"/>
                  <a:gd name="connsiteY35" fmla="*/ 292134 h 3505234"/>
                  <a:gd name="connsiteX36" fmla="*/ 1181100 w 3606800"/>
                  <a:gd name="connsiteY36" fmla="*/ 241334 h 3505234"/>
                  <a:gd name="connsiteX37" fmla="*/ 1130300 w 3606800"/>
                  <a:gd name="connsiteY37" fmla="*/ 203234 h 3505234"/>
                  <a:gd name="connsiteX38" fmla="*/ 1079500 w 3606800"/>
                  <a:gd name="connsiteY38" fmla="*/ 190534 h 3505234"/>
                  <a:gd name="connsiteX39" fmla="*/ 635000 w 3606800"/>
                  <a:gd name="connsiteY39" fmla="*/ 165134 h 3505234"/>
                  <a:gd name="connsiteX40" fmla="*/ 584200 w 3606800"/>
                  <a:gd name="connsiteY40" fmla="*/ 152434 h 3505234"/>
                  <a:gd name="connsiteX41" fmla="*/ 546100 w 3606800"/>
                  <a:gd name="connsiteY41" fmla="*/ 139734 h 3505234"/>
                  <a:gd name="connsiteX42" fmla="*/ 419100 w 3606800"/>
                  <a:gd name="connsiteY42" fmla="*/ 114334 h 3505234"/>
                  <a:gd name="connsiteX43" fmla="*/ 241300 w 3606800"/>
                  <a:gd name="connsiteY43" fmla="*/ 76234 h 3505234"/>
                  <a:gd name="connsiteX44" fmla="*/ 165100 w 3606800"/>
                  <a:gd name="connsiteY44" fmla="*/ 50834 h 3505234"/>
                  <a:gd name="connsiteX45" fmla="*/ 127000 w 3606800"/>
                  <a:gd name="connsiteY45" fmla="*/ 25434 h 3505234"/>
                  <a:gd name="connsiteX46" fmla="*/ 50800 w 3606800"/>
                  <a:gd name="connsiteY46" fmla="*/ 12734 h 3505234"/>
                  <a:gd name="connsiteX47" fmla="*/ 0 w 3606800"/>
                  <a:gd name="connsiteY47" fmla="*/ 34 h 350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06800" h="3505234">
                    <a:moveTo>
                      <a:pt x="3606800" y="3505234"/>
                    </a:moveTo>
                    <a:cubicBezTo>
                      <a:pt x="3602567" y="3467134"/>
                      <a:pt x="3599929" y="3428823"/>
                      <a:pt x="3594100" y="3390934"/>
                    </a:cubicBezTo>
                    <a:cubicBezTo>
                      <a:pt x="3591446" y="3373682"/>
                      <a:pt x="3584269" y="3357351"/>
                      <a:pt x="3581400" y="3340134"/>
                    </a:cubicBezTo>
                    <a:cubicBezTo>
                      <a:pt x="3575789" y="3306468"/>
                      <a:pt x="3574311" y="3272200"/>
                      <a:pt x="3568700" y="3238534"/>
                    </a:cubicBezTo>
                    <a:cubicBezTo>
                      <a:pt x="3565831" y="3221317"/>
                      <a:pt x="3559423" y="3204850"/>
                      <a:pt x="3556000" y="3187734"/>
                    </a:cubicBezTo>
                    <a:cubicBezTo>
                      <a:pt x="3545534" y="3135406"/>
                      <a:pt x="3549137" y="3116687"/>
                      <a:pt x="3530600" y="3073434"/>
                    </a:cubicBezTo>
                    <a:cubicBezTo>
                      <a:pt x="3511264" y="3028318"/>
                      <a:pt x="3505309" y="3022798"/>
                      <a:pt x="3479800" y="2984534"/>
                    </a:cubicBezTo>
                    <a:cubicBezTo>
                      <a:pt x="3453369" y="2878808"/>
                      <a:pt x="3485553" y="2983339"/>
                      <a:pt x="3441700" y="2895634"/>
                    </a:cubicBezTo>
                    <a:cubicBezTo>
                      <a:pt x="3431505" y="2875244"/>
                      <a:pt x="3428519" y="2851380"/>
                      <a:pt x="3416300" y="2832134"/>
                    </a:cubicBezTo>
                    <a:cubicBezTo>
                      <a:pt x="3258961" y="2584325"/>
                      <a:pt x="3162915" y="2278906"/>
                      <a:pt x="2933700" y="2095534"/>
                    </a:cubicBezTo>
                    <a:cubicBezTo>
                      <a:pt x="2912533" y="2078601"/>
                      <a:pt x="2893186" y="2059100"/>
                      <a:pt x="2870200" y="2044734"/>
                    </a:cubicBezTo>
                    <a:cubicBezTo>
                      <a:pt x="2858848" y="2037639"/>
                      <a:pt x="2844074" y="2038021"/>
                      <a:pt x="2832100" y="2032034"/>
                    </a:cubicBezTo>
                    <a:cubicBezTo>
                      <a:pt x="2810022" y="2020995"/>
                      <a:pt x="2790416" y="2005484"/>
                      <a:pt x="2768600" y="1993934"/>
                    </a:cubicBezTo>
                    <a:cubicBezTo>
                      <a:pt x="2679157" y="1946582"/>
                      <a:pt x="2563399" y="1903033"/>
                      <a:pt x="2489200" y="1828834"/>
                    </a:cubicBezTo>
                    <a:cubicBezTo>
                      <a:pt x="2433466" y="1773100"/>
                      <a:pt x="2432884" y="1776110"/>
                      <a:pt x="2374900" y="1689134"/>
                    </a:cubicBezTo>
                    <a:cubicBezTo>
                      <a:pt x="2366433" y="1676434"/>
                      <a:pt x="2360293" y="1661827"/>
                      <a:pt x="2349500" y="1651034"/>
                    </a:cubicBezTo>
                    <a:cubicBezTo>
                      <a:pt x="2334533" y="1636067"/>
                      <a:pt x="2313667" y="1627901"/>
                      <a:pt x="2298700" y="1612934"/>
                    </a:cubicBezTo>
                    <a:cubicBezTo>
                      <a:pt x="2241255" y="1555489"/>
                      <a:pt x="2309373" y="1586858"/>
                      <a:pt x="2235200" y="1562134"/>
                    </a:cubicBezTo>
                    <a:cubicBezTo>
                      <a:pt x="2222500" y="1540967"/>
                      <a:pt x="2210792" y="1519173"/>
                      <a:pt x="2197100" y="1498634"/>
                    </a:cubicBezTo>
                    <a:cubicBezTo>
                      <a:pt x="2185359" y="1481022"/>
                      <a:pt x="2169665" y="1466117"/>
                      <a:pt x="2159000" y="1447834"/>
                    </a:cubicBezTo>
                    <a:cubicBezTo>
                      <a:pt x="2139921" y="1415128"/>
                      <a:pt x="2129203" y="1377739"/>
                      <a:pt x="2108200" y="1346234"/>
                    </a:cubicBezTo>
                    <a:lnTo>
                      <a:pt x="2057400" y="1270034"/>
                    </a:lnTo>
                    <a:cubicBezTo>
                      <a:pt x="2048933" y="1257334"/>
                      <a:pt x="2044700" y="1240401"/>
                      <a:pt x="2032000" y="1231934"/>
                    </a:cubicBezTo>
                    <a:cubicBezTo>
                      <a:pt x="1943729" y="1173087"/>
                      <a:pt x="2054675" y="1243271"/>
                      <a:pt x="1930400" y="1181134"/>
                    </a:cubicBezTo>
                    <a:cubicBezTo>
                      <a:pt x="1831923" y="1131895"/>
                      <a:pt x="1949965" y="1174956"/>
                      <a:pt x="1854200" y="1143034"/>
                    </a:cubicBezTo>
                    <a:cubicBezTo>
                      <a:pt x="1837267" y="1130334"/>
                      <a:pt x="1821778" y="1115436"/>
                      <a:pt x="1803400" y="1104934"/>
                    </a:cubicBezTo>
                    <a:cubicBezTo>
                      <a:pt x="1791777" y="1098292"/>
                      <a:pt x="1776923" y="1098876"/>
                      <a:pt x="1765300" y="1092234"/>
                    </a:cubicBezTo>
                    <a:cubicBezTo>
                      <a:pt x="1746922" y="1081732"/>
                      <a:pt x="1733432" y="1063600"/>
                      <a:pt x="1714500" y="1054134"/>
                    </a:cubicBezTo>
                    <a:cubicBezTo>
                      <a:pt x="1690553" y="1042160"/>
                      <a:pt x="1638300" y="1028734"/>
                      <a:pt x="1638300" y="1028734"/>
                    </a:cubicBezTo>
                    <a:cubicBezTo>
                      <a:pt x="1521554" y="941175"/>
                      <a:pt x="1574564" y="971466"/>
                      <a:pt x="1485900" y="927134"/>
                    </a:cubicBezTo>
                    <a:cubicBezTo>
                      <a:pt x="1480940" y="917215"/>
                      <a:pt x="1447800" y="856921"/>
                      <a:pt x="1447800" y="838234"/>
                    </a:cubicBezTo>
                    <a:cubicBezTo>
                      <a:pt x="1447800" y="791475"/>
                      <a:pt x="1456267" y="745101"/>
                      <a:pt x="1460500" y="698534"/>
                    </a:cubicBezTo>
                    <a:cubicBezTo>
                      <a:pt x="1456267" y="639267"/>
                      <a:pt x="1458126" y="579248"/>
                      <a:pt x="1447800" y="520734"/>
                    </a:cubicBezTo>
                    <a:cubicBezTo>
                      <a:pt x="1445147" y="505703"/>
                      <a:pt x="1429226" y="496286"/>
                      <a:pt x="1422400" y="482634"/>
                    </a:cubicBezTo>
                    <a:cubicBezTo>
                      <a:pt x="1397181" y="432197"/>
                      <a:pt x="1425896" y="453229"/>
                      <a:pt x="1384300" y="406434"/>
                    </a:cubicBezTo>
                    <a:cubicBezTo>
                      <a:pt x="1281686" y="290993"/>
                      <a:pt x="1343582" y="366090"/>
                      <a:pt x="1257300" y="292134"/>
                    </a:cubicBezTo>
                    <a:cubicBezTo>
                      <a:pt x="1196761" y="240244"/>
                      <a:pt x="1245908" y="262937"/>
                      <a:pt x="1181100" y="241334"/>
                    </a:cubicBezTo>
                    <a:cubicBezTo>
                      <a:pt x="1164167" y="228634"/>
                      <a:pt x="1149232" y="212700"/>
                      <a:pt x="1130300" y="203234"/>
                    </a:cubicBezTo>
                    <a:cubicBezTo>
                      <a:pt x="1114688" y="195428"/>
                      <a:pt x="1096539" y="194320"/>
                      <a:pt x="1079500" y="190534"/>
                    </a:cubicBezTo>
                    <a:cubicBezTo>
                      <a:pt x="913527" y="153651"/>
                      <a:pt x="907301" y="174211"/>
                      <a:pt x="635000" y="165134"/>
                    </a:cubicBezTo>
                    <a:cubicBezTo>
                      <a:pt x="618067" y="160901"/>
                      <a:pt x="600983" y="157229"/>
                      <a:pt x="584200" y="152434"/>
                    </a:cubicBezTo>
                    <a:cubicBezTo>
                      <a:pt x="571328" y="148756"/>
                      <a:pt x="559144" y="142744"/>
                      <a:pt x="546100" y="139734"/>
                    </a:cubicBezTo>
                    <a:cubicBezTo>
                      <a:pt x="504034" y="130026"/>
                      <a:pt x="461684" y="121431"/>
                      <a:pt x="419100" y="114334"/>
                    </a:cubicBezTo>
                    <a:cubicBezTo>
                      <a:pt x="355152" y="103676"/>
                      <a:pt x="304591" y="97331"/>
                      <a:pt x="241300" y="76234"/>
                    </a:cubicBezTo>
                    <a:cubicBezTo>
                      <a:pt x="215900" y="67767"/>
                      <a:pt x="187377" y="65686"/>
                      <a:pt x="165100" y="50834"/>
                    </a:cubicBezTo>
                    <a:cubicBezTo>
                      <a:pt x="152400" y="42367"/>
                      <a:pt x="141480" y="30261"/>
                      <a:pt x="127000" y="25434"/>
                    </a:cubicBezTo>
                    <a:cubicBezTo>
                      <a:pt x="102571" y="17291"/>
                      <a:pt x="75937" y="18320"/>
                      <a:pt x="50800" y="12734"/>
                    </a:cubicBezTo>
                    <a:cubicBezTo>
                      <a:pt x="-12374" y="-1305"/>
                      <a:pt x="32746" y="34"/>
                      <a:pt x="0" y="3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2133600" y="1587500"/>
                <a:ext cx="5676900" cy="1905000"/>
              </a:xfrm>
              <a:custGeom>
                <a:avLst/>
                <a:gdLst>
                  <a:gd name="connsiteX0" fmla="*/ 0 w 5676900"/>
                  <a:gd name="connsiteY0" fmla="*/ 1092200 h 1905000"/>
                  <a:gd name="connsiteX1" fmla="*/ 165100 w 5676900"/>
                  <a:gd name="connsiteY1" fmla="*/ 1117600 h 1905000"/>
                  <a:gd name="connsiteX2" fmla="*/ 596900 w 5676900"/>
                  <a:gd name="connsiteY2" fmla="*/ 1104900 h 1905000"/>
                  <a:gd name="connsiteX3" fmla="*/ 660400 w 5676900"/>
                  <a:gd name="connsiteY3" fmla="*/ 1092200 h 1905000"/>
                  <a:gd name="connsiteX4" fmla="*/ 723900 w 5676900"/>
                  <a:gd name="connsiteY4" fmla="*/ 1066800 h 1905000"/>
                  <a:gd name="connsiteX5" fmla="*/ 812800 w 5676900"/>
                  <a:gd name="connsiteY5" fmla="*/ 1054100 h 1905000"/>
                  <a:gd name="connsiteX6" fmla="*/ 850900 w 5676900"/>
                  <a:gd name="connsiteY6" fmla="*/ 1041400 h 1905000"/>
                  <a:gd name="connsiteX7" fmla="*/ 901700 w 5676900"/>
                  <a:gd name="connsiteY7" fmla="*/ 1028700 h 1905000"/>
                  <a:gd name="connsiteX8" fmla="*/ 952500 w 5676900"/>
                  <a:gd name="connsiteY8" fmla="*/ 990600 h 1905000"/>
                  <a:gd name="connsiteX9" fmla="*/ 1244600 w 5676900"/>
                  <a:gd name="connsiteY9" fmla="*/ 825500 h 1905000"/>
                  <a:gd name="connsiteX10" fmla="*/ 1346200 w 5676900"/>
                  <a:gd name="connsiteY10" fmla="*/ 787400 h 1905000"/>
                  <a:gd name="connsiteX11" fmla="*/ 1409700 w 5676900"/>
                  <a:gd name="connsiteY11" fmla="*/ 736600 h 1905000"/>
                  <a:gd name="connsiteX12" fmla="*/ 1498600 w 5676900"/>
                  <a:gd name="connsiteY12" fmla="*/ 685800 h 1905000"/>
                  <a:gd name="connsiteX13" fmla="*/ 1562100 w 5676900"/>
                  <a:gd name="connsiteY13" fmla="*/ 622300 h 1905000"/>
                  <a:gd name="connsiteX14" fmla="*/ 1651000 w 5676900"/>
                  <a:gd name="connsiteY14" fmla="*/ 533400 h 1905000"/>
                  <a:gd name="connsiteX15" fmla="*/ 1701800 w 5676900"/>
                  <a:gd name="connsiteY15" fmla="*/ 520700 h 1905000"/>
                  <a:gd name="connsiteX16" fmla="*/ 1778000 w 5676900"/>
                  <a:gd name="connsiteY16" fmla="*/ 482600 h 1905000"/>
                  <a:gd name="connsiteX17" fmla="*/ 1816100 w 5676900"/>
                  <a:gd name="connsiteY17" fmla="*/ 457200 h 1905000"/>
                  <a:gd name="connsiteX18" fmla="*/ 1943100 w 5676900"/>
                  <a:gd name="connsiteY18" fmla="*/ 431800 h 1905000"/>
                  <a:gd name="connsiteX19" fmla="*/ 2070100 w 5676900"/>
                  <a:gd name="connsiteY19" fmla="*/ 393700 h 1905000"/>
                  <a:gd name="connsiteX20" fmla="*/ 2273300 w 5676900"/>
                  <a:gd name="connsiteY20" fmla="*/ 368300 h 1905000"/>
                  <a:gd name="connsiteX21" fmla="*/ 2374900 w 5676900"/>
                  <a:gd name="connsiteY21" fmla="*/ 342900 h 1905000"/>
                  <a:gd name="connsiteX22" fmla="*/ 2451100 w 5676900"/>
                  <a:gd name="connsiteY22" fmla="*/ 317500 h 1905000"/>
                  <a:gd name="connsiteX23" fmla="*/ 2527300 w 5676900"/>
                  <a:gd name="connsiteY23" fmla="*/ 304800 h 1905000"/>
                  <a:gd name="connsiteX24" fmla="*/ 2603500 w 5676900"/>
                  <a:gd name="connsiteY24" fmla="*/ 279400 h 1905000"/>
                  <a:gd name="connsiteX25" fmla="*/ 2755900 w 5676900"/>
                  <a:gd name="connsiteY25" fmla="*/ 254000 h 1905000"/>
                  <a:gd name="connsiteX26" fmla="*/ 2794000 w 5676900"/>
                  <a:gd name="connsiteY26" fmla="*/ 241300 h 1905000"/>
                  <a:gd name="connsiteX27" fmla="*/ 3086100 w 5676900"/>
                  <a:gd name="connsiteY27" fmla="*/ 215900 h 1905000"/>
                  <a:gd name="connsiteX28" fmla="*/ 3136900 w 5676900"/>
                  <a:gd name="connsiteY28" fmla="*/ 203200 h 1905000"/>
                  <a:gd name="connsiteX29" fmla="*/ 3175000 w 5676900"/>
                  <a:gd name="connsiteY29" fmla="*/ 177800 h 1905000"/>
                  <a:gd name="connsiteX30" fmla="*/ 3213100 w 5676900"/>
                  <a:gd name="connsiteY30" fmla="*/ 165100 h 1905000"/>
                  <a:gd name="connsiteX31" fmla="*/ 3352800 w 5676900"/>
                  <a:gd name="connsiteY31" fmla="*/ 50800 h 1905000"/>
                  <a:gd name="connsiteX32" fmla="*/ 3390900 w 5676900"/>
                  <a:gd name="connsiteY32" fmla="*/ 25400 h 1905000"/>
                  <a:gd name="connsiteX33" fmla="*/ 3441700 w 5676900"/>
                  <a:gd name="connsiteY33" fmla="*/ 12700 h 1905000"/>
                  <a:gd name="connsiteX34" fmla="*/ 3479800 w 5676900"/>
                  <a:gd name="connsiteY34" fmla="*/ 0 h 1905000"/>
                  <a:gd name="connsiteX35" fmla="*/ 3695700 w 5676900"/>
                  <a:gd name="connsiteY35" fmla="*/ 12700 h 1905000"/>
                  <a:gd name="connsiteX36" fmla="*/ 3797300 w 5676900"/>
                  <a:gd name="connsiteY36" fmla="*/ 76200 h 1905000"/>
                  <a:gd name="connsiteX37" fmla="*/ 3835400 w 5676900"/>
                  <a:gd name="connsiteY37" fmla="*/ 101600 h 1905000"/>
                  <a:gd name="connsiteX38" fmla="*/ 3886200 w 5676900"/>
                  <a:gd name="connsiteY38" fmla="*/ 127000 h 1905000"/>
                  <a:gd name="connsiteX39" fmla="*/ 3962400 w 5676900"/>
                  <a:gd name="connsiteY39" fmla="*/ 203200 h 1905000"/>
                  <a:gd name="connsiteX40" fmla="*/ 4000500 w 5676900"/>
                  <a:gd name="connsiteY40" fmla="*/ 241300 h 1905000"/>
                  <a:gd name="connsiteX41" fmla="*/ 4038600 w 5676900"/>
                  <a:gd name="connsiteY41" fmla="*/ 279400 h 1905000"/>
                  <a:gd name="connsiteX42" fmla="*/ 4114800 w 5676900"/>
                  <a:gd name="connsiteY42" fmla="*/ 368300 h 1905000"/>
                  <a:gd name="connsiteX43" fmla="*/ 4152900 w 5676900"/>
                  <a:gd name="connsiteY43" fmla="*/ 457200 h 1905000"/>
                  <a:gd name="connsiteX44" fmla="*/ 4191000 w 5676900"/>
                  <a:gd name="connsiteY44" fmla="*/ 495300 h 1905000"/>
                  <a:gd name="connsiteX45" fmla="*/ 4229100 w 5676900"/>
                  <a:gd name="connsiteY45" fmla="*/ 571500 h 1905000"/>
                  <a:gd name="connsiteX46" fmla="*/ 4267200 w 5676900"/>
                  <a:gd name="connsiteY46" fmla="*/ 647700 h 1905000"/>
                  <a:gd name="connsiteX47" fmla="*/ 4292600 w 5676900"/>
                  <a:gd name="connsiteY47" fmla="*/ 736600 h 1905000"/>
                  <a:gd name="connsiteX48" fmla="*/ 4305300 w 5676900"/>
                  <a:gd name="connsiteY48" fmla="*/ 774700 h 1905000"/>
                  <a:gd name="connsiteX49" fmla="*/ 4343400 w 5676900"/>
                  <a:gd name="connsiteY49" fmla="*/ 838200 h 1905000"/>
                  <a:gd name="connsiteX50" fmla="*/ 4356100 w 5676900"/>
                  <a:gd name="connsiteY50" fmla="*/ 901700 h 1905000"/>
                  <a:gd name="connsiteX51" fmla="*/ 4394200 w 5676900"/>
                  <a:gd name="connsiteY51" fmla="*/ 1054100 h 1905000"/>
                  <a:gd name="connsiteX52" fmla="*/ 4419600 w 5676900"/>
                  <a:gd name="connsiteY52" fmla="*/ 1358900 h 1905000"/>
                  <a:gd name="connsiteX53" fmla="*/ 4445000 w 5676900"/>
                  <a:gd name="connsiteY53" fmla="*/ 1422400 h 1905000"/>
                  <a:gd name="connsiteX54" fmla="*/ 4457700 w 5676900"/>
                  <a:gd name="connsiteY54" fmla="*/ 1460500 h 1905000"/>
                  <a:gd name="connsiteX55" fmla="*/ 4495800 w 5676900"/>
                  <a:gd name="connsiteY55" fmla="*/ 1511300 h 1905000"/>
                  <a:gd name="connsiteX56" fmla="*/ 4572000 w 5676900"/>
                  <a:gd name="connsiteY56" fmla="*/ 1600200 h 1905000"/>
                  <a:gd name="connsiteX57" fmla="*/ 4699000 w 5676900"/>
                  <a:gd name="connsiteY57" fmla="*/ 1689100 h 1905000"/>
                  <a:gd name="connsiteX58" fmla="*/ 4787900 w 5676900"/>
                  <a:gd name="connsiteY58" fmla="*/ 1752600 h 1905000"/>
                  <a:gd name="connsiteX59" fmla="*/ 4851400 w 5676900"/>
                  <a:gd name="connsiteY59" fmla="*/ 1778000 h 1905000"/>
                  <a:gd name="connsiteX60" fmla="*/ 5080000 w 5676900"/>
                  <a:gd name="connsiteY60" fmla="*/ 1828800 h 1905000"/>
                  <a:gd name="connsiteX61" fmla="*/ 5143500 w 5676900"/>
                  <a:gd name="connsiteY61" fmla="*/ 1841500 h 1905000"/>
                  <a:gd name="connsiteX62" fmla="*/ 5194300 w 5676900"/>
                  <a:gd name="connsiteY62" fmla="*/ 1854200 h 1905000"/>
                  <a:gd name="connsiteX63" fmla="*/ 5321300 w 5676900"/>
                  <a:gd name="connsiteY63" fmla="*/ 1879600 h 1905000"/>
                  <a:gd name="connsiteX64" fmla="*/ 5397500 w 5676900"/>
                  <a:gd name="connsiteY64" fmla="*/ 1905000 h 1905000"/>
                  <a:gd name="connsiteX65" fmla="*/ 5448300 w 5676900"/>
                  <a:gd name="connsiteY65" fmla="*/ 1892300 h 1905000"/>
                  <a:gd name="connsiteX66" fmla="*/ 5473700 w 5676900"/>
                  <a:gd name="connsiteY66" fmla="*/ 1752600 h 1905000"/>
                  <a:gd name="connsiteX67" fmla="*/ 5486400 w 5676900"/>
                  <a:gd name="connsiteY67" fmla="*/ 1714500 h 1905000"/>
                  <a:gd name="connsiteX68" fmla="*/ 5676900 w 5676900"/>
                  <a:gd name="connsiteY68" fmla="*/ 16891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76900" h="1905000">
                    <a:moveTo>
                      <a:pt x="0" y="1092200"/>
                    </a:moveTo>
                    <a:cubicBezTo>
                      <a:pt x="48340" y="1101868"/>
                      <a:pt x="118968" y="1117600"/>
                      <a:pt x="165100" y="1117600"/>
                    </a:cubicBezTo>
                    <a:cubicBezTo>
                      <a:pt x="309096" y="1117600"/>
                      <a:pt x="452967" y="1109133"/>
                      <a:pt x="596900" y="1104900"/>
                    </a:cubicBezTo>
                    <a:cubicBezTo>
                      <a:pt x="618067" y="1100667"/>
                      <a:pt x="639725" y="1098403"/>
                      <a:pt x="660400" y="1092200"/>
                    </a:cubicBezTo>
                    <a:cubicBezTo>
                      <a:pt x="682236" y="1085649"/>
                      <a:pt x="701783" y="1072329"/>
                      <a:pt x="723900" y="1066800"/>
                    </a:cubicBezTo>
                    <a:cubicBezTo>
                      <a:pt x="752940" y="1059540"/>
                      <a:pt x="783167" y="1058333"/>
                      <a:pt x="812800" y="1054100"/>
                    </a:cubicBezTo>
                    <a:cubicBezTo>
                      <a:pt x="825500" y="1049867"/>
                      <a:pt x="838028" y="1045078"/>
                      <a:pt x="850900" y="1041400"/>
                    </a:cubicBezTo>
                    <a:cubicBezTo>
                      <a:pt x="867683" y="1036605"/>
                      <a:pt x="886088" y="1036506"/>
                      <a:pt x="901700" y="1028700"/>
                    </a:cubicBezTo>
                    <a:cubicBezTo>
                      <a:pt x="920632" y="1019234"/>
                      <a:pt x="934290" y="1001391"/>
                      <a:pt x="952500" y="990600"/>
                    </a:cubicBezTo>
                    <a:cubicBezTo>
                      <a:pt x="1048718" y="933582"/>
                      <a:pt x="1146012" y="878315"/>
                      <a:pt x="1244600" y="825500"/>
                    </a:cubicBezTo>
                    <a:cubicBezTo>
                      <a:pt x="1269612" y="812101"/>
                      <a:pt x="1316372" y="797343"/>
                      <a:pt x="1346200" y="787400"/>
                    </a:cubicBezTo>
                    <a:cubicBezTo>
                      <a:pt x="1367367" y="770467"/>
                      <a:pt x="1386714" y="750966"/>
                      <a:pt x="1409700" y="736600"/>
                    </a:cubicBezTo>
                    <a:cubicBezTo>
                      <a:pt x="1511710" y="672843"/>
                      <a:pt x="1367789" y="802076"/>
                      <a:pt x="1498600" y="685800"/>
                    </a:cubicBezTo>
                    <a:cubicBezTo>
                      <a:pt x="1520973" y="665913"/>
                      <a:pt x="1542075" y="644550"/>
                      <a:pt x="1562100" y="622300"/>
                    </a:cubicBezTo>
                    <a:cubicBezTo>
                      <a:pt x="1597137" y="583370"/>
                      <a:pt x="1604591" y="553290"/>
                      <a:pt x="1651000" y="533400"/>
                    </a:cubicBezTo>
                    <a:cubicBezTo>
                      <a:pt x="1667043" y="526524"/>
                      <a:pt x="1684867" y="524933"/>
                      <a:pt x="1701800" y="520700"/>
                    </a:cubicBezTo>
                    <a:cubicBezTo>
                      <a:pt x="1810989" y="447907"/>
                      <a:pt x="1672840" y="535180"/>
                      <a:pt x="1778000" y="482600"/>
                    </a:cubicBezTo>
                    <a:cubicBezTo>
                      <a:pt x="1791652" y="475774"/>
                      <a:pt x="1801511" y="461689"/>
                      <a:pt x="1816100" y="457200"/>
                    </a:cubicBezTo>
                    <a:cubicBezTo>
                      <a:pt x="1857363" y="444504"/>
                      <a:pt x="1903016" y="447834"/>
                      <a:pt x="1943100" y="431800"/>
                    </a:cubicBezTo>
                    <a:cubicBezTo>
                      <a:pt x="2003974" y="407450"/>
                      <a:pt x="2005709" y="402285"/>
                      <a:pt x="2070100" y="393700"/>
                    </a:cubicBezTo>
                    <a:cubicBezTo>
                      <a:pt x="2170725" y="380283"/>
                      <a:pt x="2186606" y="386877"/>
                      <a:pt x="2273300" y="368300"/>
                    </a:cubicBezTo>
                    <a:cubicBezTo>
                      <a:pt x="2307434" y="360986"/>
                      <a:pt x="2341782" y="353939"/>
                      <a:pt x="2374900" y="342900"/>
                    </a:cubicBezTo>
                    <a:cubicBezTo>
                      <a:pt x="2400300" y="334433"/>
                      <a:pt x="2425125" y="323994"/>
                      <a:pt x="2451100" y="317500"/>
                    </a:cubicBezTo>
                    <a:cubicBezTo>
                      <a:pt x="2476082" y="311255"/>
                      <a:pt x="2502318" y="311045"/>
                      <a:pt x="2527300" y="304800"/>
                    </a:cubicBezTo>
                    <a:cubicBezTo>
                      <a:pt x="2553275" y="298306"/>
                      <a:pt x="2577090" y="283802"/>
                      <a:pt x="2603500" y="279400"/>
                    </a:cubicBezTo>
                    <a:cubicBezTo>
                      <a:pt x="2654300" y="270933"/>
                      <a:pt x="2707042" y="270286"/>
                      <a:pt x="2755900" y="254000"/>
                    </a:cubicBezTo>
                    <a:cubicBezTo>
                      <a:pt x="2768600" y="249767"/>
                      <a:pt x="2780769" y="243336"/>
                      <a:pt x="2794000" y="241300"/>
                    </a:cubicBezTo>
                    <a:cubicBezTo>
                      <a:pt x="2848577" y="232904"/>
                      <a:pt x="3043795" y="219154"/>
                      <a:pt x="3086100" y="215900"/>
                    </a:cubicBezTo>
                    <a:cubicBezTo>
                      <a:pt x="3103033" y="211667"/>
                      <a:pt x="3120857" y="210076"/>
                      <a:pt x="3136900" y="203200"/>
                    </a:cubicBezTo>
                    <a:cubicBezTo>
                      <a:pt x="3150929" y="197187"/>
                      <a:pt x="3161348" y="184626"/>
                      <a:pt x="3175000" y="177800"/>
                    </a:cubicBezTo>
                    <a:cubicBezTo>
                      <a:pt x="3186974" y="171813"/>
                      <a:pt x="3200400" y="169333"/>
                      <a:pt x="3213100" y="165100"/>
                    </a:cubicBezTo>
                    <a:cubicBezTo>
                      <a:pt x="3268834" y="109366"/>
                      <a:pt x="3265824" y="108784"/>
                      <a:pt x="3352800" y="50800"/>
                    </a:cubicBezTo>
                    <a:cubicBezTo>
                      <a:pt x="3365500" y="42333"/>
                      <a:pt x="3376871" y="31413"/>
                      <a:pt x="3390900" y="25400"/>
                    </a:cubicBezTo>
                    <a:cubicBezTo>
                      <a:pt x="3406943" y="18524"/>
                      <a:pt x="3424917" y="17495"/>
                      <a:pt x="3441700" y="12700"/>
                    </a:cubicBezTo>
                    <a:cubicBezTo>
                      <a:pt x="3454572" y="9022"/>
                      <a:pt x="3467100" y="4233"/>
                      <a:pt x="3479800" y="0"/>
                    </a:cubicBezTo>
                    <a:cubicBezTo>
                      <a:pt x="3551767" y="4233"/>
                      <a:pt x="3624333" y="2505"/>
                      <a:pt x="3695700" y="12700"/>
                    </a:cubicBezTo>
                    <a:cubicBezTo>
                      <a:pt x="3725536" y="16962"/>
                      <a:pt x="3775960" y="60957"/>
                      <a:pt x="3797300" y="76200"/>
                    </a:cubicBezTo>
                    <a:cubicBezTo>
                      <a:pt x="3809720" y="85072"/>
                      <a:pt x="3822148" y="94027"/>
                      <a:pt x="3835400" y="101600"/>
                    </a:cubicBezTo>
                    <a:cubicBezTo>
                      <a:pt x="3851838" y="110993"/>
                      <a:pt x="3871417" y="115173"/>
                      <a:pt x="3886200" y="127000"/>
                    </a:cubicBezTo>
                    <a:cubicBezTo>
                      <a:pt x="3914250" y="149440"/>
                      <a:pt x="3937000" y="177800"/>
                      <a:pt x="3962400" y="203200"/>
                    </a:cubicBezTo>
                    <a:lnTo>
                      <a:pt x="4000500" y="241300"/>
                    </a:lnTo>
                    <a:cubicBezTo>
                      <a:pt x="4013200" y="254000"/>
                      <a:pt x="4027824" y="265032"/>
                      <a:pt x="4038600" y="279400"/>
                    </a:cubicBezTo>
                    <a:cubicBezTo>
                      <a:pt x="4087476" y="344568"/>
                      <a:pt x="4061733" y="315233"/>
                      <a:pt x="4114800" y="368300"/>
                    </a:cubicBezTo>
                    <a:cubicBezTo>
                      <a:pt x="4125164" y="399392"/>
                      <a:pt x="4133283" y="429737"/>
                      <a:pt x="4152900" y="457200"/>
                    </a:cubicBezTo>
                    <a:cubicBezTo>
                      <a:pt x="4163339" y="471815"/>
                      <a:pt x="4178300" y="482600"/>
                      <a:pt x="4191000" y="495300"/>
                    </a:cubicBezTo>
                    <a:cubicBezTo>
                      <a:pt x="4222922" y="591065"/>
                      <a:pt x="4179861" y="473023"/>
                      <a:pt x="4229100" y="571500"/>
                    </a:cubicBezTo>
                    <a:cubicBezTo>
                      <a:pt x="4281680" y="676660"/>
                      <a:pt x="4194407" y="538511"/>
                      <a:pt x="4267200" y="647700"/>
                    </a:cubicBezTo>
                    <a:cubicBezTo>
                      <a:pt x="4275667" y="677333"/>
                      <a:pt x="4283744" y="707081"/>
                      <a:pt x="4292600" y="736600"/>
                    </a:cubicBezTo>
                    <a:cubicBezTo>
                      <a:pt x="4296447" y="749422"/>
                      <a:pt x="4299313" y="762726"/>
                      <a:pt x="4305300" y="774700"/>
                    </a:cubicBezTo>
                    <a:cubicBezTo>
                      <a:pt x="4316339" y="796778"/>
                      <a:pt x="4330700" y="817033"/>
                      <a:pt x="4343400" y="838200"/>
                    </a:cubicBezTo>
                    <a:cubicBezTo>
                      <a:pt x="4347633" y="859367"/>
                      <a:pt x="4350865" y="880759"/>
                      <a:pt x="4356100" y="901700"/>
                    </a:cubicBezTo>
                    <a:cubicBezTo>
                      <a:pt x="4403095" y="1089681"/>
                      <a:pt x="4364484" y="905520"/>
                      <a:pt x="4394200" y="1054100"/>
                    </a:cubicBezTo>
                    <a:cubicBezTo>
                      <a:pt x="4398269" y="1135488"/>
                      <a:pt x="4388296" y="1264988"/>
                      <a:pt x="4419600" y="1358900"/>
                    </a:cubicBezTo>
                    <a:cubicBezTo>
                      <a:pt x="4426809" y="1380527"/>
                      <a:pt x="4436995" y="1401054"/>
                      <a:pt x="4445000" y="1422400"/>
                    </a:cubicBezTo>
                    <a:cubicBezTo>
                      <a:pt x="4449700" y="1434935"/>
                      <a:pt x="4451058" y="1448877"/>
                      <a:pt x="4457700" y="1460500"/>
                    </a:cubicBezTo>
                    <a:cubicBezTo>
                      <a:pt x="4468202" y="1478878"/>
                      <a:pt x="4483497" y="1494076"/>
                      <a:pt x="4495800" y="1511300"/>
                    </a:cubicBezTo>
                    <a:cubicBezTo>
                      <a:pt x="4532505" y="1562687"/>
                      <a:pt x="4513512" y="1549023"/>
                      <a:pt x="4572000" y="1600200"/>
                    </a:cubicBezTo>
                    <a:cubicBezTo>
                      <a:pt x="4615364" y="1638144"/>
                      <a:pt x="4651133" y="1653200"/>
                      <a:pt x="4699000" y="1689100"/>
                    </a:cubicBezTo>
                    <a:cubicBezTo>
                      <a:pt x="4710505" y="1697729"/>
                      <a:pt x="4769329" y="1743315"/>
                      <a:pt x="4787900" y="1752600"/>
                    </a:cubicBezTo>
                    <a:cubicBezTo>
                      <a:pt x="4808290" y="1762795"/>
                      <a:pt x="4829611" y="1771296"/>
                      <a:pt x="4851400" y="1778000"/>
                    </a:cubicBezTo>
                    <a:cubicBezTo>
                      <a:pt x="4918017" y="1798498"/>
                      <a:pt x="5013828" y="1815566"/>
                      <a:pt x="5080000" y="1828800"/>
                    </a:cubicBezTo>
                    <a:cubicBezTo>
                      <a:pt x="5101167" y="1833033"/>
                      <a:pt x="5122559" y="1836265"/>
                      <a:pt x="5143500" y="1841500"/>
                    </a:cubicBezTo>
                    <a:cubicBezTo>
                      <a:pt x="5160433" y="1845733"/>
                      <a:pt x="5177233" y="1850543"/>
                      <a:pt x="5194300" y="1854200"/>
                    </a:cubicBezTo>
                    <a:cubicBezTo>
                      <a:pt x="5236513" y="1863246"/>
                      <a:pt x="5280344" y="1865948"/>
                      <a:pt x="5321300" y="1879600"/>
                    </a:cubicBezTo>
                    <a:lnTo>
                      <a:pt x="5397500" y="1905000"/>
                    </a:lnTo>
                    <a:cubicBezTo>
                      <a:pt x="5414433" y="1900767"/>
                      <a:pt x="5440494" y="1907912"/>
                      <a:pt x="5448300" y="1892300"/>
                    </a:cubicBezTo>
                    <a:cubicBezTo>
                      <a:pt x="5469467" y="1849967"/>
                      <a:pt x="5463783" y="1798879"/>
                      <a:pt x="5473700" y="1752600"/>
                    </a:cubicBezTo>
                    <a:cubicBezTo>
                      <a:pt x="5476505" y="1739510"/>
                      <a:pt x="5475507" y="1722281"/>
                      <a:pt x="5486400" y="1714500"/>
                    </a:cubicBezTo>
                    <a:cubicBezTo>
                      <a:pt x="5538828" y="1677052"/>
                      <a:pt x="5621090" y="1689100"/>
                      <a:pt x="5676900" y="16891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2324100" y="1903754"/>
                <a:ext cx="4559300" cy="242546"/>
              </a:xfrm>
              <a:custGeom>
                <a:avLst/>
                <a:gdLst>
                  <a:gd name="connsiteX0" fmla="*/ 4559300 w 4559300"/>
                  <a:gd name="connsiteY0" fmla="*/ 179046 h 242546"/>
                  <a:gd name="connsiteX1" fmla="*/ 4470400 w 4559300"/>
                  <a:gd name="connsiteY1" fmla="*/ 204446 h 242546"/>
                  <a:gd name="connsiteX2" fmla="*/ 4305300 w 4559300"/>
                  <a:gd name="connsiteY2" fmla="*/ 179046 h 242546"/>
                  <a:gd name="connsiteX3" fmla="*/ 4089400 w 4559300"/>
                  <a:gd name="connsiteY3" fmla="*/ 153646 h 242546"/>
                  <a:gd name="connsiteX4" fmla="*/ 3898900 w 4559300"/>
                  <a:gd name="connsiteY4" fmla="*/ 166346 h 242546"/>
                  <a:gd name="connsiteX5" fmla="*/ 3848100 w 4559300"/>
                  <a:gd name="connsiteY5" fmla="*/ 179046 h 242546"/>
                  <a:gd name="connsiteX6" fmla="*/ 3708400 w 4559300"/>
                  <a:gd name="connsiteY6" fmla="*/ 191746 h 242546"/>
                  <a:gd name="connsiteX7" fmla="*/ 3594100 w 4559300"/>
                  <a:gd name="connsiteY7" fmla="*/ 204446 h 242546"/>
                  <a:gd name="connsiteX8" fmla="*/ 3352800 w 4559300"/>
                  <a:gd name="connsiteY8" fmla="*/ 217146 h 242546"/>
                  <a:gd name="connsiteX9" fmla="*/ 3162300 w 4559300"/>
                  <a:gd name="connsiteY9" fmla="*/ 229846 h 242546"/>
                  <a:gd name="connsiteX10" fmla="*/ 2590800 w 4559300"/>
                  <a:gd name="connsiteY10" fmla="*/ 242546 h 242546"/>
                  <a:gd name="connsiteX11" fmla="*/ 1282700 w 4559300"/>
                  <a:gd name="connsiteY11" fmla="*/ 90146 h 242546"/>
                  <a:gd name="connsiteX12" fmla="*/ 1193800 w 4559300"/>
                  <a:gd name="connsiteY12" fmla="*/ 64746 h 242546"/>
                  <a:gd name="connsiteX13" fmla="*/ 838200 w 4559300"/>
                  <a:gd name="connsiteY13" fmla="*/ 77446 h 242546"/>
                  <a:gd name="connsiteX14" fmla="*/ 596900 w 4559300"/>
                  <a:gd name="connsiteY14" fmla="*/ 64746 h 242546"/>
                  <a:gd name="connsiteX15" fmla="*/ 317500 w 4559300"/>
                  <a:gd name="connsiteY15" fmla="*/ 52046 h 242546"/>
                  <a:gd name="connsiteX16" fmla="*/ 279400 w 4559300"/>
                  <a:gd name="connsiteY16" fmla="*/ 39346 h 242546"/>
                  <a:gd name="connsiteX17" fmla="*/ 190500 w 4559300"/>
                  <a:gd name="connsiteY17" fmla="*/ 26646 h 242546"/>
                  <a:gd name="connsiteX18" fmla="*/ 114300 w 4559300"/>
                  <a:gd name="connsiteY18" fmla="*/ 13946 h 242546"/>
                  <a:gd name="connsiteX19" fmla="*/ 76200 w 4559300"/>
                  <a:gd name="connsiteY19" fmla="*/ 1246 h 242546"/>
                  <a:gd name="connsiteX20" fmla="*/ 0 w 4559300"/>
                  <a:gd name="connsiteY20" fmla="*/ 1246 h 24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59300" h="242546">
                    <a:moveTo>
                      <a:pt x="4559300" y="179046"/>
                    </a:moveTo>
                    <a:cubicBezTo>
                      <a:pt x="4529667" y="187513"/>
                      <a:pt x="4501141" y="202250"/>
                      <a:pt x="4470400" y="204446"/>
                    </a:cubicBezTo>
                    <a:cubicBezTo>
                      <a:pt x="4457825" y="205344"/>
                      <a:pt x="4323441" y="181837"/>
                      <a:pt x="4305300" y="179046"/>
                    </a:cubicBezTo>
                    <a:cubicBezTo>
                      <a:pt x="4201021" y="163003"/>
                      <a:pt x="4208184" y="165524"/>
                      <a:pt x="4089400" y="153646"/>
                    </a:cubicBezTo>
                    <a:cubicBezTo>
                      <a:pt x="4025900" y="157879"/>
                      <a:pt x="3962191" y="159684"/>
                      <a:pt x="3898900" y="166346"/>
                    </a:cubicBezTo>
                    <a:cubicBezTo>
                      <a:pt x="3881541" y="168173"/>
                      <a:pt x="3865401" y="176739"/>
                      <a:pt x="3848100" y="179046"/>
                    </a:cubicBezTo>
                    <a:cubicBezTo>
                      <a:pt x="3801751" y="185226"/>
                      <a:pt x="3754927" y="187093"/>
                      <a:pt x="3708400" y="191746"/>
                    </a:cubicBezTo>
                    <a:cubicBezTo>
                      <a:pt x="3670256" y="195560"/>
                      <a:pt x="3632337" y="201715"/>
                      <a:pt x="3594100" y="204446"/>
                    </a:cubicBezTo>
                    <a:cubicBezTo>
                      <a:pt x="3513760" y="210185"/>
                      <a:pt x="3433206" y="212416"/>
                      <a:pt x="3352800" y="217146"/>
                    </a:cubicBezTo>
                    <a:cubicBezTo>
                      <a:pt x="3289269" y="220883"/>
                      <a:pt x="3225906" y="227726"/>
                      <a:pt x="3162300" y="229846"/>
                    </a:cubicBezTo>
                    <a:cubicBezTo>
                      <a:pt x="2971859" y="236194"/>
                      <a:pt x="2781300" y="238313"/>
                      <a:pt x="2590800" y="242546"/>
                    </a:cubicBezTo>
                    <a:lnTo>
                      <a:pt x="1282700" y="90146"/>
                    </a:lnTo>
                    <a:cubicBezTo>
                      <a:pt x="1252127" y="86255"/>
                      <a:pt x="1224607" y="65626"/>
                      <a:pt x="1193800" y="64746"/>
                    </a:cubicBezTo>
                    <a:lnTo>
                      <a:pt x="838200" y="77446"/>
                    </a:lnTo>
                    <a:lnTo>
                      <a:pt x="596900" y="64746"/>
                    </a:lnTo>
                    <a:cubicBezTo>
                      <a:pt x="503781" y="60204"/>
                      <a:pt x="410433" y="59481"/>
                      <a:pt x="317500" y="52046"/>
                    </a:cubicBezTo>
                    <a:cubicBezTo>
                      <a:pt x="304156" y="50978"/>
                      <a:pt x="292527" y="41971"/>
                      <a:pt x="279400" y="39346"/>
                    </a:cubicBezTo>
                    <a:cubicBezTo>
                      <a:pt x="250047" y="33475"/>
                      <a:pt x="220086" y="31198"/>
                      <a:pt x="190500" y="26646"/>
                    </a:cubicBezTo>
                    <a:cubicBezTo>
                      <a:pt x="165049" y="22730"/>
                      <a:pt x="139437" y="19532"/>
                      <a:pt x="114300" y="13946"/>
                    </a:cubicBezTo>
                    <a:cubicBezTo>
                      <a:pt x="101232" y="11042"/>
                      <a:pt x="89505" y="2724"/>
                      <a:pt x="76200" y="1246"/>
                    </a:cubicBezTo>
                    <a:cubicBezTo>
                      <a:pt x="50955" y="-1559"/>
                      <a:pt x="25400" y="1246"/>
                      <a:pt x="0" y="1246"/>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4178300" y="3422483"/>
                <a:ext cx="4356100" cy="946317"/>
              </a:xfrm>
              <a:custGeom>
                <a:avLst/>
                <a:gdLst>
                  <a:gd name="connsiteX0" fmla="*/ 0 w 4356100"/>
                  <a:gd name="connsiteY0" fmla="*/ 19217 h 946317"/>
                  <a:gd name="connsiteX1" fmla="*/ 762000 w 4356100"/>
                  <a:gd name="connsiteY1" fmla="*/ 19217 h 946317"/>
                  <a:gd name="connsiteX2" fmla="*/ 850900 w 4356100"/>
                  <a:gd name="connsiteY2" fmla="*/ 44617 h 946317"/>
                  <a:gd name="connsiteX3" fmla="*/ 952500 w 4356100"/>
                  <a:gd name="connsiteY3" fmla="*/ 82717 h 946317"/>
                  <a:gd name="connsiteX4" fmla="*/ 1028700 w 4356100"/>
                  <a:gd name="connsiteY4" fmla="*/ 120817 h 946317"/>
                  <a:gd name="connsiteX5" fmla="*/ 1079500 w 4356100"/>
                  <a:gd name="connsiteY5" fmla="*/ 133517 h 946317"/>
                  <a:gd name="connsiteX6" fmla="*/ 1193800 w 4356100"/>
                  <a:gd name="connsiteY6" fmla="*/ 171617 h 946317"/>
                  <a:gd name="connsiteX7" fmla="*/ 1295400 w 4356100"/>
                  <a:gd name="connsiteY7" fmla="*/ 222417 h 946317"/>
                  <a:gd name="connsiteX8" fmla="*/ 1524000 w 4356100"/>
                  <a:gd name="connsiteY8" fmla="*/ 298617 h 946317"/>
                  <a:gd name="connsiteX9" fmla="*/ 1739900 w 4356100"/>
                  <a:gd name="connsiteY9" fmla="*/ 400217 h 946317"/>
                  <a:gd name="connsiteX10" fmla="*/ 1828800 w 4356100"/>
                  <a:gd name="connsiteY10" fmla="*/ 425617 h 946317"/>
                  <a:gd name="connsiteX11" fmla="*/ 3009900 w 4356100"/>
                  <a:gd name="connsiteY11" fmla="*/ 603417 h 946317"/>
                  <a:gd name="connsiteX12" fmla="*/ 3124200 w 4356100"/>
                  <a:gd name="connsiteY12" fmla="*/ 616117 h 946317"/>
                  <a:gd name="connsiteX13" fmla="*/ 3251200 w 4356100"/>
                  <a:gd name="connsiteY13" fmla="*/ 641517 h 946317"/>
                  <a:gd name="connsiteX14" fmla="*/ 3289300 w 4356100"/>
                  <a:gd name="connsiteY14" fmla="*/ 654217 h 946317"/>
                  <a:gd name="connsiteX15" fmla="*/ 3365500 w 4356100"/>
                  <a:gd name="connsiteY15" fmla="*/ 666917 h 946317"/>
                  <a:gd name="connsiteX16" fmla="*/ 3403600 w 4356100"/>
                  <a:gd name="connsiteY16" fmla="*/ 679617 h 946317"/>
                  <a:gd name="connsiteX17" fmla="*/ 3505200 w 4356100"/>
                  <a:gd name="connsiteY17" fmla="*/ 705017 h 946317"/>
                  <a:gd name="connsiteX18" fmla="*/ 3695700 w 4356100"/>
                  <a:gd name="connsiteY18" fmla="*/ 743117 h 946317"/>
                  <a:gd name="connsiteX19" fmla="*/ 3759200 w 4356100"/>
                  <a:gd name="connsiteY19" fmla="*/ 768517 h 946317"/>
                  <a:gd name="connsiteX20" fmla="*/ 3810000 w 4356100"/>
                  <a:gd name="connsiteY20" fmla="*/ 781217 h 946317"/>
                  <a:gd name="connsiteX21" fmla="*/ 3949700 w 4356100"/>
                  <a:gd name="connsiteY21" fmla="*/ 844717 h 946317"/>
                  <a:gd name="connsiteX22" fmla="*/ 4025900 w 4356100"/>
                  <a:gd name="connsiteY22" fmla="*/ 870117 h 946317"/>
                  <a:gd name="connsiteX23" fmla="*/ 4076700 w 4356100"/>
                  <a:gd name="connsiteY23" fmla="*/ 895517 h 946317"/>
                  <a:gd name="connsiteX24" fmla="*/ 4114800 w 4356100"/>
                  <a:gd name="connsiteY24" fmla="*/ 920917 h 946317"/>
                  <a:gd name="connsiteX25" fmla="*/ 4254500 w 4356100"/>
                  <a:gd name="connsiteY25" fmla="*/ 946317 h 946317"/>
                  <a:gd name="connsiteX26" fmla="*/ 4318000 w 4356100"/>
                  <a:gd name="connsiteY26" fmla="*/ 933617 h 946317"/>
                  <a:gd name="connsiteX27" fmla="*/ 4356100 w 4356100"/>
                  <a:gd name="connsiteY27" fmla="*/ 920917 h 9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56100" h="946317">
                    <a:moveTo>
                      <a:pt x="0" y="19217"/>
                    </a:moveTo>
                    <a:cubicBezTo>
                      <a:pt x="316729" y="-5147"/>
                      <a:pt x="278644" y="-7636"/>
                      <a:pt x="762000" y="19217"/>
                    </a:cubicBezTo>
                    <a:cubicBezTo>
                      <a:pt x="792772" y="20927"/>
                      <a:pt x="821267" y="36150"/>
                      <a:pt x="850900" y="44617"/>
                    </a:cubicBezTo>
                    <a:cubicBezTo>
                      <a:pt x="936922" y="101965"/>
                      <a:pt x="831661" y="38775"/>
                      <a:pt x="952500" y="82717"/>
                    </a:cubicBezTo>
                    <a:cubicBezTo>
                      <a:pt x="979188" y="92422"/>
                      <a:pt x="1002333" y="110270"/>
                      <a:pt x="1028700" y="120817"/>
                    </a:cubicBezTo>
                    <a:cubicBezTo>
                      <a:pt x="1044906" y="127299"/>
                      <a:pt x="1062817" y="128384"/>
                      <a:pt x="1079500" y="133517"/>
                    </a:cubicBezTo>
                    <a:cubicBezTo>
                      <a:pt x="1117885" y="145328"/>
                      <a:pt x="1156664" y="156326"/>
                      <a:pt x="1193800" y="171617"/>
                    </a:cubicBezTo>
                    <a:cubicBezTo>
                      <a:pt x="1228812" y="186034"/>
                      <a:pt x="1260060" y="208825"/>
                      <a:pt x="1295400" y="222417"/>
                    </a:cubicBezTo>
                    <a:cubicBezTo>
                      <a:pt x="1370368" y="251251"/>
                      <a:pt x="1452158" y="262696"/>
                      <a:pt x="1524000" y="298617"/>
                    </a:cubicBezTo>
                    <a:cubicBezTo>
                      <a:pt x="1587767" y="330501"/>
                      <a:pt x="1673722" y="375400"/>
                      <a:pt x="1739900" y="400217"/>
                    </a:cubicBezTo>
                    <a:cubicBezTo>
                      <a:pt x="1768757" y="411038"/>
                      <a:pt x="1798368" y="420748"/>
                      <a:pt x="1828800" y="425617"/>
                    </a:cubicBezTo>
                    <a:lnTo>
                      <a:pt x="3009900" y="603417"/>
                    </a:lnTo>
                    <a:cubicBezTo>
                      <a:pt x="3047827" y="608994"/>
                      <a:pt x="3086335" y="610138"/>
                      <a:pt x="3124200" y="616117"/>
                    </a:cubicBezTo>
                    <a:cubicBezTo>
                      <a:pt x="3166843" y="622850"/>
                      <a:pt x="3209134" y="631809"/>
                      <a:pt x="3251200" y="641517"/>
                    </a:cubicBezTo>
                    <a:cubicBezTo>
                      <a:pt x="3264244" y="644527"/>
                      <a:pt x="3276232" y="651313"/>
                      <a:pt x="3289300" y="654217"/>
                    </a:cubicBezTo>
                    <a:cubicBezTo>
                      <a:pt x="3314437" y="659803"/>
                      <a:pt x="3340363" y="661331"/>
                      <a:pt x="3365500" y="666917"/>
                    </a:cubicBezTo>
                    <a:cubicBezTo>
                      <a:pt x="3378568" y="669821"/>
                      <a:pt x="3390685" y="676095"/>
                      <a:pt x="3403600" y="679617"/>
                    </a:cubicBezTo>
                    <a:cubicBezTo>
                      <a:pt x="3437279" y="688802"/>
                      <a:pt x="3471066" y="697703"/>
                      <a:pt x="3505200" y="705017"/>
                    </a:cubicBezTo>
                    <a:cubicBezTo>
                      <a:pt x="3614590" y="728458"/>
                      <a:pt x="3564309" y="705577"/>
                      <a:pt x="3695700" y="743117"/>
                    </a:cubicBezTo>
                    <a:cubicBezTo>
                      <a:pt x="3717620" y="749380"/>
                      <a:pt x="3737573" y="761308"/>
                      <a:pt x="3759200" y="768517"/>
                    </a:cubicBezTo>
                    <a:cubicBezTo>
                      <a:pt x="3775759" y="774037"/>
                      <a:pt x="3793794" y="774735"/>
                      <a:pt x="3810000" y="781217"/>
                    </a:cubicBezTo>
                    <a:cubicBezTo>
                      <a:pt x="4060268" y="881324"/>
                      <a:pt x="3736464" y="767177"/>
                      <a:pt x="3949700" y="844717"/>
                    </a:cubicBezTo>
                    <a:cubicBezTo>
                      <a:pt x="3974862" y="853867"/>
                      <a:pt x="4001953" y="858143"/>
                      <a:pt x="4025900" y="870117"/>
                    </a:cubicBezTo>
                    <a:cubicBezTo>
                      <a:pt x="4042833" y="878584"/>
                      <a:pt x="4060262" y="886124"/>
                      <a:pt x="4076700" y="895517"/>
                    </a:cubicBezTo>
                    <a:cubicBezTo>
                      <a:pt x="4089952" y="903090"/>
                      <a:pt x="4100508" y="915558"/>
                      <a:pt x="4114800" y="920917"/>
                    </a:cubicBezTo>
                    <a:cubicBezTo>
                      <a:pt x="4129000" y="926242"/>
                      <a:pt x="4245941" y="944890"/>
                      <a:pt x="4254500" y="946317"/>
                    </a:cubicBezTo>
                    <a:cubicBezTo>
                      <a:pt x="4275667" y="942084"/>
                      <a:pt x="4297059" y="938852"/>
                      <a:pt x="4318000" y="933617"/>
                    </a:cubicBezTo>
                    <a:cubicBezTo>
                      <a:pt x="4330987" y="930370"/>
                      <a:pt x="4356100" y="920917"/>
                      <a:pt x="4356100" y="920917"/>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2057400" y="1485900"/>
                <a:ext cx="6223000" cy="1384300"/>
              </a:xfrm>
              <a:custGeom>
                <a:avLst/>
                <a:gdLst>
                  <a:gd name="connsiteX0" fmla="*/ 6223000 w 6223000"/>
                  <a:gd name="connsiteY0" fmla="*/ 1384300 h 1384300"/>
                  <a:gd name="connsiteX1" fmla="*/ 5092700 w 6223000"/>
                  <a:gd name="connsiteY1" fmla="*/ 1092200 h 1384300"/>
                  <a:gd name="connsiteX2" fmla="*/ 4953000 w 6223000"/>
                  <a:gd name="connsiteY2" fmla="*/ 1028700 h 1384300"/>
                  <a:gd name="connsiteX3" fmla="*/ 4889500 w 6223000"/>
                  <a:gd name="connsiteY3" fmla="*/ 1016000 h 1384300"/>
                  <a:gd name="connsiteX4" fmla="*/ 4749800 w 6223000"/>
                  <a:gd name="connsiteY4" fmla="*/ 952500 h 1384300"/>
                  <a:gd name="connsiteX5" fmla="*/ 4686300 w 6223000"/>
                  <a:gd name="connsiteY5" fmla="*/ 927100 h 1384300"/>
                  <a:gd name="connsiteX6" fmla="*/ 4597400 w 6223000"/>
                  <a:gd name="connsiteY6" fmla="*/ 876300 h 1384300"/>
                  <a:gd name="connsiteX7" fmla="*/ 4546600 w 6223000"/>
                  <a:gd name="connsiteY7" fmla="*/ 850900 h 1384300"/>
                  <a:gd name="connsiteX8" fmla="*/ 4432300 w 6223000"/>
                  <a:gd name="connsiteY8" fmla="*/ 774700 h 1384300"/>
                  <a:gd name="connsiteX9" fmla="*/ 4292600 w 6223000"/>
                  <a:gd name="connsiteY9" fmla="*/ 711200 h 1384300"/>
                  <a:gd name="connsiteX10" fmla="*/ 4191000 w 6223000"/>
                  <a:gd name="connsiteY10" fmla="*/ 647700 h 1384300"/>
                  <a:gd name="connsiteX11" fmla="*/ 4140200 w 6223000"/>
                  <a:gd name="connsiteY11" fmla="*/ 635000 h 1384300"/>
                  <a:gd name="connsiteX12" fmla="*/ 4038600 w 6223000"/>
                  <a:gd name="connsiteY12" fmla="*/ 596900 h 1384300"/>
                  <a:gd name="connsiteX13" fmla="*/ 3987800 w 6223000"/>
                  <a:gd name="connsiteY13" fmla="*/ 584200 h 1384300"/>
                  <a:gd name="connsiteX14" fmla="*/ 3949700 w 6223000"/>
                  <a:gd name="connsiteY14" fmla="*/ 571500 h 1384300"/>
                  <a:gd name="connsiteX15" fmla="*/ 3848100 w 6223000"/>
                  <a:gd name="connsiteY15" fmla="*/ 558800 h 1384300"/>
                  <a:gd name="connsiteX16" fmla="*/ 3670300 w 6223000"/>
                  <a:gd name="connsiteY16" fmla="*/ 533400 h 1384300"/>
                  <a:gd name="connsiteX17" fmla="*/ 3632200 w 6223000"/>
                  <a:gd name="connsiteY17" fmla="*/ 520700 h 1384300"/>
                  <a:gd name="connsiteX18" fmla="*/ 3467100 w 6223000"/>
                  <a:gd name="connsiteY18" fmla="*/ 495300 h 1384300"/>
                  <a:gd name="connsiteX19" fmla="*/ 3390900 w 6223000"/>
                  <a:gd name="connsiteY19" fmla="*/ 469900 h 1384300"/>
                  <a:gd name="connsiteX20" fmla="*/ 3314700 w 6223000"/>
                  <a:gd name="connsiteY20" fmla="*/ 457200 h 1384300"/>
                  <a:gd name="connsiteX21" fmla="*/ 3263900 w 6223000"/>
                  <a:gd name="connsiteY21" fmla="*/ 444500 h 1384300"/>
                  <a:gd name="connsiteX22" fmla="*/ 3200400 w 6223000"/>
                  <a:gd name="connsiteY22" fmla="*/ 431800 h 1384300"/>
                  <a:gd name="connsiteX23" fmla="*/ 3098800 w 6223000"/>
                  <a:gd name="connsiteY23" fmla="*/ 406400 h 1384300"/>
                  <a:gd name="connsiteX24" fmla="*/ 3048000 w 6223000"/>
                  <a:gd name="connsiteY24" fmla="*/ 393700 h 1384300"/>
                  <a:gd name="connsiteX25" fmla="*/ 2971800 w 6223000"/>
                  <a:gd name="connsiteY25" fmla="*/ 368300 h 1384300"/>
                  <a:gd name="connsiteX26" fmla="*/ 2933700 w 6223000"/>
                  <a:gd name="connsiteY26" fmla="*/ 355600 h 1384300"/>
                  <a:gd name="connsiteX27" fmla="*/ 2895600 w 6223000"/>
                  <a:gd name="connsiteY27" fmla="*/ 342900 h 1384300"/>
                  <a:gd name="connsiteX28" fmla="*/ 2844800 w 6223000"/>
                  <a:gd name="connsiteY28" fmla="*/ 304800 h 1384300"/>
                  <a:gd name="connsiteX29" fmla="*/ 2717800 w 6223000"/>
                  <a:gd name="connsiteY29" fmla="*/ 266700 h 1384300"/>
                  <a:gd name="connsiteX30" fmla="*/ 2641600 w 6223000"/>
                  <a:gd name="connsiteY30" fmla="*/ 228600 h 1384300"/>
                  <a:gd name="connsiteX31" fmla="*/ 2540000 w 6223000"/>
                  <a:gd name="connsiteY31" fmla="*/ 203200 h 1384300"/>
                  <a:gd name="connsiteX32" fmla="*/ 2489200 w 6223000"/>
                  <a:gd name="connsiteY32" fmla="*/ 177800 h 1384300"/>
                  <a:gd name="connsiteX33" fmla="*/ 2438400 w 6223000"/>
                  <a:gd name="connsiteY33" fmla="*/ 165100 h 1384300"/>
                  <a:gd name="connsiteX34" fmla="*/ 2324100 w 6223000"/>
                  <a:gd name="connsiteY34" fmla="*/ 139700 h 1384300"/>
                  <a:gd name="connsiteX35" fmla="*/ 2286000 w 6223000"/>
                  <a:gd name="connsiteY35" fmla="*/ 127000 h 1384300"/>
                  <a:gd name="connsiteX36" fmla="*/ 2133600 w 6223000"/>
                  <a:gd name="connsiteY36" fmla="*/ 101600 h 1384300"/>
                  <a:gd name="connsiteX37" fmla="*/ 1968500 w 6223000"/>
                  <a:gd name="connsiteY37" fmla="*/ 63500 h 1384300"/>
                  <a:gd name="connsiteX38" fmla="*/ 1917700 w 6223000"/>
                  <a:gd name="connsiteY38" fmla="*/ 50800 h 1384300"/>
                  <a:gd name="connsiteX39" fmla="*/ 1765300 w 6223000"/>
                  <a:gd name="connsiteY39" fmla="*/ 25400 h 1384300"/>
                  <a:gd name="connsiteX40" fmla="*/ 1701800 w 6223000"/>
                  <a:gd name="connsiteY40" fmla="*/ 12700 h 1384300"/>
                  <a:gd name="connsiteX41" fmla="*/ 1574800 w 6223000"/>
                  <a:gd name="connsiteY41" fmla="*/ 0 h 1384300"/>
                  <a:gd name="connsiteX42" fmla="*/ 1371600 w 6223000"/>
                  <a:gd name="connsiteY42" fmla="*/ 12700 h 1384300"/>
                  <a:gd name="connsiteX43" fmla="*/ 1333500 w 6223000"/>
                  <a:gd name="connsiteY43" fmla="*/ 25400 h 1384300"/>
                  <a:gd name="connsiteX44" fmla="*/ 1244600 w 6223000"/>
                  <a:gd name="connsiteY44" fmla="*/ 38100 h 1384300"/>
                  <a:gd name="connsiteX45" fmla="*/ 1130300 w 6223000"/>
                  <a:gd name="connsiteY45" fmla="*/ 76200 h 1384300"/>
                  <a:gd name="connsiteX46" fmla="*/ 1041400 w 6223000"/>
                  <a:gd name="connsiteY46" fmla="*/ 127000 h 1384300"/>
                  <a:gd name="connsiteX47" fmla="*/ 927100 w 6223000"/>
                  <a:gd name="connsiteY47" fmla="*/ 228600 h 1384300"/>
                  <a:gd name="connsiteX48" fmla="*/ 901700 w 6223000"/>
                  <a:gd name="connsiteY48" fmla="*/ 266700 h 1384300"/>
                  <a:gd name="connsiteX49" fmla="*/ 800100 w 6223000"/>
                  <a:gd name="connsiteY49" fmla="*/ 406400 h 1384300"/>
                  <a:gd name="connsiteX50" fmla="*/ 774700 w 6223000"/>
                  <a:gd name="connsiteY50" fmla="*/ 457200 h 1384300"/>
                  <a:gd name="connsiteX51" fmla="*/ 736600 w 6223000"/>
                  <a:gd name="connsiteY51" fmla="*/ 482600 h 1384300"/>
                  <a:gd name="connsiteX52" fmla="*/ 622300 w 6223000"/>
                  <a:gd name="connsiteY52" fmla="*/ 520700 h 1384300"/>
                  <a:gd name="connsiteX53" fmla="*/ 469900 w 6223000"/>
                  <a:gd name="connsiteY53" fmla="*/ 508000 h 1384300"/>
                  <a:gd name="connsiteX54" fmla="*/ 431800 w 6223000"/>
                  <a:gd name="connsiteY54" fmla="*/ 495300 h 1384300"/>
                  <a:gd name="connsiteX55" fmla="*/ 355600 w 6223000"/>
                  <a:gd name="connsiteY55" fmla="*/ 482600 h 1384300"/>
                  <a:gd name="connsiteX56" fmla="*/ 304800 w 6223000"/>
                  <a:gd name="connsiteY56" fmla="*/ 457200 h 1384300"/>
                  <a:gd name="connsiteX57" fmla="*/ 203200 w 6223000"/>
                  <a:gd name="connsiteY57" fmla="*/ 419100 h 1384300"/>
                  <a:gd name="connsiteX58" fmla="*/ 114300 w 6223000"/>
                  <a:gd name="connsiteY58" fmla="*/ 381000 h 1384300"/>
                  <a:gd name="connsiteX59" fmla="*/ 38100 w 6223000"/>
                  <a:gd name="connsiteY59" fmla="*/ 355600 h 1384300"/>
                  <a:gd name="connsiteX60" fmla="*/ 0 w 6223000"/>
                  <a:gd name="connsiteY60" fmla="*/ 342900 h 138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223000" h="1384300">
                    <a:moveTo>
                      <a:pt x="6223000" y="1384300"/>
                    </a:moveTo>
                    <a:cubicBezTo>
                      <a:pt x="5844153" y="1156992"/>
                      <a:pt x="6211635" y="1368791"/>
                      <a:pt x="5092700" y="1092200"/>
                    </a:cubicBezTo>
                    <a:cubicBezTo>
                      <a:pt x="5029960" y="1076691"/>
                      <a:pt x="5015799" y="1051536"/>
                      <a:pt x="4953000" y="1028700"/>
                    </a:cubicBezTo>
                    <a:cubicBezTo>
                      <a:pt x="4932714" y="1021323"/>
                      <a:pt x="4910667" y="1020233"/>
                      <a:pt x="4889500" y="1016000"/>
                    </a:cubicBezTo>
                    <a:lnTo>
                      <a:pt x="4749800" y="952500"/>
                    </a:lnTo>
                    <a:cubicBezTo>
                      <a:pt x="4728914" y="943362"/>
                      <a:pt x="4706690" y="937295"/>
                      <a:pt x="4686300" y="927100"/>
                    </a:cubicBezTo>
                    <a:cubicBezTo>
                      <a:pt x="4655773" y="911836"/>
                      <a:pt x="4627363" y="892643"/>
                      <a:pt x="4597400" y="876300"/>
                    </a:cubicBezTo>
                    <a:cubicBezTo>
                      <a:pt x="4580780" y="867234"/>
                      <a:pt x="4562724" y="860822"/>
                      <a:pt x="4546600" y="850900"/>
                    </a:cubicBezTo>
                    <a:cubicBezTo>
                      <a:pt x="4507602" y="826901"/>
                      <a:pt x="4472422" y="796767"/>
                      <a:pt x="4432300" y="774700"/>
                    </a:cubicBezTo>
                    <a:cubicBezTo>
                      <a:pt x="4387480" y="750049"/>
                      <a:pt x="4337734" y="735271"/>
                      <a:pt x="4292600" y="711200"/>
                    </a:cubicBezTo>
                    <a:cubicBezTo>
                      <a:pt x="4197963" y="660727"/>
                      <a:pt x="4286395" y="683473"/>
                      <a:pt x="4191000" y="647700"/>
                    </a:cubicBezTo>
                    <a:cubicBezTo>
                      <a:pt x="4174657" y="641571"/>
                      <a:pt x="4156759" y="640520"/>
                      <a:pt x="4140200" y="635000"/>
                    </a:cubicBezTo>
                    <a:cubicBezTo>
                      <a:pt x="4105886" y="623562"/>
                      <a:pt x="4072914" y="608338"/>
                      <a:pt x="4038600" y="596900"/>
                    </a:cubicBezTo>
                    <a:cubicBezTo>
                      <a:pt x="4022041" y="591380"/>
                      <a:pt x="4004583" y="588995"/>
                      <a:pt x="3987800" y="584200"/>
                    </a:cubicBezTo>
                    <a:cubicBezTo>
                      <a:pt x="3974928" y="580522"/>
                      <a:pt x="3962871" y="573895"/>
                      <a:pt x="3949700" y="571500"/>
                    </a:cubicBezTo>
                    <a:cubicBezTo>
                      <a:pt x="3916120" y="565395"/>
                      <a:pt x="3881967" y="563033"/>
                      <a:pt x="3848100" y="558800"/>
                    </a:cubicBezTo>
                    <a:cubicBezTo>
                      <a:pt x="3753692" y="527331"/>
                      <a:pt x="3865068" y="561224"/>
                      <a:pt x="3670300" y="533400"/>
                    </a:cubicBezTo>
                    <a:cubicBezTo>
                      <a:pt x="3657048" y="531507"/>
                      <a:pt x="3645371" y="523095"/>
                      <a:pt x="3632200" y="520700"/>
                    </a:cubicBezTo>
                    <a:cubicBezTo>
                      <a:pt x="3554949" y="506654"/>
                      <a:pt x="3535121" y="513851"/>
                      <a:pt x="3467100" y="495300"/>
                    </a:cubicBezTo>
                    <a:cubicBezTo>
                      <a:pt x="3441269" y="488255"/>
                      <a:pt x="3416875" y="476394"/>
                      <a:pt x="3390900" y="469900"/>
                    </a:cubicBezTo>
                    <a:cubicBezTo>
                      <a:pt x="3365918" y="463655"/>
                      <a:pt x="3339950" y="462250"/>
                      <a:pt x="3314700" y="457200"/>
                    </a:cubicBezTo>
                    <a:cubicBezTo>
                      <a:pt x="3297584" y="453777"/>
                      <a:pt x="3280939" y="448286"/>
                      <a:pt x="3263900" y="444500"/>
                    </a:cubicBezTo>
                    <a:cubicBezTo>
                      <a:pt x="3242828" y="439817"/>
                      <a:pt x="3221433" y="436654"/>
                      <a:pt x="3200400" y="431800"/>
                    </a:cubicBezTo>
                    <a:cubicBezTo>
                      <a:pt x="3166385" y="423950"/>
                      <a:pt x="3132667" y="414867"/>
                      <a:pt x="3098800" y="406400"/>
                    </a:cubicBezTo>
                    <a:cubicBezTo>
                      <a:pt x="3081867" y="402167"/>
                      <a:pt x="3064559" y="399220"/>
                      <a:pt x="3048000" y="393700"/>
                    </a:cubicBezTo>
                    <a:lnTo>
                      <a:pt x="2971800" y="368300"/>
                    </a:lnTo>
                    <a:lnTo>
                      <a:pt x="2933700" y="355600"/>
                    </a:lnTo>
                    <a:lnTo>
                      <a:pt x="2895600" y="342900"/>
                    </a:lnTo>
                    <a:cubicBezTo>
                      <a:pt x="2878667" y="330200"/>
                      <a:pt x="2863303" y="315079"/>
                      <a:pt x="2844800" y="304800"/>
                    </a:cubicBezTo>
                    <a:cubicBezTo>
                      <a:pt x="2797808" y="278693"/>
                      <a:pt x="2769047" y="276949"/>
                      <a:pt x="2717800" y="266700"/>
                    </a:cubicBezTo>
                    <a:cubicBezTo>
                      <a:pt x="2692400" y="254000"/>
                      <a:pt x="2667550" y="240134"/>
                      <a:pt x="2641600" y="228600"/>
                    </a:cubicBezTo>
                    <a:cubicBezTo>
                      <a:pt x="2609648" y="214399"/>
                      <a:pt x="2573693" y="209939"/>
                      <a:pt x="2540000" y="203200"/>
                    </a:cubicBezTo>
                    <a:cubicBezTo>
                      <a:pt x="2523067" y="194733"/>
                      <a:pt x="2506927" y="184447"/>
                      <a:pt x="2489200" y="177800"/>
                    </a:cubicBezTo>
                    <a:cubicBezTo>
                      <a:pt x="2472857" y="171671"/>
                      <a:pt x="2455407" y="169025"/>
                      <a:pt x="2438400" y="165100"/>
                    </a:cubicBezTo>
                    <a:cubicBezTo>
                      <a:pt x="2400370" y="156324"/>
                      <a:pt x="2361964" y="149166"/>
                      <a:pt x="2324100" y="139700"/>
                    </a:cubicBezTo>
                    <a:cubicBezTo>
                      <a:pt x="2311113" y="136453"/>
                      <a:pt x="2298987" y="130247"/>
                      <a:pt x="2286000" y="127000"/>
                    </a:cubicBezTo>
                    <a:cubicBezTo>
                      <a:pt x="2236478" y="114620"/>
                      <a:pt x="2183779" y="108768"/>
                      <a:pt x="2133600" y="101600"/>
                    </a:cubicBezTo>
                    <a:cubicBezTo>
                      <a:pt x="2040396" y="54998"/>
                      <a:pt x="2118050" y="86508"/>
                      <a:pt x="1968500" y="63500"/>
                    </a:cubicBezTo>
                    <a:cubicBezTo>
                      <a:pt x="1951248" y="60846"/>
                      <a:pt x="1934856" y="54017"/>
                      <a:pt x="1917700" y="50800"/>
                    </a:cubicBezTo>
                    <a:cubicBezTo>
                      <a:pt x="1867081" y="41309"/>
                      <a:pt x="1815801" y="35500"/>
                      <a:pt x="1765300" y="25400"/>
                    </a:cubicBezTo>
                    <a:cubicBezTo>
                      <a:pt x="1744133" y="21167"/>
                      <a:pt x="1723196" y="15553"/>
                      <a:pt x="1701800" y="12700"/>
                    </a:cubicBezTo>
                    <a:cubicBezTo>
                      <a:pt x="1659629" y="7077"/>
                      <a:pt x="1617133" y="4233"/>
                      <a:pt x="1574800" y="0"/>
                    </a:cubicBezTo>
                    <a:cubicBezTo>
                      <a:pt x="1507067" y="4233"/>
                      <a:pt x="1439093" y="5596"/>
                      <a:pt x="1371600" y="12700"/>
                    </a:cubicBezTo>
                    <a:cubicBezTo>
                      <a:pt x="1358287" y="14101"/>
                      <a:pt x="1346627" y="22775"/>
                      <a:pt x="1333500" y="25400"/>
                    </a:cubicBezTo>
                    <a:cubicBezTo>
                      <a:pt x="1304147" y="31271"/>
                      <a:pt x="1274233" y="33867"/>
                      <a:pt x="1244600" y="38100"/>
                    </a:cubicBezTo>
                    <a:cubicBezTo>
                      <a:pt x="1206500" y="50800"/>
                      <a:pt x="1165169" y="56275"/>
                      <a:pt x="1130300" y="76200"/>
                    </a:cubicBezTo>
                    <a:cubicBezTo>
                      <a:pt x="1100667" y="93133"/>
                      <a:pt x="1069462" y="107573"/>
                      <a:pt x="1041400" y="127000"/>
                    </a:cubicBezTo>
                    <a:cubicBezTo>
                      <a:pt x="1020987" y="141132"/>
                      <a:pt x="950780" y="200184"/>
                      <a:pt x="927100" y="228600"/>
                    </a:cubicBezTo>
                    <a:cubicBezTo>
                      <a:pt x="917329" y="240326"/>
                      <a:pt x="910678" y="254356"/>
                      <a:pt x="901700" y="266700"/>
                    </a:cubicBezTo>
                    <a:cubicBezTo>
                      <a:pt x="897241" y="272831"/>
                      <a:pt x="819814" y="371901"/>
                      <a:pt x="800100" y="406400"/>
                    </a:cubicBezTo>
                    <a:cubicBezTo>
                      <a:pt x="790707" y="422838"/>
                      <a:pt x="786820" y="442656"/>
                      <a:pt x="774700" y="457200"/>
                    </a:cubicBezTo>
                    <a:cubicBezTo>
                      <a:pt x="764929" y="468926"/>
                      <a:pt x="749852" y="475027"/>
                      <a:pt x="736600" y="482600"/>
                    </a:cubicBezTo>
                    <a:cubicBezTo>
                      <a:pt x="679975" y="514957"/>
                      <a:pt x="688992" y="507362"/>
                      <a:pt x="622300" y="520700"/>
                    </a:cubicBezTo>
                    <a:cubicBezTo>
                      <a:pt x="571500" y="516467"/>
                      <a:pt x="520429" y="514737"/>
                      <a:pt x="469900" y="508000"/>
                    </a:cubicBezTo>
                    <a:cubicBezTo>
                      <a:pt x="456630" y="506231"/>
                      <a:pt x="444868" y="498204"/>
                      <a:pt x="431800" y="495300"/>
                    </a:cubicBezTo>
                    <a:cubicBezTo>
                      <a:pt x="406663" y="489714"/>
                      <a:pt x="381000" y="486833"/>
                      <a:pt x="355600" y="482600"/>
                    </a:cubicBezTo>
                    <a:cubicBezTo>
                      <a:pt x="338667" y="474133"/>
                      <a:pt x="322201" y="464658"/>
                      <a:pt x="304800" y="457200"/>
                    </a:cubicBezTo>
                    <a:cubicBezTo>
                      <a:pt x="227859" y="424225"/>
                      <a:pt x="308444" y="471722"/>
                      <a:pt x="203200" y="419100"/>
                    </a:cubicBezTo>
                    <a:cubicBezTo>
                      <a:pt x="92381" y="363691"/>
                      <a:pt x="246457" y="420647"/>
                      <a:pt x="114300" y="381000"/>
                    </a:cubicBezTo>
                    <a:cubicBezTo>
                      <a:pt x="88655" y="373307"/>
                      <a:pt x="63500" y="364067"/>
                      <a:pt x="38100" y="355600"/>
                    </a:cubicBezTo>
                    <a:lnTo>
                      <a:pt x="0" y="34290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2311400" y="2311400"/>
                <a:ext cx="6451600" cy="1727200"/>
              </a:xfrm>
              <a:custGeom>
                <a:avLst/>
                <a:gdLst>
                  <a:gd name="connsiteX0" fmla="*/ 0 w 6451600"/>
                  <a:gd name="connsiteY0" fmla="*/ 0 h 1727200"/>
                  <a:gd name="connsiteX1" fmla="*/ 63500 w 6451600"/>
                  <a:gd name="connsiteY1" fmla="*/ 25400 h 1727200"/>
                  <a:gd name="connsiteX2" fmla="*/ 342900 w 6451600"/>
                  <a:gd name="connsiteY2" fmla="*/ 88900 h 1727200"/>
                  <a:gd name="connsiteX3" fmla="*/ 546100 w 6451600"/>
                  <a:gd name="connsiteY3" fmla="*/ 127000 h 1727200"/>
                  <a:gd name="connsiteX4" fmla="*/ 1066800 w 6451600"/>
                  <a:gd name="connsiteY4" fmla="*/ 292100 h 1727200"/>
                  <a:gd name="connsiteX5" fmla="*/ 1282700 w 6451600"/>
                  <a:gd name="connsiteY5" fmla="*/ 381000 h 1727200"/>
                  <a:gd name="connsiteX6" fmla="*/ 1485900 w 6451600"/>
                  <a:gd name="connsiteY6" fmla="*/ 508000 h 1727200"/>
                  <a:gd name="connsiteX7" fmla="*/ 1587500 w 6451600"/>
                  <a:gd name="connsiteY7" fmla="*/ 558800 h 1727200"/>
                  <a:gd name="connsiteX8" fmla="*/ 1790700 w 6451600"/>
                  <a:gd name="connsiteY8" fmla="*/ 685800 h 1727200"/>
                  <a:gd name="connsiteX9" fmla="*/ 1905000 w 6451600"/>
                  <a:gd name="connsiteY9" fmla="*/ 762000 h 1727200"/>
                  <a:gd name="connsiteX10" fmla="*/ 2044700 w 6451600"/>
                  <a:gd name="connsiteY10" fmla="*/ 876300 h 1727200"/>
                  <a:gd name="connsiteX11" fmla="*/ 2171700 w 6451600"/>
                  <a:gd name="connsiteY11" fmla="*/ 965200 h 1727200"/>
                  <a:gd name="connsiteX12" fmla="*/ 2273300 w 6451600"/>
                  <a:gd name="connsiteY12" fmla="*/ 1054100 h 1727200"/>
                  <a:gd name="connsiteX13" fmla="*/ 2362200 w 6451600"/>
                  <a:gd name="connsiteY13" fmla="*/ 1117600 h 1727200"/>
                  <a:gd name="connsiteX14" fmla="*/ 2463800 w 6451600"/>
                  <a:gd name="connsiteY14" fmla="*/ 1206500 h 1727200"/>
                  <a:gd name="connsiteX15" fmla="*/ 3708400 w 6451600"/>
                  <a:gd name="connsiteY15" fmla="*/ 1663700 h 1727200"/>
                  <a:gd name="connsiteX16" fmla="*/ 3911600 w 6451600"/>
                  <a:gd name="connsiteY16" fmla="*/ 1638300 h 1727200"/>
                  <a:gd name="connsiteX17" fmla="*/ 4013200 w 6451600"/>
                  <a:gd name="connsiteY17" fmla="*/ 1612900 h 1727200"/>
                  <a:gd name="connsiteX18" fmla="*/ 4165600 w 6451600"/>
                  <a:gd name="connsiteY18" fmla="*/ 1574800 h 1727200"/>
                  <a:gd name="connsiteX19" fmla="*/ 4622800 w 6451600"/>
                  <a:gd name="connsiteY19" fmla="*/ 1600200 h 1727200"/>
                  <a:gd name="connsiteX20" fmla="*/ 4749800 w 6451600"/>
                  <a:gd name="connsiteY20" fmla="*/ 1625600 h 1727200"/>
                  <a:gd name="connsiteX21" fmla="*/ 4902200 w 6451600"/>
                  <a:gd name="connsiteY21" fmla="*/ 1663700 h 1727200"/>
                  <a:gd name="connsiteX22" fmla="*/ 5067300 w 6451600"/>
                  <a:gd name="connsiteY22" fmla="*/ 1676400 h 1727200"/>
                  <a:gd name="connsiteX23" fmla="*/ 5194300 w 6451600"/>
                  <a:gd name="connsiteY23" fmla="*/ 1689100 h 1727200"/>
                  <a:gd name="connsiteX24" fmla="*/ 5308600 w 6451600"/>
                  <a:gd name="connsiteY24" fmla="*/ 1701800 h 1727200"/>
                  <a:gd name="connsiteX25" fmla="*/ 5372100 w 6451600"/>
                  <a:gd name="connsiteY25" fmla="*/ 1714500 h 1727200"/>
                  <a:gd name="connsiteX26" fmla="*/ 5511800 w 6451600"/>
                  <a:gd name="connsiteY26" fmla="*/ 1727200 h 1727200"/>
                  <a:gd name="connsiteX27" fmla="*/ 5943600 w 6451600"/>
                  <a:gd name="connsiteY27" fmla="*/ 1714500 h 1727200"/>
                  <a:gd name="connsiteX28" fmla="*/ 6007100 w 6451600"/>
                  <a:gd name="connsiteY28" fmla="*/ 1701800 h 1727200"/>
                  <a:gd name="connsiteX29" fmla="*/ 6286500 w 6451600"/>
                  <a:gd name="connsiteY29" fmla="*/ 1689100 h 1727200"/>
                  <a:gd name="connsiteX30" fmla="*/ 6400800 w 6451600"/>
                  <a:gd name="connsiteY30" fmla="*/ 1600200 h 1727200"/>
                  <a:gd name="connsiteX31" fmla="*/ 6451600 w 6451600"/>
                  <a:gd name="connsiteY31" fmla="*/ 1562100 h 17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51600" h="1727200">
                    <a:moveTo>
                      <a:pt x="0" y="0"/>
                    </a:moveTo>
                    <a:cubicBezTo>
                      <a:pt x="21167" y="8467"/>
                      <a:pt x="41711" y="18696"/>
                      <a:pt x="63500" y="25400"/>
                    </a:cubicBezTo>
                    <a:cubicBezTo>
                      <a:pt x="121781" y="43333"/>
                      <a:pt x="308279" y="81976"/>
                      <a:pt x="342900" y="88900"/>
                    </a:cubicBezTo>
                    <a:cubicBezTo>
                      <a:pt x="410475" y="102415"/>
                      <a:pt x="479418" y="109605"/>
                      <a:pt x="546100" y="127000"/>
                    </a:cubicBezTo>
                    <a:cubicBezTo>
                      <a:pt x="690951" y="164787"/>
                      <a:pt x="908476" y="229901"/>
                      <a:pt x="1066800" y="292100"/>
                    </a:cubicBezTo>
                    <a:cubicBezTo>
                      <a:pt x="1139239" y="320558"/>
                      <a:pt x="1211948" y="348572"/>
                      <a:pt x="1282700" y="381000"/>
                    </a:cubicBezTo>
                    <a:cubicBezTo>
                      <a:pt x="1363564" y="418062"/>
                      <a:pt x="1407324" y="461779"/>
                      <a:pt x="1485900" y="508000"/>
                    </a:cubicBezTo>
                    <a:cubicBezTo>
                      <a:pt x="1518536" y="527198"/>
                      <a:pt x="1554794" y="539721"/>
                      <a:pt x="1587500" y="558800"/>
                    </a:cubicBezTo>
                    <a:cubicBezTo>
                      <a:pt x="1656494" y="599046"/>
                      <a:pt x="1723424" y="642743"/>
                      <a:pt x="1790700" y="685800"/>
                    </a:cubicBezTo>
                    <a:cubicBezTo>
                      <a:pt x="1829268" y="710484"/>
                      <a:pt x="1869560" y="733004"/>
                      <a:pt x="1905000" y="762000"/>
                    </a:cubicBezTo>
                    <a:cubicBezTo>
                      <a:pt x="1951567" y="800100"/>
                      <a:pt x="1996841" y="839836"/>
                      <a:pt x="2044700" y="876300"/>
                    </a:cubicBezTo>
                    <a:cubicBezTo>
                      <a:pt x="2085803" y="907617"/>
                      <a:pt x="2130911" y="933475"/>
                      <a:pt x="2171700" y="965200"/>
                    </a:cubicBezTo>
                    <a:cubicBezTo>
                      <a:pt x="2207222" y="992828"/>
                      <a:pt x="2238160" y="1025988"/>
                      <a:pt x="2273300" y="1054100"/>
                    </a:cubicBezTo>
                    <a:cubicBezTo>
                      <a:pt x="2301737" y="1076849"/>
                      <a:pt x="2333763" y="1094851"/>
                      <a:pt x="2362200" y="1117600"/>
                    </a:cubicBezTo>
                    <a:cubicBezTo>
                      <a:pt x="2397340" y="1145712"/>
                      <a:pt x="2426619" y="1181149"/>
                      <a:pt x="2463800" y="1206500"/>
                    </a:cubicBezTo>
                    <a:cubicBezTo>
                      <a:pt x="2807634" y="1440932"/>
                      <a:pt x="3452225" y="1578308"/>
                      <a:pt x="3708400" y="1663700"/>
                    </a:cubicBezTo>
                    <a:cubicBezTo>
                      <a:pt x="3779676" y="1656572"/>
                      <a:pt x="3842670" y="1653071"/>
                      <a:pt x="3911600" y="1638300"/>
                    </a:cubicBezTo>
                    <a:cubicBezTo>
                      <a:pt x="3945734" y="1630986"/>
                      <a:pt x="3979185" y="1620750"/>
                      <a:pt x="4013200" y="1612900"/>
                    </a:cubicBezTo>
                    <a:cubicBezTo>
                      <a:pt x="4159404" y="1579161"/>
                      <a:pt x="3981011" y="1627540"/>
                      <a:pt x="4165600" y="1574800"/>
                    </a:cubicBezTo>
                    <a:cubicBezTo>
                      <a:pt x="4283497" y="1579167"/>
                      <a:pt x="4483071" y="1578138"/>
                      <a:pt x="4622800" y="1600200"/>
                    </a:cubicBezTo>
                    <a:cubicBezTo>
                      <a:pt x="4665443" y="1606933"/>
                      <a:pt x="4707702" y="1616032"/>
                      <a:pt x="4749800" y="1625600"/>
                    </a:cubicBezTo>
                    <a:cubicBezTo>
                      <a:pt x="4800861" y="1637205"/>
                      <a:pt x="4850494" y="1655427"/>
                      <a:pt x="4902200" y="1663700"/>
                    </a:cubicBezTo>
                    <a:cubicBezTo>
                      <a:pt x="4956703" y="1672420"/>
                      <a:pt x="5012312" y="1671618"/>
                      <a:pt x="5067300" y="1676400"/>
                    </a:cubicBezTo>
                    <a:cubicBezTo>
                      <a:pt x="5109685" y="1680086"/>
                      <a:pt x="5151989" y="1684646"/>
                      <a:pt x="5194300" y="1689100"/>
                    </a:cubicBezTo>
                    <a:cubicBezTo>
                      <a:pt x="5232424" y="1693113"/>
                      <a:pt x="5270651" y="1696379"/>
                      <a:pt x="5308600" y="1701800"/>
                    </a:cubicBezTo>
                    <a:cubicBezTo>
                      <a:pt x="5329969" y="1704853"/>
                      <a:pt x="5350681" y="1711823"/>
                      <a:pt x="5372100" y="1714500"/>
                    </a:cubicBezTo>
                    <a:cubicBezTo>
                      <a:pt x="5418498" y="1720300"/>
                      <a:pt x="5465233" y="1722967"/>
                      <a:pt x="5511800" y="1727200"/>
                    </a:cubicBezTo>
                    <a:cubicBezTo>
                      <a:pt x="5655733" y="1722967"/>
                      <a:pt x="5799793" y="1721875"/>
                      <a:pt x="5943600" y="1714500"/>
                    </a:cubicBezTo>
                    <a:cubicBezTo>
                      <a:pt x="5965158" y="1713394"/>
                      <a:pt x="5985573" y="1703395"/>
                      <a:pt x="6007100" y="1701800"/>
                    </a:cubicBezTo>
                    <a:cubicBezTo>
                      <a:pt x="6100075" y="1694913"/>
                      <a:pt x="6193367" y="1693333"/>
                      <a:pt x="6286500" y="1689100"/>
                    </a:cubicBezTo>
                    <a:cubicBezTo>
                      <a:pt x="6358678" y="1665041"/>
                      <a:pt x="6315134" y="1685866"/>
                      <a:pt x="6400800" y="1600200"/>
                    </a:cubicBezTo>
                    <a:cubicBezTo>
                      <a:pt x="6441893" y="1559107"/>
                      <a:pt x="6420939" y="1562100"/>
                      <a:pt x="6451600" y="15621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a:grpSpLocks noChangeAspect="1"/>
            </p:cNvGrpSpPr>
            <p:nvPr/>
          </p:nvGrpSpPr>
          <p:grpSpPr>
            <a:xfrm>
              <a:off x="2606702" y="5086387"/>
              <a:ext cx="1529256" cy="1279545"/>
              <a:chOff x="4146550" y="176656"/>
              <a:chExt cx="3308481" cy="2768240"/>
            </a:xfrm>
          </p:grpSpPr>
          <p:cxnSp>
            <p:nvCxnSpPr>
              <p:cNvPr id="53" name="Straight Connector 52"/>
              <p:cNvCxnSpPr>
                <a:endCxn id="61" idx="15"/>
              </p:cNvCxnSpPr>
              <p:nvPr/>
            </p:nvCxnSpPr>
            <p:spPr>
              <a:xfrm flipH="1" flipV="1">
                <a:off x="5396275" y="453870"/>
                <a:ext cx="14282" cy="304336"/>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446390" y="977111"/>
                <a:ext cx="274669" cy="9764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381794" y="773979"/>
                <a:ext cx="98657" cy="25598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54" idx="0"/>
              </p:cNvCxnSpPr>
              <p:nvPr/>
            </p:nvCxnSpPr>
            <p:spPr>
              <a:xfrm flipV="1">
                <a:off x="4727505" y="1435100"/>
                <a:ext cx="22295" cy="165072"/>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63" idx="11"/>
              </p:cNvCxnSpPr>
              <p:nvPr/>
            </p:nvCxnSpPr>
            <p:spPr>
              <a:xfrm flipH="1" flipV="1">
                <a:off x="5978391" y="535608"/>
                <a:ext cx="16952" cy="129886"/>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60" idx="14"/>
              </p:cNvCxnSpPr>
              <p:nvPr/>
            </p:nvCxnSpPr>
            <p:spPr>
              <a:xfrm flipH="1" flipV="1">
                <a:off x="5993281" y="1905808"/>
                <a:ext cx="38163" cy="290055"/>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4389023" y="2321592"/>
                <a:ext cx="20227" cy="22811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4960985" y="1726931"/>
                <a:ext cx="20227" cy="22811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548872" y="1840495"/>
                <a:ext cx="20227" cy="22811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55" idx="8"/>
              </p:cNvCxnSpPr>
              <p:nvPr/>
            </p:nvCxnSpPr>
            <p:spPr>
              <a:xfrm flipH="1" flipV="1">
                <a:off x="5115715" y="2511446"/>
                <a:ext cx="69434" cy="25600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6283646" y="2716786"/>
                <a:ext cx="20227" cy="22811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6860621" y="1544467"/>
                <a:ext cx="20227" cy="22811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Freeform 64"/>
              <p:cNvSpPr/>
              <p:nvPr/>
            </p:nvSpPr>
            <p:spPr>
              <a:xfrm>
                <a:off x="4749800" y="660400"/>
                <a:ext cx="914400" cy="812800"/>
              </a:xfrm>
              <a:custGeom>
                <a:avLst/>
                <a:gdLst>
                  <a:gd name="connsiteX0" fmla="*/ 0 w 914400"/>
                  <a:gd name="connsiteY0" fmla="*/ 774700 h 812800"/>
                  <a:gd name="connsiteX1" fmla="*/ 12700 w 914400"/>
                  <a:gd name="connsiteY1" fmla="*/ 723900 h 812800"/>
                  <a:gd name="connsiteX2" fmla="*/ 38100 w 914400"/>
                  <a:gd name="connsiteY2" fmla="*/ 685800 h 812800"/>
                  <a:gd name="connsiteX3" fmla="*/ 63500 w 914400"/>
                  <a:gd name="connsiteY3" fmla="*/ 635000 h 812800"/>
                  <a:gd name="connsiteX4" fmla="*/ 88900 w 914400"/>
                  <a:gd name="connsiteY4" fmla="*/ 596900 h 812800"/>
                  <a:gd name="connsiteX5" fmla="*/ 139700 w 914400"/>
                  <a:gd name="connsiteY5" fmla="*/ 495300 h 812800"/>
                  <a:gd name="connsiteX6" fmla="*/ 177800 w 914400"/>
                  <a:gd name="connsiteY6" fmla="*/ 457200 h 812800"/>
                  <a:gd name="connsiteX7" fmla="*/ 203200 w 914400"/>
                  <a:gd name="connsiteY7" fmla="*/ 406400 h 812800"/>
                  <a:gd name="connsiteX8" fmla="*/ 279400 w 914400"/>
                  <a:gd name="connsiteY8" fmla="*/ 355600 h 812800"/>
                  <a:gd name="connsiteX9" fmla="*/ 406400 w 914400"/>
                  <a:gd name="connsiteY9" fmla="*/ 368300 h 812800"/>
                  <a:gd name="connsiteX10" fmla="*/ 482600 w 914400"/>
                  <a:gd name="connsiteY10" fmla="*/ 393700 h 812800"/>
                  <a:gd name="connsiteX11" fmla="*/ 546100 w 914400"/>
                  <a:gd name="connsiteY11" fmla="*/ 419100 h 812800"/>
                  <a:gd name="connsiteX12" fmla="*/ 635000 w 914400"/>
                  <a:gd name="connsiteY12" fmla="*/ 457200 h 812800"/>
                  <a:gd name="connsiteX13" fmla="*/ 685800 w 914400"/>
                  <a:gd name="connsiteY13" fmla="*/ 508000 h 812800"/>
                  <a:gd name="connsiteX14" fmla="*/ 736600 w 914400"/>
                  <a:gd name="connsiteY14" fmla="*/ 533400 h 812800"/>
                  <a:gd name="connsiteX15" fmla="*/ 774700 w 914400"/>
                  <a:gd name="connsiteY15" fmla="*/ 558800 h 812800"/>
                  <a:gd name="connsiteX16" fmla="*/ 812800 w 914400"/>
                  <a:gd name="connsiteY16" fmla="*/ 647700 h 812800"/>
                  <a:gd name="connsiteX17" fmla="*/ 800100 w 914400"/>
                  <a:gd name="connsiteY17" fmla="*/ 762000 h 812800"/>
                  <a:gd name="connsiteX18" fmla="*/ 774700 w 914400"/>
                  <a:gd name="connsiteY18" fmla="*/ 800100 h 812800"/>
                  <a:gd name="connsiteX19" fmla="*/ 736600 w 914400"/>
                  <a:gd name="connsiteY19" fmla="*/ 812800 h 812800"/>
                  <a:gd name="connsiteX20" fmla="*/ 546100 w 914400"/>
                  <a:gd name="connsiteY20" fmla="*/ 787400 h 812800"/>
                  <a:gd name="connsiteX21" fmla="*/ 495300 w 914400"/>
                  <a:gd name="connsiteY21" fmla="*/ 762000 h 812800"/>
                  <a:gd name="connsiteX22" fmla="*/ 419100 w 914400"/>
                  <a:gd name="connsiteY22" fmla="*/ 711200 h 812800"/>
                  <a:gd name="connsiteX23" fmla="*/ 368300 w 914400"/>
                  <a:gd name="connsiteY23" fmla="*/ 622300 h 812800"/>
                  <a:gd name="connsiteX24" fmla="*/ 355600 w 914400"/>
                  <a:gd name="connsiteY24" fmla="*/ 571500 h 812800"/>
                  <a:gd name="connsiteX25" fmla="*/ 330200 w 914400"/>
                  <a:gd name="connsiteY25" fmla="*/ 469900 h 812800"/>
                  <a:gd name="connsiteX26" fmla="*/ 342900 w 914400"/>
                  <a:gd name="connsiteY26" fmla="*/ 381000 h 812800"/>
                  <a:gd name="connsiteX27" fmla="*/ 393700 w 914400"/>
                  <a:gd name="connsiteY27" fmla="*/ 292100 h 812800"/>
                  <a:gd name="connsiteX28" fmla="*/ 444500 w 914400"/>
                  <a:gd name="connsiteY28" fmla="*/ 228600 h 812800"/>
                  <a:gd name="connsiteX29" fmla="*/ 546100 w 914400"/>
                  <a:gd name="connsiteY29" fmla="*/ 152400 h 812800"/>
                  <a:gd name="connsiteX30" fmla="*/ 622300 w 914400"/>
                  <a:gd name="connsiteY30" fmla="*/ 127000 h 812800"/>
                  <a:gd name="connsiteX31" fmla="*/ 660400 w 914400"/>
                  <a:gd name="connsiteY31" fmla="*/ 114300 h 812800"/>
                  <a:gd name="connsiteX32" fmla="*/ 749300 w 914400"/>
                  <a:gd name="connsiteY32" fmla="*/ 101600 h 812800"/>
                  <a:gd name="connsiteX33" fmla="*/ 825500 w 914400"/>
                  <a:gd name="connsiteY33" fmla="*/ 76200 h 812800"/>
                  <a:gd name="connsiteX34" fmla="*/ 863600 w 914400"/>
                  <a:gd name="connsiteY34" fmla="*/ 38100 h 812800"/>
                  <a:gd name="connsiteX35" fmla="*/ 914400 w 914400"/>
                  <a:gd name="connsiteY35"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4400" h="812800">
                    <a:moveTo>
                      <a:pt x="0" y="774700"/>
                    </a:moveTo>
                    <a:cubicBezTo>
                      <a:pt x="4233" y="757767"/>
                      <a:pt x="5824" y="739943"/>
                      <a:pt x="12700" y="723900"/>
                    </a:cubicBezTo>
                    <a:cubicBezTo>
                      <a:pt x="18713" y="709871"/>
                      <a:pt x="30527" y="699052"/>
                      <a:pt x="38100" y="685800"/>
                    </a:cubicBezTo>
                    <a:cubicBezTo>
                      <a:pt x="47493" y="669362"/>
                      <a:pt x="54107" y="651438"/>
                      <a:pt x="63500" y="635000"/>
                    </a:cubicBezTo>
                    <a:cubicBezTo>
                      <a:pt x="71073" y="621748"/>
                      <a:pt x="81591" y="610300"/>
                      <a:pt x="88900" y="596900"/>
                    </a:cubicBezTo>
                    <a:cubicBezTo>
                      <a:pt x="107031" y="563659"/>
                      <a:pt x="112926" y="522074"/>
                      <a:pt x="139700" y="495300"/>
                    </a:cubicBezTo>
                    <a:cubicBezTo>
                      <a:pt x="152400" y="482600"/>
                      <a:pt x="167361" y="471815"/>
                      <a:pt x="177800" y="457200"/>
                    </a:cubicBezTo>
                    <a:cubicBezTo>
                      <a:pt x="188804" y="441794"/>
                      <a:pt x="189813" y="419787"/>
                      <a:pt x="203200" y="406400"/>
                    </a:cubicBezTo>
                    <a:cubicBezTo>
                      <a:pt x="224786" y="384814"/>
                      <a:pt x="279400" y="355600"/>
                      <a:pt x="279400" y="355600"/>
                    </a:cubicBezTo>
                    <a:cubicBezTo>
                      <a:pt x="321733" y="359833"/>
                      <a:pt x="364584" y="360460"/>
                      <a:pt x="406400" y="368300"/>
                    </a:cubicBezTo>
                    <a:cubicBezTo>
                      <a:pt x="432715" y="373234"/>
                      <a:pt x="457741" y="383756"/>
                      <a:pt x="482600" y="393700"/>
                    </a:cubicBezTo>
                    <a:cubicBezTo>
                      <a:pt x="503767" y="402167"/>
                      <a:pt x="525268" y="409841"/>
                      <a:pt x="546100" y="419100"/>
                    </a:cubicBezTo>
                    <a:cubicBezTo>
                      <a:pt x="640261" y="460949"/>
                      <a:pt x="556746" y="431115"/>
                      <a:pt x="635000" y="457200"/>
                    </a:cubicBezTo>
                    <a:cubicBezTo>
                      <a:pt x="651933" y="474133"/>
                      <a:pt x="666642" y="493632"/>
                      <a:pt x="685800" y="508000"/>
                    </a:cubicBezTo>
                    <a:cubicBezTo>
                      <a:pt x="700946" y="519359"/>
                      <a:pt x="720162" y="524007"/>
                      <a:pt x="736600" y="533400"/>
                    </a:cubicBezTo>
                    <a:cubicBezTo>
                      <a:pt x="749852" y="540973"/>
                      <a:pt x="762000" y="550333"/>
                      <a:pt x="774700" y="558800"/>
                    </a:cubicBezTo>
                    <a:cubicBezTo>
                      <a:pt x="779660" y="568719"/>
                      <a:pt x="812800" y="629013"/>
                      <a:pt x="812800" y="647700"/>
                    </a:cubicBezTo>
                    <a:cubicBezTo>
                      <a:pt x="812800" y="686034"/>
                      <a:pt x="809397" y="724810"/>
                      <a:pt x="800100" y="762000"/>
                    </a:cubicBezTo>
                    <a:cubicBezTo>
                      <a:pt x="796398" y="776808"/>
                      <a:pt x="786619" y="790565"/>
                      <a:pt x="774700" y="800100"/>
                    </a:cubicBezTo>
                    <a:cubicBezTo>
                      <a:pt x="764247" y="808463"/>
                      <a:pt x="749300" y="808567"/>
                      <a:pt x="736600" y="812800"/>
                    </a:cubicBezTo>
                    <a:cubicBezTo>
                      <a:pt x="692865" y="808824"/>
                      <a:pt x="599951" y="807594"/>
                      <a:pt x="546100" y="787400"/>
                    </a:cubicBezTo>
                    <a:cubicBezTo>
                      <a:pt x="528373" y="780753"/>
                      <a:pt x="511534" y="771740"/>
                      <a:pt x="495300" y="762000"/>
                    </a:cubicBezTo>
                    <a:cubicBezTo>
                      <a:pt x="469123" y="746294"/>
                      <a:pt x="419100" y="711200"/>
                      <a:pt x="419100" y="711200"/>
                    </a:cubicBezTo>
                    <a:cubicBezTo>
                      <a:pt x="398045" y="679617"/>
                      <a:pt x="382111" y="659130"/>
                      <a:pt x="368300" y="622300"/>
                    </a:cubicBezTo>
                    <a:cubicBezTo>
                      <a:pt x="362171" y="605957"/>
                      <a:pt x="360395" y="588283"/>
                      <a:pt x="355600" y="571500"/>
                    </a:cubicBezTo>
                    <a:cubicBezTo>
                      <a:pt x="329565" y="480378"/>
                      <a:pt x="356020" y="599002"/>
                      <a:pt x="330200" y="469900"/>
                    </a:cubicBezTo>
                    <a:cubicBezTo>
                      <a:pt x="334433" y="440267"/>
                      <a:pt x="335024" y="409879"/>
                      <a:pt x="342900" y="381000"/>
                    </a:cubicBezTo>
                    <a:cubicBezTo>
                      <a:pt x="348927" y="358902"/>
                      <a:pt x="378921" y="311805"/>
                      <a:pt x="393700" y="292100"/>
                    </a:cubicBezTo>
                    <a:cubicBezTo>
                      <a:pt x="409964" y="270415"/>
                      <a:pt x="424518" y="246917"/>
                      <a:pt x="444500" y="228600"/>
                    </a:cubicBezTo>
                    <a:cubicBezTo>
                      <a:pt x="475706" y="199994"/>
                      <a:pt x="505939" y="165787"/>
                      <a:pt x="546100" y="152400"/>
                    </a:cubicBezTo>
                    <a:lnTo>
                      <a:pt x="622300" y="127000"/>
                    </a:lnTo>
                    <a:cubicBezTo>
                      <a:pt x="635000" y="122767"/>
                      <a:pt x="647148" y="116193"/>
                      <a:pt x="660400" y="114300"/>
                    </a:cubicBezTo>
                    <a:lnTo>
                      <a:pt x="749300" y="101600"/>
                    </a:lnTo>
                    <a:cubicBezTo>
                      <a:pt x="774700" y="93133"/>
                      <a:pt x="806568" y="95132"/>
                      <a:pt x="825500" y="76200"/>
                    </a:cubicBezTo>
                    <a:cubicBezTo>
                      <a:pt x="838200" y="63500"/>
                      <a:pt x="849802" y="49598"/>
                      <a:pt x="863600" y="38100"/>
                    </a:cubicBezTo>
                    <a:cubicBezTo>
                      <a:pt x="949763" y="-33702"/>
                      <a:pt x="874009" y="40391"/>
                      <a:pt x="914400" y="0"/>
                    </a:cubicBez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2366143">
                <a:off x="4521200" y="1981199"/>
                <a:ext cx="914400" cy="812800"/>
              </a:xfrm>
              <a:custGeom>
                <a:avLst/>
                <a:gdLst>
                  <a:gd name="connsiteX0" fmla="*/ 0 w 914400"/>
                  <a:gd name="connsiteY0" fmla="*/ 774700 h 812800"/>
                  <a:gd name="connsiteX1" fmla="*/ 12700 w 914400"/>
                  <a:gd name="connsiteY1" fmla="*/ 723900 h 812800"/>
                  <a:gd name="connsiteX2" fmla="*/ 38100 w 914400"/>
                  <a:gd name="connsiteY2" fmla="*/ 685800 h 812800"/>
                  <a:gd name="connsiteX3" fmla="*/ 63500 w 914400"/>
                  <a:gd name="connsiteY3" fmla="*/ 635000 h 812800"/>
                  <a:gd name="connsiteX4" fmla="*/ 88900 w 914400"/>
                  <a:gd name="connsiteY4" fmla="*/ 596900 h 812800"/>
                  <a:gd name="connsiteX5" fmla="*/ 139700 w 914400"/>
                  <a:gd name="connsiteY5" fmla="*/ 495300 h 812800"/>
                  <a:gd name="connsiteX6" fmla="*/ 177800 w 914400"/>
                  <a:gd name="connsiteY6" fmla="*/ 457200 h 812800"/>
                  <a:gd name="connsiteX7" fmla="*/ 203200 w 914400"/>
                  <a:gd name="connsiteY7" fmla="*/ 406400 h 812800"/>
                  <a:gd name="connsiteX8" fmla="*/ 279400 w 914400"/>
                  <a:gd name="connsiteY8" fmla="*/ 355600 h 812800"/>
                  <a:gd name="connsiteX9" fmla="*/ 406400 w 914400"/>
                  <a:gd name="connsiteY9" fmla="*/ 368300 h 812800"/>
                  <a:gd name="connsiteX10" fmla="*/ 482600 w 914400"/>
                  <a:gd name="connsiteY10" fmla="*/ 393700 h 812800"/>
                  <a:gd name="connsiteX11" fmla="*/ 546100 w 914400"/>
                  <a:gd name="connsiteY11" fmla="*/ 419100 h 812800"/>
                  <a:gd name="connsiteX12" fmla="*/ 635000 w 914400"/>
                  <a:gd name="connsiteY12" fmla="*/ 457200 h 812800"/>
                  <a:gd name="connsiteX13" fmla="*/ 685800 w 914400"/>
                  <a:gd name="connsiteY13" fmla="*/ 508000 h 812800"/>
                  <a:gd name="connsiteX14" fmla="*/ 736600 w 914400"/>
                  <a:gd name="connsiteY14" fmla="*/ 533400 h 812800"/>
                  <a:gd name="connsiteX15" fmla="*/ 774700 w 914400"/>
                  <a:gd name="connsiteY15" fmla="*/ 558800 h 812800"/>
                  <a:gd name="connsiteX16" fmla="*/ 812800 w 914400"/>
                  <a:gd name="connsiteY16" fmla="*/ 647700 h 812800"/>
                  <a:gd name="connsiteX17" fmla="*/ 800100 w 914400"/>
                  <a:gd name="connsiteY17" fmla="*/ 762000 h 812800"/>
                  <a:gd name="connsiteX18" fmla="*/ 774700 w 914400"/>
                  <a:gd name="connsiteY18" fmla="*/ 800100 h 812800"/>
                  <a:gd name="connsiteX19" fmla="*/ 736600 w 914400"/>
                  <a:gd name="connsiteY19" fmla="*/ 812800 h 812800"/>
                  <a:gd name="connsiteX20" fmla="*/ 546100 w 914400"/>
                  <a:gd name="connsiteY20" fmla="*/ 787400 h 812800"/>
                  <a:gd name="connsiteX21" fmla="*/ 495300 w 914400"/>
                  <a:gd name="connsiteY21" fmla="*/ 762000 h 812800"/>
                  <a:gd name="connsiteX22" fmla="*/ 419100 w 914400"/>
                  <a:gd name="connsiteY22" fmla="*/ 711200 h 812800"/>
                  <a:gd name="connsiteX23" fmla="*/ 368300 w 914400"/>
                  <a:gd name="connsiteY23" fmla="*/ 622300 h 812800"/>
                  <a:gd name="connsiteX24" fmla="*/ 355600 w 914400"/>
                  <a:gd name="connsiteY24" fmla="*/ 571500 h 812800"/>
                  <a:gd name="connsiteX25" fmla="*/ 330200 w 914400"/>
                  <a:gd name="connsiteY25" fmla="*/ 469900 h 812800"/>
                  <a:gd name="connsiteX26" fmla="*/ 342900 w 914400"/>
                  <a:gd name="connsiteY26" fmla="*/ 381000 h 812800"/>
                  <a:gd name="connsiteX27" fmla="*/ 393700 w 914400"/>
                  <a:gd name="connsiteY27" fmla="*/ 292100 h 812800"/>
                  <a:gd name="connsiteX28" fmla="*/ 444500 w 914400"/>
                  <a:gd name="connsiteY28" fmla="*/ 228600 h 812800"/>
                  <a:gd name="connsiteX29" fmla="*/ 546100 w 914400"/>
                  <a:gd name="connsiteY29" fmla="*/ 152400 h 812800"/>
                  <a:gd name="connsiteX30" fmla="*/ 622300 w 914400"/>
                  <a:gd name="connsiteY30" fmla="*/ 127000 h 812800"/>
                  <a:gd name="connsiteX31" fmla="*/ 660400 w 914400"/>
                  <a:gd name="connsiteY31" fmla="*/ 114300 h 812800"/>
                  <a:gd name="connsiteX32" fmla="*/ 749300 w 914400"/>
                  <a:gd name="connsiteY32" fmla="*/ 101600 h 812800"/>
                  <a:gd name="connsiteX33" fmla="*/ 825500 w 914400"/>
                  <a:gd name="connsiteY33" fmla="*/ 76200 h 812800"/>
                  <a:gd name="connsiteX34" fmla="*/ 863600 w 914400"/>
                  <a:gd name="connsiteY34" fmla="*/ 38100 h 812800"/>
                  <a:gd name="connsiteX35" fmla="*/ 914400 w 914400"/>
                  <a:gd name="connsiteY35"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4400" h="812800">
                    <a:moveTo>
                      <a:pt x="0" y="774700"/>
                    </a:moveTo>
                    <a:cubicBezTo>
                      <a:pt x="4233" y="757767"/>
                      <a:pt x="5824" y="739943"/>
                      <a:pt x="12700" y="723900"/>
                    </a:cubicBezTo>
                    <a:cubicBezTo>
                      <a:pt x="18713" y="709871"/>
                      <a:pt x="30527" y="699052"/>
                      <a:pt x="38100" y="685800"/>
                    </a:cubicBezTo>
                    <a:cubicBezTo>
                      <a:pt x="47493" y="669362"/>
                      <a:pt x="54107" y="651438"/>
                      <a:pt x="63500" y="635000"/>
                    </a:cubicBezTo>
                    <a:cubicBezTo>
                      <a:pt x="71073" y="621748"/>
                      <a:pt x="81591" y="610300"/>
                      <a:pt x="88900" y="596900"/>
                    </a:cubicBezTo>
                    <a:cubicBezTo>
                      <a:pt x="107031" y="563659"/>
                      <a:pt x="112926" y="522074"/>
                      <a:pt x="139700" y="495300"/>
                    </a:cubicBezTo>
                    <a:cubicBezTo>
                      <a:pt x="152400" y="482600"/>
                      <a:pt x="167361" y="471815"/>
                      <a:pt x="177800" y="457200"/>
                    </a:cubicBezTo>
                    <a:cubicBezTo>
                      <a:pt x="188804" y="441794"/>
                      <a:pt x="189813" y="419787"/>
                      <a:pt x="203200" y="406400"/>
                    </a:cubicBezTo>
                    <a:cubicBezTo>
                      <a:pt x="224786" y="384814"/>
                      <a:pt x="279400" y="355600"/>
                      <a:pt x="279400" y="355600"/>
                    </a:cubicBezTo>
                    <a:cubicBezTo>
                      <a:pt x="321733" y="359833"/>
                      <a:pt x="364584" y="360460"/>
                      <a:pt x="406400" y="368300"/>
                    </a:cubicBezTo>
                    <a:cubicBezTo>
                      <a:pt x="432715" y="373234"/>
                      <a:pt x="457741" y="383756"/>
                      <a:pt x="482600" y="393700"/>
                    </a:cubicBezTo>
                    <a:cubicBezTo>
                      <a:pt x="503767" y="402167"/>
                      <a:pt x="525268" y="409841"/>
                      <a:pt x="546100" y="419100"/>
                    </a:cubicBezTo>
                    <a:cubicBezTo>
                      <a:pt x="640261" y="460949"/>
                      <a:pt x="556746" y="431115"/>
                      <a:pt x="635000" y="457200"/>
                    </a:cubicBezTo>
                    <a:cubicBezTo>
                      <a:pt x="651933" y="474133"/>
                      <a:pt x="666642" y="493632"/>
                      <a:pt x="685800" y="508000"/>
                    </a:cubicBezTo>
                    <a:cubicBezTo>
                      <a:pt x="700946" y="519359"/>
                      <a:pt x="720162" y="524007"/>
                      <a:pt x="736600" y="533400"/>
                    </a:cubicBezTo>
                    <a:cubicBezTo>
                      <a:pt x="749852" y="540973"/>
                      <a:pt x="762000" y="550333"/>
                      <a:pt x="774700" y="558800"/>
                    </a:cubicBezTo>
                    <a:cubicBezTo>
                      <a:pt x="779660" y="568719"/>
                      <a:pt x="812800" y="629013"/>
                      <a:pt x="812800" y="647700"/>
                    </a:cubicBezTo>
                    <a:cubicBezTo>
                      <a:pt x="812800" y="686034"/>
                      <a:pt x="809397" y="724810"/>
                      <a:pt x="800100" y="762000"/>
                    </a:cubicBezTo>
                    <a:cubicBezTo>
                      <a:pt x="796398" y="776808"/>
                      <a:pt x="786619" y="790565"/>
                      <a:pt x="774700" y="800100"/>
                    </a:cubicBezTo>
                    <a:cubicBezTo>
                      <a:pt x="764247" y="808463"/>
                      <a:pt x="749300" y="808567"/>
                      <a:pt x="736600" y="812800"/>
                    </a:cubicBezTo>
                    <a:cubicBezTo>
                      <a:pt x="692865" y="808824"/>
                      <a:pt x="599951" y="807594"/>
                      <a:pt x="546100" y="787400"/>
                    </a:cubicBezTo>
                    <a:cubicBezTo>
                      <a:pt x="528373" y="780753"/>
                      <a:pt x="511534" y="771740"/>
                      <a:pt x="495300" y="762000"/>
                    </a:cubicBezTo>
                    <a:cubicBezTo>
                      <a:pt x="469123" y="746294"/>
                      <a:pt x="419100" y="711200"/>
                      <a:pt x="419100" y="711200"/>
                    </a:cubicBezTo>
                    <a:cubicBezTo>
                      <a:pt x="398045" y="679617"/>
                      <a:pt x="382111" y="659130"/>
                      <a:pt x="368300" y="622300"/>
                    </a:cubicBezTo>
                    <a:cubicBezTo>
                      <a:pt x="362171" y="605957"/>
                      <a:pt x="360395" y="588283"/>
                      <a:pt x="355600" y="571500"/>
                    </a:cubicBezTo>
                    <a:cubicBezTo>
                      <a:pt x="329565" y="480378"/>
                      <a:pt x="356020" y="599002"/>
                      <a:pt x="330200" y="469900"/>
                    </a:cubicBezTo>
                    <a:cubicBezTo>
                      <a:pt x="334433" y="440267"/>
                      <a:pt x="335024" y="409879"/>
                      <a:pt x="342900" y="381000"/>
                    </a:cubicBezTo>
                    <a:cubicBezTo>
                      <a:pt x="348927" y="358902"/>
                      <a:pt x="378921" y="311805"/>
                      <a:pt x="393700" y="292100"/>
                    </a:cubicBezTo>
                    <a:cubicBezTo>
                      <a:pt x="409964" y="270415"/>
                      <a:pt x="424518" y="246917"/>
                      <a:pt x="444500" y="228600"/>
                    </a:cubicBezTo>
                    <a:cubicBezTo>
                      <a:pt x="475706" y="199994"/>
                      <a:pt x="505939" y="165787"/>
                      <a:pt x="546100" y="152400"/>
                    </a:cubicBezTo>
                    <a:lnTo>
                      <a:pt x="622300" y="127000"/>
                    </a:lnTo>
                    <a:cubicBezTo>
                      <a:pt x="635000" y="122767"/>
                      <a:pt x="647148" y="116193"/>
                      <a:pt x="660400" y="114300"/>
                    </a:cubicBezTo>
                    <a:lnTo>
                      <a:pt x="749300" y="101600"/>
                    </a:lnTo>
                    <a:cubicBezTo>
                      <a:pt x="774700" y="93133"/>
                      <a:pt x="806568" y="95132"/>
                      <a:pt x="825500" y="76200"/>
                    </a:cubicBezTo>
                    <a:cubicBezTo>
                      <a:pt x="838200" y="63500"/>
                      <a:pt x="849802" y="49598"/>
                      <a:pt x="863600" y="38100"/>
                    </a:cubicBezTo>
                    <a:cubicBezTo>
                      <a:pt x="949763" y="-33702"/>
                      <a:pt x="874009" y="40391"/>
                      <a:pt x="914400" y="0"/>
                    </a:cubicBez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11577720">
                <a:off x="6197011" y="2097709"/>
                <a:ext cx="914400" cy="812800"/>
              </a:xfrm>
              <a:custGeom>
                <a:avLst/>
                <a:gdLst>
                  <a:gd name="connsiteX0" fmla="*/ 0 w 914400"/>
                  <a:gd name="connsiteY0" fmla="*/ 774700 h 812800"/>
                  <a:gd name="connsiteX1" fmla="*/ 12700 w 914400"/>
                  <a:gd name="connsiteY1" fmla="*/ 723900 h 812800"/>
                  <a:gd name="connsiteX2" fmla="*/ 38100 w 914400"/>
                  <a:gd name="connsiteY2" fmla="*/ 685800 h 812800"/>
                  <a:gd name="connsiteX3" fmla="*/ 63500 w 914400"/>
                  <a:gd name="connsiteY3" fmla="*/ 635000 h 812800"/>
                  <a:gd name="connsiteX4" fmla="*/ 88900 w 914400"/>
                  <a:gd name="connsiteY4" fmla="*/ 596900 h 812800"/>
                  <a:gd name="connsiteX5" fmla="*/ 139700 w 914400"/>
                  <a:gd name="connsiteY5" fmla="*/ 495300 h 812800"/>
                  <a:gd name="connsiteX6" fmla="*/ 177800 w 914400"/>
                  <a:gd name="connsiteY6" fmla="*/ 457200 h 812800"/>
                  <a:gd name="connsiteX7" fmla="*/ 203200 w 914400"/>
                  <a:gd name="connsiteY7" fmla="*/ 406400 h 812800"/>
                  <a:gd name="connsiteX8" fmla="*/ 279400 w 914400"/>
                  <a:gd name="connsiteY8" fmla="*/ 355600 h 812800"/>
                  <a:gd name="connsiteX9" fmla="*/ 406400 w 914400"/>
                  <a:gd name="connsiteY9" fmla="*/ 368300 h 812800"/>
                  <a:gd name="connsiteX10" fmla="*/ 482600 w 914400"/>
                  <a:gd name="connsiteY10" fmla="*/ 393700 h 812800"/>
                  <a:gd name="connsiteX11" fmla="*/ 546100 w 914400"/>
                  <a:gd name="connsiteY11" fmla="*/ 419100 h 812800"/>
                  <a:gd name="connsiteX12" fmla="*/ 635000 w 914400"/>
                  <a:gd name="connsiteY12" fmla="*/ 457200 h 812800"/>
                  <a:gd name="connsiteX13" fmla="*/ 685800 w 914400"/>
                  <a:gd name="connsiteY13" fmla="*/ 508000 h 812800"/>
                  <a:gd name="connsiteX14" fmla="*/ 736600 w 914400"/>
                  <a:gd name="connsiteY14" fmla="*/ 533400 h 812800"/>
                  <a:gd name="connsiteX15" fmla="*/ 774700 w 914400"/>
                  <a:gd name="connsiteY15" fmla="*/ 558800 h 812800"/>
                  <a:gd name="connsiteX16" fmla="*/ 812800 w 914400"/>
                  <a:gd name="connsiteY16" fmla="*/ 647700 h 812800"/>
                  <a:gd name="connsiteX17" fmla="*/ 800100 w 914400"/>
                  <a:gd name="connsiteY17" fmla="*/ 762000 h 812800"/>
                  <a:gd name="connsiteX18" fmla="*/ 774700 w 914400"/>
                  <a:gd name="connsiteY18" fmla="*/ 800100 h 812800"/>
                  <a:gd name="connsiteX19" fmla="*/ 736600 w 914400"/>
                  <a:gd name="connsiteY19" fmla="*/ 812800 h 812800"/>
                  <a:gd name="connsiteX20" fmla="*/ 546100 w 914400"/>
                  <a:gd name="connsiteY20" fmla="*/ 787400 h 812800"/>
                  <a:gd name="connsiteX21" fmla="*/ 495300 w 914400"/>
                  <a:gd name="connsiteY21" fmla="*/ 762000 h 812800"/>
                  <a:gd name="connsiteX22" fmla="*/ 419100 w 914400"/>
                  <a:gd name="connsiteY22" fmla="*/ 711200 h 812800"/>
                  <a:gd name="connsiteX23" fmla="*/ 368300 w 914400"/>
                  <a:gd name="connsiteY23" fmla="*/ 622300 h 812800"/>
                  <a:gd name="connsiteX24" fmla="*/ 355600 w 914400"/>
                  <a:gd name="connsiteY24" fmla="*/ 571500 h 812800"/>
                  <a:gd name="connsiteX25" fmla="*/ 330200 w 914400"/>
                  <a:gd name="connsiteY25" fmla="*/ 469900 h 812800"/>
                  <a:gd name="connsiteX26" fmla="*/ 342900 w 914400"/>
                  <a:gd name="connsiteY26" fmla="*/ 381000 h 812800"/>
                  <a:gd name="connsiteX27" fmla="*/ 393700 w 914400"/>
                  <a:gd name="connsiteY27" fmla="*/ 292100 h 812800"/>
                  <a:gd name="connsiteX28" fmla="*/ 444500 w 914400"/>
                  <a:gd name="connsiteY28" fmla="*/ 228600 h 812800"/>
                  <a:gd name="connsiteX29" fmla="*/ 546100 w 914400"/>
                  <a:gd name="connsiteY29" fmla="*/ 152400 h 812800"/>
                  <a:gd name="connsiteX30" fmla="*/ 622300 w 914400"/>
                  <a:gd name="connsiteY30" fmla="*/ 127000 h 812800"/>
                  <a:gd name="connsiteX31" fmla="*/ 660400 w 914400"/>
                  <a:gd name="connsiteY31" fmla="*/ 114300 h 812800"/>
                  <a:gd name="connsiteX32" fmla="*/ 749300 w 914400"/>
                  <a:gd name="connsiteY32" fmla="*/ 101600 h 812800"/>
                  <a:gd name="connsiteX33" fmla="*/ 825500 w 914400"/>
                  <a:gd name="connsiteY33" fmla="*/ 76200 h 812800"/>
                  <a:gd name="connsiteX34" fmla="*/ 863600 w 914400"/>
                  <a:gd name="connsiteY34" fmla="*/ 38100 h 812800"/>
                  <a:gd name="connsiteX35" fmla="*/ 914400 w 914400"/>
                  <a:gd name="connsiteY35"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4400" h="812800">
                    <a:moveTo>
                      <a:pt x="0" y="774700"/>
                    </a:moveTo>
                    <a:cubicBezTo>
                      <a:pt x="4233" y="757767"/>
                      <a:pt x="5824" y="739943"/>
                      <a:pt x="12700" y="723900"/>
                    </a:cubicBezTo>
                    <a:cubicBezTo>
                      <a:pt x="18713" y="709871"/>
                      <a:pt x="30527" y="699052"/>
                      <a:pt x="38100" y="685800"/>
                    </a:cubicBezTo>
                    <a:cubicBezTo>
                      <a:pt x="47493" y="669362"/>
                      <a:pt x="54107" y="651438"/>
                      <a:pt x="63500" y="635000"/>
                    </a:cubicBezTo>
                    <a:cubicBezTo>
                      <a:pt x="71073" y="621748"/>
                      <a:pt x="81591" y="610300"/>
                      <a:pt x="88900" y="596900"/>
                    </a:cubicBezTo>
                    <a:cubicBezTo>
                      <a:pt x="107031" y="563659"/>
                      <a:pt x="112926" y="522074"/>
                      <a:pt x="139700" y="495300"/>
                    </a:cubicBezTo>
                    <a:cubicBezTo>
                      <a:pt x="152400" y="482600"/>
                      <a:pt x="167361" y="471815"/>
                      <a:pt x="177800" y="457200"/>
                    </a:cubicBezTo>
                    <a:cubicBezTo>
                      <a:pt x="188804" y="441794"/>
                      <a:pt x="189813" y="419787"/>
                      <a:pt x="203200" y="406400"/>
                    </a:cubicBezTo>
                    <a:cubicBezTo>
                      <a:pt x="224786" y="384814"/>
                      <a:pt x="279400" y="355600"/>
                      <a:pt x="279400" y="355600"/>
                    </a:cubicBezTo>
                    <a:cubicBezTo>
                      <a:pt x="321733" y="359833"/>
                      <a:pt x="364584" y="360460"/>
                      <a:pt x="406400" y="368300"/>
                    </a:cubicBezTo>
                    <a:cubicBezTo>
                      <a:pt x="432715" y="373234"/>
                      <a:pt x="457741" y="383756"/>
                      <a:pt x="482600" y="393700"/>
                    </a:cubicBezTo>
                    <a:cubicBezTo>
                      <a:pt x="503767" y="402167"/>
                      <a:pt x="525268" y="409841"/>
                      <a:pt x="546100" y="419100"/>
                    </a:cubicBezTo>
                    <a:cubicBezTo>
                      <a:pt x="640261" y="460949"/>
                      <a:pt x="556746" y="431115"/>
                      <a:pt x="635000" y="457200"/>
                    </a:cubicBezTo>
                    <a:cubicBezTo>
                      <a:pt x="651933" y="474133"/>
                      <a:pt x="666642" y="493632"/>
                      <a:pt x="685800" y="508000"/>
                    </a:cubicBezTo>
                    <a:cubicBezTo>
                      <a:pt x="700946" y="519359"/>
                      <a:pt x="720162" y="524007"/>
                      <a:pt x="736600" y="533400"/>
                    </a:cubicBezTo>
                    <a:cubicBezTo>
                      <a:pt x="749852" y="540973"/>
                      <a:pt x="762000" y="550333"/>
                      <a:pt x="774700" y="558800"/>
                    </a:cubicBezTo>
                    <a:cubicBezTo>
                      <a:pt x="779660" y="568719"/>
                      <a:pt x="812800" y="629013"/>
                      <a:pt x="812800" y="647700"/>
                    </a:cubicBezTo>
                    <a:cubicBezTo>
                      <a:pt x="812800" y="686034"/>
                      <a:pt x="809397" y="724810"/>
                      <a:pt x="800100" y="762000"/>
                    </a:cubicBezTo>
                    <a:cubicBezTo>
                      <a:pt x="796398" y="776808"/>
                      <a:pt x="786619" y="790565"/>
                      <a:pt x="774700" y="800100"/>
                    </a:cubicBezTo>
                    <a:cubicBezTo>
                      <a:pt x="764247" y="808463"/>
                      <a:pt x="749300" y="808567"/>
                      <a:pt x="736600" y="812800"/>
                    </a:cubicBezTo>
                    <a:cubicBezTo>
                      <a:pt x="692865" y="808824"/>
                      <a:pt x="599951" y="807594"/>
                      <a:pt x="546100" y="787400"/>
                    </a:cubicBezTo>
                    <a:cubicBezTo>
                      <a:pt x="528373" y="780753"/>
                      <a:pt x="511534" y="771740"/>
                      <a:pt x="495300" y="762000"/>
                    </a:cubicBezTo>
                    <a:cubicBezTo>
                      <a:pt x="469123" y="746294"/>
                      <a:pt x="419100" y="711200"/>
                      <a:pt x="419100" y="711200"/>
                    </a:cubicBezTo>
                    <a:cubicBezTo>
                      <a:pt x="398045" y="679617"/>
                      <a:pt x="382111" y="659130"/>
                      <a:pt x="368300" y="622300"/>
                    </a:cubicBezTo>
                    <a:cubicBezTo>
                      <a:pt x="362171" y="605957"/>
                      <a:pt x="360395" y="588283"/>
                      <a:pt x="355600" y="571500"/>
                    </a:cubicBezTo>
                    <a:cubicBezTo>
                      <a:pt x="329565" y="480378"/>
                      <a:pt x="356020" y="599002"/>
                      <a:pt x="330200" y="469900"/>
                    </a:cubicBezTo>
                    <a:cubicBezTo>
                      <a:pt x="334433" y="440267"/>
                      <a:pt x="335024" y="409879"/>
                      <a:pt x="342900" y="381000"/>
                    </a:cubicBezTo>
                    <a:cubicBezTo>
                      <a:pt x="348927" y="358902"/>
                      <a:pt x="378921" y="311805"/>
                      <a:pt x="393700" y="292100"/>
                    </a:cubicBezTo>
                    <a:cubicBezTo>
                      <a:pt x="409964" y="270415"/>
                      <a:pt x="424518" y="246917"/>
                      <a:pt x="444500" y="228600"/>
                    </a:cubicBezTo>
                    <a:cubicBezTo>
                      <a:pt x="475706" y="199994"/>
                      <a:pt x="505939" y="165787"/>
                      <a:pt x="546100" y="152400"/>
                    </a:cubicBezTo>
                    <a:lnTo>
                      <a:pt x="622300" y="127000"/>
                    </a:lnTo>
                    <a:cubicBezTo>
                      <a:pt x="635000" y="122767"/>
                      <a:pt x="647148" y="116193"/>
                      <a:pt x="660400" y="114300"/>
                    </a:cubicBezTo>
                    <a:lnTo>
                      <a:pt x="749300" y="101600"/>
                    </a:lnTo>
                    <a:cubicBezTo>
                      <a:pt x="774700" y="93133"/>
                      <a:pt x="806568" y="95132"/>
                      <a:pt x="825500" y="76200"/>
                    </a:cubicBezTo>
                    <a:cubicBezTo>
                      <a:pt x="838200" y="63500"/>
                      <a:pt x="849802" y="49598"/>
                      <a:pt x="863600" y="38100"/>
                    </a:cubicBezTo>
                    <a:cubicBezTo>
                      <a:pt x="949763" y="-33702"/>
                      <a:pt x="874009" y="40391"/>
                      <a:pt x="914400" y="0"/>
                    </a:cubicBez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20353373">
                <a:off x="6540631" y="254000"/>
                <a:ext cx="914400" cy="812800"/>
              </a:xfrm>
              <a:custGeom>
                <a:avLst/>
                <a:gdLst>
                  <a:gd name="connsiteX0" fmla="*/ 0 w 914400"/>
                  <a:gd name="connsiteY0" fmla="*/ 774700 h 812800"/>
                  <a:gd name="connsiteX1" fmla="*/ 12700 w 914400"/>
                  <a:gd name="connsiteY1" fmla="*/ 723900 h 812800"/>
                  <a:gd name="connsiteX2" fmla="*/ 38100 w 914400"/>
                  <a:gd name="connsiteY2" fmla="*/ 685800 h 812800"/>
                  <a:gd name="connsiteX3" fmla="*/ 63500 w 914400"/>
                  <a:gd name="connsiteY3" fmla="*/ 635000 h 812800"/>
                  <a:gd name="connsiteX4" fmla="*/ 88900 w 914400"/>
                  <a:gd name="connsiteY4" fmla="*/ 596900 h 812800"/>
                  <a:gd name="connsiteX5" fmla="*/ 139700 w 914400"/>
                  <a:gd name="connsiteY5" fmla="*/ 495300 h 812800"/>
                  <a:gd name="connsiteX6" fmla="*/ 177800 w 914400"/>
                  <a:gd name="connsiteY6" fmla="*/ 457200 h 812800"/>
                  <a:gd name="connsiteX7" fmla="*/ 203200 w 914400"/>
                  <a:gd name="connsiteY7" fmla="*/ 406400 h 812800"/>
                  <a:gd name="connsiteX8" fmla="*/ 279400 w 914400"/>
                  <a:gd name="connsiteY8" fmla="*/ 355600 h 812800"/>
                  <a:gd name="connsiteX9" fmla="*/ 406400 w 914400"/>
                  <a:gd name="connsiteY9" fmla="*/ 368300 h 812800"/>
                  <a:gd name="connsiteX10" fmla="*/ 482600 w 914400"/>
                  <a:gd name="connsiteY10" fmla="*/ 393700 h 812800"/>
                  <a:gd name="connsiteX11" fmla="*/ 546100 w 914400"/>
                  <a:gd name="connsiteY11" fmla="*/ 419100 h 812800"/>
                  <a:gd name="connsiteX12" fmla="*/ 635000 w 914400"/>
                  <a:gd name="connsiteY12" fmla="*/ 457200 h 812800"/>
                  <a:gd name="connsiteX13" fmla="*/ 685800 w 914400"/>
                  <a:gd name="connsiteY13" fmla="*/ 508000 h 812800"/>
                  <a:gd name="connsiteX14" fmla="*/ 736600 w 914400"/>
                  <a:gd name="connsiteY14" fmla="*/ 533400 h 812800"/>
                  <a:gd name="connsiteX15" fmla="*/ 774700 w 914400"/>
                  <a:gd name="connsiteY15" fmla="*/ 558800 h 812800"/>
                  <a:gd name="connsiteX16" fmla="*/ 812800 w 914400"/>
                  <a:gd name="connsiteY16" fmla="*/ 647700 h 812800"/>
                  <a:gd name="connsiteX17" fmla="*/ 800100 w 914400"/>
                  <a:gd name="connsiteY17" fmla="*/ 762000 h 812800"/>
                  <a:gd name="connsiteX18" fmla="*/ 774700 w 914400"/>
                  <a:gd name="connsiteY18" fmla="*/ 800100 h 812800"/>
                  <a:gd name="connsiteX19" fmla="*/ 736600 w 914400"/>
                  <a:gd name="connsiteY19" fmla="*/ 812800 h 812800"/>
                  <a:gd name="connsiteX20" fmla="*/ 546100 w 914400"/>
                  <a:gd name="connsiteY20" fmla="*/ 787400 h 812800"/>
                  <a:gd name="connsiteX21" fmla="*/ 495300 w 914400"/>
                  <a:gd name="connsiteY21" fmla="*/ 762000 h 812800"/>
                  <a:gd name="connsiteX22" fmla="*/ 419100 w 914400"/>
                  <a:gd name="connsiteY22" fmla="*/ 711200 h 812800"/>
                  <a:gd name="connsiteX23" fmla="*/ 368300 w 914400"/>
                  <a:gd name="connsiteY23" fmla="*/ 622300 h 812800"/>
                  <a:gd name="connsiteX24" fmla="*/ 355600 w 914400"/>
                  <a:gd name="connsiteY24" fmla="*/ 571500 h 812800"/>
                  <a:gd name="connsiteX25" fmla="*/ 330200 w 914400"/>
                  <a:gd name="connsiteY25" fmla="*/ 469900 h 812800"/>
                  <a:gd name="connsiteX26" fmla="*/ 342900 w 914400"/>
                  <a:gd name="connsiteY26" fmla="*/ 381000 h 812800"/>
                  <a:gd name="connsiteX27" fmla="*/ 393700 w 914400"/>
                  <a:gd name="connsiteY27" fmla="*/ 292100 h 812800"/>
                  <a:gd name="connsiteX28" fmla="*/ 444500 w 914400"/>
                  <a:gd name="connsiteY28" fmla="*/ 228600 h 812800"/>
                  <a:gd name="connsiteX29" fmla="*/ 546100 w 914400"/>
                  <a:gd name="connsiteY29" fmla="*/ 152400 h 812800"/>
                  <a:gd name="connsiteX30" fmla="*/ 622300 w 914400"/>
                  <a:gd name="connsiteY30" fmla="*/ 127000 h 812800"/>
                  <a:gd name="connsiteX31" fmla="*/ 660400 w 914400"/>
                  <a:gd name="connsiteY31" fmla="*/ 114300 h 812800"/>
                  <a:gd name="connsiteX32" fmla="*/ 749300 w 914400"/>
                  <a:gd name="connsiteY32" fmla="*/ 101600 h 812800"/>
                  <a:gd name="connsiteX33" fmla="*/ 825500 w 914400"/>
                  <a:gd name="connsiteY33" fmla="*/ 76200 h 812800"/>
                  <a:gd name="connsiteX34" fmla="*/ 863600 w 914400"/>
                  <a:gd name="connsiteY34" fmla="*/ 38100 h 812800"/>
                  <a:gd name="connsiteX35" fmla="*/ 914400 w 914400"/>
                  <a:gd name="connsiteY35"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4400" h="812800">
                    <a:moveTo>
                      <a:pt x="0" y="774700"/>
                    </a:moveTo>
                    <a:cubicBezTo>
                      <a:pt x="4233" y="757767"/>
                      <a:pt x="5824" y="739943"/>
                      <a:pt x="12700" y="723900"/>
                    </a:cubicBezTo>
                    <a:cubicBezTo>
                      <a:pt x="18713" y="709871"/>
                      <a:pt x="30527" y="699052"/>
                      <a:pt x="38100" y="685800"/>
                    </a:cubicBezTo>
                    <a:cubicBezTo>
                      <a:pt x="47493" y="669362"/>
                      <a:pt x="54107" y="651438"/>
                      <a:pt x="63500" y="635000"/>
                    </a:cubicBezTo>
                    <a:cubicBezTo>
                      <a:pt x="71073" y="621748"/>
                      <a:pt x="81591" y="610300"/>
                      <a:pt x="88900" y="596900"/>
                    </a:cubicBezTo>
                    <a:cubicBezTo>
                      <a:pt x="107031" y="563659"/>
                      <a:pt x="112926" y="522074"/>
                      <a:pt x="139700" y="495300"/>
                    </a:cubicBezTo>
                    <a:cubicBezTo>
                      <a:pt x="152400" y="482600"/>
                      <a:pt x="167361" y="471815"/>
                      <a:pt x="177800" y="457200"/>
                    </a:cubicBezTo>
                    <a:cubicBezTo>
                      <a:pt x="188804" y="441794"/>
                      <a:pt x="189813" y="419787"/>
                      <a:pt x="203200" y="406400"/>
                    </a:cubicBezTo>
                    <a:cubicBezTo>
                      <a:pt x="224786" y="384814"/>
                      <a:pt x="279400" y="355600"/>
                      <a:pt x="279400" y="355600"/>
                    </a:cubicBezTo>
                    <a:cubicBezTo>
                      <a:pt x="321733" y="359833"/>
                      <a:pt x="364584" y="360460"/>
                      <a:pt x="406400" y="368300"/>
                    </a:cubicBezTo>
                    <a:cubicBezTo>
                      <a:pt x="432715" y="373234"/>
                      <a:pt x="457741" y="383756"/>
                      <a:pt x="482600" y="393700"/>
                    </a:cubicBezTo>
                    <a:cubicBezTo>
                      <a:pt x="503767" y="402167"/>
                      <a:pt x="525268" y="409841"/>
                      <a:pt x="546100" y="419100"/>
                    </a:cubicBezTo>
                    <a:cubicBezTo>
                      <a:pt x="640261" y="460949"/>
                      <a:pt x="556746" y="431115"/>
                      <a:pt x="635000" y="457200"/>
                    </a:cubicBezTo>
                    <a:cubicBezTo>
                      <a:pt x="651933" y="474133"/>
                      <a:pt x="666642" y="493632"/>
                      <a:pt x="685800" y="508000"/>
                    </a:cubicBezTo>
                    <a:cubicBezTo>
                      <a:pt x="700946" y="519359"/>
                      <a:pt x="720162" y="524007"/>
                      <a:pt x="736600" y="533400"/>
                    </a:cubicBezTo>
                    <a:cubicBezTo>
                      <a:pt x="749852" y="540973"/>
                      <a:pt x="762000" y="550333"/>
                      <a:pt x="774700" y="558800"/>
                    </a:cubicBezTo>
                    <a:cubicBezTo>
                      <a:pt x="779660" y="568719"/>
                      <a:pt x="812800" y="629013"/>
                      <a:pt x="812800" y="647700"/>
                    </a:cubicBezTo>
                    <a:cubicBezTo>
                      <a:pt x="812800" y="686034"/>
                      <a:pt x="809397" y="724810"/>
                      <a:pt x="800100" y="762000"/>
                    </a:cubicBezTo>
                    <a:cubicBezTo>
                      <a:pt x="796398" y="776808"/>
                      <a:pt x="786619" y="790565"/>
                      <a:pt x="774700" y="800100"/>
                    </a:cubicBezTo>
                    <a:cubicBezTo>
                      <a:pt x="764247" y="808463"/>
                      <a:pt x="749300" y="808567"/>
                      <a:pt x="736600" y="812800"/>
                    </a:cubicBezTo>
                    <a:cubicBezTo>
                      <a:pt x="692865" y="808824"/>
                      <a:pt x="599951" y="807594"/>
                      <a:pt x="546100" y="787400"/>
                    </a:cubicBezTo>
                    <a:cubicBezTo>
                      <a:pt x="528373" y="780753"/>
                      <a:pt x="511534" y="771740"/>
                      <a:pt x="495300" y="762000"/>
                    </a:cubicBezTo>
                    <a:cubicBezTo>
                      <a:pt x="469123" y="746294"/>
                      <a:pt x="419100" y="711200"/>
                      <a:pt x="419100" y="711200"/>
                    </a:cubicBezTo>
                    <a:cubicBezTo>
                      <a:pt x="398045" y="679617"/>
                      <a:pt x="382111" y="659130"/>
                      <a:pt x="368300" y="622300"/>
                    </a:cubicBezTo>
                    <a:cubicBezTo>
                      <a:pt x="362171" y="605957"/>
                      <a:pt x="360395" y="588283"/>
                      <a:pt x="355600" y="571500"/>
                    </a:cubicBezTo>
                    <a:cubicBezTo>
                      <a:pt x="329565" y="480378"/>
                      <a:pt x="356020" y="599002"/>
                      <a:pt x="330200" y="469900"/>
                    </a:cubicBezTo>
                    <a:cubicBezTo>
                      <a:pt x="334433" y="440267"/>
                      <a:pt x="335024" y="409879"/>
                      <a:pt x="342900" y="381000"/>
                    </a:cubicBezTo>
                    <a:cubicBezTo>
                      <a:pt x="348927" y="358902"/>
                      <a:pt x="378921" y="311805"/>
                      <a:pt x="393700" y="292100"/>
                    </a:cubicBezTo>
                    <a:cubicBezTo>
                      <a:pt x="409964" y="270415"/>
                      <a:pt x="424518" y="246917"/>
                      <a:pt x="444500" y="228600"/>
                    </a:cubicBezTo>
                    <a:cubicBezTo>
                      <a:pt x="475706" y="199994"/>
                      <a:pt x="505939" y="165787"/>
                      <a:pt x="546100" y="152400"/>
                    </a:cubicBezTo>
                    <a:lnTo>
                      <a:pt x="622300" y="127000"/>
                    </a:lnTo>
                    <a:cubicBezTo>
                      <a:pt x="635000" y="122767"/>
                      <a:pt x="647148" y="116193"/>
                      <a:pt x="660400" y="114300"/>
                    </a:cubicBezTo>
                    <a:lnTo>
                      <a:pt x="749300" y="101600"/>
                    </a:lnTo>
                    <a:cubicBezTo>
                      <a:pt x="774700" y="93133"/>
                      <a:pt x="806568" y="95132"/>
                      <a:pt x="825500" y="76200"/>
                    </a:cubicBezTo>
                    <a:cubicBezTo>
                      <a:pt x="838200" y="63500"/>
                      <a:pt x="849802" y="49598"/>
                      <a:pt x="863600" y="38100"/>
                    </a:cubicBezTo>
                    <a:cubicBezTo>
                      <a:pt x="949763" y="-33702"/>
                      <a:pt x="874009" y="40391"/>
                      <a:pt x="914400" y="0"/>
                    </a:cubicBez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4146550" y="1727143"/>
                <a:ext cx="1308100" cy="279400"/>
              </a:xfrm>
              <a:custGeom>
                <a:avLst/>
                <a:gdLst>
                  <a:gd name="connsiteX0" fmla="*/ 1308100 w 1308100"/>
                  <a:gd name="connsiteY0" fmla="*/ 139700 h 279400"/>
                  <a:gd name="connsiteX1" fmla="*/ 1193800 w 1308100"/>
                  <a:gd name="connsiteY1" fmla="*/ 50800 h 279400"/>
                  <a:gd name="connsiteX2" fmla="*/ 1155700 w 1308100"/>
                  <a:gd name="connsiteY2" fmla="*/ 38100 h 279400"/>
                  <a:gd name="connsiteX3" fmla="*/ 1104900 w 1308100"/>
                  <a:gd name="connsiteY3" fmla="*/ 12700 h 279400"/>
                  <a:gd name="connsiteX4" fmla="*/ 939800 w 1308100"/>
                  <a:gd name="connsiteY4" fmla="*/ 0 h 279400"/>
                  <a:gd name="connsiteX5" fmla="*/ 774700 w 1308100"/>
                  <a:gd name="connsiteY5" fmla="*/ 12700 h 279400"/>
                  <a:gd name="connsiteX6" fmla="*/ 736600 w 1308100"/>
                  <a:gd name="connsiteY6" fmla="*/ 38100 h 279400"/>
                  <a:gd name="connsiteX7" fmla="*/ 685800 w 1308100"/>
                  <a:gd name="connsiteY7" fmla="*/ 50800 h 279400"/>
                  <a:gd name="connsiteX8" fmla="*/ 622300 w 1308100"/>
                  <a:gd name="connsiteY8" fmla="*/ 88900 h 279400"/>
                  <a:gd name="connsiteX9" fmla="*/ 584200 w 1308100"/>
                  <a:gd name="connsiteY9" fmla="*/ 101600 h 279400"/>
                  <a:gd name="connsiteX10" fmla="*/ 546100 w 1308100"/>
                  <a:gd name="connsiteY10" fmla="*/ 152400 h 279400"/>
                  <a:gd name="connsiteX11" fmla="*/ 508000 w 1308100"/>
                  <a:gd name="connsiteY11" fmla="*/ 165100 h 279400"/>
                  <a:gd name="connsiteX12" fmla="*/ 431800 w 1308100"/>
                  <a:gd name="connsiteY12" fmla="*/ 215900 h 279400"/>
                  <a:gd name="connsiteX13" fmla="*/ 393700 w 1308100"/>
                  <a:gd name="connsiteY13" fmla="*/ 241300 h 279400"/>
                  <a:gd name="connsiteX14" fmla="*/ 190500 w 1308100"/>
                  <a:gd name="connsiteY14" fmla="*/ 279400 h 279400"/>
                  <a:gd name="connsiteX15" fmla="*/ 76200 w 1308100"/>
                  <a:gd name="connsiteY15" fmla="*/ 266700 h 279400"/>
                  <a:gd name="connsiteX16" fmla="*/ 0 w 1308100"/>
                  <a:gd name="connsiteY16" fmla="*/ 2540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8100" h="279400">
                    <a:moveTo>
                      <a:pt x="1308100" y="139700"/>
                    </a:moveTo>
                    <a:cubicBezTo>
                      <a:pt x="1291236" y="125647"/>
                      <a:pt x="1226605" y="67203"/>
                      <a:pt x="1193800" y="50800"/>
                    </a:cubicBezTo>
                    <a:cubicBezTo>
                      <a:pt x="1181826" y="44813"/>
                      <a:pt x="1168005" y="43373"/>
                      <a:pt x="1155700" y="38100"/>
                    </a:cubicBezTo>
                    <a:cubicBezTo>
                      <a:pt x="1138299" y="30642"/>
                      <a:pt x="1123544" y="15990"/>
                      <a:pt x="1104900" y="12700"/>
                    </a:cubicBezTo>
                    <a:cubicBezTo>
                      <a:pt x="1050544" y="3108"/>
                      <a:pt x="994833" y="4233"/>
                      <a:pt x="939800" y="0"/>
                    </a:cubicBezTo>
                    <a:cubicBezTo>
                      <a:pt x="884767" y="4233"/>
                      <a:pt x="828951" y="2528"/>
                      <a:pt x="774700" y="12700"/>
                    </a:cubicBezTo>
                    <a:cubicBezTo>
                      <a:pt x="759698" y="15513"/>
                      <a:pt x="750629" y="32087"/>
                      <a:pt x="736600" y="38100"/>
                    </a:cubicBezTo>
                    <a:cubicBezTo>
                      <a:pt x="720557" y="44976"/>
                      <a:pt x="702733" y="46567"/>
                      <a:pt x="685800" y="50800"/>
                    </a:cubicBezTo>
                    <a:cubicBezTo>
                      <a:pt x="664633" y="63500"/>
                      <a:pt x="644378" y="77861"/>
                      <a:pt x="622300" y="88900"/>
                    </a:cubicBezTo>
                    <a:cubicBezTo>
                      <a:pt x="610326" y="94887"/>
                      <a:pt x="594484" y="93030"/>
                      <a:pt x="584200" y="101600"/>
                    </a:cubicBezTo>
                    <a:cubicBezTo>
                      <a:pt x="567939" y="115151"/>
                      <a:pt x="562361" y="138849"/>
                      <a:pt x="546100" y="152400"/>
                    </a:cubicBezTo>
                    <a:cubicBezTo>
                      <a:pt x="535816" y="160970"/>
                      <a:pt x="519702" y="158599"/>
                      <a:pt x="508000" y="165100"/>
                    </a:cubicBezTo>
                    <a:cubicBezTo>
                      <a:pt x="481315" y="179925"/>
                      <a:pt x="457200" y="198967"/>
                      <a:pt x="431800" y="215900"/>
                    </a:cubicBezTo>
                    <a:cubicBezTo>
                      <a:pt x="419100" y="224367"/>
                      <a:pt x="408180" y="236473"/>
                      <a:pt x="393700" y="241300"/>
                    </a:cubicBezTo>
                    <a:cubicBezTo>
                      <a:pt x="277139" y="280154"/>
                      <a:pt x="344141" y="264036"/>
                      <a:pt x="190500" y="279400"/>
                    </a:cubicBezTo>
                    <a:cubicBezTo>
                      <a:pt x="152400" y="275167"/>
                      <a:pt x="114089" y="272529"/>
                      <a:pt x="76200" y="266700"/>
                    </a:cubicBezTo>
                    <a:cubicBezTo>
                      <a:pt x="-19698" y="251947"/>
                      <a:pt x="60746" y="254000"/>
                      <a:pt x="0" y="254000"/>
                    </a:cubicBez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23734">
                <a:off x="5353628" y="1104872"/>
                <a:ext cx="1308100" cy="279400"/>
              </a:xfrm>
              <a:custGeom>
                <a:avLst/>
                <a:gdLst>
                  <a:gd name="connsiteX0" fmla="*/ 1308100 w 1308100"/>
                  <a:gd name="connsiteY0" fmla="*/ 139700 h 279400"/>
                  <a:gd name="connsiteX1" fmla="*/ 1193800 w 1308100"/>
                  <a:gd name="connsiteY1" fmla="*/ 50800 h 279400"/>
                  <a:gd name="connsiteX2" fmla="*/ 1155700 w 1308100"/>
                  <a:gd name="connsiteY2" fmla="*/ 38100 h 279400"/>
                  <a:gd name="connsiteX3" fmla="*/ 1104900 w 1308100"/>
                  <a:gd name="connsiteY3" fmla="*/ 12700 h 279400"/>
                  <a:gd name="connsiteX4" fmla="*/ 939800 w 1308100"/>
                  <a:gd name="connsiteY4" fmla="*/ 0 h 279400"/>
                  <a:gd name="connsiteX5" fmla="*/ 774700 w 1308100"/>
                  <a:gd name="connsiteY5" fmla="*/ 12700 h 279400"/>
                  <a:gd name="connsiteX6" fmla="*/ 736600 w 1308100"/>
                  <a:gd name="connsiteY6" fmla="*/ 38100 h 279400"/>
                  <a:gd name="connsiteX7" fmla="*/ 685800 w 1308100"/>
                  <a:gd name="connsiteY7" fmla="*/ 50800 h 279400"/>
                  <a:gd name="connsiteX8" fmla="*/ 622300 w 1308100"/>
                  <a:gd name="connsiteY8" fmla="*/ 88900 h 279400"/>
                  <a:gd name="connsiteX9" fmla="*/ 584200 w 1308100"/>
                  <a:gd name="connsiteY9" fmla="*/ 101600 h 279400"/>
                  <a:gd name="connsiteX10" fmla="*/ 546100 w 1308100"/>
                  <a:gd name="connsiteY10" fmla="*/ 152400 h 279400"/>
                  <a:gd name="connsiteX11" fmla="*/ 508000 w 1308100"/>
                  <a:gd name="connsiteY11" fmla="*/ 165100 h 279400"/>
                  <a:gd name="connsiteX12" fmla="*/ 431800 w 1308100"/>
                  <a:gd name="connsiteY12" fmla="*/ 215900 h 279400"/>
                  <a:gd name="connsiteX13" fmla="*/ 393700 w 1308100"/>
                  <a:gd name="connsiteY13" fmla="*/ 241300 h 279400"/>
                  <a:gd name="connsiteX14" fmla="*/ 190500 w 1308100"/>
                  <a:gd name="connsiteY14" fmla="*/ 279400 h 279400"/>
                  <a:gd name="connsiteX15" fmla="*/ 76200 w 1308100"/>
                  <a:gd name="connsiteY15" fmla="*/ 266700 h 279400"/>
                  <a:gd name="connsiteX16" fmla="*/ 0 w 1308100"/>
                  <a:gd name="connsiteY16" fmla="*/ 2540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8100" h="279400">
                    <a:moveTo>
                      <a:pt x="1308100" y="139700"/>
                    </a:moveTo>
                    <a:cubicBezTo>
                      <a:pt x="1291236" y="125647"/>
                      <a:pt x="1226605" y="67203"/>
                      <a:pt x="1193800" y="50800"/>
                    </a:cubicBezTo>
                    <a:cubicBezTo>
                      <a:pt x="1181826" y="44813"/>
                      <a:pt x="1168005" y="43373"/>
                      <a:pt x="1155700" y="38100"/>
                    </a:cubicBezTo>
                    <a:cubicBezTo>
                      <a:pt x="1138299" y="30642"/>
                      <a:pt x="1123544" y="15990"/>
                      <a:pt x="1104900" y="12700"/>
                    </a:cubicBezTo>
                    <a:cubicBezTo>
                      <a:pt x="1050544" y="3108"/>
                      <a:pt x="994833" y="4233"/>
                      <a:pt x="939800" y="0"/>
                    </a:cubicBezTo>
                    <a:cubicBezTo>
                      <a:pt x="884767" y="4233"/>
                      <a:pt x="828951" y="2528"/>
                      <a:pt x="774700" y="12700"/>
                    </a:cubicBezTo>
                    <a:cubicBezTo>
                      <a:pt x="759698" y="15513"/>
                      <a:pt x="750629" y="32087"/>
                      <a:pt x="736600" y="38100"/>
                    </a:cubicBezTo>
                    <a:cubicBezTo>
                      <a:pt x="720557" y="44976"/>
                      <a:pt x="702733" y="46567"/>
                      <a:pt x="685800" y="50800"/>
                    </a:cubicBezTo>
                    <a:cubicBezTo>
                      <a:pt x="664633" y="63500"/>
                      <a:pt x="644378" y="77861"/>
                      <a:pt x="622300" y="88900"/>
                    </a:cubicBezTo>
                    <a:cubicBezTo>
                      <a:pt x="610326" y="94887"/>
                      <a:pt x="594484" y="93030"/>
                      <a:pt x="584200" y="101600"/>
                    </a:cubicBezTo>
                    <a:cubicBezTo>
                      <a:pt x="567939" y="115151"/>
                      <a:pt x="562361" y="138849"/>
                      <a:pt x="546100" y="152400"/>
                    </a:cubicBezTo>
                    <a:cubicBezTo>
                      <a:pt x="535816" y="160970"/>
                      <a:pt x="519702" y="158599"/>
                      <a:pt x="508000" y="165100"/>
                    </a:cubicBezTo>
                    <a:cubicBezTo>
                      <a:pt x="481315" y="179925"/>
                      <a:pt x="457200" y="198967"/>
                      <a:pt x="431800" y="215900"/>
                    </a:cubicBezTo>
                    <a:cubicBezTo>
                      <a:pt x="419100" y="224367"/>
                      <a:pt x="408180" y="236473"/>
                      <a:pt x="393700" y="241300"/>
                    </a:cubicBezTo>
                    <a:cubicBezTo>
                      <a:pt x="277139" y="280154"/>
                      <a:pt x="344141" y="264036"/>
                      <a:pt x="190500" y="279400"/>
                    </a:cubicBezTo>
                    <a:cubicBezTo>
                      <a:pt x="152400" y="275167"/>
                      <a:pt x="114089" y="272529"/>
                      <a:pt x="76200" y="266700"/>
                    </a:cubicBezTo>
                    <a:cubicBezTo>
                      <a:pt x="-19698" y="251947"/>
                      <a:pt x="60746" y="254000"/>
                      <a:pt x="0" y="254000"/>
                    </a:cubicBez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21009594">
                <a:off x="5810250" y="1839298"/>
                <a:ext cx="1308100" cy="279400"/>
              </a:xfrm>
              <a:custGeom>
                <a:avLst/>
                <a:gdLst>
                  <a:gd name="connsiteX0" fmla="*/ 1308100 w 1308100"/>
                  <a:gd name="connsiteY0" fmla="*/ 139700 h 279400"/>
                  <a:gd name="connsiteX1" fmla="*/ 1193800 w 1308100"/>
                  <a:gd name="connsiteY1" fmla="*/ 50800 h 279400"/>
                  <a:gd name="connsiteX2" fmla="*/ 1155700 w 1308100"/>
                  <a:gd name="connsiteY2" fmla="*/ 38100 h 279400"/>
                  <a:gd name="connsiteX3" fmla="*/ 1104900 w 1308100"/>
                  <a:gd name="connsiteY3" fmla="*/ 12700 h 279400"/>
                  <a:gd name="connsiteX4" fmla="*/ 939800 w 1308100"/>
                  <a:gd name="connsiteY4" fmla="*/ 0 h 279400"/>
                  <a:gd name="connsiteX5" fmla="*/ 774700 w 1308100"/>
                  <a:gd name="connsiteY5" fmla="*/ 12700 h 279400"/>
                  <a:gd name="connsiteX6" fmla="*/ 736600 w 1308100"/>
                  <a:gd name="connsiteY6" fmla="*/ 38100 h 279400"/>
                  <a:gd name="connsiteX7" fmla="*/ 685800 w 1308100"/>
                  <a:gd name="connsiteY7" fmla="*/ 50800 h 279400"/>
                  <a:gd name="connsiteX8" fmla="*/ 622300 w 1308100"/>
                  <a:gd name="connsiteY8" fmla="*/ 88900 h 279400"/>
                  <a:gd name="connsiteX9" fmla="*/ 584200 w 1308100"/>
                  <a:gd name="connsiteY9" fmla="*/ 101600 h 279400"/>
                  <a:gd name="connsiteX10" fmla="*/ 546100 w 1308100"/>
                  <a:gd name="connsiteY10" fmla="*/ 152400 h 279400"/>
                  <a:gd name="connsiteX11" fmla="*/ 508000 w 1308100"/>
                  <a:gd name="connsiteY11" fmla="*/ 165100 h 279400"/>
                  <a:gd name="connsiteX12" fmla="*/ 431800 w 1308100"/>
                  <a:gd name="connsiteY12" fmla="*/ 215900 h 279400"/>
                  <a:gd name="connsiteX13" fmla="*/ 393700 w 1308100"/>
                  <a:gd name="connsiteY13" fmla="*/ 241300 h 279400"/>
                  <a:gd name="connsiteX14" fmla="*/ 190500 w 1308100"/>
                  <a:gd name="connsiteY14" fmla="*/ 279400 h 279400"/>
                  <a:gd name="connsiteX15" fmla="*/ 76200 w 1308100"/>
                  <a:gd name="connsiteY15" fmla="*/ 266700 h 279400"/>
                  <a:gd name="connsiteX16" fmla="*/ 0 w 1308100"/>
                  <a:gd name="connsiteY16" fmla="*/ 2540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8100" h="279400">
                    <a:moveTo>
                      <a:pt x="1308100" y="139700"/>
                    </a:moveTo>
                    <a:cubicBezTo>
                      <a:pt x="1291236" y="125647"/>
                      <a:pt x="1226605" y="67203"/>
                      <a:pt x="1193800" y="50800"/>
                    </a:cubicBezTo>
                    <a:cubicBezTo>
                      <a:pt x="1181826" y="44813"/>
                      <a:pt x="1168005" y="43373"/>
                      <a:pt x="1155700" y="38100"/>
                    </a:cubicBezTo>
                    <a:cubicBezTo>
                      <a:pt x="1138299" y="30642"/>
                      <a:pt x="1123544" y="15990"/>
                      <a:pt x="1104900" y="12700"/>
                    </a:cubicBezTo>
                    <a:cubicBezTo>
                      <a:pt x="1050544" y="3108"/>
                      <a:pt x="994833" y="4233"/>
                      <a:pt x="939800" y="0"/>
                    </a:cubicBezTo>
                    <a:cubicBezTo>
                      <a:pt x="884767" y="4233"/>
                      <a:pt x="828951" y="2528"/>
                      <a:pt x="774700" y="12700"/>
                    </a:cubicBezTo>
                    <a:cubicBezTo>
                      <a:pt x="759698" y="15513"/>
                      <a:pt x="750629" y="32087"/>
                      <a:pt x="736600" y="38100"/>
                    </a:cubicBezTo>
                    <a:cubicBezTo>
                      <a:pt x="720557" y="44976"/>
                      <a:pt x="702733" y="46567"/>
                      <a:pt x="685800" y="50800"/>
                    </a:cubicBezTo>
                    <a:cubicBezTo>
                      <a:pt x="664633" y="63500"/>
                      <a:pt x="644378" y="77861"/>
                      <a:pt x="622300" y="88900"/>
                    </a:cubicBezTo>
                    <a:cubicBezTo>
                      <a:pt x="610326" y="94887"/>
                      <a:pt x="594484" y="93030"/>
                      <a:pt x="584200" y="101600"/>
                    </a:cubicBezTo>
                    <a:cubicBezTo>
                      <a:pt x="567939" y="115151"/>
                      <a:pt x="562361" y="138849"/>
                      <a:pt x="546100" y="152400"/>
                    </a:cubicBezTo>
                    <a:cubicBezTo>
                      <a:pt x="535816" y="160970"/>
                      <a:pt x="519702" y="158599"/>
                      <a:pt x="508000" y="165100"/>
                    </a:cubicBezTo>
                    <a:cubicBezTo>
                      <a:pt x="481315" y="179925"/>
                      <a:pt x="457200" y="198967"/>
                      <a:pt x="431800" y="215900"/>
                    </a:cubicBezTo>
                    <a:cubicBezTo>
                      <a:pt x="419100" y="224367"/>
                      <a:pt x="408180" y="236473"/>
                      <a:pt x="393700" y="241300"/>
                    </a:cubicBezTo>
                    <a:cubicBezTo>
                      <a:pt x="277139" y="280154"/>
                      <a:pt x="344141" y="264036"/>
                      <a:pt x="190500" y="279400"/>
                    </a:cubicBezTo>
                    <a:cubicBezTo>
                      <a:pt x="152400" y="275167"/>
                      <a:pt x="114089" y="272529"/>
                      <a:pt x="76200" y="266700"/>
                    </a:cubicBezTo>
                    <a:cubicBezTo>
                      <a:pt x="-19698" y="251947"/>
                      <a:pt x="60746" y="254000"/>
                      <a:pt x="0" y="254000"/>
                    </a:cubicBez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rot="2265085">
                <a:off x="5276870" y="567535"/>
                <a:ext cx="1308100" cy="279400"/>
              </a:xfrm>
              <a:custGeom>
                <a:avLst/>
                <a:gdLst>
                  <a:gd name="connsiteX0" fmla="*/ 1308100 w 1308100"/>
                  <a:gd name="connsiteY0" fmla="*/ 139700 h 279400"/>
                  <a:gd name="connsiteX1" fmla="*/ 1193800 w 1308100"/>
                  <a:gd name="connsiteY1" fmla="*/ 50800 h 279400"/>
                  <a:gd name="connsiteX2" fmla="*/ 1155700 w 1308100"/>
                  <a:gd name="connsiteY2" fmla="*/ 38100 h 279400"/>
                  <a:gd name="connsiteX3" fmla="*/ 1104900 w 1308100"/>
                  <a:gd name="connsiteY3" fmla="*/ 12700 h 279400"/>
                  <a:gd name="connsiteX4" fmla="*/ 939800 w 1308100"/>
                  <a:gd name="connsiteY4" fmla="*/ 0 h 279400"/>
                  <a:gd name="connsiteX5" fmla="*/ 774700 w 1308100"/>
                  <a:gd name="connsiteY5" fmla="*/ 12700 h 279400"/>
                  <a:gd name="connsiteX6" fmla="*/ 736600 w 1308100"/>
                  <a:gd name="connsiteY6" fmla="*/ 38100 h 279400"/>
                  <a:gd name="connsiteX7" fmla="*/ 685800 w 1308100"/>
                  <a:gd name="connsiteY7" fmla="*/ 50800 h 279400"/>
                  <a:gd name="connsiteX8" fmla="*/ 622300 w 1308100"/>
                  <a:gd name="connsiteY8" fmla="*/ 88900 h 279400"/>
                  <a:gd name="connsiteX9" fmla="*/ 584200 w 1308100"/>
                  <a:gd name="connsiteY9" fmla="*/ 101600 h 279400"/>
                  <a:gd name="connsiteX10" fmla="*/ 546100 w 1308100"/>
                  <a:gd name="connsiteY10" fmla="*/ 152400 h 279400"/>
                  <a:gd name="connsiteX11" fmla="*/ 508000 w 1308100"/>
                  <a:gd name="connsiteY11" fmla="*/ 165100 h 279400"/>
                  <a:gd name="connsiteX12" fmla="*/ 431800 w 1308100"/>
                  <a:gd name="connsiteY12" fmla="*/ 215900 h 279400"/>
                  <a:gd name="connsiteX13" fmla="*/ 393700 w 1308100"/>
                  <a:gd name="connsiteY13" fmla="*/ 241300 h 279400"/>
                  <a:gd name="connsiteX14" fmla="*/ 190500 w 1308100"/>
                  <a:gd name="connsiteY14" fmla="*/ 279400 h 279400"/>
                  <a:gd name="connsiteX15" fmla="*/ 76200 w 1308100"/>
                  <a:gd name="connsiteY15" fmla="*/ 266700 h 279400"/>
                  <a:gd name="connsiteX16" fmla="*/ 0 w 1308100"/>
                  <a:gd name="connsiteY16" fmla="*/ 2540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8100" h="279400">
                    <a:moveTo>
                      <a:pt x="1308100" y="139700"/>
                    </a:moveTo>
                    <a:cubicBezTo>
                      <a:pt x="1291236" y="125647"/>
                      <a:pt x="1226605" y="67203"/>
                      <a:pt x="1193800" y="50800"/>
                    </a:cubicBezTo>
                    <a:cubicBezTo>
                      <a:pt x="1181826" y="44813"/>
                      <a:pt x="1168005" y="43373"/>
                      <a:pt x="1155700" y="38100"/>
                    </a:cubicBezTo>
                    <a:cubicBezTo>
                      <a:pt x="1138299" y="30642"/>
                      <a:pt x="1123544" y="15990"/>
                      <a:pt x="1104900" y="12700"/>
                    </a:cubicBezTo>
                    <a:cubicBezTo>
                      <a:pt x="1050544" y="3108"/>
                      <a:pt x="994833" y="4233"/>
                      <a:pt x="939800" y="0"/>
                    </a:cubicBezTo>
                    <a:cubicBezTo>
                      <a:pt x="884767" y="4233"/>
                      <a:pt x="828951" y="2528"/>
                      <a:pt x="774700" y="12700"/>
                    </a:cubicBezTo>
                    <a:cubicBezTo>
                      <a:pt x="759698" y="15513"/>
                      <a:pt x="750629" y="32087"/>
                      <a:pt x="736600" y="38100"/>
                    </a:cubicBezTo>
                    <a:cubicBezTo>
                      <a:pt x="720557" y="44976"/>
                      <a:pt x="702733" y="46567"/>
                      <a:pt x="685800" y="50800"/>
                    </a:cubicBezTo>
                    <a:cubicBezTo>
                      <a:pt x="664633" y="63500"/>
                      <a:pt x="644378" y="77861"/>
                      <a:pt x="622300" y="88900"/>
                    </a:cubicBezTo>
                    <a:cubicBezTo>
                      <a:pt x="610326" y="94887"/>
                      <a:pt x="594484" y="93030"/>
                      <a:pt x="584200" y="101600"/>
                    </a:cubicBezTo>
                    <a:cubicBezTo>
                      <a:pt x="567939" y="115151"/>
                      <a:pt x="562361" y="138849"/>
                      <a:pt x="546100" y="152400"/>
                    </a:cubicBezTo>
                    <a:cubicBezTo>
                      <a:pt x="535816" y="160970"/>
                      <a:pt x="519702" y="158599"/>
                      <a:pt x="508000" y="165100"/>
                    </a:cubicBezTo>
                    <a:cubicBezTo>
                      <a:pt x="481315" y="179925"/>
                      <a:pt x="457200" y="198967"/>
                      <a:pt x="431800" y="215900"/>
                    </a:cubicBezTo>
                    <a:cubicBezTo>
                      <a:pt x="419100" y="224367"/>
                      <a:pt x="408180" y="236473"/>
                      <a:pt x="393700" y="241300"/>
                    </a:cubicBezTo>
                    <a:cubicBezTo>
                      <a:pt x="277139" y="280154"/>
                      <a:pt x="344141" y="264036"/>
                      <a:pt x="190500" y="279400"/>
                    </a:cubicBezTo>
                    <a:cubicBezTo>
                      <a:pt x="152400" y="275167"/>
                      <a:pt x="114089" y="272529"/>
                      <a:pt x="76200" y="266700"/>
                    </a:cubicBezTo>
                    <a:cubicBezTo>
                      <a:pt x="-19698" y="251947"/>
                      <a:pt x="60746" y="254000"/>
                      <a:pt x="0" y="254000"/>
                    </a:cubicBez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5771422" y="1465925"/>
                <a:ext cx="1361181" cy="444500"/>
              </a:xfrm>
              <a:custGeom>
                <a:avLst/>
                <a:gdLst>
                  <a:gd name="connsiteX0" fmla="*/ 0 w 1361181"/>
                  <a:gd name="connsiteY0" fmla="*/ 254000 h 444500"/>
                  <a:gd name="connsiteX1" fmla="*/ 12700 w 1361181"/>
                  <a:gd name="connsiteY1" fmla="*/ 317500 h 444500"/>
                  <a:gd name="connsiteX2" fmla="*/ 127000 w 1361181"/>
                  <a:gd name="connsiteY2" fmla="*/ 419100 h 444500"/>
                  <a:gd name="connsiteX3" fmla="*/ 215900 w 1361181"/>
                  <a:gd name="connsiteY3" fmla="*/ 444500 h 444500"/>
                  <a:gd name="connsiteX4" fmla="*/ 304800 w 1361181"/>
                  <a:gd name="connsiteY4" fmla="*/ 431800 h 444500"/>
                  <a:gd name="connsiteX5" fmla="*/ 368300 w 1361181"/>
                  <a:gd name="connsiteY5" fmla="*/ 355600 h 444500"/>
                  <a:gd name="connsiteX6" fmla="*/ 381000 w 1361181"/>
                  <a:gd name="connsiteY6" fmla="*/ 317500 h 444500"/>
                  <a:gd name="connsiteX7" fmla="*/ 330200 w 1361181"/>
                  <a:gd name="connsiteY7" fmla="*/ 215900 h 444500"/>
                  <a:gd name="connsiteX8" fmla="*/ 292100 w 1361181"/>
                  <a:gd name="connsiteY8" fmla="*/ 228600 h 444500"/>
                  <a:gd name="connsiteX9" fmla="*/ 279400 w 1361181"/>
                  <a:gd name="connsiteY9" fmla="*/ 266700 h 444500"/>
                  <a:gd name="connsiteX10" fmla="*/ 342900 w 1361181"/>
                  <a:gd name="connsiteY10" fmla="*/ 330200 h 444500"/>
                  <a:gd name="connsiteX11" fmla="*/ 419100 w 1361181"/>
                  <a:gd name="connsiteY11" fmla="*/ 393700 h 444500"/>
                  <a:gd name="connsiteX12" fmla="*/ 482600 w 1361181"/>
                  <a:gd name="connsiteY12" fmla="*/ 381000 h 444500"/>
                  <a:gd name="connsiteX13" fmla="*/ 508000 w 1361181"/>
                  <a:gd name="connsiteY13" fmla="*/ 304800 h 444500"/>
                  <a:gd name="connsiteX14" fmla="*/ 520700 w 1361181"/>
                  <a:gd name="connsiteY14" fmla="*/ 127000 h 444500"/>
                  <a:gd name="connsiteX15" fmla="*/ 533400 w 1361181"/>
                  <a:gd name="connsiteY15" fmla="*/ 88900 h 444500"/>
                  <a:gd name="connsiteX16" fmla="*/ 584200 w 1361181"/>
                  <a:gd name="connsiteY16" fmla="*/ 12700 h 444500"/>
                  <a:gd name="connsiteX17" fmla="*/ 622300 w 1361181"/>
                  <a:gd name="connsiteY17" fmla="*/ 0 h 444500"/>
                  <a:gd name="connsiteX18" fmla="*/ 698500 w 1361181"/>
                  <a:gd name="connsiteY18" fmla="*/ 12700 h 444500"/>
                  <a:gd name="connsiteX19" fmla="*/ 787400 w 1361181"/>
                  <a:gd name="connsiteY19" fmla="*/ 25400 h 444500"/>
                  <a:gd name="connsiteX20" fmla="*/ 889000 w 1361181"/>
                  <a:gd name="connsiteY20" fmla="*/ 50800 h 444500"/>
                  <a:gd name="connsiteX21" fmla="*/ 927100 w 1361181"/>
                  <a:gd name="connsiteY21" fmla="*/ 63500 h 444500"/>
                  <a:gd name="connsiteX22" fmla="*/ 1079500 w 1361181"/>
                  <a:gd name="connsiteY22" fmla="*/ 88900 h 444500"/>
                  <a:gd name="connsiteX23" fmla="*/ 1320800 w 1361181"/>
                  <a:gd name="connsiteY23" fmla="*/ 76200 h 444500"/>
                  <a:gd name="connsiteX24" fmla="*/ 1358900 w 1361181"/>
                  <a:gd name="connsiteY24" fmla="*/ 63500 h 444500"/>
                  <a:gd name="connsiteX25" fmla="*/ 1333500 w 1361181"/>
                  <a:gd name="connsiteY25" fmla="*/ 127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1181" h="444500">
                    <a:moveTo>
                      <a:pt x="0" y="254000"/>
                    </a:moveTo>
                    <a:cubicBezTo>
                      <a:pt x="4233" y="275167"/>
                      <a:pt x="1111" y="299289"/>
                      <a:pt x="12700" y="317500"/>
                    </a:cubicBezTo>
                    <a:cubicBezTo>
                      <a:pt x="28407" y="342183"/>
                      <a:pt x="89302" y="400251"/>
                      <a:pt x="127000" y="419100"/>
                    </a:cubicBezTo>
                    <a:cubicBezTo>
                      <a:pt x="145220" y="428210"/>
                      <a:pt x="199624" y="440431"/>
                      <a:pt x="215900" y="444500"/>
                    </a:cubicBezTo>
                    <a:cubicBezTo>
                      <a:pt x="245533" y="440267"/>
                      <a:pt x="276128" y="440402"/>
                      <a:pt x="304800" y="431800"/>
                    </a:cubicBezTo>
                    <a:cubicBezTo>
                      <a:pt x="344682" y="419835"/>
                      <a:pt x="353402" y="390362"/>
                      <a:pt x="368300" y="355600"/>
                    </a:cubicBezTo>
                    <a:cubicBezTo>
                      <a:pt x="373573" y="343295"/>
                      <a:pt x="376767" y="330200"/>
                      <a:pt x="381000" y="317500"/>
                    </a:cubicBezTo>
                    <a:cubicBezTo>
                      <a:pt x="374398" y="277890"/>
                      <a:pt x="384623" y="224971"/>
                      <a:pt x="330200" y="215900"/>
                    </a:cubicBezTo>
                    <a:cubicBezTo>
                      <a:pt x="316995" y="213699"/>
                      <a:pt x="304800" y="224367"/>
                      <a:pt x="292100" y="228600"/>
                    </a:cubicBezTo>
                    <a:cubicBezTo>
                      <a:pt x="287867" y="241300"/>
                      <a:pt x="277199" y="253495"/>
                      <a:pt x="279400" y="266700"/>
                    </a:cubicBezTo>
                    <a:cubicBezTo>
                      <a:pt x="285409" y="302752"/>
                      <a:pt x="319958" y="311082"/>
                      <a:pt x="342900" y="330200"/>
                    </a:cubicBezTo>
                    <a:cubicBezTo>
                      <a:pt x="440686" y="411688"/>
                      <a:pt x="324505" y="330637"/>
                      <a:pt x="419100" y="393700"/>
                    </a:cubicBezTo>
                    <a:cubicBezTo>
                      <a:pt x="440267" y="389467"/>
                      <a:pt x="467336" y="396264"/>
                      <a:pt x="482600" y="381000"/>
                    </a:cubicBezTo>
                    <a:cubicBezTo>
                      <a:pt x="501532" y="362068"/>
                      <a:pt x="508000" y="304800"/>
                      <a:pt x="508000" y="304800"/>
                    </a:cubicBezTo>
                    <a:cubicBezTo>
                      <a:pt x="512233" y="245533"/>
                      <a:pt x="513758" y="186011"/>
                      <a:pt x="520700" y="127000"/>
                    </a:cubicBezTo>
                    <a:cubicBezTo>
                      <a:pt x="522264" y="113705"/>
                      <a:pt x="526899" y="100602"/>
                      <a:pt x="533400" y="88900"/>
                    </a:cubicBezTo>
                    <a:cubicBezTo>
                      <a:pt x="548225" y="62215"/>
                      <a:pt x="555240" y="22353"/>
                      <a:pt x="584200" y="12700"/>
                    </a:cubicBezTo>
                    <a:lnTo>
                      <a:pt x="622300" y="0"/>
                    </a:lnTo>
                    <a:lnTo>
                      <a:pt x="698500" y="12700"/>
                    </a:lnTo>
                    <a:cubicBezTo>
                      <a:pt x="728086" y="17252"/>
                      <a:pt x="758047" y="19529"/>
                      <a:pt x="787400" y="25400"/>
                    </a:cubicBezTo>
                    <a:cubicBezTo>
                      <a:pt x="821631" y="32246"/>
                      <a:pt x="855882" y="39761"/>
                      <a:pt x="889000" y="50800"/>
                    </a:cubicBezTo>
                    <a:cubicBezTo>
                      <a:pt x="901700" y="55033"/>
                      <a:pt x="914113" y="60253"/>
                      <a:pt x="927100" y="63500"/>
                    </a:cubicBezTo>
                    <a:cubicBezTo>
                      <a:pt x="976622" y="75880"/>
                      <a:pt x="1029321" y="81732"/>
                      <a:pt x="1079500" y="88900"/>
                    </a:cubicBezTo>
                    <a:cubicBezTo>
                      <a:pt x="1159933" y="84667"/>
                      <a:pt x="1240586" y="83492"/>
                      <a:pt x="1320800" y="76200"/>
                    </a:cubicBezTo>
                    <a:cubicBezTo>
                      <a:pt x="1334132" y="74988"/>
                      <a:pt x="1352913" y="75474"/>
                      <a:pt x="1358900" y="63500"/>
                    </a:cubicBezTo>
                    <a:cubicBezTo>
                      <a:pt x="1368629" y="44042"/>
                      <a:pt x="1344789" y="23989"/>
                      <a:pt x="1333500" y="12700"/>
                    </a:cubicBez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256763">
                <a:off x="5570875" y="176656"/>
                <a:ext cx="1361181" cy="427817"/>
              </a:xfrm>
              <a:custGeom>
                <a:avLst/>
                <a:gdLst>
                  <a:gd name="connsiteX0" fmla="*/ 0 w 1361181"/>
                  <a:gd name="connsiteY0" fmla="*/ 254000 h 444500"/>
                  <a:gd name="connsiteX1" fmla="*/ 12700 w 1361181"/>
                  <a:gd name="connsiteY1" fmla="*/ 317500 h 444500"/>
                  <a:gd name="connsiteX2" fmla="*/ 127000 w 1361181"/>
                  <a:gd name="connsiteY2" fmla="*/ 419100 h 444500"/>
                  <a:gd name="connsiteX3" fmla="*/ 215900 w 1361181"/>
                  <a:gd name="connsiteY3" fmla="*/ 444500 h 444500"/>
                  <a:gd name="connsiteX4" fmla="*/ 304800 w 1361181"/>
                  <a:gd name="connsiteY4" fmla="*/ 431800 h 444500"/>
                  <a:gd name="connsiteX5" fmla="*/ 368300 w 1361181"/>
                  <a:gd name="connsiteY5" fmla="*/ 355600 h 444500"/>
                  <a:gd name="connsiteX6" fmla="*/ 381000 w 1361181"/>
                  <a:gd name="connsiteY6" fmla="*/ 317500 h 444500"/>
                  <a:gd name="connsiteX7" fmla="*/ 330200 w 1361181"/>
                  <a:gd name="connsiteY7" fmla="*/ 215900 h 444500"/>
                  <a:gd name="connsiteX8" fmla="*/ 292100 w 1361181"/>
                  <a:gd name="connsiteY8" fmla="*/ 228600 h 444500"/>
                  <a:gd name="connsiteX9" fmla="*/ 279400 w 1361181"/>
                  <a:gd name="connsiteY9" fmla="*/ 266700 h 444500"/>
                  <a:gd name="connsiteX10" fmla="*/ 342900 w 1361181"/>
                  <a:gd name="connsiteY10" fmla="*/ 330200 h 444500"/>
                  <a:gd name="connsiteX11" fmla="*/ 419100 w 1361181"/>
                  <a:gd name="connsiteY11" fmla="*/ 393700 h 444500"/>
                  <a:gd name="connsiteX12" fmla="*/ 482600 w 1361181"/>
                  <a:gd name="connsiteY12" fmla="*/ 381000 h 444500"/>
                  <a:gd name="connsiteX13" fmla="*/ 508000 w 1361181"/>
                  <a:gd name="connsiteY13" fmla="*/ 304800 h 444500"/>
                  <a:gd name="connsiteX14" fmla="*/ 520700 w 1361181"/>
                  <a:gd name="connsiteY14" fmla="*/ 127000 h 444500"/>
                  <a:gd name="connsiteX15" fmla="*/ 533400 w 1361181"/>
                  <a:gd name="connsiteY15" fmla="*/ 88900 h 444500"/>
                  <a:gd name="connsiteX16" fmla="*/ 584200 w 1361181"/>
                  <a:gd name="connsiteY16" fmla="*/ 12700 h 444500"/>
                  <a:gd name="connsiteX17" fmla="*/ 622300 w 1361181"/>
                  <a:gd name="connsiteY17" fmla="*/ 0 h 444500"/>
                  <a:gd name="connsiteX18" fmla="*/ 698500 w 1361181"/>
                  <a:gd name="connsiteY18" fmla="*/ 12700 h 444500"/>
                  <a:gd name="connsiteX19" fmla="*/ 787400 w 1361181"/>
                  <a:gd name="connsiteY19" fmla="*/ 25400 h 444500"/>
                  <a:gd name="connsiteX20" fmla="*/ 889000 w 1361181"/>
                  <a:gd name="connsiteY20" fmla="*/ 50800 h 444500"/>
                  <a:gd name="connsiteX21" fmla="*/ 927100 w 1361181"/>
                  <a:gd name="connsiteY21" fmla="*/ 63500 h 444500"/>
                  <a:gd name="connsiteX22" fmla="*/ 1079500 w 1361181"/>
                  <a:gd name="connsiteY22" fmla="*/ 88900 h 444500"/>
                  <a:gd name="connsiteX23" fmla="*/ 1320800 w 1361181"/>
                  <a:gd name="connsiteY23" fmla="*/ 76200 h 444500"/>
                  <a:gd name="connsiteX24" fmla="*/ 1358900 w 1361181"/>
                  <a:gd name="connsiteY24" fmla="*/ 63500 h 444500"/>
                  <a:gd name="connsiteX25" fmla="*/ 1333500 w 1361181"/>
                  <a:gd name="connsiteY25" fmla="*/ 127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1181" h="444500">
                    <a:moveTo>
                      <a:pt x="0" y="254000"/>
                    </a:moveTo>
                    <a:cubicBezTo>
                      <a:pt x="4233" y="275167"/>
                      <a:pt x="1111" y="299289"/>
                      <a:pt x="12700" y="317500"/>
                    </a:cubicBezTo>
                    <a:cubicBezTo>
                      <a:pt x="28407" y="342183"/>
                      <a:pt x="89302" y="400251"/>
                      <a:pt x="127000" y="419100"/>
                    </a:cubicBezTo>
                    <a:cubicBezTo>
                      <a:pt x="145220" y="428210"/>
                      <a:pt x="199624" y="440431"/>
                      <a:pt x="215900" y="444500"/>
                    </a:cubicBezTo>
                    <a:cubicBezTo>
                      <a:pt x="245533" y="440267"/>
                      <a:pt x="276128" y="440402"/>
                      <a:pt x="304800" y="431800"/>
                    </a:cubicBezTo>
                    <a:cubicBezTo>
                      <a:pt x="344682" y="419835"/>
                      <a:pt x="353402" y="390362"/>
                      <a:pt x="368300" y="355600"/>
                    </a:cubicBezTo>
                    <a:cubicBezTo>
                      <a:pt x="373573" y="343295"/>
                      <a:pt x="376767" y="330200"/>
                      <a:pt x="381000" y="317500"/>
                    </a:cubicBezTo>
                    <a:cubicBezTo>
                      <a:pt x="374398" y="277890"/>
                      <a:pt x="384623" y="224971"/>
                      <a:pt x="330200" y="215900"/>
                    </a:cubicBezTo>
                    <a:cubicBezTo>
                      <a:pt x="316995" y="213699"/>
                      <a:pt x="304800" y="224367"/>
                      <a:pt x="292100" y="228600"/>
                    </a:cubicBezTo>
                    <a:cubicBezTo>
                      <a:pt x="287867" y="241300"/>
                      <a:pt x="277199" y="253495"/>
                      <a:pt x="279400" y="266700"/>
                    </a:cubicBezTo>
                    <a:cubicBezTo>
                      <a:pt x="285409" y="302752"/>
                      <a:pt x="319958" y="311082"/>
                      <a:pt x="342900" y="330200"/>
                    </a:cubicBezTo>
                    <a:cubicBezTo>
                      <a:pt x="440686" y="411688"/>
                      <a:pt x="324505" y="330637"/>
                      <a:pt x="419100" y="393700"/>
                    </a:cubicBezTo>
                    <a:cubicBezTo>
                      <a:pt x="440267" y="389467"/>
                      <a:pt x="467336" y="396264"/>
                      <a:pt x="482600" y="381000"/>
                    </a:cubicBezTo>
                    <a:cubicBezTo>
                      <a:pt x="501532" y="362068"/>
                      <a:pt x="508000" y="304800"/>
                      <a:pt x="508000" y="304800"/>
                    </a:cubicBezTo>
                    <a:cubicBezTo>
                      <a:pt x="512233" y="245533"/>
                      <a:pt x="513758" y="186011"/>
                      <a:pt x="520700" y="127000"/>
                    </a:cubicBezTo>
                    <a:cubicBezTo>
                      <a:pt x="522264" y="113705"/>
                      <a:pt x="526899" y="100602"/>
                      <a:pt x="533400" y="88900"/>
                    </a:cubicBezTo>
                    <a:cubicBezTo>
                      <a:pt x="548225" y="62215"/>
                      <a:pt x="555240" y="22353"/>
                      <a:pt x="584200" y="12700"/>
                    </a:cubicBezTo>
                    <a:lnTo>
                      <a:pt x="622300" y="0"/>
                    </a:lnTo>
                    <a:lnTo>
                      <a:pt x="698500" y="12700"/>
                    </a:lnTo>
                    <a:cubicBezTo>
                      <a:pt x="728086" y="17252"/>
                      <a:pt x="758047" y="19529"/>
                      <a:pt x="787400" y="25400"/>
                    </a:cubicBezTo>
                    <a:cubicBezTo>
                      <a:pt x="821631" y="32246"/>
                      <a:pt x="855882" y="39761"/>
                      <a:pt x="889000" y="50800"/>
                    </a:cubicBezTo>
                    <a:cubicBezTo>
                      <a:pt x="901700" y="55033"/>
                      <a:pt x="914113" y="60253"/>
                      <a:pt x="927100" y="63500"/>
                    </a:cubicBezTo>
                    <a:cubicBezTo>
                      <a:pt x="976622" y="75880"/>
                      <a:pt x="1029321" y="81732"/>
                      <a:pt x="1079500" y="88900"/>
                    </a:cubicBezTo>
                    <a:cubicBezTo>
                      <a:pt x="1159933" y="84667"/>
                      <a:pt x="1240586" y="83492"/>
                      <a:pt x="1320800" y="76200"/>
                    </a:cubicBezTo>
                    <a:cubicBezTo>
                      <a:pt x="1334132" y="74988"/>
                      <a:pt x="1352913" y="75474"/>
                      <a:pt x="1358900" y="63500"/>
                    </a:cubicBezTo>
                    <a:cubicBezTo>
                      <a:pt x="1368629" y="44042"/>
                      <a:pt x="1344789" y="23989"/>
                      <a:pt x="1333500" y="12700"/>
                    </a:cubicBez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rot="6892842">
                <a:off x="3809843" y="1390649"/>
                <a:ext cx="1361181" cy="444500"/>
              </a:xfrm>
              <a:custGeom>
                <a:avLst/>
                <a:gdLst>
                  <a:gd name="connsiteX0" fmla="*/ 0 w 1361181"/>
                  <a:gd name="connsiteY0" fmla="*/ 254000 h 444500"/>
                  <a:gd name="connsiteX1" fmla="*/ 12700 w 1361181"/>
                  <a:gd name="connsiteY1" fmla="*/ 317500 h 444500"/>
                  <a:gd name="connsiteX2" fmla="*/ 127000 w 1361181"/>
                  <a:gd name="connsiteY2" fmla="*/ 419100 h 444500"/>
                  <a:gd name="connsiteX3" fmla="*/ 215900 w 1361181"/>
                  <a:gd name="connsiteY3" fmla="*/ 444500 h 444500"/>
                  <a:gd name="connsiteX4" fmla="*/ 304800 w 1361181"/>
                  <a:gd name="connsiteY4" fmla="*/ 431800 h 444500"/>
                  <a:gd name="connsiteX5" fmla="*/ 368300 w 1361181"/>
                  <a:gd name="connsiteY5" fmla="*/ 355600 h 444500"/>
                  <a:gd name="connsiteX6" fmla="*/ 381000 w 1361181"/>
                  <a:gd name="connsiteY6" fmla="*/ 317500 h 444500"/>
                  <a:gd name="connsiteX7" fmla="*/ 330200 w 1361181"/>
                  <a:gd name="connsiteY7" fmla="*/ 215900 h 444500"/>
                  <a:gd name="connsiteX8" fmla="*/ 292100 w 1361181"/>
                  <a:gd name="connsiteY8" fmla="*/ 228600 h 444500"/>
                  <a:gd name="connsiteX9" fmla="*/ 279400 w 1361181"/>
                  <a:gd name="connsiteY9" fmla="*/ 266700 h 444500"/>
                  <a:gd name="connsiteX10" fmla="*/ 342900 w 1361181"/>
                  <a:gd name="connsiteY10" fmla="*/ 330200 h 444500"/>
                  <a:gd name="connsiteX11" fmla="*/ 419100 w 1361181"/>
                  <a:gd name="connsiteY11" fmla="*/ 393700 h 444500"/>
                  <a:gd name="connsiteX12" fmla="*/ 482600 w 1361181"/>
                  <a:gd name="connsiteY12" fmla="*/ 381000 h 444500"/>
                  <a:gd name="connsiteX13" fmla="*/ 508000 w 1361181"/>
                  <a:gd name="connsiteY13" fmla="*/ 304800 h 444500"/>
                  <a:gd name="connsiteX14" fmla="*/ 520700 w 1361181"/>
                  <a:gd name="connsiteY14" fmla="*/ 127000 h 444500"/>
                  <a:gd name="connsiteX15" fmla="*/ 533400 w 1361181"/>
                  <a:gd name="connsiteY15" fmla="*/ 88900 h 444500"/>
                  <a:gd name="connsiteX16" fmla="*/ 584200 w 1361181"/>
                  <a:gd name="connsiteY16" fmla="*/ 12700 h 444500"/>
                  <a:gd name="connsiteX17" fmla="*/ 622300 w 1361181"/>
                  <a:gd name="connsiteY17" fmla="*/ 0 h 444500"/>
                  <a:gd name="connsiteX18" fmla="*/ 698500 w 1361181"/>
                  <a:gd name="connsiteY18" fmla="*/ 12700 h 444500"/>
                  <a:gd name="connsiteX19" fmla="*/ 787400 w 1361181"/>
                  <a:gd name="connsiteY19" fmla="*/ 25400 h 444500"/>
                  <a:gd name="connsiteX20" fmla="*/ 889000 w 1361181"/>
                  <a:gd name="connsiteY20" fmla="*/ 50800 h 444500"/>
                  <a:gd name="connsiteX21" fmla="*/ 927100 w 1361181"/>
                  <a:gd name="connsiteY21" fmla="*/ 63500 h 444500"/>
                  <a:gd name="connsiteX22" fmla="*/ 1079500 w 1361181"/>
                  <a:gd name="connsiteY22" fmla="*/ 88900 h 444500"/>
                  <a:gd name="connsiteX23" fmla="*/ 1320800 w 1361181"/>
                  <a:gd name="connsiteY23" fmla="*/ 76200 h 444500"/>
                  <a:gd name="connsiteX24" fmla="*/ 1358900 w 1361181"/>
                  <a:gd name="connsiteY24" fmla="*/ 63500 h 444500"/>
                  <a:gd name="connsiteX25" fmla="*/ 1333500 w 1361181"/>
                  <a:gd name="connsiteY25" fmla="*/ 12700 h 44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1181" h="444500">
                    <a:moveTo>
                      <a:pt x="0" y="254000"/>
                    </a:moveTo>
                    <a:cubicBezTo>
                      <a:pt x="4233" y="275167"/>
                      <a:pt x="1111" y="299289"/>
                      <a:pt x="12700" y="317500"/>
                    </a:cubicBezTo>
                    <a:cubicBezTo>
                      <a:pt x="28407" y="342183"/>
                      <a:pt x="89302" y="400251"/>
                      <a:pt x="127000" y="419100"/>
                    </a:cubicBezTo>
                    <a:cubicBezTo>
                      <a:pt x="145220" y="428210"/>
                      <a:pt x="199624" y="440431"/>
                      <a:pt x="215900" y="444500"/>
                    </a:cubicBezTo>
                    <a:cubicBezTo>
                      <a:pt x="245533" y="440267"/>
                      <a:pt x="276128" y="440402"/>
                      <a:pt x="304800" y="431800"/>
                    </a:cubicBezTo>
                    <a:cubicBezTo>
                      <a:pt x="344682" y="419835"/>
                      <a:pt x="353402" y="390362"/>
                      <a:pt x="368300" y="355600"/>
                    </a:cubicBezTo>
                    <a:cubicBezTo>
                      <a:pt x="373573" y="343295"/>
                      <a:pt x="376767" y="330200"/>
                      <a:pt x="381000" y="317500"/>
                    </a:cubicBezTo>
                    <a:cubicBezTo>
                      <a:pt x="374398" y="277890"/>
                      <a:pt x="384623" y="224971"/>
                      <a:pt x="330200" y="215900"/>
                    </a:cubicBezTo>
                    <a:cubicBezTo>
                      <a:pt x="316995" y="213699"/>
                      <a:pt x="304800" y="224367"/>
                      <a:pt x="292100" y="228600"/>
                    </a:cubicBezTo>
                    <a:cubicBezTo>
                      <a:pt x="287867" y="241300"/>
                      <a:pt x="277199" y="253495"/>
                      <a:pt x="279400" y="266700"/>
                    </a:cubicBezTo>
                    <a:cubicBezTo>
                      <a:pt x="285409" y="302752"/>
                      <a:pt x="319958" y="311082"/>
                      <a:pt x="342900" y="330200"/>
                    </a:cubicBezTo>
                    <a:cubicBezTo>
                      <a:pt x="440686" y="411688"/>
                      <a:pt x="324505" y="330637"/>
                      <a:pt x="419100" y="393700"/>
                    </a:cubicBezTo>
                    <a:cubicBezTo>
                      <a:pt x="440267" y="389467"/>
                      <a:pt x="467336" y="396264"/>
                      <a:pt x="482600" y="381000"/>
                    </a:cubicBezTo>
                    <a:cubicBezTo>
                      <a:pt x="501532" y="362068"/>
                      <a:pt x="508000" y="304800"/>
                      <a:pt x="508000" y="304800"/>
                    </a:cubicBezTo>
                    <a:cubicBezTo>
                      <a:pt x="512233" y="245533"/>
                      <a:pt x="513758" y="186011"/>
                      <a:pt x="520700" y="127000"/>
                    </a:cubicBezTo>
                    <a:cubicBezTo>
                      <a:pt x="522264" y="113705"/>
                      <a:pt x="526899" y="100602"/>
                      <a:pt x="533400" y="88900"/>
                    </a:cubicBezTo>
                    <a:cubicBezTo>
                      <a:pt x="548225" y="62215"/>
                      <a:pt x="555240" y="22353"/>
                      <a:pt x="584200" y="12700"/>
                    </a:cubicBezTo>
                    <a:lnTo>
                      <a:pt x="622300" y="0"/>
                    </a:lnTo>
                    <a:lnTo>
                      <a:pt x="698500" y="12700"/>
                    </a:lnTo>
                    <a:cubicBezTo>
                      <a:pt x="728086" y="17252"/>
                      <a:pt x="758047" y="19529"/>
                      <a:pt x="787400" y="25400"/>
                    </a:cubicBezTo>
                    <a:cubicBezTo>
                      <a:pt x="821631" y="32246"/>
                      <a:pt x="855882" y="39761"/>
                      <a:pt x="889000" y="50800"/>
                    </a:cubicBezTo>
                    <a:cubicBezTo>
                      <a:pt x="901700" y="55033"/>
                      <a:pt x="914113" y="60253"/>
                      <a:pt x="927100" y="63500"/>
                    </a:cubicBezTo>
                    <a:cubicBezTo>
                      <a:pt x="976622" y="75880"/>
                      <a:pt x="1029321" y="81732"/>
                      <a:pt x="1079500" y="88900"/>
                    </a:cubicBezTo>
                    <a:cubicBezTo>
                      <a:pt x="1159933" y="84667"/>
                      <a:pt x="1240586" y="83492"/>
                      <a:pt x="1320800" y="76200"/>
                    </a:cubicBezTo>
                    <a:cubicBezTo>
                      <a:pt x="1334132" y="74988"/>
                      <a:pt x="1352913" y="75474"/>
                      <a:pt x="1358900" y="63500"/>
                    </a:cubicBezTo>
                    <a:cubicBezTo>
                      <a:pt x="1368629" y="44042"/>
                      <a:pt x="1344789" y="23989"/>
                      <a:pt x="1333500" y="12700"/>
                    </a:cubicBez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4925634" y="2779796"/>
                <a:ext cx="2057400" cy="165100"/>
              </a:xfrm>
              <a:custGeom>
                <a:avLst/>
                <a:gdLst>
                  <a:gd name="connsiteX0" fmla="*/ 0 w 2057400"/>
                  <a:gd name="connsiteY0" fmla="*/ 0 h 165100"/>
                  <a:gd name="connsiteX1" fmla="*/ 177800 w 2057400"/>
                  <a:gd name="connsiteY1" fmla="*/ 0 h 165100"/>
                  <a:gd name="connsiteX2" fmla="*/ 431800 w 2057400"/>
                  <a:gd name="connsiteY2" fmla="*/ 12700 h 165100"/>
                  <a:gd name="connsiteX3" fmla="*/ 609600 w 2057400"/>
                  <a:gd name="connsiteY3" fmla="*/ 63500 h 165100"/>
                  <a:gd name="connsiteX4" fmla="*/ 647700 w 2057400"/>
                  <a:gd name="connsiteY4" fmla="*/ 76200 h 165100"/>
                  <a:gd name="connsiteX5" fmla="*/ 787400 w 2057400"/>
                  <a:gd name="connsiteY5" fmla="*/ 127000 h 165100"/>
                  <a:gd name="connsiteX6" fmla="*/ 901700 w 2057400"/>
                  <a:gd name="connsiteY6" fmla="*/ 139700 h 165100"/>
                  <a:gd name="connsiteX7" fmla="*/ 1016000 w 2057400"/>
                  <a:gd name="connsiteY7" fmla="*/ 165100 h 165100"/>
                  <a:gd name="connsiteX8" fmla="*/ 1600200 w 2057400"/>
                  <a:gd name="connsiteY8" fmla="*/ 139700 h 165100"/>
                  <a:gd name="connsiteX9" fmla="*/ 1663700 w 2057400"/>
                  <a:gd name="connsiteY9" fmla="*/ 127000 h 165100"/>
                  <a:gd name="connsiteX10" fmla="*/ 2057400 w 2057400"/>
                  <a:gd name="connsiteY10" fmla="*/ 1397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165100">
                    <a:moveTo>
                      <a:pt x="0" y="0"/>
                    </a:moveTo>
                    <a:cubicBezTo>
                      <a:pt x="115766" y="28941"/>
                      <a:pt x="-24315" y="0"/>
                      <a:pt x="177800" y="0"/>
                    </a:cubicBezTo>
                    <a:cubicBezTo>
                      <a:pt x="262572" y="0"/>
                      <a:pt x="347133" y="8467"/>
                      <a:pt x="431800" y="12700"/>
                    </a:cubicBezTo>
                    <a:cubicBezTo>
                      <a:pt x="559375" y="44594"/>
                      <a:pt x="500282" y="27061"/>
                      <a:pt x="609600" y="63500"/>
                    </a:cubicBezTo>
                    <a:cubicBezTo>
                      <a:pt x="622300" y="67733"/>
                      <a:pt x="635726" y="70213"/>
                      <a:pt x="647700" y="76200"/>
                    </a:cubicBezTo>
                    <a:cubicBezTo>
                      <a:pt x="705388" y="105044"/>
                      <a:pt x="713958" y="113230"/>
                      <a:pt x="787400" y="127000"/>
                    </a:cubicBezTo>
                    <a:cubicBezTo>
                      <a:pt x="825078" y="134065"/>
                      <a:pt x="863702" y="134634"/>
                      <a:pt x="901700" y="139700"/>
                    </a:cubicBezTo>
                    <a:cubicBezTo>
                      <a:pt x="976204" y="149634"/>
                      <a:pt x="961218" y="146839"/>
                      <a:pt x="1016000" y="165100"/>
                    </a:cubicBezTo>
                    <a:cubicBezTo>
                      <a:pt x="1221713" y="159540"/>
                      <a:pt x="1404177" y="167703"/>
                      <a:pt x="1600200" y="139700"/>
                    </a:cubicBezTo>
                    <a:cubicBezTo>
                      <a:pt x="1621569" y="136647"/>
                      <a:pt x="1642533" y="131233"/>
                      <a:pt x="1663700" y="127000"/>
                    </a:cubicBezTo>
                    <a:cubicBezTo>
                      <a:pt x="2040462" y="139992"/>
                      <a:pt x="1909160" y="139700"/>
                      <a:pt x="2057400" y="139700"/>
                    </a:cubicBezTo>
                  </a:path>
                </a:pathLst>
              </a:cu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2762625" y="5191508"/>
              <a:ext cx="703503" cy="673312"/>
              <a:chOff x="2882900" y="482600"/>
              <a:chExt cx="5168900" cy="5041899"/>
            </a:xfrm>
          </p:grpSpPr>
          <p:sp>
            <p:nvSpPr>
              <p:cNvPr id="105" name="Freeform 104"/>
              <p:cNvSpPr/>
              <p:nvPr/>
            </p:nvSpPr>
            <p:spPr>
              <a:xfrm>
                <a:off x="2882900" y="482600"/>
                <a:ext cx="5168900" cy="5041899"/>
              </a:xfrm>
              <a:custGeom>
                <a:avLst/>
                <a:gdLst>
                  <a:gd name="connsiteX0" fmla="*/ 1168400 w 3255907"/>
                  <a:gd name="connsiteY0" fmla="*/ 1489949 h 3527228"/>
                  <a:gd name="connsiteX1" fmla="*/ 1181100 w 3255907"/>
                  <a:gd name="connsiteY1" fmla="*/ 1388349 h 3527228"/>
                  <a:gd name="connsiteX2" fmla="*/ 1206500 w 3255907"/>
                  <a:gd name="connsiteY2" fmla="*/ 1274049 h 3527228"/>
                  <a:gd name="connsiteX3" fmla="*/ 1206500 w 3255907"/>
                  <a:gd name="connsiteY3" fmla="*/ 867649 h 3527228"/>
                  <a:gd name="connsiteX4" fmla="*/ 1181100 w 3255907"/>
                  <a:gd name="connsiteY4" fmla="*/ 804149 h 3527228"/>
                  <a:gd name="connsiteX5" fmla="*/ 1168400 w 3255907"/>
                  <a:gd name="connsiteY5" fmla="*/ 664449 h 3527228"/>
                  <a:gd name="connsiteX6" fmla="*/ 1155700 w 3255907"/>
                  <a:gd name="connsiteY6" fmla="*/ 359649 h 3527228"/>
                  <a:gd name="connsiteX7" fmla="*/ 1104900 w 3255907"/>
                  <a:gd name="connsiteY7" fmla="*/ 245349 h 3527228"/>
                  <a:gd name="connsiteX8" fmla="*/ 1054100 w 3255907"/>
                  <a:gd name="connsiteY8" fmla="*/ 156449 h 3527228"/>
                  <a:gd name="connsiteX9" fmla="*/ 1003300 w 3255907"/>
                  <a:gd name="connsiteY9" fmla="*/ 42149 h 3527228"/>
                  <a:gd name="connsiteX10" fmla="*/ 965200 w 3255907"/>
                  <a:gd name="connsiteY10" fmla="*/ 4049 h 3527228"/>
                  <a:gd name="connsiteX11" fmla="*/ 1003300 w 3255907"/>
                  <a:gd name="connsiteY11" fmla="*/ 29449 h 3527228"/>
                  <a:gd name="connsiteX12" fmla="*/ 1066800 w 3255907"/>
                  <a:gd name="connsiteY12" fmla="*/ 118349 h 3527228"/>
                  <a:gd name="connsiteX13" fmla="*/ 1117600 w 3255907"/>
                  <a:gd name="connsiteY13" fmla="*/ 194549 h 3527228"/>
                  <a:gd name="connsiteX14" fmla="*/ 1168400 w 3255907"/>
                  <a:gd name="connsiteY14" fmla="*/ 270749 h 3527228"/>
                  <a:gd name="connsiteX15" fmla="*/ 1219200 w 3255907"/>
                  <a:gd name="connsiteY15" fmla="*/ 346949 h 3527228"/>
                  <a:gd name="connsiteX16" fmla="*/ 1244600 w 3255907"/>
                  <a:gd name="connsiteY16" fmla="*/ 385049 h 3527228"/>
                  <a:gd name="connsiteX17" fmla="*/ 1257300 w 3255907"/>
                  <a:gd name="connsiteY17" fmla="*/ 423149 h 3527228"/>
                  <a:gd name="connsiteX18" fmla="*/ 1282700 w 3255907"/>
                  <a:gd name="connsiteY18" fmla="*/ 512049 h 3527228"/>
                  <a:gd name="connsiteX19" fmla="*/ 1308100 w 3255907"/>
                  <a:gd name="connsiteY19" fmla="*/ 562849 h 3527228"/>
                  <a:gd name="connsiteX20" fmla="*/ 1333500 w 3255907"/>
                  <a:gd name="connsiteY20" fmla="*/ 639049 h 3527228"/>
                  <a:gd name="connsiteX21" fmla="*/ 1358900 w 3255907"/>
                  <a:gd name="connsiteY21" fmla="*/ 829549 h 3527228"/>
                  <a:gd name="connsiteX22" fmla="*/ 1371600 w 3255907"/>
                  <a:gd name="connsiteY22" fmla="*/ 867649 h 3527228"/>
                  <a:gd name="connsiteX23" fmla="*/ 1397000 w 3255907"/>
                  <a:gd name="connsiteY23" fmla="*/ 1032749 h 3527228"/>
                  <a:gd name="connsiteX24" fmla="*/ 1409700 w 3255907"/>
                  <a:gd name="connsiteY24" fmla="*/ 1070849 h 3527228"/>
                  <a:gd name="connsiteX25" fmla="*/ 1447800 w 3255907"/>
                  <a:gd name="connsiteY25" fmla="*/ 1197849 h 3527228"/>
                  <a:gd name="connsiteX26" fmla="*/ 1473200 w 3255907"/>
                  <a:gd name="connsiteY26" fmla="*/ 1248649 h 3527228"/>
                  <a:gd name="connsiteX27" fmla="*/ 1485900 w 3255907"/>
                  <a:gd name="connsiteY27" fmla="*/ 1286749 h 3527228"/>
                  <a:gd name="connsiteX28" fmla="*/ 1511300 w 3255907"/>
                  <a:gd name="connsiteY28" fmla="*/ 1324849 h 3527228"/>
                  <a:gd name="connsiteX29" fmla="*/ 1524000 w 3255907"/>
                  <a:gd name="connsiteY29" fmla="*/ 1362949 h 3527228"/>
                  <a:gd name="connsiteX30" fmla="*/ 1574800 w 3255907"/>
                  <a:gd name="connsiteY30" fmla="*/ 1477249 h 3527228"/>
                  <a:gd name="connsiteX31" fmla="*/ 1587500 w 3255907"/>
                  <a:gd name="connsiteY31" fmla="*/ 1515349 h 3527228"/>
                  <a:gd name="connsiteX32" fmla="*/ 1600200 w 3255907"/>
                  <a:gd name="connsiteY32" fmla="*/ 1553449 h 3527228"/>
                  <a:gd name="connsiteX33" fmla="*/ 1689100 w 3255907"/>
                  <a:gd name="connsiteY33" fmla="*/ 1451849 h 3527228"/>
                  <a:gd name="connsiteX34" fmla="*/ 1752600 w 3255907"/>
                  <a:gd name="connsiteY34" fmla="*/ 1401049 h 3527228"/>
                  <a:gd name="connsiteX35" fmla="*/ 1778000 w 3255907"/>
                  <a:gd name="connsiteY35" fmla="*/ 1362949 h 3527228"/>
                  <a:gd name="connsiteX36" fmla="*/ 1816100 w 3255907"/>
                  <a:gd name="connsiteY36" fmla="*/ 1337549 h 3527228"/>
                  <a:gd name="connsiteX37" fmla="*/ 1841500 w 3255907"/>
                  <a:gd name="connsiteY37" fmla="*/ 1299449 h 3527228"/>
                  <a:gd name="connsiteX38" fmla="*/ 1955800 w 3255907"/>
                  <a:gd name="connsiteY38" fmla="*/ 1185149 h 3527228"/>
                  <a:gd name="connsiteX39" fmla="*/ 1993900 w 3255907"/>
                  <a:gd name="connsiteY39" fmla="*/ 1147049 h 3527228"/>
                  <a:gd name="connsiteX40" fmla="*/ 2019300 w 3255907"/>
                  <a:gd name="connsiteY40" fmla="*/ 1108949 h 3527228"/>
                  <a:gd name="connsiteX41" fmla="*/ 2057400 w 3255907"/>
                  <a:gd name="connsiteY41" fmla="*/ 1083549 h 3527228"/>
                  <a:gd name="connsiteX42" fmla="*/ 2120900 w 3255907"/>
                  <a:gd name="connsiteY42" fmla="*/ 969249 h 3527228"/>
                  <a:gd name="connsiteX43" fmla="*/ 2146300 w 3255907"/>
                  <a:gd name="connsiteY43" fmla="*/ 918449 h 3527228"/>
                  <a:gd name="connsiteX44" fmla="*/ 2247900 w 3255907"/>
                  <a:gd name="connsiteY44" fmla="*/ 804149 h 3527228"/>
                  <a:gd name="connsiteX45" fmla="*/ 2260600 w 3255907"/>
                  <a:gd name="connsiteY45" fmla="*/ 766049 h 3527228"/>
                  <a:gd name="connsiteX46" fmla="*/ 2273300 w 3255907"/>
                  <a:gd name="connsiteY46" fmla="*/ 715249 h 3527228"/>
                  <a:gd name="connsiteX47" fmla="*/ 2324100 w 3255907"/>
                  <a:gd name="connsiteY47" fmla="*/ 639049 h 3527228"/>
                  <a:gd name="connsiteX48" fmla="*/ 2336800 w 3255907"/>
                  <a:gd name="connsiteY48" fmla="*/ 600949 h 3527228"/>
                  <a:gd name="connsiteX49" fmla="*/ 2349500 w 3255907"/>
                  <a:gd name="connsiteY49" fmla="*/ 550149 h 3527228"/>
                  <a:gd name="connsiteX50" fmla="*/ 2387600 w 3255907"/>
                  <a:gd name="connsiteY50" fmla="*/ 499349 h 3527228"/>
                  <a:gd name="connsiteX51" fmla="*/ 2425700 w 3255907"/>
                  <a:gd name="connsiteY51" fmla="*/ 410449 h 3527228"/>
                  <a:gd name="connsiteX52" fmla="*/ 2451100 w 3255907"/>
                  <a:gd name="connsiteY52" fmla="*/ 486649 h 3527228"/>
                  <a:gd name="connsiteX53" fmla="*/ 2476500 w 3255907"/>
                  <a:gd name="connsiteY53" fmla="*/ 588249 h 3527228"/>
                  <a:gd name="connsiteX54" fmla="*/ 2501900 w 3255907"/>
                  <a:gd name="connsiteY54" fmla="*/ 677149 h 3527228"/>
                  <a:gd name="connsiteX55" fmla="*/ 2489200 w 3255907"/>
                  <a:gd name="connsiteY55" fmla="*/ 943849 h 3527228"/>
                  <a:gd name="connsiteX56" fmla="*/ 2476500 w 3255907"/>
                  <a:gd name="connsiteY56" fmla="*/ 1058149 h 3527228"/>
                  <a:gd name="connsiteX57" fmla="*/ 2425700 w 3255907"/>
                  <a:gd name="connsiteY57" fmla="*/ 1185149 h 3527228"/>
                  <a:gd name="connsiteX58" fmla="*/ 2311400 w 3255907"/>
                  <a:gd name="connsiteY58" fmla="*/ 1312149 h 3527228"/>
                  <a:gd name="connsiteX59" fmla="*/ 2273300 w 3255907"/>
                  <a:gd name="connsiteY59" fmla="*/ 1350249 h 3527228"/>
                  <a:gd name="connsiteX60" fmla="*/ 2235200 w 3255907"/>
                  <a:gd name="connsiteY60" fmla="*/ 1388349 h 3527228"/>
                  <a:gd name="connsiteX61" fmla="*/ 2222500 w 3255907"/>
                  <a:gd name="connsiteY61" fmla="*/ 1439149 h 3527228"/>
                  <a:gd name="connsiteX62" fmla="*/ 2209800 w 3255907"/>
                  <a:gd name="connsiteY62" fmla="*/ 1477249 h 3527228"/>
                  <a:gd name="connsiteX63" fmla="*/ 2197100 w 3255907"/>
                  <a:gd name="connsiteY63" fmla="*/ 1731249 h 3527228"/>
                  <a:gd name="connsiteX64" fmla="*/ 2171700 w 3255907"/>
                  <a:gd name="connsiteY64" fmla="*/ 1769349 h 3527228"/>
                  <a:gd name="connsiteX65" fmla="*/ 2209800 w 3255907"/>
                  <a:gd name="connsiteY65" fmla="*/ 1756649 h 3527228"/>
                  <a:gd name="connsiteX66" fmla="*/ 2247900 w 3255907"/>
                  <a:gd name="connsiteY66" fmla="*/ 1731249 h 3527228"/>
                  <a:gd name="connsiteX67" fmla="*/ 2286000 w 3255907"/>
                  <a:gd name="connsiteY67" fmla="*/ 1718549 h 3527228"/>
                  <a:gd name="connsiteX68" fmla="*/ 2362200 w 3255907"/>
                  <a:gd name="connsiteY68" fmla="*/ 1667749 h 3527228"/>
                  <a:gd name="connsiteX69" fmla="*/ 2413000 w 3255907"/>
                  <a:gd name="connsiteY69" fmla="*/ 1642349 h 3527228"/>
                  <a:gd name="connsiteX70" fmla="*/ 2451100 w 3255907"/>
                  <a:gd name="connsiteY70" fmla="*/ 1616949 h 3527228"/>
                  <a:gd name="connsiteX71" fmla="*/ 2489200 w 3255907"/>
                  <a:gd name="connsiteY71" fmla="*/ 1604249 h 3527228"/>
                  <a:gd name="connsiteX72" fmla="*/ 2641600 w 3255907"/>
                  <a:gd name="connsiteY72" fmla="*/ 1578849 h 3527228"/>
                  <a:gd name="connsiteX73" fmla="*/ 2692400 w 3255907"/>
                  <a:gd name="connsiteY73" fmla="*/ 1566149 h 3527228"/>
                  <a:gd name="connsiteX74" fmla="*/ 2768600 w 3255907"/>
                  <a:gd name="connsiteY74" fmla="*/ 1553449 h 3527228"/>
                  <a:gd name="connsiteX75" fmla="*/ 2806700 w 3255907"/>
                  <a:gd name="connsiteY75" fmla="*/ 1528049 h 3527228"/>
                  <a:gd name="connsiteX76" fmla="*/ 2882900 w 3255907"/>
                  <a:gd name="connsiteY76" fmla="*/ 1451849 h 3527228"/>
                  <a:gd name="connsiteX77" fmla="*/ 2971800 w 3255907"/>
                  <a:gd name="connsiteY77" fmla="*/ 1413749 h 3527228"/>
                  <a:gd name="connsiteX78" fmla="*/ 3035300 w 3255907"/>
                  <a:gd name="connsiteY78" fmla="*/ 1337549 h 3527228"/>
                  <a:gd name="connsiteX79" fmla="*/ 3073400 w 3255907"/>
                  <a:gd name="connsiteY79" fmla="*/ 1312149 h 3527228"/>
                  <a:gd name="connsiteX80" fmla="*/ 3086100 w 3255907"/>
                  <a:gd name="connsiteY80" fmla="*/ 1274049 h 3527228"/>
                  <a:gd name="connsiteX81" fmla="*/ 3073400 w 3255907"/>
                  <a:gd name="connsiteY81" fmla="*/ 1350249 h 3527228"/>
                  <a:gd name="connsiteX82" fmla="*/ 3048000 w 3255907"/>
                  <a:gd name="connsiteY82" fmla="*/ 1426449 h 3527228"/>
                  <a:gd name="connsiteX83" fmla="*/ 3022600 w 3255907"/>
                  <a:gd name="connsiteY83" fmla="*/ 1591549 h 3527228"/>
                  <a:gd name="connsiteX84" fmla="*/ 2997200 w 3255907"/>
                  <a:gd name="connsiteY84" fmla="*/ 1667749 h 3527228"/>
                  <a:gd name="connsiteX85" fmla="*/ 2971800 w 3255907"/>
                  <a:gd name="connsiteY85" fmla="*/ 1718549 h 3527228"/>
                  <a:gd name="connsiteX86" fmla="*/ 2895600 w 3255907"/>
                  <a:gd name="connsiteY86" fmla="*/ 1794749 h 3527228"/>
                  <a:gd name="connsiteX87" fmla="*/ 2857500 w 3255907"/>
                  <a:gd name="connsiteY87" fmla="*/ 1807449 h 3527228"/>
                  <a:gd name="connsiteX88" fmla="*/ 2768600 w 3255907"/>
                  <a:gd name="connsiteY88" fmla="*/ 1858249 h 3527228"/>
                  <a:gd name="connsiteX89" fmla="*/ 2717800 w 3255907"/>
                  <a:gd name="connsiteY89" fmla="*/ 1883649 h 3527228"/>
                  <a:gd name="connsiteX90" fmla="*/ 2654300 w 3255907"/>
                  <a:gd name="connsiteY90" fmla="*/ 1896349 h 3527228"/>
                  <a:gd name="connsiteX91" fmla="*/ 2616200 w 3255907"/>
                  <a:gd name="connsiteY91" fmla="*/ 1909049 h 3527228"/>
                  <a:gd name="connsiteX92" fmla="*/ 2578100 w 3255907"/>
                  <a:gd name="connsiteY92" fmla="*/ 1947149 h 3527228"/>
                  <a:gd name="connsiteX93" fmla="*/ 2501900 w 3255907"/>
                  <a:gd name="connsiteY93" fmla="*/ 1985249 h 3527228"/>
                  <a:gd name="connsiteX94" fmla="*/ 2463800 w 3255907"/>
                  <a:gd name="connsiteY94" fmla="*/ 2036049 h 3527228"/>
                  <a:gd name="connsiteX95" fmla="*/ 2425700 w 3255907"/>
                  <a:gd name="connsiteY95" fmla="*/ 2074149 h 3527228"/>
                  <a:gd name="connsiteX96" fmla="*/ 2463800 w 3255907"/>
                  <a:gd name="connsiteY96" fmla="*/ 2086849 h 3527228"/>
                  <a:gd name="connsiteX97" fmla="*/ 2616200 w 3255907"/>
                  <a:gd name="connsiteY97" fmla="*/ 2099549 h 3527228"/>
                  <a:gd name="connsiteX98" fmla="*/ 2654300 w 3255907"/>
                  <a:gd name="connsiteY98" fmla="*/ 2124949 h 3527228"/>
                  <a:gd name="connsiteX99" fmla="*/ 2705100 w 3255907"/>
                  <a:gd name="connsiteY99" fmla="*/ 2150349 h 3527228"/>
                  <a:gd name="connsiteX100" fmla="*/ 2781300 w 3255907"/>
                  <a:gd name="connsiteY100" fmla="*/ 2175749 h 3527228"/>
                  <a:gd name="connsiteX101" fmla="*/ 2819400 w 3255907"/>
                  <a:gd name="connsiteY101" fmla="*/ 2201149 h 3527228"/>
                  <a:gd name="connsiteX102" fmla="*/ 2857500 w 3255907"/>
                  <a:gd name="connsiteY102" fmla="*/ 2213849 h 3527228"/>
                  <a:gd name="connsiteX103" fmla="*/ 2997200 w 3255907"/>
                  <a:gd name="connsiteY103" fmla="*/ 2277349 h 3527228"/>
                  <a:gd name="connsiteX104" fmla="*/ 3213100 w 3255907"/>
                  <a:gd name="connsiteY104" fmla="*/ 2264649 h 3527228"/>
                  <a:gd name="connsiteX105" fmla="*/ 3251200 w 3255907"/>
                  <a:gd name="connsiteY105" fmla="*/ 2226549 h 3527228"/>
                  <a:gd name="connsiteX106" fmla="*/ 3238500 w 3255907"/>
                  <a:gd name="connsiteY106" fmla="*/ 2264649 h 3527228"/>
                  <a:gd name="connsiteX107" fmla="*/ 3200400 w 3255907"/>
                  <a:gd name="connsiteY107" fmla="*/ 2302749 h 3527228"/>
                  <a:gd name="connsiteX108" fmla="*/ 3073400 w 3255907"/>
                  <a:gd name="connsiteY108" fmla="*/ 2366249 h 3527228"/>
                  <a:gd name="connsiteX109" fmla="*/ 3035300 w 3255907"/>
                  <a:gd name="connsiteY109" fmla="*/ 2391649 h 3527228"/>
                  <a:gd name="connsiteX110" fmla="*/ 2959100 w 3255907"/>
                  <a:gd name="connsiteY110" fmla="*/ 2417049 h 3527228"/>
                  <a:gd name="connsiteX111" fmla="*/ 2857500 w 3255907"/>
                  <a:gd name="connsiteY111" fmla="*/ 2455149 h 3527228"/>
                  <a:gd name="connsiteX112" fmla="*/ 2667000 w 3255907"/>
                  <a:gd name="connsiteY112" fmla="*/ 2442449 h 3527228"/>
                  <a:gd name="connsiteX113" fmla="*/ 2387600 w 3255907"/>
                  <a:gd name="connsiteY113" fmla="*/ 2442449 h 3527228"/>
                  <a:gd name="connsiteX114" fmla="*/ 2451100 w 3255907"/>
                  <a:gd name="connsiteY114" fmla="*/ 2594849 h 3527228"/>
                  <a:gd name="connsiteX115" fmla="*/ 2476500 w 3255907"/>
                  <a:gd name="connsiteY115" fmla="*/ 2671049 h 3527228"/>
                  <a:gd name="connsiteX116" fmla="*/ 2489200 w 3255907"/>
                  <a:gd name="connsiteY116" fmla="*/ 2709149 h 3527228"/>
                  <a:gd name="connsiteX117" fmla="*/ 2514600 w 3255907"/>
                  <a:gd name="connsiteY117" fmla="*/ 3052049 h 3527228"/>
                  <a:gd name="connsiteX118" fmla="*/ 2540000 w 3255907"/>
                  <a:gd name="connsiteY118" fmla="*/ 3331449 h 3527228"/>
                  <a:gd name="connsiteX119" fmla="*/ 2552700 w 3255907"/>
                  <a:gd name="connsiteY119" fmla="*/ 3382249 h 3527228"/>
                  <a:gd name="connsiteX120" fmla="*/ 2565400 w 3255907"/>
                  <a:gd name="connsiteY120" fmla="*/ 3445749 h 3527228"/>
                  <a:gd name="connsiteX121" fmla="*/ 2590800 w 3255907"/>
                  <a:gd name="connsiteY121" fmla="*/ 3483849 h 3527228"/>
                  <a:gd name="connsiteX122" fmla="*/ 2628900 w 3255907"/>
                  <a:gd name="connsiteY122" fmla="*/ 3521949 h 3527228"/>
                  <a:gd name="connsiteX123" fmla="*/ 2578100 w 3255907"/>
                  <a:gd name="connsiteY123" fmla="*/ 3509249 h 3527228"/>
                  <a:gd name="connsiteX124" fmla="*/ 2463800 w 3255907"/>
                  <a:gd name="connsiteY124" fmla="*/ 3445749 h 3527228"/>
                  <a:gd name="connsiteX125" fmla="*/ 2425700 w 3255907"/>
                  <a:gd name="connsiteY125" fmla="*/ 3420349 h 3527228"/>
                  <a:gd name="connsiteX126" fmla="*/ 2374900 w 3255907"/>
                  <a:gd name="connsiteY126" fmla="*/ 3344149 h 3527228"/>
                  <a:gd name="connsiteX127" fmla="*/ 2349500 w 3255907"/>
                  <a:gd name="connsiteY127" fmla="*/ 3267949 h 3527228"/>
                  <a:gd name="connsiteX128" fmla="*/ 2324100 w 3255907"/>
                  <a:gd name="connsiteY128" fmla="*/ 3140949 h 3527228"/>
                  <a:gd name="connsiteX129" fmla="*/ 2311400 w 3255907"/>
                  <a:gd name="connsiteY129" fmla="*/ 3077449 h 3527228"/>
                  <a:gd name="connsiteX130" fmla="*/ 2286000 w 3255907"/>
                  <a:gd name="connsiteY130" fmla="*/ 3001249 h 3527228"/>
                  <a:gd name="connsiteX131" fmla="*/ 2273300 w 3255907"/>
                  <a:gd name="connsiteY131" fmla="*/ 2963149 h 3527228"/>
                  <a:gd name="connsiteX132" fmla="*/ 2222500 w 3255907"/>
                  <a:gd name="connsiteY132" fmla="*/ 2886949 h 3527228"/>
                  <a:gd name="connsiteX133" fmla="*/ 2197100 w 3255907"/>
                  <a:gd name="connsiteY133" fmla="*/ 2798049 h 3527228"/>
                  <a:gd name="connsiteX134" fmla="*/ 2171700 w 3255907"/>
                  <a:gd name="connsiteY134" fmla="*/ 2721849 h 3527228"/>
                  <a:gd name="connsiteX135" fmla="*/ 2159000 w 3255907"/>
                  <a:gd name="connsiteY135" fmla="*/ 2683749 h 3527228"/>
                  <a:gd name="connsiteX136" fmla="*/ 2108200 w 3255907"/>
                  <a:gd name="connsiteY136" fmla="*/ 2607549 h 3527228"/>
                  <a:gd name="connsiteX137" fmla="*/ 2082800 w 3255907"/>
                  <a:gd name="connsiteY137" fmla="*/ 2874249 h 3527228"/>
                  <a:gd name="connsiteX138" fmla="*/ 2019300 w 3255907"/>
                  <a:gd name="connsiteY138" fmla="*/ 2988549 h 3527228"/>
                  <a:gd name="connsiteX139" fmla="*/ 1968500 w 3255907"/>
                  <a:gd name="connsiteY139" fmla="*/ 3064749 h 3527228"/>
                  <a:gd name="connsiteX140" fmla="*/ 1943100 w 3255907"/>
                  <a:gd name="connsiteY140" fmla="*/ 3102849 h 3527228"/>
                  <a:gd name="connsiteX141" fmla="*/ 1917700 w 3255907"/>
                  <a:gd name="connsiteY141" fmla="*/ 3179049 h 3527228"/>
                  <a:gd name="connsiteX142" fmla="*/ 1892300 w 3255907"/>
                  <a:gd name="connsiteY142" fmla="*/ 3217149 h 3527228"/>
                  <a:gd name="connsiteX143" fmla="*/ 1879600 w 3255907"/>
                  <a:gd name="connsiteY143" fmla="*/ 3255249 h 3527228"/>
                  <a:gd name="connsiteX144" fmla="*/ 1841500 w 3255907"/>
                  <a:gd name="connsiteY144" fmla="*/ 3280649 h 3527228"/>
                  <a:gd name="connsiteX145" fmla="*/ 1803400 w 3255907"/>
                  <a:gd name="connsiteY145" fmla="*/ 3318749 h 3527228"/>
                  <a:gd name="connsiteX146" fmla="*/ 1727200 w 3255907"/>
                  <a:gd name="connsiteY146" fmla="*/ 3369549 h 3527228"/>
                  <a:gd name="connsiteX147" fmla="*/ 1739900 w 3255907"/>
                  <a:gd name="connsiteY147" fmla="*/ 3318749 h 3527228"/>
                  <a:gd name="connsiteX148" fmla="*/ 1778000 w 3255907"/>
                  <a:gd name="connsiteY148" fmla="*/ 3242549 h 3527228"/>
                  <a:gd name="connsiteX149" fmla="*/ 1790700 w 3255907"/>
                  <a:gd name="connsiteY149" fmla="*/ 3179049 h 3527228"/>
                  <a:gd name="connsiteX150" fmla="*/ 1816100 w 3255907"/>
                  <a:gd name="connsiteY150" fmla="*/ 3102849 h 3527228"/>
                  <a:gd name="connsiteX151" fmla="*/ 1828800 w 3255907"/>
                  <a:gd name="connsiteY151" fmla="*/ 3064749 h 3527228"/>
                  <a:gd name="connsiteX152" fmla="*/ 1854200 w 3255907"/>
                  <a:gd name="connsiteY152" fmla="*/ 2950449 h 3527228"/>
                  <a:gd name="connsiteX153" fmla="*/ 1841500 w 3255907"/>
                  <a:gd name="connsiteY153" fmla="*/ 2709149 h 3527228"/>
                  <a:gd name="connsiteX154" fmla="*/ 1816100 w 3255907"/>
                  <a:gd name="connsiteY154" fmla="*/ 2632949 h 3527228"/>
                  <a:gd name="connsiteX155" fmla="*/ 1739900 w 3255907"/>
                  <a:gd name="connsiteY155" fmla="*/ 2645649 h 3527228"/>
                  <a:gd name="connsiteX156" fmla="*/ 1663700 w 3255907"/>
                  <a:gd name="connsiteY156" fmla="*/ 2696449 h 3527228"/>
                  <a:gd name="connsiteX157" fmla="*/ 1638300 w 3255907"/>
                  <a:gd name="connsiteY157" fmla="*/ 2734549 h 3527228"/>
                  <a:gd name="connsiteX158" fmla="*/ 1600200 w 3255907"/>
                  <a:gd name="connsiteY158" fmla="*/ 2759949 h 3527228"/>
                  <a:gd name="connsiteX159" fmla="*/ 1536700 w 3255907"/>
                  <a:gd name="connsiteY159" fmla="*/ 2836149 h 3527228"/>
                  <a:gd name="connsiteX160" fmla="*/ 1485900 w 3255907"/>
                  <a:gd name="connsiteY160" fmla="*/ 2925049 h 3527228"/>
                  <a:gd name="connsiteX161" fmla="*/ 1435100 w 3255907"/>
                  <a:gd name="connsiteY161" fmla="*/ 3001249 h 3527228"/>
                  <a:gd name="connsiteX162" fmla="*/ 1409700 w 3255907"/>
                  <a:gd name="connsiteY162" fmla="*/ 3039349 h 3527228"/>
                  <a:gd name="connsiteX163" fmla="*/ 1371600 w 3255907"/>
                  <a:gd name="connsiteY163" fmla="*/ 3166349 h 3527228"/>
                  <a:gd name="connsiteX164" fmla="*/ 1358900 w 3255907"/>
                  <a:gd name="connsiteY164" fmla="*/ 3204449 h 3527228"/>
                  <a:gd name="connsiteX165" fmla="*/ 1346200 w 3255907"/>
                  <a:gd name="connsiteY165" fmla="*/ 3242549 h 3527228"/>
                  <a:gd name="connsiteX166" fmla="*/ 1282700 w 3255907"/>
                  <a:gd name="connsiteY166" fmla="*/ 3331449 h 3527228"/>
                  <a:gd name="connsiteX167" fmla="*/ 1244600 w 3255907"/>
                  <a:gd name="connsiteY167" fmla="*/ 3356849 h 3527228"/>
                  <a:gd name="connsiteX168" fmla="*/ 1168400 w 3255907"/>
                  <a:gd name="connsiteY168" fmla="*/ 3420349 h 3527228"/>
                  <a:gd name="connsiteX169" fmla="*/ 1041400 w 3255907"/>
                  <a:gd name="connsiteY169" fmla="*/ 3458449 h 3527228"/>
                  <a:gd name="connsiteX170" fmla="*/ 939800 w 3255907"/>
                  <a:gd name="connsiteY170" fmla="*/ 3483849 h 3527228"/>
                  <a:gd name="connsiteX171" fmla="*/ 977900 w 3255907"/>
                  <a:gd name="connsiteY171" fmla="*/ 3445749 h 3527228"/>
                  <a:gd name="connsiteX172" fmla="*/ 1016000 w 3255907"/>
                  <a:gd name="connsiteY172" fmla="*/ 3420349 h 3527228"/>
                  <a:gd name="connsiteX173" fmla="*/ 1054100 w 3255907"/>
                  <a:gd name="connsiteY173" fmla="*/ 3369549 h 3527228"/>
                  <a:gd name="connsiteX174" fmla="*/ 1104900 w 3255907"/>
                  <a:gd name="connsiteY174" fmla="*/ 3293349 h 3527228"/>
                  <a:gd name="connsiteX175" fmla="*/ 1143000 w 3255907"/>
                  <a:gd name="connsiteY175" fmla="*/ 3217149 h 3527228"/>
                  <a:gd name="connsiteX176" fmla="*/ 1168400 w 3255907"/>
                  <a:gd name="connsiteY176" fmla="*/ 3140949 h 3527228"/>
                  <a:gd name="connsiteX177" fmla="*/ 1181100 w 3255907"/>
                  <a:gd name="connsiteY177" fmla="*/ 3102849 h 3527228"/>
                  <a:gd name="connsiteX178" fmla="*/ 1206500 w 3255907"/>
                  <a:gd name="connsiteY178" fmla="*/ 3064749 h 3527228"/>
                  <a:gd name="connsiteX179" fmla="*/ 1219200 w 3255907"/>
                  <a:gd name="connsiteY179" fmla="*/ 3013949 h 3527228"/>
                  <a:gd name="connsiteX180" fmla="*/ 1231900 w 3255907"/>
                  <a:gd name="connsiteY180" fmla="*/ 2975849 h 3527228"/>
                  <a:gd name="connsiteX181" fmla="*/ 1244600 w 3255907"/>
                  <a:gd name="connsiteY181" fmla="*/ 2721849 h 3527228"/>
                  <a:gd name="connsiteX182" fmla="*/ 1231900 w 3255907"/>
                  <a:gd name="connsiteY182" fmla="*/ 2582149 h 3527228"/>
                  <a:gd name="connsiteX183" fmla="*/ 1155700 w 3255907"/>
                  <a:gd name="connsiteY183" fmla="*/ 2607549 h 3527228"/>
                  <a:gd name="connsiteX184" fmla="*/ 1066800 w 3255907"/>
                  <a:gd name="connsiteY184" fmla="*/ 2632949 h 3527228"/>
                  <a:gd name="connsiteX185" fmla="*/ 990600 w 3255907"/>
                  <a:gd name="connsiteY185" fmla="*/ 2683749 h 3527228"/>
                  <a:gd name="connsiteX186" fmla="*/ 914400 w 3255907"/>
                  <a:gd name="connsiteY186" fmla="*/ 2721849 h 3527228"/>
                  <a:gd name="connsiteX187" fmla="*/ 876300 w 3255907"/>
                  <a:gd name="connsiteY187" fmla="*/ 2759949 h 3527228"/>
                  <a:gd name="connsiteX188" fmla="*/ 838200 w 3255907"/>
                  <a:gd name="connsiteY188" fmla="*/ 2772649 h 3527228"/>
                  <a:gd name="connsiteX189" fmla="*/ 762000 w 3255907"/>
                  <a:gd name="connsiteY189" fmla="*/ 2823449 h 3527228"/>
                  <a:gd name="connsiteX190" fmla="*/ 685800 w 3255907"/>
                  <a:gd name="connsiteY190" fmla="*/ 2848849 h 3527228"/>
                  <a:gd name="connsiteX191" fmla="*/ 558800 w 3255907"/>
                  <a:gd name="connsiteY191" fmla="*/ 2836149 h 3527228"/>
                  <a:gd name="connsiteX192" fmla="*/ 520700 w 3255907"/>
                  <a:gd name="connsiteY192" fmla="*/ 2810749 h 3527228"/>
                  <a:gd name="connsiteX193" fmla="*/ 482600 w 3255907"/>
                  <a:gd name="connsiteY193" fmla="*/ 2798049 h 3527228"/>
                  <a:gd name="connsiteX194" fmla="*/ 457200 w 3255907"/>
                  <a:gd name="connsiteY194" fmla="*/ 2759949 h 3527228"/>
                  <a:gd name="connsiteX195" fmla="*/ 495300 w 3255907"/>
                  <a:gd name="connsiteY195" fmla="*/ 2747249 h 3527228"/>
                  <a:gd name="connsiteX196" fmla="*/ 698500 w 3255907"/>
                  <a:gd name="connsiteY196" fmla="*/ 2734549 h 3527228"/>
                  <a:gd name="connsiteX197" fmla="*/ 736600 w 3255907"/>
                  <a:gd name="connsiteY197" fmla="*/ 2721849 h 3527228"/>
                  <a:gd name="connsiteX198" fmla="*/ 787400 w 3255907"/>
                  <a:gd name="connsiteY198" fmla="*/ 2709149 h 3527228"/>
                  <a:gd name="connsiteX199" fmla="*/ 863600 w 3255907"/>
                  <a:gd name="connsiteY199" fmla="*/ 2683749 h 3527228"/>
                  <a:gd name="connsiteX200" fmla="*/ 901700 w 3255907"/>
                  <a:gd name="connsiteY200" fmla="*/ 2645649 h 3527228"/>
                  <a:gd name="connsiteX201" fmla="*/ 1016000 w 3255907"/>
                  <a:gd name="connsiteY201" fmla="*/ 2544049 h 3527228"/>
                  <a:gd name="connsiteX202" fmla="*/ 1079500 w 3255907"/>
                  <a:gd name="connsiteY202" fmla="*/ 2467849 h 3527228"/>
                  <a:gd name="connsiteX203" fmla="*/ 1143000 w 3255907"/>
                  <a:gd name="connsiteY203" fmla="*/ 2391649 h 3527228"/>
                  <a:gd name="connsiteX204" fmla="*/ 1130300 w 3255907"/>
                  <a:gd name="connsiteY204" fmla="*/ 2353549 h 3527228"/>
                  <a:gd name="connsiteX205" fmla="*/ 1092200 w 3255907"/>
                  <a:gd name="connsiteY205" fmla="*/ 2328149 h 3527228"/>
                  <a:gd name="connsiteX206" fmla="*/ 965200 w 3255907"/>
                  <a:gd name="connsiteY206" fmla="*/ 2290049 h 3527228"/>
                  <a:gd name="connsiteX207" fmla="*/ 889000 w 3255907"/>
                  <a:gd name="connsiteY207" fmla="*/ 2277349 h 3527228"/>
                  <a:gd name="connsiteX208" fmla="*/ 762000 w 3255907"/>
                  <a:gd name="connsiteY208" fmla="*/ 2251949 h 3527228"/>
                  <a:gd name="connsiteX209" fmla="*/ 609600 w 3255907"/>
                  <a:gd name="connsiteY209" fmla="*/ 2239249 h 3527228"/>
                  <a:gd name="connsiteX210" fmla="*/ 482600 w 3255907"/>
                  <a:gd name="connsiteY210" fmla="*/ 2213849 h 3527228"/>
                  <a:gd name="connsiteX211" fmla="*/ 393700 w 3255907"/>
                  <a:gd name="connsiteY211" fmla="*/ 2175749 h 3527228"/>
                  <a:gd name="connsiteX212" fmla="*/ 304800 w 3255907"/>
                  <a:gd name="connsiteY212" fmla="*/ 2086849 h 3527228"/>
                  <a:gd name="connsiteX213" fmla="*/ 266700 w 3255907"/>
                  <a:gd name="connsiteY213" fmla="*/ 2048749 h 3527228"/>
                  <a:gd name="connsiteX214" fmla="*/ 228600 w 3255907"/>
                  <a:gd name="connsiteY214" fmla="*/ 2023349 h 3527228"/>
                  <a:gd name="connsiteX215" fmla="*/ 165100 w 3255907"/>
                  <a:gd name="connsiteY215" fmla="*/ 1947149 h 3527228"/>
                  <a:gd name="connsiteX216" fmla="*/ 114300 w 3255907"/>
                  <a:gd name="connsiteY216" fmla="*/ 1870949 h 3527228"/>
                  <a:gd name="connsiteX217" fmla="*/ 101600 w 3255907"/>
                  <a:gd name="connsiteY217" fmla="*/ 1832849 h 3527228"/>
                  <a:gd name="connsiteX218" fmla="*/ 50800 w 3255907"/>
                  <a:gd name="connsiteY218" fmla="*/ 1756649 h 3527228"/>
                  <a:gd name="connsiteX219" fmla="*/ 12700 w 3255907"/>
                  <a:gd name="connsiteY219" fmla="*/ 1680449 h 3527228"/>
                  <a:gd name="connsiteX220" fmla="*/ 0 w 3255907"/>
                  <a:gd name="connsiteY220" fmla="*/ 1604249 h 3527228"/>
                  <a:gd name="connsiteX221" fmla="*/ 12700 w 3255907"/>
                  <a:gd name="connsiteY221" fmla="*/ 1540749 h 3527228"/>
                  <a:gd name="connsiteX222" fmla="*/ 50800 w 3255907"/>
                  <a:gd name="connsiteY222" fmla="*/ 1566149 h 3527228"/>
                  <a:gd name="connsiteX223" fmla="*/ 127000 w 3255907"/>
                  <a:gd name="connsiteY223" fmla="*/ 1629649 h 3527228"/>
                  <a:gd name="connsiteX224" fmla="*/ 165100 w 3255907"/>
                  <a:gd name="connsiteY224" fmla="*/ 1642349 h 3527228"/>
                  <a:gd name="connsiteX225" fmla="*/ 241300 w 3255907"/>
                  <a:gd name="connsiteY225" fmla="*/ 1693149 h 3527228"/>
                  <a:gd name="connsiteX226" fmla="*/ 279400 w 3255907"/>
                  <a:gd name="connsiteY226" fmla="*/ 1705849 h 3527228"/>
                  <a:gd name="connsiteX227" fmla="*/ 317500 w 3255907"/>
                  <a:gd name="connsiteY227" fmla="*/ 1731249 h 3527228"/>
                  <a:gd name="connsiteX228" fmla="*/ 393700 w 3255907"/>
                  <a:gd name="connsiteY228" fmla="*/ 1756649 h 3527228"/>
                  <a:gd name="connsiteX229" fmla="*/ 482600 w 3255907"/>
                  <a:gd name="connsiteY229" fmla="*/ 1782049 h 3527228"/>
                  <a:gd name="connsiteX230" fmla="*/ 774700 w 3255907"/>
                  <a:gd name="connsiteY230" fmla="*/ 1769349 h 3527228"/>
                  <a:gd name="connsiteX231" fmla="*/ 838200 w 3255907"/>
                  <a:gd name="connsiteY231" fmla="*/ 1756649 h 3527228"/>
                  <a:gd name="connsiteX232" fmla="*/ 787400 w 3255907"/>
                  <a:gd name="connsiteY232" fmla="*/ 1731249 h 3527228"/>
                  <a:gd name="connsiteX233" fmla="*/ 711200 w 3255907"/>
                  <a:gd name="connsiteY233" fmla="*/ 1705849 h 3527228"/>
                  <a:gd name="connsiteX234" fmla="*/ 635000 w 3255907"/>
                  <a:gd name="connsiteY234" fmla="*/ 1667749 h 3527228"/>
                  <a:gd name="connsiteX235" fmla="*/ 596900 w 3255907"/>
                  <a:gd name="connsiteY235" fmla="*/ 1642349 h 3527228"/>
                  <a:gd name="connsiteX236" fmla="*/ 546100 w 3255907"/>
                  <a:gd name="connsiteY236" fmla="*/ 1566149 h 3527228"/>
                  <a:gd name="connsiteX237" fmla="*/ 520700 w 3255907"/>
                  <a:gd name="connsiteY237" fmla="*/ 1528049 h 3527228"/>
                  <a:gd name="connsiteX238" fmla="*/ 495300 w 3255907"/>
                  <a:gd name="connsiteY238" fmla="*/ 1451849 h 3527228"/>
                  <a:gd name="connsiteX239" fmla="*/ 508000 w 3255907"/>
                  <a:gd name="connsiteY239" fmla="*/ 1286749 h 3527228"/>
                  <a:gd name="connsiteX240" fmla="*/ 533400 w 3255907"/>
                  <a:gd name="connsiteY240" fmla="*/ 1172449 h 3527228"/>
                  <a:gd name="connsiteX241" fmla="*/ 571500 w 3255907"/>
                  <a:gd name="connsiteY241" fmla="*/ 1185149 h 3527228"/>
                  <a:gd name="connsiteX242" fmla="*/ 596900 w 3255907"/>
                  <a:gd name="connsiteY242" fmla="*/ 1223249 h 3527228"/>
                  <a:gd name="connsiteX243" fmla="*/ 635000 w 3255907"/>
                  <a:gd name="connsiteY243" fmla="*/ 1261349 h 3527228"/>
                  <a:gd name="connsiteX244" fmla="*/ 660400 w 3255907"/>
                  <a:gd name="connsiteY244" fmla="*/ 1299449 h 3527228"/>
                  <a:gd name="connsiteX245" fmla="*/ 736600 w 3255907"/>
                  <a:gd name="connsiteY245" fmla="*/ 1350249 h 3527228"/>
                  <a:gd name="connsiteX246" fmla="*/ 774700 w 3255907"/>
                  <a:gd name="connsiteY246" fmla="*/ 1388349 h 3527228"/>
                  <a:gd name="connsiteX247" fmla="*/ 812800 w 3255907"/>
                  <a:gd name="connsiteY247" fmla="*/ 1401049 h 3527228"/>
                  <a:gd name="connsiteX248" fmla="*/ 850900 w 3255907"/>
                  <a:gd name="connsiteY248" fmla="*/ 1439149 h 3527228"/>
                  <a:gd name="connsiteX249" fmla="*/ 927100 w 3255907"/>
                  <a:gd name="connsiteY249" fmla="*/ 1464549 h 3527228"/>
                  <a:gd name="connsiteX250" fmla="*/ 965200 w 3255907"/>
                  <a:gd name="connsiteY250" fmla="*/ 1477249 h 3527228"/>
                  <a:gd name="connsiteX251" fmla="*/ 1168400 w 3255907"/>
                  <a:gd name="connsiteY251" fmla="*/ 1489949 h 352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3255907" h="3527228">
                    <a:moveTo>
                      <a:pt x="1168400" y="1489949"/>
                    </a:moveTo>
                    <a:cubicBezTo>
                      <a:pt x="1204383" y="1475132"/>
                      <a:pt x="1175910" y="1422082"/>
                      <a:pt x="1181100" y="1388349"/>
                    </a:cubicBezTo>
                    <a:cubicBezTo>
                      <a:pt x="1187549" y="1346429"/>
                      <a:pt x="1196387" y="1314501"/>
                      <a:pt x="1206500" y="1274049"/>
                    </a:cubicBezTo>
                    <a:cubicBezTo>
                      <a:pt x="1220980" y="1100291"/>
                      <a:pt x="1230493" y="1067592"/>
                      <a:pt x="1206500" y="867649"/>
                    </a:cubicBezTo>
                    <a:cubicBezTo>
                      <a:pt x="1203784" y="845014"/>
                      <a:pt x="1189567" y="825316"/>
                      <a:pt x="1181100" y="804149"/>
                    </a:cubicBezTo>
                    <a:cubicBezTo>
                      <a:pt x="1176867" y="757582"/>
                      <a:pt x="1171068" y="711132"/>
                      <a:pt x="1168400" y="664449"/>
                    </a:cubicBezTo>
                    <a:cubicBezTo>
                      <a:pt x="1162599" y="562926"/>
                      <a:pt x="1165818" y="460832"/>
                      <a:pt x="1155700" y="359649"/>
                    </a:cubicBezTo>
                    <a:cubicBezTo>
                      <a:pt x="1147509" y="277737"/>
                      <a:pt x="1132589" y="300728"/>
                      <a:pt x="1104900" y="245349"/>
                    </a:cubicBezTo>
                    <a:cubicBezTo>
                      <a:pt x="1056416" y="148382"/>
                      <a:pt x="1146228" y="279286"/>
                      <a:pt x="1054100" y="156449"/>
                    </a:cubicBezTo>
                    <a:cubicBezTo>
                      <a:pt x="1035641" y="101072"/>
                      <a:pt x="1036843" y="82401"/>
                      <a:pt x="1003300" y="42149"/>
                    </a:cubicBezTo>
                    <a:cubicBezTo>
                      <a:pt x="991802" y="28351"/>
                      <a:pt x="965200" y="22010"/>
                      <a:pt x="965200" y="4049"/>
                    </a:cubicBezTo>
                    <a:cubicBezTo>
                      <a:pt x="965200" y="-11215"/>
                      <a:pt x="990600" y="20982"/>
                      <a:pt x="1003300" y="29449"/>
                    </a:cubicBezTo>
                    <a:cubicBezTo>
                      <a:pt x="1085879" y="153317"/>
                      <a:pt x="956531" y="-39178"/>
                      <a:pt x="1066800" y="118349"/>
                    </a:cubicBezTo>
                    <a:cubicBezTo>
                      <a:pt x="1084306" y="143358"/>
                      <a:pt x="1100667" y="169149"/>
                      <a:pt x="1117600" y="194549"/>
                    </a:cubicBezTo>
                    <a:lnTo>
                      <a:pt x="1168400" y="270749"/>
                    </a:lnTo>
                    <a:lnTo>
                      <a:pt x="1219200" y="346949"/>
                    </a:lnTo>
                    <a:cubicBezTo>
                      <a:pt x="1227667" y="359649"/>
                      <a:pt x="1239773" y="370569"/>
                      <a:pt x="1244600" y="385049"/>
                    </a:cubicBezTo>
                    <a:cubicBezTo>
                      <a:pt x="1248833" y="397749"/>
                      <a:pt x="1253622" y="410277"/>
                      <a:pt x="1257300" y="423149"/>
                    </a:cubicBezTo>
                    <a:cubicBezTo>
                      <a:pt x="1266507" y="455372"/>
                      <a:pt x="1269650" y="481599"/>
                      <a:pt x="1282700" y="512049"/>
                    </a:cubicBezTo>
                    <a:cubicBezTo>
                      <a:pt x="1290158" y="529450"/>
                      <a:pt x="1301069" y="545271"/>
                      <a:pt x="1308100" y="562849"/>
                    </a:cubicBezTo>
                    <a:cubicBezTo>
                      <a:pt x="1318044" y="587708"/>
                      <a:pt x="1333500" y="639049"/>
                      <a:pt x="1333500" y="639049"/>
                    </a:cubicBezTo>
                    <a:cubicBezTo>
                      <a:pt x="1336591" y="663773"/>
                      <a:pt x="1353058" y="800338"/>
                      <a:pt x="1358900" y="829549"/>
                    </a:cubicBezTo>
                    <a:cubicBezTo>
                      <a:pt x="1361525" y="842676"/>
                      <a:pt x="1367367" y="854949"/>
                      <a:pt x="1371600" y="867649"/>
                    </a:cubicBezTo>
                    <a:cubicBezTo>
                      <a:pt x="1375651" y="896007"/>
                      <a:pt x="1389952" y="1001031"/>
                      <a:pt x="1397000" y="1032749"/>
                    </a:cubicBezTo>
                    <a:cubicBezTo>
                      <a:pt x="1399904" y="1045817"/>
                      <a:pt x="1406022" y="1057977"/>
                      <a:pt x="1409700" y="1070849"/>
                    </a:cubicBezTo>
                    <a:cubicBezTo>
                      <a:pt x="1421853" y="1113386"/>
                      <a:pt x="1427680" y="1157608"/>
                      <a:pt x="1447800" y="1197849"/>
                    </a:cubicBezTo>
                    <a:cubicBezTo>
                      <a:pt x="1456267" y="1214782"/>
                      <a:pt x="1465742" y="1231248"/>
                      <a:pt x="1473200" y="1248649"/>
                    </a:cubicBezTo>
                    <a:cubicBezTo>
                      <a:pt x="1478473" y="1260954"/>
                      <a:pt x="1479913" y="1274775"/>
                      <a:pt x="1485900" y="1286749"/>
                    </a:cubicBezTo>
                    <a:cubicBezTo>
                      <a:pt x="1492726" y="1300401"/>
                      <a:pt x="1504474" y="1311197"/>
                      <a:pt x="1511300" y="1324849"/>
                    </a:cubicBezTo>
                    <a:cubicBezTo>
                      <a:pt x="1517287" y="1336823"/>
                      <a:pt x="1518013" y="1350975"/>
                      <a:pt x="1524000" y="1362949"/>
                    </a:cubicBezTo>
                    <a:cubicBezTo>
                      <a:pt x="1584377" y="1483704"/>
                      <a:pt x="1509270" y="1280660"/>
                      <a:pt x="1574800" y="1477249"/>
                    </a:cubicBezTo>
                    <a:lnTo>
                      <a:pt x="1587500" y="1515349"/>
                    </a:lnTo>
                    <a:lnTo>
                      <a:pt x="1600200" y="1553449"/>
                    </a:lnTo>
                    <a:cubicBezTo>
                      <a:pt x="1659467" y="1464549"/>
                      <a:pt x="1625600" y="1494182"/>
                      <a:pt x="1689100" y="1451849"/>
                    </a:cubicBezTo>
                    <a:cubicBezTo>
                      <a:pt x="1761893" y="1342660"/>
                      <a:pt x="1664966" y="1471156"/>
                      <a:pt x="1752600" y="1401049"/>
                    </a:cubicBezTo>
                    <a:cubicBezTo>
                      <a:pt x="1764519" y="1391514"/>
                      <a:pt x="1767207" y="1373742"/>
                      <a:pt x="1778000" y="1362949"/>
                    </a:cubicBezTo>
                    <a:cubicBezTo>
                      <a:pt x="1788793" y="1352156"/>
                      <a:pt x="1803400" y="1346016"/>
                      <a:pt x="1816100" y="1337549"/>
                    </a:cubicBezTo>
                    <a:cubicBezTo>
                      <a:pt x="1824567" y="1324849"/>
                      <a:pt x="1831359" y="1310857"/>
                      <a:pt x="1841500" y="1299449"/>
                    </a:cubicBezTo>
                    <a:lnTo>
                      <a:pt x="1955800" y="1185149"/>
                    </a:lnTo>
                    <a:cubicBezTo>
                      <a:pt x="1968500" y="1172449"/>
                      <a:pt x="1983937" y="1161993"/>
                      <a:pt x="1993900" y="1147049"/>
                    </a:cubicBezTo>
                    <a:cubicBezTo>
                      <a:pt x="2002367" y="1134349"/>
                      <a:pt x="2008507" y="1119742"/>
                      <a:pt x="2019300" y="1108949"/>
                    </a:cubicBezTo>
                    <a:cubicBezTo>
                      <a:pt x="2030093" y="1098156"/>
                      <a:pt x="2044700" y="1092016"/>
                      <a:pt x="2057400" y="1083549"/>
                    </a:cubicBezTo>
                    <a:cubicBezTo>
                      <a:pt x="2092520" y="978188"/>
                      <a:pt x="2033561" y="1143926"/>
                      <a:pt x="2120900" y="969249"/>
                    </a:cubicBezTo>
                    <a:cubicBezTo>
                      <a:pt x="2129367" y="952316"/>
                      <a:pt x="2134473" y="933232"/>
                      <a:pt x="2146300" y="918449"/>
                    </a:cubicBezTo>
                    <a:cubicBezTo>
                      <a:pt x="2191178" y="862351"/>
                      <a:pt x="2220470" y="859009"/>
                      <a:pt x="2247900" y="804149"/>
                    </a:cubicBezTo>
                    <a:cubicBezTo>
                      <a:pt x="2253887" y="792175"/>
                      <a:pt x="2256922" y="778921"/>
                      <a:pt x="2260600" y="766049"/>
                    </a:cubicBezTo>
                    <a:cubicBezTo>
                      <a:pt x="2265395" y="749266"/>
                      <a:pt x="2265494" y="730861"/>
                      <a:pt x="2273300" y="715249"/>
                    </a:cubicBezTo>
                    <a:cubicBezTo>
                      <a:pt x="2286952" y="687945"/>
                      <a:pt x="2314447" y="668009"/>
                      <a:pt x="2324100" y="639049"/>
                    </a:cubicBezTo>
                    <a:cubicBezTo>
                      <a:pt x="2328333" y="626349"/>
                      <a:pt x="2333122" y="613821"/>
                      <a:pt x="2336800" y="600949"/>
                    </a:cubicBezTo>
                    <a:cubicBezTo>
                      <a:pt x="2341595" y="584166"/>
                      <a:pt x="2341694" y="565761"/>
                      <a:pt x="2349500" y="550149"/>
                    </a:cubicBezTo>
                    <a:cubicBezTo>
                      <a:pt x="2358966" y="531217"/>
                      <a:pt x="2374900" y="516282"/>
                      <a:pt x="2387600" y="499349"/>
                    </a:cubicBezTo>
                    <a:cubicBezTo>
                      <a:pt x="2390434" y="490847"/>
                      <a:pt x="2416732" y="405965"/>
                      <a:pt x="2425700" y="410449"/>
                    </a:cubicBezTo>
                    <a:cubicBezTo>
                      <a:pt x="2449647" y="422423"/>
                      <a:pt x="2445849" y="460395"/>
                      <a:pt x="2451100" y="486649"/>
                    </a:cubicBezTo>
                    <a:cubicBezTo>
                      <a:pt x="2476920" y="615751"/>
                      <a:pt x="2450465" y="497127"/>
                      <a:pt x="2476500" y="588249"/>
                    </a:cubicBezTo>
                    <a:cubicBezTo>
                      <a:pt x="2508394" y="699877"/>
                      <a:pt x="2471450" y="585798"/>
                      <a:pt x="2501900" y="677149"/>
                    </a:cubicBezTo>
                    <a:cubicBezTo>
                      <a:pt x="2497667" y="766049"/>
                      <a:pt x="2495120" y="855045"/>
                      <a:pt x="2489200" y="943849"/>
                    </a:cubicBezTo>
                    <a:cubicBezTo>
                      <a:pt x="2486650" y="982099"/>
                      <a:pt x="2484018" y="1020559"/>
                      <a:pt x="2476500" y="1058149"/>
                    </a:cubicBezTo>
                    <a:cubicBezTo>
                      <a:pt x="2469794" y="1091678"/>
                      <a:pt x="2445622" y="1153274"/>
                      <a:pt x="2425700" y="1185149"/>
                    </a:cubicBezTo>
                    <a:cubicBezTo>
                      <a:pt x="2392560" y="1238174"/>
                      <a:pt x="2357574" y="1265975"/>
                      <a:pt x="2311400" y="1312149"/>
                    </a:cubicBezTo>
                    <a:lnTo>
                      <a:pt x="2273300" y="1350249"/>
                    </a:lnTo>
                    <a:lnTo>
                      <a:pt x="2235200" y="1388349"/>
                    </a:lnTo>
                    <a:cubicBezTo>
                      <a:pt x="2230967" y="1405282"/>
                      <a:pt x="2227295" y="1422366"/>
                      <a:pt x="2222500" y="1439149"/>
                    </a:cubicBezTo>
                    <a:cubicBezTo>
                      <a:pt x="2218822" y="1452021"/>
                      <a:pt x="2210960" y="1463912"/>
                      <a:pt x="2209800" y="1477249"/>
                    </a:cubicBezTo>
                    <a:cubicBezTo>
                      <a:pt x="2202456" y="1561703"/>
                      <a:pt x="2208064" y="1647189"/>
                      <a:pt x="2197100" y="1731249"/>
                    </a:cubicBezTo>
                    <a:cubicBezTo>
                      <a:pt x="2195126" y="1746384"/>
                      <a:pt x="2164874" y="1755697"/>
                      <a:pt x="2171700" y="1769349"/>
                    </a:cubicBezTo>
                    <a:cubicBezTo>
                      <a:pt x="2177687" y="1781323"/>
                      <a:pt x="2197826" y="1762636"/>
                      <a:pt x="2209800" y="1756649"/>
                    </a:cubicBezTo>
                    <a:cubicBezTo>
                      <a:pt x="2223452" y="1749823"/>
                      <a:pt x="2234248" y="1738075"/>
                      <a:pt x="2247900" y="1731249"/>
                    </a:cubicBezTo>
                    <a:cubicBezTo>
                      <a:pt x="2259874" y="1725262"/>
                      <a:pt x="2274298" y="1725050"/>
                      <a:pt x="2286000" y="1718549"/>
                    </a:cubicBezTo>
                    <a:cubicBezTo>
                      <a:pt x="2312685" y="1703724"/>
                      <a:pt x="2334896" y="1681401"/>
                      <a:pt x="2362200" y="1667749"/>
                    </a:cubicBezTo>
                    <a:cubicBezTo>
                      <a:pt x="2379133" y="1659282"/>
                      <a:pt x="2396562" y="1651742"/>
                      <a:pt x="2413000" y="1642349"/>
                    </a:cubicBezTo>
                    <a:cubicBezTo>
                      <a:pt x="2426252" y="1634776"/>
                      <a:pt x="2437448" y="1623775"/>
                      <a:pt x="2451100" y="1616949"/>
                    </a:cubicBezTo>
                    <a:cubicBezTo>
                      <a:pt x="2463074" y="1610962"/>
                      <a:pt x="2476328" y="1607927"/>
                      <a:pt x="2489200" y="1604249"/>
                    </a:cubicBezTo>
                    <a:cubicBezTo>
                      <a:pt x="2569224" y="1581385"/>
                      <a:pt x="2530282" y="1597402"/>
                      <a:pt x="2641600" y="1578849"/>
                    </a:cubicBezTo>
                    <a:cubicBezTo>
                      <a:pt x="2658817" y="1575980"/>
                      <a:pt x="2675284" y="1569572"/>
                      <a:pt x="2692400" y="1566149"/>
                    </a:cubicBezTo>
                    <a:cubicBezTo>
                      <a:pt x="2717650" y="1561099"/>
                      <a:pt x="2743200" y="1557682"/>
                      <a:pt x="2768600" y="1553449"/>
                    </a:cubicBezTo>
                    <a:cubicBezTo>
                      <a:pt x="2781300" y="1544982"/>
                      <a:pt x="2795292" y="1538190"/>
                      <a:pt x="2806700" y="1528049"/>
                    </a:cubicBezTo>
                    <a:cubicBezTo>
                      <a:pt x="2833548" y="1504184"/>
                      <a:pt x="2850771" y="1467913"/>
                      <a:pt x="2882900" y="1451849"/>
                    </a:cubicBezTo>
                    <a:cubicBezTo>
                      <a:pt x="2945674" y="1420462"/>
                      <a:pt x="2915739" y="1432436"/>
                      <a:pt x="2971800" y="1413749"/>
                    </a:cubicBezTo>
                    <a:cubicBezTo>
                      <a:pt x="2996775" y="1376287"/>
                      <a:pt x="2998630" y="1368107"/>
                      <a:pt x="3035300" y="1337549"/>
                    </a:cubicBezTo>
                    <a:cubicBezTo>
                      <a:pt x="3047026" y="1327778"/>
                      <a:pt x="3060700" y="1320616"/>
                      <a:pt x="3073400" y="1312149"/>
                    </a:cubicBezTo>
                    <a:cubicBezTo>
                      <a:pt x="3077633" y="1299449"/>
                      <a:pt x="3086100" y="1260662"/>
                      <a:pt x="3086100" y="1274049"/>
                    </a:cubicBezTo>
                    <a:cubicBezTo>
                      <a:pt x="3086100" y="1299799"/>
                      <a:pt x="3079645" y="1325267"/>
                      <a:pt x="3073400" y="1350249"/>
                    </a:cubicBezTo>
                    <a:cubicBezTo>
                      <a:pt x="3066906" y="1376224"/>
                      <a:pt x="3048000" y="1426449"/>
                      <a:pt x="3048000" y="1426449"/>
                    </a:cubicBezTo>
                    <a:cubicBezTo>
                      <a:pt x="3042058" y="1473988"/>
                      <a:pt x="3036026" y="1542319"/>
                      <a:pt x="3022600" y="1591549"/>
                    </a:cubicBezTo>
                    <a:cubicBezTo>
                      <a:pt x="3015555" y="1617380"/>
                      <a:pt x="3009174" y="1643802"/>
                      <a:pt x="2997200" y="1667749"/>
                    </a:cubicBezTo>
                    <a:cubicBezTo>
                      <a:pt x="2988733" y="1684682"/>
                      <a:pt x="2983627" y="1703766"/>
                      <a:pt x="2971800" y="1718549"/>
                    </a:cubicBezTo>
                    <a:cubicBezTo>
                      <a:pt x="2949360" y="1746599"/>
                      <a:pt x="2929678" y="1783390"/>
                      <a:pt x="2895600" y="1794749"/>
                    </a:cubicBezTo>
                    <a:lnTo>
                      <a:pt x="2857500" y="1807449"/>
                    </a:lnTo>
                    <a:cubicBezTo>
                      <a:pt x="2768734" y="1874024"/>
                      <a:pt x="2844019" y="1825927"/>
                      <a:pt x="2768600" y="1858249"/>
                    </a:cubicBezTo>
                    <a:cubicBezTo>
                      <a:pt x="2751199" y="1865707"/>
                      <a:pt x="2735761" y="1877662"/>
                      <a:pt x="2717800" y="1883649"/>
                    </a:cubicBezTo>
                    <a:cubicBezTo>
                      <a:pt x="2697322" y="1890475"/>
                      <a:pt x="2675241" y="1891114"/>
                      <a:pt x="2654300" y="1896349"/>
                    </a:cubicBezTo>
                    <a:cubicBezTo>
                      <a:pt x="2641313" y="1899596"/>
                      <a:pt x="2628900" y="1904816"/>
                      <a:pt x="2616200" y="1909049"/>
                    </a:cubicBezTo>
                    <a:cubicBezTo>
                      <a:pt x="2603500" y="1921749"/>
                      <a:pt x="2593044" y="1937186"/>
                      <a:pt x="2578100" y="1947149"/>
                    </a:cubicBezTo>
                    <a:cubicBezTo>
                      <a:pt x="2516125" y="1988466"/>
                      <a:pt x="2561851" y="1925298"/>
                      <a:pt x="2501900" y="1985249"/>
                    </a:cubicBezTo>
                    <a:cubicBezTo>
                      <a:pt x="2486933" y="2000216"/>
                      <a:pt x="2477575" y="2019978"/>
                      <a:pt x="2463800" y="2036049"/>
                    </a:cubicBezTo>
                    <a:cubicBezTo>
                      <a:pt x="2452111" y="2049686"/>
                      <a:pt x="2438400" y="2061449"/>
                      <a:pt x="2425700" y="2074149"/>
                    </a:cubicBezTo>
                    <a:cubicBezTo>
                      <a:pt x="2438400" y="2078382"/>
                      <a:pt x="2450530" y="2085080"/>
                      <a:pt x="2463800" y="2086849"/>
                    </a:cubicBezTo>
                    <a:cubicBezTo>
                      <a:pt x="2514329" y="2093586"/>
                      <a:pt x="2566214" y="2089552"/>
                      <a:pt x="2616200" y="2099549"/>
                    </a:cubicBezTo>
                    <a:cubicBezTo>
                      <a:pt x="2631167" y="2102542"/>
                      <a:pt x="2641048" y="2117376"/>
                      <a:pt x="2654300" y="2124949"/>
                    </a:cubicBezTo>
                    <a:cubicBezTo>
                      <a:pt x="2670738" y="2134342"/>
                      <a:pt x="2687522" y="2143318"/>
                      <a:pt x="2705100" y="2150349"/>
                    </a:cubicBezTo>
                    <a:cubicBezTo>
                      <a:pt x="2729959" y="2160293"/>
                      <a:pt x="2759023" y="2160897"/>
                      <a:pt x="2781300" y="2175749"/>
                    </a:cubicBezTo>
                    <a:cubicBezTo>
                      <a:pt x="2794000" y="2184216"/>
                      <a:pt x="2805748" y="2194323"/>
                      <a:pt x="2819400" y="2201149"/>
                    </a:cubicBezTo>
                    <a:cubicBezTo>
                      <a:pt x="2831374" y="2207136"/>
                      <a:pt x="2845798" y="2207348"/>
                      <a:pt x="2857500" y="2213849"/>
                    </a:cubicBezTo>
                    <a:cubicBezTo>
                      <a:pt x="2981086" y="2282508"/>
                      <a:pt x="2882959" y="2254501"/>
                      <a:pt x="2997200" y="2277349"/>
                    </a:cubicBezTo>
                    <a:cubicBezTo>
                      <a:pt x="3069167" y="2273116"/>
                      <a:pt x="3142409" y="2278787"/>
                      <a:pt x="3213100" y="2264649"/>
                    </a:cubicBezTo>
                    <a:cubicBezTo>
                      <a:pt x="3230712" y="2261127"/>
                      <a:pt x="3233239" y="2226549"/>
                      <a:pt x="3251200" y="2226549"/>
                    </a:cubicBezTo>
                    <a:cubicBezTo>
                      <a:pt x="3264587" y="2226549"/>
                      <a:pt x="3245926" y="2253510"/>
                      <a:pt x="3238500" y="2264649"/>
                    </a:cubicBezTo>
                    <a:cubicBezTo>
                      <a:pt x="3228537" y="2279593"/>
                      <a:pt x="3214577" y="2291722"/>
                      <a:pt x="3200400" y="2302749"/>
                    </a:cubicBezTo>
                    <a:cubicBezTo>
                      <a:pt x="3128777" y="2358456"/>
                      <a:pt x="3142895" y="2348875"/>
                      <a:pt x="3073400" y="2366249"/>
                    </a:cubicBezTo>
                    <a:cubicBezTo>
                      <a:pt x="3060700" y="2374716"/>
                      <a:pt x="3049248" y="2385450"/>
                      <a:pt x="3035300" y="2391649"/>
                    </a:cubicBezTo>
                    <a:cubicBezTo>
                      <a:pt x="3010834" y="2402523"/>
                      <a:pt x="2981377" y="2402197"/>
                      <a:pt x="2959100" y="2417049"/>
                    </a:cubicBezTo>
                    <a:cubicBezTo>
                      <a:pt x="2903039" y="2454423"/>
                      <a:pt x="2935967" y="2439456"/>
                      <a:pt x="2857500" y="2455149"/>
                    </a:cubicBezTo>
                    <a:lnTo>
                      <a:pt x="2667000" y="2442449"/>
                    </a:lnTo>
                    <a:cubicBezTo>
                      <a:pt x="2424973" y="2427781"/>
                      <a:pt x="2511524" y="2411468"/>
                      <a:pt x="2387600" y="2442449"/>
                    </a:cubicBezTo>
                    <a:cubicBezTo>
                      <a:pt x="2469488" y="2565281"/>
                      <a:pt x="2419207" y="2467275"/>
                      <a:pt x="2451100" y="2594849"/>
                    </a:cubicBezTo>
                    <a:cubicBezTo>
                      <a:pt x="2457594" y="2620824"/>
                      <a:pt x="2468033" y="2645649"/>
                      <a:pt x="2476500" y="2671049"/>
                    </a:cubicBezTo>
                    <a:lnTo>
                      <a:pt x="2489200" y="2709149"/>
                    </a:lnTo>
                    <a:cubicBezTo>
                      <a:pt x="2514542" y="2886546"/>
                      <a:pt x="2498554" y="2755192"/>
                      <a:pt x="2514600" y="3052049"/>
                    </a:cubicBezTo>
                    <a:cubicBezTo>
                      <a:pt x="2523870" y="3223542"/>
                      <a:pt x="2514568" y="3217007"/>
                      <a:pt x="2540000" y="3331449"/>
                    </a:cubicBezTo>
                    <a:cubicBezTo>
                      <a:pt x="2543786" y="3348488"/>
                      <a:pt x="2548914" y="3365210"/>
                      <a:pt x="2552700" y="3382249"/>
                    </a:cubicBezTo>
                    <a:cubicBezTo>
                      <a:pt x="2557383" y="3403321"/>
                      <a:pt x="2557821" y="3425538"/>
                      <a:pt x="2565400" y="3445749"/>
                    </a:cubicBezTo>
                    <a:cubicBezTo>
                      <a:pt x="2570759" y="3460041"/>
                      <a:pt x="2581029" y="3472123"/>
                      <a:pt x="2590800" y="3483849"/>
                    </a:cubicBezTo>
                    <a:cubicBezTo>
                      <a:pt x="2602298" y="3497647"/>
                      <a:pt x="2636932" y="3505885"/>
                      <a:pt x="2628900" y="3521949"/>
                    </a:cubicBezTo>
                    <a:cubicBezTo>
                      <a:pt x="2621094" y="3537561"/>
                      <a:pt x="2594883" y="3514044"/>
                      <a:pt x="2578100" y="3509249"/>
                    </a:cubicBezTo>
                    <a:cubicBezTo>
                      <a:pt x="2519422" y="3492484"/>
                      <a:pt x="2532023" y="3491231"/>
                      <a:pt x="2463800" y="3445749"/>
                    </a:cubicBezTo>
                    <a:lnTo>
                      <a:pt x="2425700" y="3420349"/>
                    </a:lnTo>
                    <a:cubicBezTo>
                      <a:pt x="2408767" y="3394949"/>
                      <a:pt x="2384553" y="3373109"/>
                      <a:pt x="2374900" y="3344149"/>
                    </a:cubicBezTo>
                    <a:cubicBezTo>
                      <a:pt x="2366433" y="3318749"/>
                      <a:pt x="2353902" y="3294359"/>
                      <a:pt x="2349500" y="3267949"/>
                    </a:cubicBezTo>
                    <a:cubicBezTo>
                      <a:pt x="2324614" y="3118632"/>
                      <a:pt x="2349361" y="3254621"/>
                      <a:pt x="2324100" y="3140949"/>
                    </a:cubicBezTo>
                    <a:cubicBezTo>
                      <a:pt x="2319417" y="3119877"/>
                      <a:pt x="2317080" y="3098274"/>
                      <a:pt x="2311400" y="3077449"/>
                    </a:cubicBezTo>
                    <a:cubicBezTo>
                      <a:pt x="2304355" y="3051618"/>
                      <a:pt x="2294467" y="3026649"/>
                      <a:pt x="2286000" y="3001249"/>
                    </a:cubicBezTo>
                    <a:cubicBezTo>
                      <a:pt x="2281767" y="2988549"/>
                      <a:pt x="2280726" y="2974288"/>
                      <a:pt x="2273300" y="2963149"/>
                    </a:cubicBezTo>
                    <a:cubicBezTo>
                      <a:pt x="2256367" y="2937749"/>
                      <a:pt x="2232153" y="2915909"/>
                      <a:pt x="2222500" y="2886949"/>
                    </a:cubicBezTo>
                    <a:cubicBezTo>
                      <a:pt x="2179819" y="2758906"/>
                      <a:pt x="2244940" y="2957517"/>
                      <a:pt x="2197100" y="2798049"/>
                    </a:cubicBezTo>
                    <a:cubicBezTo>
                      <a:pt x="2189407" y="2772404"/>
                      <a:pt x="2180167" y="2747249"/>
                      <a:pt x="2171700" y="2721849"/>
                    </a:cubicBezTo>
                    <a:cubicBezTo>
                      <a:pt x="2167467" y="2709149"/>
                      <a:pt x="2166426" y="2694888"/>
                      <a:pt x="2159000" y="2683749"/>
                    </a:cubicBezTo>
                    <a:lnTo>
                      <a:pt x="2108200" y="2607549"/>
                    </a:lnTo>
                    <a:cubicBezTo>
                      <a:pt x="2069008" y="2725124"/>
                      <a:pt x="2109685" y="2591955"/>
                      <a:pt x="2082800" y="2874249"/>
                    </a:cubicBezTo>
                    <a:cubicBezTo>
                      <a:pt x="2079074" y="2913368"/>
                      <a:pt x="2035048" y="2964928"/>
                      <a:pt x="2019300" y="2988549"/>
                    </a:cubicBezTo>
                    <a:lnTo>
                      <a:pt x="1968500" y="3064749"/>
                    </a:lnTo>
                    <a:cubicBezTo>
                      <a:pt x="1960033" y="3077449"/>
                      <a:pt x="1947927" y="3088369"/>
                      <a:pt x="1943100" y="3102849"/>
                    </a:cubicBezTo>
                    <a:cubicBezTo>
                      <a:pt x="1934633" y="3128249"/>
                      <a:pt x="1932552" y="3156772"/>
                      <a:pt x="1917700" y="3179049"/>
                    </a:cubicBezTo>
                    <a:cubicBezTo>
                      <a:pt x="1909233" y="3191749"/>
                      <a:pt x="1899126" y="3203497"/>
                      <a:pt x="1892300" y="3217149"/>
                    </a:cubicBezTo>
                    <a:cubicBezTo>
                      <a:pt x="1886313" y="3229123"/>
                      <a:pt x="1887963" y="3244796"/>
                      <a:pt x="1879600" y="3255249"/>
                    </a:cubicBezTo>
                    <a:cubicBezTo>
                      <a:pt x="1870065" y="3267168"/>
                      <a:pt x="1853226" y="3270878"/>
                      <a:pt x="1841500" y="3280649"/>
                    </a:cubicBezTo>
                    <a:cubicBezTo>
                      <a:pt x="1827702" y="3292147"/>
                      <a:pt x="1817577" y="3307722"/>
                      <a:pt x="1803400" y="3318749"/>
                    </a:cubicBezTo>
                    <a:cubicBezTo>
                      <a:pt x="1779303" y="3337491"/>
                      <a:pt x="1727200" y="3369549"/>
                      <a:pt x="1727200" y="3369549"/>
                    </a:cubicBezTo>
                    <a:cubicBezTo>
                      <a:pt x="1731433" y="3352616"/>
                      <a:pt x="1733024" y="3334792"/>
                      <a:pt x="1739900" y="3318749"/>
                    </a:cubicBezTo>
                    <a:cubicBezTo>
                      <a:pt x="1777149" y="3231836"/>
                      <a:pt x="1756594" y="3328172"/>
                      <a:pt x="1778000" y="3242549"/>
                    </a:cubicBezTo>
                    <a:cubicBezTo>
                      <a:pt x="1783235" y="3221608"/>
                      <a:pt x="1785020" y="3199874"/>
                      <a:pt x="1790700" y="3179049"/>
                    </a:cubicBezTo>
                    <a:cubicBezTo>
                      <a:pt x="1797745" y="3153218"/>
                      <a:pt x="1807633" y="3128249"/>
                      <a:pt x="1816100" y="3102849"/>
                    </a:cubicBezTo>
                    <a:cubicBezTo>
                      <a:pt x="1820333" y="3090149"/>
                      <a:pt x="1826175" y="3077876"/>
                      <a:pt x="1828800" y="3064749"/>
                    </a:cubicBezTo>
                    <a:cubicBezTo>
                      <a:pt x="1844923" y="2984133"/>
                      <a:pt x="1836265" y="3022190"/>
                      <a:pt x="1854200" y="2950449"/>
                    </a:cubicBezTo>
                    <a:cubicBezTo>
                      <a:pt x="1849967" y="2870016"/>
                      <a:pt x="1851097" y="2789120"/>
                      <a:pt x="1841500" y="2709149"/>
                    </a:cubicBezTo>
                    <a:cubicBezTo>
                      <a:pt x="1838310" y="2682566"/>
                      <a:pt x="1816100" y="2632949"/>
                      <a:pt x="1816100" y="2632949"/>
                    </a:cubicBezTo>
                    <a:cubicBezTo>
                      <a:pt x="1790700" y="2637182"/>
                      <a:pt x="1763670" y="2635745"/>
                      <a:pt x="1739900" y="2645649"/>
                    </a:cubicBezTo>
                    <a:cubicBezTo>
                      <a:pt x="1711721" y="2657390"/>
                      <a:pt x="1663700" y="2696449"/>
                      <a:pt x="1663700" y="2696449"/>
                    </a:cubicBezTo>
                    <a:cubicBezTo>
                      <a:pt x="1655233" y="2709149"/>
                      <a:pt x="1649093" y="2723756"/>
                      <a:pt x="1638300" y="2734549"/>
                    </a:cubicBezTo>
                    <a:cubicBezTo>
                      <a:pt x="1627507" y="2745342"/>
                      <a:pt x="1609971" y="2748223"/>
                      <a:pt x="1600200" y="2759949"/>
                    </a:cubicBezTo>
                    <a:cubicBezTo>
                      <a:pt x="1519635" y="2856627"/>
                      <a:pt x="1629525" y="2774266"/>
                      <a:pt x="1536700" y="2836149"/>
                    </a:cubicBezTo>
                    <a:cubicBezTo>
                      <a:pt x="1448835" y="2967946"/>
                      <a:pt x="1582578" y="2763919"/>
                      <a:pt x="1485900" y="2925049"/>
                    </a:cubicBezTo>
                    <a:cubicBezTo>
                      <a:pt x="1470194" y="2951226"/>
                      <a:pt x="1452033" y="2975849"/>
                      <a:pt x="1435100" y="3001249"/>
                    </a:cubicBezTo>
                    <a:lnTo>
                      <a:pt x="1409700" y="3039349"/>
                    </a:lnTo>
                    <a:cubicBezTo>
                      <a:pt x="1390506" y="3116124"/>
                      <a:pt x="1402520" y="3073590"/>
                      <a:pt x="1371600" y="3166349"/>
                    </a:cubicBezTo>
                    <a:lnTo>
                      <a:pt x="1358900" y="3204449"/>
                    </a:lnTo>
                    <a:cubicBezTo>
                      <a:pt x="1354667" y="3217149"/>
                      <a:pt x="1353626" y="3231410"/>
                      <a:pt x="1346200" y="3242549"/>
                    </a:cubicBezTo>
                    <a:cubicBezTo>
                      <a:pt x="1331778" y="3264182"/>
                      <a:pt x="1298453" y="3315696"/>
                      <a:pt x="1282700" y="3331449"/>
                    </a:cubicBezTo>
                    <a:cubicBezTo>
                      <a:pt x="1271907" y="3342242"/>
                      <a:pt x="1256326" y="3347078"/>
                      <a:pt x="1244600" y="3356849"/>
                    </a:cubicBezTo>
                    <a:cubicBezTo>
                      <a:pt x="1210420" y="3385333"/>
                      <a:pt x="1208941" y="3402331"/>
                      <a:pt x="1168400" y="3420349"/>
                    </a:cubicBezTo>
                    <a:cubicBezTo>
                      <a:pt x="1114075" y="3444494"/>
                      <a:pt x="1093119" y="3443672"/>
                      <a:pt x="1041400" y="3458449"/>
                    </a:cubicBezTo>
                    <a:cubicBezTo>
                      <a:pt x="950278" y="3484484"/>
                      <a:pt x="1068902" y="3458029"/>
                      <a:pt x="939800" y="3483849"/>
                    </a:cubicBezTo>
                    <a:cubicBezTo>
                      <a:pt x="952500" y="3471149"/>
                      <a:pt x="964102" y="3457247"/>
                      <a:pt x="977900" y="3445749"/>
                    </a:cubicBezTo>
                    <a:cubicBezTo>
                      <a:pt x="989626" y="3435978"/>
                      <a:pt x="1005207" y="3431142"/>
                      <a:pt x="1016000" y="3420349"/>
                    </a:cubicBezTo>
                    <a:cubicBezTo>
                      <a:pt x="1030967" y="3405382"/>
                      <a:pt x="1041962" y="3386889"/>
                      <a:pt x="1054100" y="3369549"/>
                    </a:cubicBezTo>
                    <a:cubicBezTo>
                      <a:pt x="1071606" y="3344540"/>
                      <a:pt x="1095247" y="3322309"/>
                      <a:pt x="1104900" y="3293349"/>
                    </a:cubicBezTo>
                    <a:cubicBezTo>
                      <a:pt x="1151217" y="3154398"/>
                      <a:pt x="1077348" y="3364865"/>
                      <a:pt x="1143000" y="3217149"/>
                    </a:cubicBezTo>
                    <a:cubicBezTo>
                      <a:pt x="1153874" y="3192683"/>
                      <a:pt x="1159933" y="3166349"/>
                      <a:pt x="1168400" y="3140949"/>
                    </a:cubicBezTo>
                    <a:cubicBezTo>
                      <a:pt x="1172633" y="3128249"/>
                      <a:pt x="1173674" y="3113988"/>
                      <a:pt x="1181100" y="3102849"/>
                    </a:cubicBezTo>
                    <a:lnTo>
                      <a:pt x="1206500" y="3064749"/>
                    </a:lnTo>
                    <a:cubicBezTo>
                      <a:pt x="1210733" y="3047816"/>
                      <a:pt x="1214405" y="3030732"/>
                      <a:pt x="1219200" y="3013949"/>
                    </a:cubicBezTo>
                    <a:cubicBezTo>
                      <a:pt x="1222878" y="3001077"/>
                      <a:pt x="1230740" y="2989186"/>
                      <a:pt x="1231900" y="2975849"/>
                    </a:cubicBezTo>
                    <a:cubicBezTo>
                      <a:pt x="1239244" y="2891395"/>
                      <a:pt x="1240367" y="2806516"/>
                      <a:pt x="1244600" y="2721849"/>
                    </a:cubicBezTo>
                    <a:cubicBezTo>
                      <a:pt x="1240367" y="2675282"/>
                      <a:pt x="1260607" y="2619058"/>
                      <a:pt x="1231900" y="2582149"/>
                    </a:cubicBezTo>
                    <a:cubicBezTo>
                      <a:pt x="1215462" y="2561015"/>
                      <a:pt x="1181675" y="2601055"/>
                      <a:pt x="1155700" y="2607549"/>
                    </a:cubicBezTo>
                    <a:cubicBezTo>
                      <a:pt x="1143743" y="2610538"/>
                      <a:pt x="1081707" y="2624667"/>
                      <a:pt x="1066800" y="2632949"/>
                    </a:cubicBezTo>
                    <a:cubicBezTo>
                      <a:pt x="1040115" y="2647774"/>
                      <a:pt x="1019560" y="2674096"/>
                      <a:pt x="990600" y="2683749"/>
                    </a:cubicBezTo>
                    <a:cubicBezTo>
                      <a:pt x="952415" y="2696477"/>
                      <a:pt x="947226" y="2694494"/>
                      <a:pt x="914400" y="2721849"/>
                    </a:cubicBezTo>
                    <a:cubicBezTo>
                      <a:pt x="900602" y="2733347"/>
                      <a:pt x="891244" y="2749986"/>
                      <a:pt x="876300" y="2759949"/>
                    </a:cubicBezTo>
                    <a:cubicBezTo>
                      <a:pt x="865161" y="2767375"/>
                      <a:pt x="849902" y="2766148"/>
                      <a:pt x="838200" y="2772649"/>
                    </a:cubicBezTo>
                    <a:cubicBezTo>
                      <a:pt x="811515" y="2787474"/>
                      <a:pt x="790960" y="2813796"/>
                      <a:pt x="762000" y="2823449"/>
                    </a:cubicBezTo>
                    <a:lnTo>
                      <a:pt x="685800" y="2848849"/>
                    </a:lnTo>
                    <a:cubicBezTo>
                      <a:pt x="643467" y="2844616"/>
                      <a:pt x="600255" y="2845716"/>
                      <a:pt x="558800" y="2836149"/>
                    </a:cubicBezTo>
                    <a:cubicBezTo>
                      <a:pt x="543927" y="2832717"/>
                      <a:pt x="534352" y="2817575"/>
                      <a:pt x="520700" y="2810749"/>
                    </a:cubicBezTo>
                    <a:cubicBezTo>
                      <a:pt x="508726" y="2804762"/>
                      <a:pt x="495300" y="2802282"/>
                      <a:pt x="482600" y="2798049"/>
                    </a:cubicBezTo>
                    <a:cubicBezTo>
                      <a:pt x="474133" y="2785349"/>
                      <a:pt x="453498" y="2774757"/>
                      <a:pt x="457200" y="2759949"/>
                    </a:cubicBezTo>
                    <a:cubicBezTo>
                      <a:pt x="460447" y="2746962"/>
                      <a:pt x="481987" y="2748650"/>
                      <a:pt x="495300" y="2747249"/>
                    </a:cubicBezTo>
                    <a:cubicBezTo>
                      <a:pt x="562793" y="2740145"/>
                      <a:pt x="630767" y="2738782"/>
                      <a:pt x="698500" y="2734549"/>
                    </a:cubicBezTo>
                    <a:cubicBezTo>
                      <a:pt x="711200" y="2730316"/>
                      <a:pt x="723728" y="2725527"/>
                      <a:pt x="736600" y="2721849"/>
                    </a:cubicBezTo>
                    <a:cubicBezTo>
                      <a:pt x="753383" y="2717054"/>
                      <a:pt x="770682" y="2714165"/>
                      <a:pt x="787400" y="2709149"/>
                    </a:cubicBezTo>
                    <a:cubicBezTo>
                      <a:pt x="813045" y="2701456"/>
                      <a:pt x="863600" y="2683749"/>
                      <a:pt x="863600" y="2683749"/>
                    </a:cubicBezTo>
                    <a:cubicBezTo>
                      <a:pt x="876300" y="2671049"/>
                      <a:pt x="887902" y="2657147"/>
                      <a:pt x="901700" y="2645649"/>
                    </a:cubicBezTo>
                    <a:cubicBezTo>
                      <a:pt x="958961" y="2597931"/>
                      <a:pt x="954251" y="2636672"/>
                      <a:pt x="1016000" y="2544049"/>
                    </a:cubicBezTo>
                    <a:cubicBezTo>
                      <a:pt x="1079063" y="2449454"/>
                      <a:pt x="998012" y="2565635"/>
                      <a:pt x="1079500" y="2467849"/>
                    </a:cubicBezTo>
                    <a:cubicBezTo>
                      <a:pt x="1167907" y="2361761"/>
                      <a:pt x="1031690" y="2502959"/>
                      <a:pt x="1143000" y="2391649"/>
                    </a:cubicBezTo>
                    <a:cubicBezTo>
                      <a:pt x="1138767" y="2378949"/>
                      <a:pt x="1138663" y="2364002"/>
                      <a:pt x="1130300" y="2353549"/>
                    </a:cubicBezTo>
                    <a:cubicBezTo>
                      <a:pt x="1120765" y="2341630"/>
                      <a:pt x="1106148" y="2334348"/>
                      <a:pt x="1092200" y="2328149"/>
                    </a:cubicBezTo>
                    <a:cubicBezTo>
                      <a:pt x="1065693" y="2316368"/>
                      <a:pt x="998784" y="2296766"/>
                      <a:pt x="965200" y="2290049"/>
                    </a:cubicBezTo>
                    <a:cubicBezTo>
                      <a:pt x="939950" y="2284999"/>
                      <a:pt x="914309" y="2282094"/>
                      <a:pt x="889000" y="2277349"/>
                    </a:cubicBezTo>
                    <a:cubicBezTo>
                      <a:pt x="846568" y="2269393"/>
                      <a:pt x="805023" y="2255534"/>
                      <a:pt x="762000" y="2251949"/>
                    </a:cubicBezTo>
                    <a:cubicBezTo>
                      <a:pt x="711200" y="2247716"/>
                      <a:pt x="660264" y="2244878"/>
                      <a:pt x="609600" y="2239249"/>
                    </a:cubicBezTo>
                    <a:cubicBezTo>
                      <a:pt x="568775" y="2234713"/>
                      <a:pt x="522733" y="2225316"/>
                      <a:pt x="482600" y="2213849"/>
                    </a:cubicBezTo>
                    <a:cubicBezTo>
                      <a:pt x="458077" y="2206843"/>
                      <a:pt x="411872" y="2190617"/>
                      <a:pt x="393700" y="2175749"/>
                    </a:cubicBezTo>
                    <a:cubicBezTo>
                      <a:pt x="361265" y="2149211"/>
                      <a:pt x="334433" y="2116482"/>
                      <a:pt x="304800" y="2086849"/>
                    </a:cubicBezTo>
                    <a:cubicBezTo>
                      <a:pt x="292100" y="2074149"/>
                      <a:pt x="281644" y="2058712"/>
                      <a:pt x="266700" y="2048749"/>
                    </a:cubicBezTo>
                    <a:lnTo>
                      <a:pt x="228600" y="2023349"/>
                    </a:lnTo>
                    <a:cubicBezTo>
                      <a:pt x="137836" y="1887203"/>
                      <a:pt x="279183" y="2093828"/>
                      <a:pt x="165100" y="1947149"/>
                    </a:cubicBezTo>
                    <a:cubicBezTo>
                      <a:pt x="146358" y="1923052"/>
                      <a:pt x="131233" y="1896349"/>
                      <a:pt x="114300" y="1870949"/>
                    </a:cubicBezTo>
                    <a:cubicBezTo>
                      <a:pt x="106874" y="1859810"/>
                      <a:pt x="108101" y="1844551"/>
                      <a:pt x="101600" y="1832849"/>
                    </a:cubicBezTo>
                    <a:cubicBezTo>
                      <a:pt x="86775" y="1806164"/>
                      <a:pt x="67733" y="1782049"/>
                      <a:pt x="50800" y="1756649"/>
                    </a:cubicBezTo>
                    <a:cubicBezTo>
                      <a:pt x="27966" y="1722398"/>
                      <a:pt x="21463" y="1719884"/>
                      <a:pt x="12700" y="1680449"/>
                    </a:cubicBezTo>
                    <a:cubicBezTo>
                      <a:pt x="7114" y="1655312"/>
                      <a:pt x="4233" y="1629649"/>
                      <a:pt x="0" y="1604249"/>
                    </a:cubicBezTo>
                    <a:cubicBezTo>
                      <a:pt x="4233" y="1583082"/>
                      <a:pt x="-4569" y="1553701"/>
                      <a:pt x="12700" y="1540749"/>
                    </a:cubicBezTo>
                    <a:cubicBezTo>
                      <a:pt x="24911" y="1531591"/>
                      <a:pt x="39074" y="1556378"/>
                      <a:pt x="50800" y="1566149"/>
                    </a:cubicBezTo>
                    <a:cubicBezTo>
                      <a:pt x="92931" y="1601258"/>
                      <a:pt x="79702" y="1606000"/>
                      <a:pt x="127000" y="1629649"/>
                    </a:cubicBezTo>
                    <a:cubicBezTo>
                      <a:pt x="138974" y="1635636"/>
                      <a:pt x="153398" y="1635848"/>
                      <a:pt x="165100" y="1642349"/>
                    </a:cubicBezTo>
                    <a:cubicBezTo>
                      <a:pt x="191785" y="1657174"/>
                      <a:pt x="212340" y="1683496"/>
                      <a:pt x="241300" y="1693149"/>
                    </a:cubicBezTo>
                    <a:cubicBezTo>
                      <a:pt x="254000" y="1697382"/>
                      <a:pt x="267426" y="1699862"/>
                      <a:pt x="279400" y="1705849"/>
                    </a:cubicBezTo>
                    <a:cubicBezTo>
                      <a:pt x="293052" y="1712675"/>
                      <a:pt x="303552" y="1725050"/>
                      <a:pt x="317500" y="1731249"/>
                    </a:cubicBezTo>
                    <a:cubicBezTo>
                      <a:pt x="341966" y="1742123"/>
                      <a:pt x="368300" y="1748182"/>
                      <a:pt x="393700" y="1756649"/>
                    </a:cubicBezTo>
                    <a:cubicBezTo>
                      <a:pt x="448359" y="1774869"/>
                      <a:pt x="418813" y="1766102"/>
                      <a:pt x="482600" y="1782049"/>
                    </a:cubicBezTo>
                    <a:cubicBezTo>
                      <a:pt x="579967" y="1777816"/>
                      <a:pt x="677489" y="1776293"/>
                      <a:pt x="774700" y="1769349"/>
                    </a:cubicBezTo>
                    <a:cubicBezTo>
                      <a:pt x="796231" y="1767811"/>
                      <a:pt x="831374" y="1777127"/>
                      <a:pt x="838200" y="1756649"/>
                    </a:cubicBezTo>
                    <a:cubicBezTo>
                      <a:pt x="844187" y="1738688"/>
                      <a:pt x="804978" y="1738280"/>
                      <a:pt x="787400" y="1731249"/>
                    </a:cubicBezTo>
                    <a:cubicBezTo>
                      <a:pt x="762541" y="1721305"/>
                      <a:pt x="733477" y="1720701"/>
                      <a:pt x="711200" y="1705849"/>
                    </a:cubicBezTo>
                    <a:cubicBezTo>
                      <a:pt x="602011" y="1633056"/>
                      <a:pt x="740160" y="1720329"/>
                      <a:pt x="635000" y="1667749"/>
                    </a:cubicBezTo>
                    <a:cubicBezTo>
                      <a:pt x="621348" y="1660923"/>
                      <a:pt x="609600" y="1650816"/>
                      <a:pt x="596900" y="1642349"/>
                    </a:cubicBezTo>
                    <a:lnTo>
                      <a:pt x="546100" y="1566149"/>
                    </a:lnTo>
                    <a:cubicBezTo>
                      <a:pt x="537633" y="1553449"/>
                      <a:pt x="525527" y="1542529"/>
                      <a:pt x="520700" y="1528049"/>
                    </a:cubicBezTo>
                    <a:lnTo>
                      <a:pt x="495300" y="1451849"/>
                    </a:lnTo>
                    <a:cubicBezTo>
                      <a:pt x="499533" y="1396816"/>
                      <a:pt x="501905" y="1341607"/>
                      <a:pt x="508000" y="1286749"/>
                    </a:cubicBezTo>
                    <a:cubicBezTo>
                      <a:pt x="511225" y="1257727"/>
                      <a:pt x="525894" y="1202471"/>
                      <a:pt x="533400" y="1172449"/>
                    </a:cubicBezTo>
                    <a:cubicBezTo>
                      <a:pt x="546100" y="1176682"/>
                      <a:pt x="561047" y="1176786"/>
                      <a:pt x="571500" y="1185149"/>
                    </a:cubicBezTo>
                    <a:cubicBezTo>
                      <a:pt x="583419" y="1194684"/>
                      <a:pt x="587129" y="1211523"/>
                      <a:pt x="596900" y="1223249"/>
                    </a:cubicBezTo>
                    <a:cubicBezTo>
                      <a:pt x="608398" y="1237047"/>
                      <a:pt x="623502" y="1247551"/>
                      <a:pt x="635000" y="1261349"/>
                    </a:cubicBezTo>
                    <a:cubicBezTo>
                      <a:pt x="644771" y="1273075"/>
                      <a:pt x="648913" y="1289398"/>
                      <a:pt x="660400" y="1299449"/>
                    </a:cubicBezTo>
                    <a:cubicBezTo>
                      <a:pt x="683374" y="1319551"/>
                      <a:pt x="715014" y="1328663"/>
                      <a:pt x="736600" y="1350249"/>
                    </a:cubicBezTo>
                    <a:cubicBezTo>
                      <a:pt x="749300" y="1362949"/>
                      <a:pt x="759756" y="1378386"/>
                      <a:pt x="774700" y="1388349"/>
                    </a:cubicBezTo>
                    <a:cubicBezTo>
                      <a:pt x="785839" y="1395775"/>
                      <a:pt x="800100" y="1396816"/>
                      <a:pt x="812800" y="1401049"/>
                    </a:cubicBezTo>
                    <a:cubicBezTo>
                      <a:pt x="825500" y="1413749"/>
                      <a:pt x="835200" y="1430427"/>
                      <a:pt x="850900" y="1439149"/>
                    </a:cubicBezTo>
                    <a:cubicBezTo>
                      <a:pt x="874305" y="1452152"/>
                      <a:pt x="901700" y="1456082"/>
                      <a:pt x="927100" y="1464549"/>
                    </a:cubicBezTo>
                    <a:cubicBezTo>
                      <a:pt x="939800" y="1468782"/>
                      <a:pt x="951847" y="1476295"/>
                      <a:pt x="965200" y="1477249"/>
                    </a:cubicBezTo>
                    <a:cubicBezTo>
                      <a:pt x="1147223" y="1490251"/>
                      <a:pt x="1132417" y="1504766"/>
                      <a:pt x="1168400" y="1489949"/>
                    </a:cubicBezTo>
                    <a:close/>
                  </a:path>
                </a:pathLst>
              </a:cu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4538416" y="2130835"/>
                <a:ext cx="895350" cy="898113"/>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a:off x="5399758" y="2137183"/>
                <a:ext cx="895350" cy="898113"/>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665915" y="2402091"/>
                <a:ext cx="354506" cy="3556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5509931" y="2402091"/>
                <a:ext cx="354506" cy="3556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16200000">
                <a:off x="5128986" y="3041023"/>
                <a:ext cx="541544" cy="1072604"/>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3491893" y="5701946"/>
              <a:ext cx="424459" cy="429426"/>
              <a:chOff x="3759200" y="649287"/>
              <a:chExt cx="4584700" cy="5053013"/>
            </a:xfrm>
          </p:grpSpPr>
          <p:sp>
            <p:nvSpPr>
              <p:cNvPr id="112" name="Oval 111"/>
              <p:cNvSpPr>
                <a:spLocks noChangeAspect="1"/>
              </p:cNvSpPr>
              <p:nvPr/>
            </p:nvSpPr>
            <p:spPr>
              <a:xfrm>
                <a:off x="3759200" y="1117600"/>
                <a:ext cx="4584700" cy="4584700"/>
              </a:xfrm>
              <a:prstGeom prst="ellipse">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5353050" y="2711450"/>
                <a:ext cx="1397000" cy="1397000"/>
              </a:xfrm>
              <a:prstGeom prst="ellipse">
                <a:avLst/>
              </a:prstGeom>
              <a:solidFill>
                <a:srgbClr val="B2002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891080" y="649287"/>
                <a:ext cx="1138242" cy="1138242"/>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5126821" y="876293"/>
                <a:ext cx="444499" cy="444499"/>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5908660" y="649287"/>
                <a:ext cx="1138242" cy="1138242"/>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6094403" y="876293"/>
                <a:ext cx="444499" cy="444499"/>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102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838200" y="490330"/>
            <a:ext cx="10515600" cy="1200358"/>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dirty="0">
                <a:latin typeface="Arial" charset="0"/>
                <a:ea typeface="Arial" charset="0"/>
                <a:cs typeface="Arial" charset="0"/>
                <a:sym typeface="Questrial"/>
              </a:rPr>
              <a:t>Determine cell types</a:t>
            </a:r>
          </a:p>
        </p:txBody>
      </p:sp>
      <p:sp>
        <p:nvSpPr>
          <p:cNvPr id="291" name="Shape 291"/>
          <p:cNvSpPr txBox="1">
            <a:spLocks noGrp="1"/>
          </p:cNvSpPr>
          <p:nvPr>
            <p:ph idx="1"/>
          </p:nvPr>
        </p:nvSpPr>
        <p:spPr>
          <a:xfrm>
            <a:off x="838200" y="1880961"/>
            <a:ext cx="6902084" cy="4599351"/>
          </a:xfrm>
          <a:prstGeom prst="rect">
            <a:avLst/>
          </a:prstGeom>
          <a:noFill/>
          <a:ln>
            <a:noFill/>
          </a:ln>
        </p:spPr>
        <p:txBody>
          <a:bodyPr lIns="91425" tIns="45700" rIns="91425" bIns="45700" anchor="t" anchorCtr="0">
            <a:noAutofit/>
          </a:bodyPr>
          <a:lstStyle/>
          <a:p>
            <a:pPr marL="342900" lvl="0" indent="-342900">
              <a:lnSpc>
                <a:spcPct val="100000"/>
              </a:lnSpc>
              <a:spcBef>
                <a:spcPts val="0"/>
              </a:spcBef>
              <a:buClr>
                <a:srgbClr val="86D1D8"/>
              </a:buClr>
              <a:buSzPct val="80000"/>
              <a:buFont typeface="Noto Sans Symbols"/>
              <a:buChar char="▶"/>
            </a:pPr>
            <a:endParaRPr lang="en-US" sz="2200" b="0" i="0" u="none" strike="noStrike" cap="none" dirty="0">
              <a:latin typeface="Arial" charset="0"/>
              <a:ea typeface="Arial" charset="0"/>
              <a:cs typeface="Arial" charset="0"/>
              <a:sym typeface="Questrial"/>
            </a:endParaRPr>
          </a:p>
          <a:p>
            <a:pPr marL="342900" lvl="0" indent="-342900">
              <a:lnSpc>
                <a:spcPct val="150000"/>
              </a:lnSpc>
              <a:spcBef>
                <a:spcPts val="0"/>
              </a:spcBef>
              <a:buClr>
                <a:srgbClr val="86D1D8"/>
              </a:buClr>
              <a:buSzPct val="80000"/>
              <a:buFont typeface="Noto Sans Symbols"/>
              <a:buChar char="▶"/>
            </a:pPr>
            <a:r>
              <a:rPr lang="en-US" sz="3200" b="0" i="0" u="none" strike="noStrike" cap="none" dirty="0">
                <a:latin typeface="Arial" charset="0"/>
                <a:ea typeface="Arial" charset="0"/>
                <a:cs typeface="Arial" charset="0"/>
                <a:sym typeface="Questrial"/>
              </a:rPr>
              <a:t>Choose cell type for its </a:t>
            </a:r>
            <a:r>
              <a:rPr lang="en-US" sz="3200" b="1" i="0" strike="noStrike" cap="none" dirty="0">
                <a:latin typeface="Arial" charset="0"/>
                <a:ea typeface="Arial" charset="0"/>
                <a:cs typeface="Arial" charset="0"/>
                <a:sym typeface="Questrial"/>
              </a:rPr>
              <a:t>function</a:t>
            </a:r>
            <a:r>
              <a:rPr lang="en-US" sz="3200" b="0" i="0" u="none" strike="noStrike" cap="none" dirty="0">
                <a:latin typeface="Arial" charset="0"/>
                <a:ea typeface="Arial" charset="0"/>
                <a:cs typeface="Arial" charset="0"/>
                <a:sym typeface="Questrial"/>
              </a:rPr>
              <a:t>! </a:t>
            </a:r>
          </a:p>
          <a:p>
            <a:pPr marL="342900" lvl="0" indent="-342900">
              <a:lnSpc>
                <a:spcPct val="150000"/>
              </a:lnSpc>
              <a:spcBef>
                <a:spcPts val="0"/>
              </a:spcBef>
              <a:buClr>
                <a:srgbClr val="86D1D8"/>
              </a:buClr>
              <a:buSzPct val="80000"/>
              <a:buFont typeface="Noto Sans Symbols"/>
              <a:buChar char="▶"/>
            </a:pPr>
            <a:endParaRPr lang="en-US" sz="3200" b="0" i="0" u="none" strike="noStrike" cap="none" dirty="0">
              <a:latin typeface="Arial" charset="0"/>
              <a:ea typeface="Arial" charset="0"/>
              <a:cs typeface="Arial" charset="0"/>
              <a:sym typeface="Questrial"/>
            </a:endParaRPr>
          </a:p>
          <a:p>
            <a:pPr marL="342900" lvl="0" indent="-342900">
              <a:lnSpc>
                <a:spcPct val="100000"/>
              </a:lnSpc>
              <a:buClr>
                <a:srgbClr val="86D1D8"/>
              </a:buClr>
              <a:buSzPct val="80000"/>
              <a:buFont typeface="Noto Sans Symbols"/>
              <a:buChar char="▶"/>
            </a:pPr>
            <a:r>
              <a:rPr lang="en-US" sz="3200" b="0" i="0" u="none" strike="noStrike" cap="none" dirty="0">
                <a:latin typeface="Arial" charset="0"/>
                <a:ea typeface="Arial" charset="0"/>
                <a:cs typeface="Arial" charset="0"/>
                <a:sym typeface="Questrial"/>
              </a:rPr>
              <a:t>Constraints:</a:t>
            </a:r>
          </a:p>
          <a:p>
            <a:pPr marL="800100" lvl="1" indent="-342900">
              <a:lnSpc>
                <a:spcPct val="100000"/>
              </a:lnSpc>
              <a:buClr>
                <a:srgbClr val="86D1D8"/>
              </a:buClr>
              <a:buSzPct val="80000"/>
              <a:buFont typeface="Noto Sans Symbols"/>
              <a:buChar char="▶"/>
            </a:pPr>
            <a:r>
              <a:rPr lang="en-US" sz="2800" b="0" i="0" u="none" strike="noStrike" cap="none" dirty="0">
                <a:latin typeface="Arial" charset="0"/>
                <a:ea typeface="Arial" charset="0"/>
                <a:cs typeface="Arial" charset="0"/>
                <a:sym typeface="Questrial"/>
              </a:rPr>
              <a:t>Strength of cells</a:t>
            </a:r>
          </a:p>
          <a:p>
            <a:pPr marL="800100" lvl="1" indent="-342900">
              <a:lnSpc>
                <a:spcPct val="100000"/>
              </a:lnSpc>
              <a:buClr>
                <a:srgbClr val="86D1D8"/>
              </a:buClr>
              <a:buSzPct val="80000"/>
              <a:buFont typeface="Noto Sans Symbols"/>
              <a:buChar char="▶"/>
            </a:pPr>
            <a:r>
              <a:rPr lang="en-US" sz="2800" b="0" i="0" u="none" strike="noStrike" cap="none" dirty="0">
                <a:latin typeface="Arial" charset="0"/>
                <a:ea typeface="Arial" charset="0"/>
                <a:cs typeface="Arial" charset="0"/>
                <a:sym typeface="Questrial"/>
              </a:rPr>
              <a:t>Rejection and immune responses</a:t>
            </a:r>
            <a:endParaRPr lang="en-US" sz="3200" b="0" i="0" u="none" strike="noStrike" cap="none" dirty="0">
              <a:latin typeface="Arial" charset="0"/>
              <a:ea typeface="Arial" charset="0"/>
              <a:cs typeface="Arial" charset="0"/>
              <a:sym typeface="Questrial"/>
            </a:endParaRPr>
          </a:p>
          <a:p>
            <a:pPr marL="0" lvl="0" indent="0">
              <a:lnSpc>
                <a:spcPct val="100000"/>
              </a:lnSpc>
              <a:buNone/>
            </a:pPr>
            <a:endParaRPr lang="en-US" sz="2200" b="0" i="0" u="none" strike="noStrike" cap="none" dirty="0">
              <a:latin typeface="Arial" charset="0"/>
              <a:ea typeface="Arial" charset="0"/>
              <a:cs typeface="Arial" charset="0"/>
              <a:sym typeface="Questrial"/>
            </a:endParaRPr>
          </a:p>
          <a:p>
            <a:pPr marL="0" marR="0" lvl="0" indent="0" algn="l" rtl="0">
              <a:lnSpc>
                <a:spcPct val="100000"/>
              </a:lnSpc>
              <a:spcBef>
                <a:spcPts val="1000"/>
              </a:spcBef>
              <a:spcAft>
                <a:spcPts val="0"/>
              </a:spcAft>
              <a:buNone/>
            </a:pPr>
            <a:endParaRPr sz="2200" dirty="0">
              <a:latin typeface="Arial" charset="0"/>
              <a:ea typeface="Arial" charset="0"/>
              <a:cs typeface="Arial" charset="0"/>
            </a:endParaRPr>
          </a:p>
          <a:p>
            <a:pPr marL="0" marR="0" lvl="0" indent="0" algn="l" rtl="0">
              <a:lnSpc>
                <a:spcPct val="100000"/>
              </a:lnSpc>
              <a:spcBef>
                <a:spcPts val="1000"/>
              </a:spcBef>
              <a:spcAft>
                <a:spcPts val="0"/>
              </a:spcAft>
              <a:buNone/>
            </a:pPr>
            <a:endParaRPr sz="2200" dirty="0">
              <a:latin typeface="Arial" charset="0"/>
              <a:ea typeface="Arial" charset="0"/>
              <a:cs typeface="Arial" charset="0"/>
            </a:endParaRPr>
          </a:p>
          <a:p>
            <a:pPr marL="0" marR="0" lvl="0" indent="0" algn="l" rtl="0">
              <a:lnSpc>
                <a:spcPct val="100000"/>
              </a:lnSpc>
              <a:spcBef>
                <a:spcPts val="1000"/>
              </a:spcBef>
              <a:spcAft>
                <a:spcPts val="0"/>
              </a:spcAft>
              <a:buNone/>
            </a:pPr>
            <a:endParaRPr sz="2200" dirty="0">
              <a:latin typeface="Arial" charset="0"/>
              <a:ea typeface="Arial" charset="0"/>
              <a:cs typeface="Arial" charset="0"/>
            </a:endParaRPr>
          </a:p>
          <a:p>
            <a:pPr marL="342900" marR="0" lvl="0" indent="-342900" algn="l" rtl="0">
              <a:lnSpc>
                <a:spcPct val="100000"/>
              </a:lnSpc>
              <a:spcBef>
                <a:spcPts val="1000"/>
              </a:spcBef>
              <a:spcAft>
                <a:spcPts val="0"/>
              </a:spcAft>
              <a:buClr>
                <a:srgbClr val="86D1D8"/>
              </a:buClr>
              <a:buSzPct val="80000"/>
              <a:buFont typeface="Noto Sans Symbols"/>
              <a:buNone/>
            </a:pPr>
            <a:endParaRPr sz="2200" b="0" i="0" u="none" strike="noStrike" cap="none" dirty="0">
              <a:latin typeface="Arial" charset="0"/>
              <a:ea typeface="Arial" charset="0"/>
              <a:cs typeface="Arial" charset="0"/>
              <a:sym typeface="Questrial"/>
            </a:endParaRPr>
          </a:p>
          <a:p>
            <a:pPr marL="342900" marR="0" lvl="0" indent="-342900" algn="l" rtl="0">
              <a:lnSpc>
                <a:spcPct val="100000"/>
              </a:lnSpc>
              <a:spcBef>
                <a:spcPts val="1000"/>
              </a:spcBef>
              <a:spcAft>
                <a:spcPts val="0"/>
              </a:spcAft>
              <a:buClr>
                <a:srgbClr val="86D1D8"/>
              </a:buClr>
              <a:buSzPct val="80000"/>
              <a:buFont typeface="Noto Sans Symbols"/>
              <a:buNone/>
            </a:pPr>
            <a:endParaRPr sz="2200" b="0" i="0" u="none" strike="noStrike" cap="none" dirty="0">
              <a:latin typeface="Arial" charset="0"/>
              <a:ea typeface="Arial" charset="0"/>
              <a:cs typeface="Arial" charset="0"/>
              <a:sym typeface="Quest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5949" y="3487529"/>
            <a:ext cx="2713228" cy="265656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1065" y="1389660"/>
            <a:ext cx="1763368" cy="1867640"/>
          </a:xfrm>
          <a:prstGeom prst="rect">
            <a:avLst/>
          </a:prstGeom>
        </p:spPr>
      </p:pic>
    </p:spTree>
    <p:extLst>
      <p:ext uri="{BB962C8B-B14F-4D97-AF65-F5344CB8AC3E}">
        <p14:creationId xmlns:p14="http://schemas.microsoft.com/office/powerpoint/2010/main" val="200128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838200" y="530088"/>
            <a:ext cx="10515600" cy="887896"/>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dirty="0">
                <a:latin typeface="Arial" charset="0"/>
                <a:ea typeface="Arial" charset="0"/>
                <a:cs typeface="Arial" charset="0"/>
                <a:sym typeface="Questrial"/>
              </a:rPr>
              <a:t>Determine biomaterial types</a:t>
            </a:r>
          </a:p>
        </p:txBody>
      </p:sp>
      <p:sp>
        <p:nvSpPr>
          <p:cNvPr id="300" name="Shape 300"/>
          <p:cNvSpPr txBox="1">
            <a:spLocks noGrp="1"/>
          </p:cNvSpPr>
          <p:nvPr>
            <p:ph idx="1"/>
          </p:nvPr>
        </p:nvSpPr>
        <p:spPr>
          <a:xfrm>
            <a:off x="500080" y="1905521"/>
            <a:ext cx="6404303" cy="472056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lang="en-US" sz="2200" b="0" i="0" u="none" strike="noStrike" cap="none" dirty="0">
              <a:latin typeface="Arial" charset="0"/>
              <a:ea typeface="Arial" charset="0"/>
              <a:cs typeface="Arial" charset="0"/>
              <a:sym typeface="Questrial"/>
            </a:endParaRPr>
          </a:p>
          <a:p>
            <a:pPr marL="742950" lvl="1" indent="-285750">
              <a:spcBef>
                <a:spcPts val="1000"/>
              </a:spcBef>
              <a:buClr>
                <a:srgbClr val="86D1D8"/>
              </a:buClr>
              <a:buSzPct val="79999"/>
              <a:buFont typeface="Noto Sans Symbols"/>
              <a:buChar char="▶"/>
            </a:pPr>
            <a:r>
              <a:rPr lang="en-US" sz="3200" b="0" i="0" u="none" strike="noStrike" cap="none" dirty="0">
                <a:latin typeface="Arial" charset="0"/>
                <a:ea typeface="Arial" charset="0"/>
                <a:cs typeface="Arial" charset="0"/>
                <a:sym typeface="Questrial"/>
              </a:rPr>
              <a:t>Natural </a:t>
            </a:r>
            <a:r>
              <a:rPr lang="en-US" sz="3200" dirty="0">
                <a:latin typeface="Arial" charset="0"/>
                <a:ea typeface="Arial" charset="0"/>
                <a:cs typeface="Arial" charset="0"/>
              </a:rPr>
              <a:t>biomaterials:</a:t>
            </a:r>
          </a:p>
          <a:p>
            <a:pPr marL="1200150" lvl="2" indent="-285750">
              <a:spcBef>
                <a:spcPts val="1000"/>
              </a:spcBef>
              <a:buClr>
                <a:srgbClr val="86D1D8"/>
              </a:buClr>
              <a:buSzPct val="79999"/>
              <a:buFont typeface="Noto Sans Symbols"/>
              <a:buChar char="▶"/>
            </a:pPr>
            <a:r>
              <a:rPr lang="en-US" sz="2800" dirty="0">
                <a:latin typeface="Arial" charset="0"/>
                <a:ea typeface="Arial" charset="0"/>
                <a:cs typeface="Arial" charset="0"/>
              </a:rPr>
              <a:t>Collagen</a:t>
            </a:r>
          </a:p>
          <a:p>
            <a:pPr marL="1200150" lvl="2" indent="-285750">
              <a:spcBef>
                <a:spcPts val="1000"/>
              </a:spcBef>
              <a:buClr>
                <a:srgbClr val="86D1D8"/>
              </a:buClr>
              <a:buSzPct val="79999"/>
              <a:buFont typeface="Noto Sans Symbols"/>
              <a:buChar char="▶"/>
            </a:pPr>
            <a:r>
              <a:rPr lang="en-US" sz="2800" dirty="0">
                <a:latin typeface="Arial" charset="0"/>
                <a:ea typeface="Arial" charset="0"/>
                <a:cs typeface="Arial" charset="0"/>
              </a:rPr>
              <a:t>Elastin</a:t>
            </a:r>
          </a:p>
          <a:p>
            <a:pPr marL="1200150" lvl="2" indent="-285750">
              <a:spcBef>
                <a:spcPts val="1000"/>
              </a:spcBef>
              <a:buClr>
                <a:srgbClr val="86D1D8"/>
              </a:buClr>
              <a:buSzPct val="79999"/>
              <a:buFont typeface="Noto Sans Symbols"/>
              <a:buChar char="▶"/>
            </a:pPr>
            <a:endParaRPr lang="en-US" sz="2800" dirty="0">
              <a:latin typeface="Arial" charset="0"/>
              <a:ea typeface="Arial" charset="0"/>
              <a:cs typeface="Arial" charset="0"/>
            </a:endParaRPr>
          </a:p>
          <a:p>
            <a:pPr marL="742950" lvl="1" indent="-285750">
              <a:spcBef>
                <a:spcPts val="1000"/>
              </a:spcBef>
              <a:buClr>
                <a:srgbClr val="86D1D8"/>
              </a:buClr>
              <a:buSzPct val="79999"/>
              <a:buFont typeface="Noto Sans Symbols"/>
              <a:buChar char="▶"/>
            </a:pPr>
            <a:r>
              <a:rPr lang="en-US" sz="3200" dirty="0">
                <a:latin typeface="Arial" charset="0"/>
                <a:ea typeface="Arial" charset="0"/>
                <a:cs typeface="Arial" charset="0"/>
              </a:rPr>
              <a:t>Synthetic biomaterials:</a:t>
            </a:r>
          </a:p>
          <a:p>
            <a:pPr marL="1200150" lvl="2" indent="-285750">
              <a:spcBef>
                <a:spcPts val="1000"/>
              </a:spcBef>
              <a:buClr>
                <a:srgbClr val="86D1D8"/>
              </a:buClr>
              <a:buSzPct val="79999"/>
              <a:buFont typeface="Noto Sans Symbols"/>
              <a:buChar char="▶"/>
            </a:pPr>
            <a:r>
              <a:rPr lang="en-US" sz="2800" dirty="0">
                <a:latin typeface="Arial" charset="0"/>
                <a:ea typeface="Arial" charset="0"/>
                <a:cs typeface="Arial" charset="0"/>
              </a:rPr>
              <a:t>“Polys”</a:t>
            </a:r>
          </a:p>
          <a:p>
            <a:pPr marL="0" marR="0" lvl="0" indent="0" algn="l" rtl="0">
              <a:spcBef>
                <a:spcPts val="1000"/>
              </a:spcBef>
              <a:spcAft>
                <a:spcPts val="0"/>
              </a:spcAft>
              <a:buNone/>
            </a:pPr>
            <a:endParaRPr sz="2200" dirty="0">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865" y="1802296"/>
            <a:ext cx="3440695" cy="197918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0417" y="3971120"/>
            <a:ext cx="2713383" cy="2465332"/>
          </a:xfrm>
          <a:prstGeom prst="rect">
            <a:avLst/>
          </a:prstGeom>
        </p:spPr>
      </p:pic>
    </p:spTree>
    <p:extLst>
      <p:ext uri="{BB962C8B-B14F-4D97-AF65-F5344CB8AC3E}">
        <p14:creationId xmlns:p14="http://schemas.microsoft.com/office/powerpoint/2010/main" val="1303235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838200" y="516835"/>
            <a:ext cx="10515600" cy="881957"/>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dirty="0">
                <a:latin typeface="Arial" charset="0"/>
                <a:ea typeface="Arial" charset="0"/>
                <a:cs typeface="Arial" charset="0"/>
              </a:rPr>
              <a:t>Cell survival during printing</a:t>
            </a:r>
          </a:p>
        </p:txBody>
      </p:sp>
      <p:grpSp>
        <p:nvGrpSpPr>
          <p:cNvPr id="13" name="Group 12"/>
          <p:cNvGrpSpPr/>
          <p:nvPr/>
        </p:nvGrpSpPr>
        <p:grpSpPr>
          <a:xfrm>
            <a:off x="2809920" y="3272886"/>
            <a:ext cx="413312" cy="821903"/>
            <a:chOff x="3612994" y="1405054"/>
            <a:chExt cx="758284" cy="1761892"/>
          </a:xfrm>
        </p:grpSpPr>
        <p:sp>
          <p:nvSpPr>
            <p:cNvPr id="14" name="Arc 13"/>
            <p:cNvSpPr/>
            <p:nvPr/>
          </p:nvSpPr>
          <p:spPr>
            <a:xfrm>
              <a:off x="3612995" y="1405054"/>
              <a:ext cx="758283" cy="1761892"/>
            </a:xfrm>
            <a:prstGeom prst="arc">
              <a:avLst>
                <a:gd name="adj1" fmla="val 10492872"/>
                <a:gd name="adj2" fmla="val 0"/>
              </a:avLst>
            </a:prstGeom>
            <a:solidFill>
              <a:schemeClr val="bg1">
                <a:lumMod val="9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rot="5400000">
              <a:off x="3673842" y="1904546"/>
              <a:ext cx="636588" cy="758283"/>
            </a:xfrm>
            <a:prstGeom prst="arc">
              <a:avLst>
                <a:gd name="adj1" fmla="val 16200000"/>
                <a:gd name="adj2" fmla="val 5399995"/>
              </a:avLst>
            </a:prstGeom>
            <a:solidFill>
              <a:schemeClr val="bg1">
                <a:lumMod val="95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Triangle 15"/>
          <p:cNvSpPr/>
          <p:nvPr/>
        </p:nvSpPr>
        <p:spPr>
          <a:xfrm>
            <a:off x="2922496" y="3561749"/>
            <a:ext cx="174709" cy="54366"/>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698692" y="3040217"/>
            <a:ext cx="3049486" cy="2320794"/>
            <a:chOff x="698692" y="2580881"/>
            <a:chExt cx="3049486" cy="2320794"/>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400" y="2580881"/>
              <a:ext cx="1454778" cy="1540802"/>
            </a:xfrm>
            <a:prstGeom prst="rect">
              <a:avLst/>
            </a:prstGeom>
          </p:spPr>
        </p:pic>
        <p:grpSp>
          <p:nvGrpSpPr>
            <p:cNvPr id="17" name="Group 16"/>
            <p:cNvGrpSpPr>
              <a:grpSpLocks noChangeAspect="1"/>
            </p:cNvGrpSpPr>
            <p:nvPr/>
          </p:nvGrpSpPr>
          <p:grpSpPr>
            <a:xfrm>
              <a:off x="698692" y="3469955"/>
              <a:ext cx="2317883" cy="1431720"/>
              <a:chOff x="1769806" y="2993923"/>
              <a:chExt cx="2626458" cy="1622322"/>
            </a:xfrm>
          </p:grpSpPr>
          <p:sp>
            <p:nvSpPr>
              <p:cNvPr id="18" name="Oval 17"/>
              <p:cNvSpPr/>
              <p:nvPr/>
            </p:nvSpPr>
            <p:spPr>
              <a:xfrm>
                <a:off x="1769806" y="3274142"/>
                <a:ext cx="530942" cy="501446"/>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69806" y="3524865"/>
                <a:ext cx="530942" cy="1067617"/>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801109" y="3790137"/>
                <a:ext cx="1548581" cy="453376"/>
              </a:xfrm>
              <a:prstGeom prst="rect">
                <a:avLst/>
              </a:prstGeom>
              <a:noFill/>
            </p:spPr>
            <p:txBody>
              <a:bodyPr wrap="square" rtlCol="0">
                <a:spAutoFit/>
              </a:bodyPr>
              <a:lstStyle/>
              <a:p>
                <a:r>
                  <a:rPr lang="en-US" sz="2000" dirty="0">
                    <a:solidFill>
                      <a:schemeClr val="tx1"/>
                    </a:solidFill>
                  </a:rPr>
                  <a:t>O</a:t>
                </a:r>
                <a:r>
                  <a:rPr lang="en-US" sz="2000" baseline="-25000" dirty="0">
                    <a:solidFill>
                      <a:schemeClr val="tx1"/>
                    </a:solidFill>
                  </a:rPr>
                  <a:t>2</a:t>
                </a:r>
                <a:endParaRPr lang="en-US" sz="2000" dirty="0">
                  <a:solidFill>
                    <a:schemeClr val="tx1"/>
                  </a:solidFill>
                </a:endParaRPr>
              </a:p>
            </p:txBody>
          </p:sp>
          <p:sp>
            <p:nvSpPr>
              <p:cNvPr id="21" name="Freeform 20"/>
              <p:cNvSpPr/>
              <p:nvPr/>
            </p:nvSpPr>
            <p:spPr>
              <a:xfrm>
                <a:off x="2035277" y="2993923"/>
                <a:ext cx="2360987" cy="1622322"/>
              </a:xfrm>
              <a:custGeom>
                <a:avLst/>
                <a:gdLst>
                  <a:gd name="connsiteX0" fmla="*/ 0 w 2360987"/>
                  <a:gd name="connsiteY0" fmla="*/ 221226 h 1297858"/>
                  <a:gd name="connsiteX1" fmla="*/ 14748 w 2360987"/>
                  <a:gd name="connsiteY1" fmla="*/ 147484 h 1297858"/>
                  <a:gd name="connsiteX2" fmla="*/ 117987 w 2360987"/>
                  <a:gd name="connsiteY2" fmla="*/ 14748 h 1297858"/>
                  <a:gd name="connsiteX3" fmla="*/ 162232 w 2360987"/>
                  <a:gd name="connsiteY3" fmla="*/ 0 h 1297858"/>
                  <a:gd name="connsiteX4" fmla="*/ 235974 w 2360987"/>
                  <a:gd name="connsiteY4" fmla="*/ 14748 h 1297858"/>
                  <a:gd name="connsiteX5" fmla="*/ 294968 w 2360987"/>
                  <a:gd name="connsiteY5" fmla="*/ 44245 h 1297858"/>
                  <a:gd name="connsiteX6" fmla="*/ 339213 w 2360987"/>
                  <a:gd name="connsiteY6" fmla="*/ 58993 h 1297858"/>
                  <a:gd name="connsiteX7" fmla="*/ 457200 w 2360987"/>
                  <a:gd name="connsiteY7" fmla="*/ 162232 h 1297858"/>
                  <a:gd name="connsiteX8" fmla="*/ 471948 w 2360987"/>
                  <a:gd name="connsiteY8" fmla="*/ 206477 h 1297858"/>
                  <a:gd name="connsiteX9" fmla="*/ 501445 w 2360987"/>
                  <a:gd name="connsiteY9" fmla="*/ 250722 h 1297858"/>
                  <a:gd name="connsiteX10" fmla="*/ 516194 w 2360987"/>
                  <a:gd name="connsiteY10" fmla="*/ 368710 h 1297858"/>
                  <a:gd name="connsiteX11" fmla="*/ 530942 w 2360987"/>
                  <a:gd name="connsiteY11" fmla="*/ 457200 h 1297858"/>
                  <a:gd name="connsiteX12" fmla="*/ 530942 w 2360987"/>
                  <a:gd name="connsiteY12" fmla="*/ 943897 h 1297858"/>
                  <a:gd name="connsiteX13" fmla="*/ 545690 w 2360987"/>
                  <a:gd name="connsiteY13" fmla="*/ 1017639 h 1297858"/>
                  <a:gd name="connsiteX14" fmla="*/ 575187 w 2360987"/>
                  <a:gd name="connsiteY14" fmla="*/ 1120877 h 1297858"/>
                  <a:gd name="connsiteX15" fmla="*/ 648929 w 2360987"/>
                  <a:gd name="connsiteY15" fmla="*/ 1194619 h 1297858"/>
                  <a:gd name="connsiteX16" fmla="*/ 752168 w 2360987"/>
                  <a:gd name="connsiteY16" fmla="*/ 1268361 h 1297858"/>
                  <a:gd name="connsiteX17" fmla="*/ 840658 w 2360987"/>
                  <a:gd name="connsiteY17" fmla="*/ 1297858 h 1297858"/>
                  <a:gd name="connsiteX18" fmla="*/ 1091381 w 2360987"/>
                  <a:gd name="connsiteY18" fmla="*/ 1268361 h 1297858"/>
                  <a:gd name="connsiteX19" fmla="*/ 1135626 w 2360987"/>
                  <a:gd name="connsiteY19" fmla="*/ 1238864 h 1297858"/>
                  <a:gd name="connsiteX20" fmla="*/ 1179871 w 2360987"/>
                  <a:gd name="connsiteY20" fmla="*/ 1194619 h 1297858"/>
                  <a:gd name="connsiteX21" fmla="*/ 1135626 w 2360987"/>
                  <a:gd name="connsiteY21" fmla="*/ 1032387 h 1297858"/>
                  <a:gd name="connsiteX22" fmla="*/ 1091381 w 2360987"/>
                  <a:gd name="connsiteY22" fmla="*/ 1002890 h 1297858"/>
                  <a:gd name="connsiteX23" fmla="*/ 1002890 w 2360987"/>
                  <a:gd name="connsiteY23" fmla="*/ 973393 h 1297858"/>
                  <a:gd name="connsiteX24" fmla="*/ 958645 w 2360987"/>
                  <a:gd name="connsiteY24" fmla="*/ 958645 h 1297858"/>
                  <a:gd name="connsiteX25" fmla="*/ 737419 w 2360987"/>
                  <a:gd name="connsiteY25" fmla="*/ 973393 h 1297858"/>
                  <a:gd name="connsiteX26" fmla="*/ 693174 w 2360987"/>
                  <a:gd name="connsiteY26" fmla="*/ 988142 h 1297858"/>
                  <a:gd name="connsiteX27" fmla="*/ 663677 w 2360987"/>
                  <a:gd name="connsiteY27" fmla="*/ 1032387 h 1297858"/>
                  <a:gd name="connsiteX28" fmla="*/ 648929 w 2360987"/>
                  <a:gd name="connsiteY28" fmla="*/ 1076632 h 1297858"/>
                  <a:gd name="connsiteX29" fmla="*/ 663677 w 2360987"/>
                  <a:gd name="connsiteY29" fmla="*/ 1120877 h 1297858"/>
                  <a:gd name="connsiteX30" fmla="*/ 752168 w 2360987"/>
                  <a:gd name="connsiteY30" fmla="*/ 1165122 h 1297858"/>
                  <a:gd name="connsiteX31" fmla="*/ 943897 w 2360987"/>
                  <a:gd name="connsiteY31" fmla="*/ 1106129 h 1297858"/>
                  <a:gd name="connsiteX32" fmla="*/ 1032387 w 2360987"/>
                  <a:gd name="connsiteY32" fmla="*/ 1047135 h 1297858"/>
                  <a:gd name="connsiteX33" fmla="*/ 1091381 w 2360987"/>
                  <a:gd name="connsiteY33" fmla="*/ 958645 h 1297858"/>
                  <a:gd name="connsiteX34" fmla="*/ 1120877 w 2360987"/>
                  <a:gd name="connsiteY34" fmla="*/ 914400 h 1297858"/>
                  <a:gd name="connsiteX35" fmla="*/ 1135626 w 2360987"/>
                  <a:gd name="connsiteY35" fmla="*/ 870155 h 1297858"/>
                  <a:gd name="connsiteX36" fmla="*/ 1179871 w 2360987"/>
                  <a:gd name="connsiteY36" fmla="*/ 840658 h 1297858"/>
                  <a:gd name="connsiteX37" fmla="*/ 1592826 w 2360987"/>
                  <a:gd name="connsiteY37" fmla="*/ 855406 h 1297858"/>
                  <a:gd name="connsiteX38" fmla="*/ 1784555 w 2360987"/>
                  <a:gd name="connsiteY38" fmla="*/ 870155 h 1297858"/>
                  <a:gd name="connsiteX39" fmla="*/ 2035277 w 2360987"/>
                  <a:gd name="connsiteY39" fmla="*/ 855406 h 1297858"/>
                  <a:gd name="connsiteX40" fmla="*/ 2123768 w 2360987"/>
                  <a:gd name="connsiteY40" fmla="*/ 811161 h 1297858"/>
                  <a:gd name="connsiteX41" fmla="*/ 2153265 w 2360987"/>
                  <a:gd name="connsiteY41" fmla="*/ 766916 h 1297858"/>
                  <a:gd name="connsiteX42" fmla="*/ 2271252 w 2360987"/>
                  <a:gd name="connsiteY42" fmla="*/ 634181 h 1297858"/>
                  <a:gd name="connsiteX43" fmla="*/ 2315497 w 2360987"/>
                  <a:gd name="connsiteY43" fmla="*/ 501445 h 1297858"/>
                  <a:gd name="connsiteX44" fmla="*/ 2330245 w 2360987"/>
                  <a:gd name="connsiteY44" fmla="*/ 457200 h 1297858"/>
                  <a:gd name="connsiteX45" fmla="*/ 2344994 w 2360987"/>
                  <a:gd name="connsiteY45" fmla="*/ 353961 h 1297858"/>
                  <a:gd name="connsiteX46" fmla="*/ 2359742 w 2360987"/>
                  <a:gd name="connsiteY46" fmla="*/ 265471 h 1297858"/>
                  <a:gd name="connsiteX47" fmla="*/ 2359742 w 2360987"/>
                  <a:gd name="connsiteY47" fmla="*/ 147484 h 129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360987" h="1297858">
                    <a:moveTo>
                      <a:pt x="0" y="221226"/>
                    </a:moveTo>
                    <a:cubicBezTo>
                      <a:pt x="4916" y="196645"/>
                      <a:pt x="4375" y="170305"/>
                      <a:pt x="14748" y="147484"/>
                    </a:cubicBezTo>
                    <a:cubicBezTo>
                      <a:pt x="27487" y="119459"/>
                      <a:pt x="82695" y="38276"/>
                      <a:pt x="117987" y="14748"/>
                    </a:cubicBezTo>
                    <a:cubicBezTo>
                      <a:pt x="130922" y="6125"/>
                      <a:pt x="147484" y="4916"/>
                      <a:pt x="162232" y="0"/>
                    </a:cubicBezTo>
                    <a:cubicBezTo>
                      <a:pt x="186813" y="4916"/>
                      <a:pt x="212193" y="6821"/>
                      <a:pt x="235974" y="14748"/>
                    </a:cubicBezTo>
                    <a:cubicBezTo>
                      <a:pt x="256832" y="21700"/>
                      <a:pt x="274760" y="35584"/>
                      <a:pt x="294968" y="44245"/>
                    </a:cubicBezTo>
                    <a:cubicBezTo>
                      <a:pt x="309257" y="50369"/>
                      <a:pt x="324465" y="54077"/>
                      <a:pt x="339213" y="58993"/>
                    </a:cubicBezTo>
                    <a:cubicBezTo>
                      <a:pt x="442451" y="127819"/>
                      <a:pt x="408038" y="88490"/>
                      <a:pt x="457200" y="162232"/>
                    </a:cubicBezTo>
                    <a:cubicBezTo>
                      <a:pt x="462116" y="176980"/>
                      <a:pt x="464996" y="192572"/>
                      <a:pt x="471948" y="206477"/>
                    </a:cubicBezTo>
                    <a:cubicBezTo>
                      <a:pt x="479875" y="222331"/>
                      <a:pt x="496781" y="233621"/>
                      <a:pt x="501445" y="250722"/>
                    </a:cubicBezTo>
                    <a:cubicBezTo>
                      <a:pt x="511874" y="288961"/>
                      <a:pt x="510589" y="329473"/>
                      <a:pt x="516194" y="368710"/>
                    </a:cubicBezTo>
                    <a:cubicBezTo>
                      <a:pt x="520423" y="398313"/>
                      <a:pt x="526026" y="427703"/>
                      <a:pt x="530942" y="457200"/>
                    </a:cubicBezTo>
                    <a:cubicBezTo>
                      <a:pt x="515809" y="714470"/>
                      <a:pt x="506978" y="692267"/>
                      <a:pt x="530942" y="943897"/>
                    </a:cubicBezTo>
                    <a:cubicBezTo>
                      <a:pt x="533319" y="968852"/>
                      <a:pt x="540252" y="993169"/>
                      <a:pt x="545690" y="1017639"/>
                    </a:cubicBezTo>
                    <a:cubicBezTo>
                      <a:pt x="549469" y="1034645"/>
                      <a:pt x="565335" y="1101173"/>
                      <a:pt x="575187" y="1120877"/>
                    </a:cubicBezTo>
                    <a:cubicBezTo>
                      <a:pt x="606088" y="1182678"/>
                      <a:pt x="598364" y="1152482"/>
                      <a:pt x="648929" y="1194619"/>
                    </a:cubicBezTo>
                    <a:cubicBezTo>
                      <a:pt x="714718" y="1249443"/>
                      <a:pt x="668197" y="1234772"/>
                      <a:pt x="752168" y="1268361"/>
                    </a:cubicBezTo>
                    <a:cubicBezTo>
                      <a:pt x="781036" y="1279908"/>
                      <a:pt x="840658" y="1297858"/>
                      <a:pt x="840658" y="1297858"/>
                    </a:cubicBezTo>
                    <a:cubicBezTo>
                      <a:pt x="858012" y="1296523"/>
                      <a:pt x="1031736" y="1293923"/>
                      <a:pt x="1091381" y="1268361"/>
                    </a:cubicBezTo>
                    <a:cubicBezTo>
                      <a:pt x="1107673" y="1261379"/>
                      <a:pt x="1122009" y="1250212"/>
                      <a:pt x="1135626" y="1238864"/>
                    </a:cubicBezTo>
                    <a:cubicBezTo>
                      <a:pt x="1151649" y="1225511"/>
                      <a:pt x="1165123" y="1209367"/>
                      <a:pt x="1179871" y="1194619"/>
                    </a:cubicBezTo>
                    <a:cubicBezTo>
                      <a:pt x="1171147" y="1124823"/>
                      <a:pt x="1183432" y="1080193"/>
                      <a:pt x="1135626" y="1032387"/>
                    </a:cubicBezTo>
                    <a:cubicBezTo>
                      <a:pt x="1123092" y="1019853"/>
                      <a:pt x="1107579" y="1010089"/>
                      <a:pt x="1091381" y="1002890"/>
                    </a:cubicBezTo>
                    <a:cubicBezTo>
                      <a:pt x="1062968" y="990262"/>
                      <a:pt x="1032387" y="983225"/>
                      <a:pt x="1002890" y="973393"/>
                    </a:cubicBezTo>
                    <a:lnTo>
                      <a:pt x="958645" y="958645"/>
                    </a:lnTo>
                    <a:cubicBezTo>
                      <a:pt x="884903" y="963561"/>
                      <a:pt x="810873" y="965231"/>
                      <a:pt x="737419" y="973393"/>
                    </a:cubicBezTo>
                    <a:cubicBezTo>
                      <a:pt x="721968" y="975110"/>
                      <a:pt x="705313" y="978430"/>
                      <a:pt x="693174" y="988142"/>
                    </a:cubicBezTo>
                    <a:cubicBezTo>
                      <a:pt x="679333" y="999215"/>
                      <a:pt x="673509" y="1017639"/>
                      <a:pt x="663677" y="1032387"/>
                    </a:cubicBezTo>
                    <a:cubicBezTo>
                      <a:pt x="658761" y="1047135"/>
                      <a:pt x="648929" y="1061086"/>
                      <a:pt x="648929" y="1076632"/>
                    </a:cubicBezTo>
                    <a:cubicBezTo>
                      <a:pt x="648929" y="1092178"/>
                      <a:pt x="653965" y="1108738"/>
                      <a:pt x="663677" y="1120877"/>
                    </a:cubicBezTo>
                    <a:cubicBezTo>
                      <a:pt x="684470" y="1146868"/>
                      <a:pt x="723021" y="1155406"/>
                      <a:pt x="752168" y="1165122"/>
                    </a:cubicBezTo>
                    <a:cubicBezTo>
                      <a:pt x="981900" y="1142149"/>
                      <a:pt x="838756" y="1187906"/>
                      <a:pt x="943897" y="1106129"/>
                    </a:cubicBezTo>
                    <a:cubicBezTo>
                      <a:pt x="971880" y="1084364"/>
                      <a:pt x="1032387" y="1047135"/>
                      <a:pt x="1032387" y="1047135"/>
                    </a:cubicBezTo>
                    <a:cubicBezTo>
                      <a:pt x="1058307" y="969378"/>
                      <a:pt x="1030005" y="1032297"/>
                      <a:pt x="1091381" y="958645"/>
                    </a:cubicBezTo>
                    <a:cubicBezTo>
                      <a:pt x="1102728" y="945028"/>
                      <a:pt x="1112950" y="930254"/>
                      <a:pt x="1120877" y="914400"/>
                    </a:cubicBezTo>
                    <a:cubicBezTo>
                      <a:pt x="1127829" y="900495"/>
                      <a:pt x="1125914" y="882294"/>
                      <a:pt x="1135626" y="870155"/>
                    </a:cubicBezTo>
                    <a:cubicBezTo>
                      <a:pt x="1146699" y="856314"/>
                      <a:pt x="1165123" y="850490"/>
                      <a:pt x="1179871" y="840658"/>
                    </a:cubicBezTo>
                    <a:lnTo>
                      <a:pt x="1592826" y="855406"/>
                    </a:lnTo>
                    <a:cubicBezTo>
                      <a:pt x="1656848" y="858529"/>
                      <a:pt x="1720457" y="870155"/>
                      <a:pt x="1784555" y="870155"/>
                    </a:cubicBezTo>
                    <a:cubicBezTo>
                      <a:pt x="1868273" y="870155"/>
                      <a:pt x="1951703" y="860322"/>
                      <a:pt x="2035277" y="855406"/>
                    </a:cubicBezTo>
                    <a:cubicBezTo>
                      <a:pt x="2071264" y="843411"/>
                      <a:pt x="2095177" y="839752"/>
                      <a:pt x="2123768" y="811161"/>
                    </a:cubicBezTo>
                    <a:cubicBezTo>
                      <a:pt x="2136302" y="798627"/>
                      <a:pt x="2141489" y="780164"/>
                      <a:pt x="2153265" y="766916"/>
                    </a:cubicBezTo>
                    <a:cubicBezTo>
                      <a:pt x="2287964" y="615380"/>
                      <a:pt x="2204307" y="734598"/>
                      <a:pt x="2271252" y="634181"/>
                    </a:cubicBezTo>
                    <a:lnTo>
                      <a:pt x="2315497" y="501445"/>
                    </a:lnTo>
                    <a:lnTo>
                      <a:pt x="2330245" y="457200"/>
                    </a:lnTo>
                    <a:cubicBezTo>
                      <a:pt x="2335161" y="422787"/>
                      <a:pt x="2339708" y="388319"/>
                      <a:pt x="2344994" y="353961"/>
                    </a:cubicBezTo>
                    <a:cubicBezTo>
                      <a:pt x="2349541" y="324405"/>
                      <a:pt x="2357612" y="295299"/>
                      <a:pt x="2359742" y="265471"/>
                    </a:cubicBezTo>
                    <a:cubicBezTo>
                      <a:pt x="2362544" y="226242"/>
                      <a:pt x="2359742" y="186813"/>
                      <a:pt x="2359742" y="147484"/>
                    </a:cubicBezTo>
                  </a:path>
                </a:pathLst>
              </a:cu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TextBox 21"/>
          <p:cNvSpPr txBox="1"/>
          <p:nvPr/>
        </p:nvSpPr>
        <p:spPr>
          <a:xfrm>
            <a:off x="6486749" y="1927657"/>
            <a:ext cx="954593" cy="246221"/>
          </a:xfrm>
          <a:prstGeom prst="rect">
            <a:avLst/>
          </a:prstGeom>
          <a:noFill/>
        </p:spPr>
        <p:txBody>
          <a:bodyPr wrap="square" rtlCol="0">
            <a:spAutoFit/>
          </a:bodyPr>
          <a:lstStyle/>
          <a:p>
            <a:r>
              <a:rPr lang="en-US" sz="1000" dirty="0">
                <a:solidFill>
                  <a:schemeClr val="bg1">
                    <a:lumMod val="75000"/>
                  </a:schemeClr>
                </a:solidFill>
              </a:rPr>
              <a:t>Image 13</a:t>
            </a:r>
          </a:p>
        </p:txBody>
      </p:sp>
      <p:pic>
        <p:nvPicPr>
          <p:cNvPr id="23" name="Picture 22" descr="C:\Users\student\AppData\Local\Microsoft\Windows\Temporary Internet Files\Content.IE5\AYNS94Q2\0M2eK[1].png"/>
          <p:cNvPicPr/>
          <p:nvPr/>
        </p:nvPicPr>
        <p:blipFill>
          <a:blip r:embed="rId4">
            <a:extLst>
              <a:ext uri="{28A0092B-C50C-407E-A947-70E740481C1C}">
                <a14:useLocalDpi xmlns:a14="http://schemas.microsoft.com/office/drawing/2010/main" val="0"/>
              </a:ext>
            </a:extLst>
          </a:blip>
          <a:srcRect/>
          <a:stretch>
            <a:fillRect/>
          </a:stretch>
        </p:blipFill>
        <p:spPr bwMode="auto">
          <a:xfrm>
            <a:off x="9033465" y="2469006"/>
            <a:ext cx="1922585" cy="2892005"/>
          </a:xfrm>
          <a:prstGeom prst="rect">
            <a:avLst/>
          </a:prstGeom>
          <a:noFill/>
          <a:ln>
            <a:noFill/>
          </a:ln>
        </p:spPr>
      </p:pic>
      <p:sp>
        <p:nvSpPr>
          <p:cNvPr id="24" name="TextBox 23"/>
          <p:cNvSpPr txBox="1"/>
          <p:nvPr/>
        </p:nvSpPr>
        <p:spPr>
          <a:xfrm>
            <a:off x="10200624" y="2173878"/>
            <a:ext cx="954593" cy="246221"/>
          </a:xfrm>
          <a:prstGeom prst="rect">
            <a:avLst/>
          </a:prstGeom>
          <a:noFill/>
        </p:spPr>
        <p:txBody>
          <a:bodyPr wrap="square" rtlCol="0">
            <a:spAutoFit/>
          </a:bodyPr>
          <a:lstStyle/>
          <a:p>
            <a:r>
              <a:rPr lang="en-US" sz="1000" dirty="0">
                <a:solidFill>
                  <a:schemeClr val="bg1">
                    <a:lumMod val="75000"/>
                  </a:schemeClr>
                </a:solidFill>
              </a:rPr>
              <a:t>Image 14</a:t>
            </a:r>
          </a:p>
        </p:txBody>
      </p:sp>
      <p:sp>
        <p:nvSpPr>
          <p:cNvPr id="25" name="TextBox 24"/>
          <p:cNvSpPr txBox="1"/>
          <p:nvPr/>
        </p:nvSpPr>
        <p:spPr>
          <a:xfrm>
            <a:off x="3097205" y="2701981"/>
            <a:ext cx="1105046" cy="246221"/>
          </a:xfrm>
          <a:prstGeom prst="rect">
            <a:avLst/>
          </a:prstGeom>
          <a:noFill/>
        </p:spPr>
        <p:txBody>
          <a:bodyPr wrap="square" rtlCol="0">
            <a:spAutoFit/>
          </a:bodyPr>
          <a:lstStyle/>
          <a:p>
            <a:r>
              <a:rPr lang="en-US" sz="1000" dirty="0">
                <a:solidFill>
                  <a:schemeClr val="bg1">
                    <a:lumMod val="75000"/>
                  </a:schemeClr>
                </a:solidFill>
              </a:rPr>
              <a:t>Image 12</a:t>
            </a:r>
          </a:p>
        </p:txBody>
      </p:sp>
      <p:pic>
        <p:nvPicPr>
          <p:cNvPr id="26" name="Picture 25" descr="C:\Users\student\AppData\Local\Microsoft\Windows\Temporary Internet Files\Content.IE5\AYNS94Q2\725px-Glasgow_MEM_cell_culture_medium[1].jpg"/>
          <p:cNvPicPr/>
          <p:nvPr/>
        </p:nvPicPr>
        <p:blipFill>
          <a:blip r:embed="rId5">
            <a:extLst>
              <a:ext uri="{28A0092B-C50C-407E-A947-70E740481C1C}">
                <a14:useLocalDpi xmlns:a14="http://schemas.microsoft.com/office/drawing/2010/main" val="0"/>
              </a:ext>
            </a:extLst>
          </a:blip>
          <a:srcRect/>
          <a:stretch>
            <a:fillRect/>
          </a:stretch>
        </p:blipFill>
        <p:spPr bwMode="auto">
          <a:xfrm>
            <a:off x="5139818" y="2236811"/>
            <a:ext cx="2209800" cy="3124200"/>
          </a:xfrm>
          <a:prstGeom prst="rect">
            <a:avLst/>
          </a:prstGeom>
          <a:noFill/>
          <a:ln>
            <a:noFill/>
          </a:ln>
        </p:spPr>
      </p:pic>
      <p:sp>
        <p:nvSpPr>
          <p:cNvPr id="27" name="TextBox 26"/>
          <p:cNvSpPr txBox="1"/>
          <p:nvPr/>
        </p:nvSpPr>
        <p:spPr>
          <a:xfrm>
            <a:off x="2259094" y="5692309"/>
            <a:ext cx="1728290" cy="646331"/>
          </a:xfrm>
          <a:prstGeom prst="rect">
            <a:avLst/>
          </a:prstGeom>
          <a:noFill/>
        </p:spPr>
        <p:txBody>
          <a:bodyPr wrap="square" rtlCol="0">
            <a:spAutoFit/>
          </a:bodyPr>
          <a:lstStyle/>
          <a:p>
            <a:pPr algn="ctr"/>
            <a:r>
              <a:rPr lang="en-US" sz="3600" dirty="0">
                <a:solidFill>
                  <a:srgbClr val="0066FF"/>
                </a:solidFill>
                <a:latin typeface="+mn-lt"/>
              </a:rPr>
              <a:t>oxygen</a:t>
            </a:r>
          </a:p>
        </p:txBody>
      </p:sp>
      <p:sp>
        <p:nvSpPr>
          <p:cNvPr id="28" name="TextBox 27"/>
          <p:cNvSpPr txBox="1"/>
          <p:nvPr/>
        </p:nvSpPr>
        <p:spPr>
          <a:xfrm>
            <a:off x="5006715" y="5692309"/>
            <a:ext cx="2233534" cy="646331"/>
          </a:xfrm>
          <a:prstGeom prst="rect">
            <a:avLst/>
          </a:prstGeom>
          <a:noFill/>
        </p:spPr>
        <p:txBody>
          <a:bodyPr wrap="square" rtlCol="0">
            <a:spAutoFit/>
          </a:bodyPr>
          <a:lstStyle/>
          <a:p>
            <a:pPr algn="ctr"/>
            <a:r>
              <a:rPr lang="en-US" sz="3600" dirty="0">
                <a:solidFill>
                  <a:srgbClr val="0066FF"/>
                </a:solidFill>
                <a:latin typeface="+mn-lt"/>
              </a:rPr>
              <a:t>nutrients</a:t>
            </a:r>
          </a:p>
        </p:txBody>
      </p:sp>
      <p:sp>
        <p:nvSpPr>
          <p:cNvPr id="29" name="TextBox 28"/>
          <p:cNvSpPr txBox="1"/>
          <p:nvPr/>
        </p:nvSpPr>
        <p:spPr>
          <a:xfrm>
            <a:off x="8529402" y="5675810"/>
            <a:ext cx="2824397" cy="646331"/>
          </a:xfrm>
          <a:prstGeom prst="rect">
            <a:avLst/>
          </a:prstGeom>
          <a:noFill/>
        </p:spPr>
        <p:txBody>
          <a:bodyPr wrap="square" rtlCol="0">
            <a:spAutoFit/>
          </a:bodyPr>
          <a:lstStyle/>
          <a:p>
            <a:pPr algn="ctr"/>
            <a:r>
              <a:rPr lang="en-US" sz="3600" dirty="0">
                <a:solidFill>
                  <a:srgbClr val="0066FF"/>
                </a:solidFill>
                <a:latin typeface="+mn-lt"/>
              </a:rPr>
              <a:t>temperature</a:t>
            </a:r>
          </a:p>
        </p:txBody>
      </p:sp>
    </p:spTree>
    <p:extLst>
      <p:ext uri="{BB962C8B-B14F-4D97-AF65-F5344CB8AC3E}">
        <p14:creationId xmlns:p14="http://schemas.microsoft.com/office/powerpoint/2010/main" val="155780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Lesson goals</a:t>
            </a:r>
          </a:p>
        </p:txBody>
      </p:sp>
      <p:sp>
        <p:nvSpPr>
          <p:cNvPr id="3" name="Content Placeholder 2"/>
          <p:cNvSpPr>
            <a:spLocks noGrp="1"/>
          </p:cNvSpPr>
          <p:nvPr>
            <p:ph idx="1"/>
          </p:nvPr>
        </p:nvSpPr>
        <p:spPr>
          <a:xfrm>
            <a:off x="838200" y="2332383"/>
            <a:ext cx="10515600" cy="3844580"/>
          </a:xfrm>
        </p:spPr>
        <p:txBody>
          <a:bodyPr/>
          <a:lstStyle/>
          <a:p>
            <a:r>
              <a:rPr lang="en-US" sz="3200" dirty="0"/>
              <a:t>Introduce engineering problem (“Bill”)</a:t>
            </a:r>
          </a:p>
          <a:p>
            <a:r>
              <a:rPr lang="en-US" sz="3200" dirty="0"/>
              <a:t>Define and analyze different types of 3D </a:t>
            </a:r>
            <a:r>
              <a:rPr lang="en-US" sz="3200" dirty="0" err="1"/>
              <a:t>bioprinters</a:t>
            </a:r>
            <a:endParaRPr lang="en-US" sz="3200" dirty="0"/>
          </a:p>
          <a:p>
            <a:r>
              <a:rPr lang="en-US" sz="3200" dirty="0"/>
              <a:t>Define the basics of tissue engineering</a:t>
            </a:r>
          </a:p>
          <a:p>
            <a:r>
              <a:rPr lang="en-US" sz="3200" dirty="0"/>
              <a:t>Identify current applications and limitations of 3D bioprinting</a:t>
            </a:r>
          </a:p>
          <a:p>
            <a:r>
              <a:rPr lang="en-US" sz="3200" dirty="0"/>
              <a:t>Start figuring out how to help Bill!</a:t>
            </a:r>
          </a:p>
          <a:p>
            <a:endParaRPr lang="en-US" dirty="0"/>
          </a:p>
          <a:p>
            <a:endParaRPr lang="en-US" dirty="0"/>
          </a:p>
          <a:p>
            <a:endParaRPr lang="en-US" dirty="0"/>
          </a:p>
        </p:txBody>
      </p:sp>
    </p:spTree>
    <p:extLst>
      <p:ext uri="{BB962C8B-B14F-4D97-AF65-F5344CB8AC3E}">
        <p14:creationId xmlns:p14="http://schemas.microsoft.com/office/powerpoint/2010/main" val="1380833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1" name="TextBox 20"/>
          <p:cNvSpPr txBox="1"/>
          <p:nvPr/>
        </p:nvSpPr>
        <p:spPr>
          <a:xfrm>
            <a:off x="5718191" y="6082551"/>
            <a:ext cx="1362727" cy="307777"/>
          </a:xfrm>
          <a:prstGeom prst="rect">
            <a:avLst/>
          </a:prstGeom>
          <a:solidFill>
            <a:schemeClr val="accent1">
              <a:lumMod val="20000"/>
              <a:lumOff val="80000"/>
            </a:schemeClr>
          </a:solidFill>
        </p:spPr>
        <p:txBody>
          <a:bodyPr wrap="square" rtlCol="0">
            <a:spAutoFit/>
          </a:bodyPr>
          <a:lstStyle/>
          <a:p>
            <a:pPr algn="ctr"/>
            <a:r>
              <a:rPr lang="en-US" dirty="0"/>
              <a:t>heart</a:t>
            </a:r>
          </a:p>
        </p:txBody>
      </p:sp>
      <p:sp>
        <p:nvSpPr>
          <p:cNvPr id="323" name="Shape 323"/>
          <p:cNvSpPr txBox="1">
            <a:spLocks noGrp="1"/>
          </p:cNvSpPr>
          <p:nvPr>
            <p:ph type="title"/>
          </p:nvPr>
        </p:nvSpPr>
        <p:spPr>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dirty="0">
                <a:latin typeface="Arial" charset="0"/>
                <a:ea typeface="Arial" charset="0"/>
                <a:cs typeface="Arial" charset="0"/>
                <a:sym typeface="Questrial"/>
              </a:rPr>
              <a:t>Applications of 3D </a:t>
            </a:r>
            <a:r>
              <a:rPr lang="en-US" sz="4200" dirty="0">
                <a:latin typeface="Arial" charset="0"/>
                <a:ea typeface="Arial" charset="0"/>
                <a:cs typeface="Arial" charset="0"/>
                <a:sym typeface="Questrial"/>
              </a:rPr>
              <a:t>b</a:t>
            </a:r>
            <a:r>
              <a:rPr lang="en-US" sz="4200" b="0" i="0" u="none" strike="noStrike" cap="none" dirty="0">
                <a:latin typeface="Arial" charset="0"/>
                <a:ea typeface="Arial" charset="0"/>
                <a:cs typeface="Arial" charset="0"/>
                <a:sym typeface="Questrial"/>
              </a:rPr>
              <a:t>ioprinting</a:t>
            </a:r>
          </a:p>
        </p:txBody>
      </p:sp>
      <p:sp>
        <p:nvSpPr>
          <p:cNvPr id="324" name="Shape 324"/>
          <p:cNvSpPr txBox="1">
            <a:spLocks noGrp="1"/>
          </p:cNvSpPr>
          <p:nvPr>
            <p:ph idx="1"/>
          </p:nvPr>
        </p:nvSpPr>
        <p:spPr>
          <a:xfrm>
            <a:off x="318051" y="1362913"/>
            <a:ext cx="4517527" cy="526317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86D1D8"/>
              </a:buClr>
              <a:buSzPct val="80000"/>
              <a:buFont typeface="Noto Sans Symbols"/>
              <a:buChar char="▶"/>
            </a:pPr>
            <a:r>
              <a:rPr lang="en-US" b="0" i="0" u="none" strike="noStrike" cap="none" dirty="0">
                <a:latin typeface="Arial" charset="0"/>
                <a:ea typeface="Arial" charset="0"/>
                <a:cs typeface="Arial" charset="0"/>
                <a:sym typeface="Questrial"/>
              </a:rPr>
              <a:t>Current</a:t>
            </a:r>
          </a:p>
          <a:p>
            <a:pPr marL="742950" marR="0" lvl="1" indent="-285750" algn="l" rtl="0">
              <a:spcBef>
                <a:spcPts val="1000"/>
              </a:spcBef>
              <a:spcAft>
                <a:spcPts val="0"/>
              </a:spcAft>
              <a:buClr>
                <a:srgbClr val="86D1D8"/>
              </a:buClr>
              <a:buSzPct val="79999"/>
              <a:buFont typeface="Noto Sans Symbols"/>
              <a:buChar char="▶"/>
            </a:pPr>
            <a:r>
              <a:rPr lang="en-US" b="0" i="0" u="none" strike="noStrike" cap="none" dirty="0">
                <a:latin typeface="Arial" charset="0"/>
                <a:ea typeface="Arial" charset="0"/>
                <a:cs typeface="Arial" charset="0"/>
                <a:sym typeface="Questrial"/>
              </a:rPr>
              <a:t>Tissue mimics for drug testing and screening</a:t>
            </a:r>
          </a:p>
          <a:p>
            <a:pPr marL="742950" marR="0" lvl="1" indent="-285750" algn="l" rtl="0">
              <a:spcBef>
                <a:spcPts val="1000"/>
              </a:spcBef>
              <a:spcAft>
                <a:spcPts val="0"/>
              </a:spcAft>
              <a:buClr>
                <a:srgbClr val="86D1D8"/>
              </a:buClr>
              <a:buSzPct val="79999"/>
              <a:buFont typeface="Noto Sans Symbols"/>
              <a:buChar char="▶"/>
            </a:pPr>
            <a:r>
              <a:rPr lang="en-US" dirty="0">
                <a:latin typeface="Arial" charset="0"/>
                <a:ea typeface="Arial" charset="0"/>
                <a:cs typeface="Arial" charset="0"/>
                <a:sym typeface="Questrial"/>
              </a:rPr>
              <a:t>Non-transplantable tissues and vessels</a:t>
            </a:r>
            <a:endParaRPr lang="en-US" b="0" i="0" u="none" strike="noStrike" cap="none" dirty="0">
              <a:latin typeface="Arial" charset="0"/>
              <a:ea typeface="Arial" charset="0"/>
              <a:cs typeface="Arial" charset="0"/>
              <a:sym typeface="Questrial"/>
            </a:endParaRPr>
          </a:p>
          <a:p>
            <a:pPr marL="457200" marR="0" lvl="1" indent="0" algn="l" rtl="0">
              <a:spcBef>
                <a:spcPts val="1000"/>
              </a:spcBef>
              <a:spcAft>
                <a:spcPts val="0"/>
              </a:spcAft>
              <a:buClr>
                <a:srgbClr val="86D1D8"/>
              </a:buClr>
              <a:buSzPct val="79999"/>
              <a:buNone/>
            </a:pPr>
            <a:endParaRPr lang="en-US" dirty="0">
              <a:latin typeface="Arial" charset="0"/>
              <a:ea typeface="Arial" charset="0"/>
              <a:cs typeface="Arial" charset="0"/>
              <a:sym typeface="Questrial"/>
            </a:endParaRPr>
          </a:p>
          <a:p>
            <a:pPr marL="285750" indent="-285750">
              <a:buClr>
                <a:srgbClr val="86D1D8"/>
              </a:buClr>
              <a:buSzPct val="79999"/>
              <a:buFont typeface="Noto Sans Symbols"/>
              <a:buChar char="▶"/>
            </a:pPr>
            <a:r>
              <a:rPr lang="en-US" b="0" i="0" u="none" strike="noStrike" cap="none" dirty="0">
                <a:latin typeface="Arial" charset="0"/>
                <a:ea typeface="Arial" charset="0"/>
                <a:cs typeface="Arial" charset="0"/>
                <a:sym typeface="Questrial"/>
              </a:rPr>
              <a:t>Near future </a:t>
            </a:r>
            <a:r>
              <a:rPr lang="en-US" sz="2000" b="0" i="0" u="none" strike="noStrike" cap="none" dirty="0">
                <a:latin typeface="Arial" charset="0"/>
                <a:ea typeface="Arial" charset="0"/>
                <a:cs typeface="Arial" charset="0"/>
                <a:sym typeface="Questrial"/>
              </a:rPr>
              <a:t>(~15 years)</a:t>
            </a:r>
          </a:p>
          <a:p>
            <a:pPr marL="742950" lvl="1" indent="-285750">
              <a:buClr>
                <a:srgbClr val="86D1D8"/>
              </a:buClr>
              <a:buSzPct val="79999"/>
              <a:buFont typeface="Noto Sans Symbols"/>
              <a:buChar char="▶"/>
            </a:pPr>
            <a:r>
              <a:rPr lang="en-US" dirty="0">
                <a:latin typeface="Arial" charset="0"/>
                <a:ea typeface="Arial" charset="0"/>
                <a:cs typeface="Arial" charset="0"/>
                <a:sym typeface="Questrial"/>
              </a:rPr>
              <a:t>Transplantable tissues</a:t>
            </a:r>
          </a:p>
          <a:p>
            <a:pPr marL="457200" marR="0" lvl="1" indent="0" algn="l" rtl="0">
              <a:spcBef>
                <a:spcPts val="1000"/>
              </a:spcBef>
              <a:spcAft>
                <a:spcPts val="0"/>
              </a:spcAft>
              <a:buClr>
                <a:srgbClr val="86D1D8"/>
              </a:buClr>
              <a:buSzPct val="79999"/>
              <a:buNone/>
            </a:pPr>
            <a:endParaRPr lang="en-US" b="0" i="0" u="none" strike="noStrike" cap="none" dirty="0">
              <a:latin typeface="Arial" charset="0"/>
              <a:ea typeface="Arial" charset="0"/>
              <a:cs typeface="Arial" charset="0"/>
              <a:sym typeface="Questrial"/>
            </a:endParaRPr>
          </a:p>
          <a:p>
            <a:pPr marL="342900" marR="0" lvl="0" indent="-342900" algn="l" rtl="0">
              <a:spcBef>
                <a:spcPts val="1000"/>
              </a:spcBef>
              <a:spcAft>
                <a:spcPts val="0"/>
              </a:spcAft>
              <a:buClr>
                <a:srgbClr val="86D1D8"/>
              </a:buClr>
              <a:buSzPct val="80000"/>
              <a:buFont typeface="Noto Sans Symbols"/>
              <a:buChar char="▶"/>
            </a:pPr>
            <a:r>
              <a:rPr lang="en-US" b="0" i="0" u="none" strike="noStrike" cap="none" dirty="0">
                <a:latin typeface="Arial" charset="0"/>
                <a:ea typeface="Arial" charset="0"/>
                <a:cs typeface="Arial" charset="0"/>
                <a:sym typeface="Questrial"/>
              </a:rPr>
              <a:t>Far future </a:t>
            </a:r>
            <a:r>
              <a:rPr lang="en-US" sz="2000" b="0" i="0" u="none" strike="noStrike" cap="none" dirty="0">
                <a:latin typeface="Arial" charset="0"/>
                <a:ea typeface="Arial" charset="0"/>
                <a:cs typeface="Arial" charset="0"/>
                <a:sym typeface="Questrial"/>
              </a:rPr>
              <a:t>(~20+ years)</a:t>
            </a:r>
          </a:p>
          <a:p>
            <a:pPr marL="742950" marR="0" lvl="1" indent="-285750" algn="l" rtl="0">
              <a:spcBef>
                <a:spcPts val="1000"/>
              </a:spcBef>
              <a:spcAft>
                <a:spcPts val="0"/>
              </a:spcAft>
              <a:buClr>
                <a:srgbClr val="86D1D8"/>
              </a:buClr>
              <a:buSzPct val="79999"/>
              <a:buFont typeface="Noto Sans Symbols"/>
              <a:buChar char="▶"/>
            </a:pPr>
            <a:r>
              <a:rPr lang="en-US" dirty="0">
                <a:latin typeface="Arial" charset="0"/>
                <a:ea typeface="Arial" charset="0"/>
                <a:cs typeface="Arial" charset="0"/>
              </a:rPr>
              <a:t>Organs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687" y="5025983"/>
            <a:ext cx="1424003" cy="13765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0659" y="3818908"/>
            <a:ext cx="1870186" cy="1813552"/>
          </a:xfrm>
          <a:prstGeom prst="rect">
            <a:avLst/>
          </a:prstGeom>
        </p:spPr>
      </p:pic>
      <p:cxnSp>
        <p:nvCxnSpPr>
          <p:cNvPr id="12" name="Straight Arrow Connector 11"/>
          <p:cNvCxnSpPr/>
          <p:nvPr/>
        </p:nvCxnSpPr>
        <p:spPr>
          <a:xfrm flipV="1">
            <a:off x="4192124" y="2108397"/>
            <a:ext cx="1566094" cy="245706"/>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75652" y="3026584"/>
            <a:ext cx="3747172" cy="0"/>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50814" y="4505739"/>
            <a:ext cx="2787268" cy="0"/>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424005" y="5910470"/>
            <a:ext cx="1674935" cy="0"/>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80918" y="925794"/>
            <a:ext cx="954593" cy="246221"/>
          </a:xfrm>
          <a:prstGeom prst="rect">
            <a:avLst/>
          </a:prstGeom>
          <a:noFill/>
        </p:spPr>
        <p:txBody>
          <a:bodyPr wrap="square" rtlCol="0">
            <a:spAutoFit/>
          </a:bodyPr>
          <a:lstStyle/>
          <a:p>
            <a:r>
              <a:rPr lang="en-US" sz="1000" dirty="0">
                <a:solidFill>
                  <a:schemeClr val="bg1">
                    <a:lumMod val="75000"/>
                  </a:schemeClr>
                </a:solidFill>
              </a:rPr>
              <a:t>Image 15</a:t>
            </a:r>
          </a:p>
        </p:txBody>
      </p:sp>
      <p:sp>
        <p:nvSpPr>
          <p:cNvPr id="22" name="TextBox 21"/>
          <p:cNvSpPr txBox="1"/>
          <p:nvPr/>
        </p:nvSpPr>
        <p:spPr>
          <a:xfrm>
            <a:off x="8937713" y="1345208"/>
            <a:ext cx="954593" cy="246221"/>
          </a:xfrm>
          <a:prstGeom prst="rect">
            <a:avLst/>
          </a:prstGeom>
          <a:noFill/>
        </p:spPr>
        <p:txBody>
          <a:bodyPr wrap="square" rtlCol="0">
            <a:spAutoFit/>
          </a:bodyPr>
          <a:lstStyle/>
          <a:p>
            <a:r>
              <a:rPr lang="en-US" sz="1000" dirty="0">
                <a:solidFill>
                  <a:schemeClr val="bg1">
                    <a:lumMod val="75000"/>
                  </a:schemeClr>
                </a:solidFill>
              </a:rPr>
              <a:t>Image 16</a:t>
            </a:r>
          </a:p>
        </p:txBody>
      </p:sp>
      <p:sp>
        <p:nvSpPr>
          <p:cNvPr id="23" name="TextBox 22"/>
          <p:cNvSpPr txBox="1"/>
          <p:nvPr/>
        </p:nvSpPr>
        <p:spPr>
          <a:xfrm>
            <a:off x="10807899" y="1367953"/>
            <a:ext cx="954593" cy="246221"/>
          </a:xfrm>
          <a:prstGeom prst="rect">
            <a:avLst/>
          </a:prstGeom>
          <a:noFill/>
        </p:spPr>
        <p:txBody>
          <a:bodyPr wrap="square" rtlCol="0">
            <a:spAutoFit/>
          </a:bodyPr>
          <a:lstStyle/>
          <a:p>
            <a:r>
              <a:rPr lang="en-US" sz="1000" dirty="0">
                <a:solidFill>
                  <a:schemeClr val="bg1">
                    <a:lumMod val="75000"/>
                  </a:schemeClr>
                </a:solidFill>
              </a:rPr>
              <a:t>Image 17</a:t>
            </a:r>
          </a:p>
        </p:txBody>
      </p:sp>
      <p:sp>
        <p:nvSpPr>
          <p:cNvPr id="24" name="TextBox 23"/>
          <p:cNvSpPr txBox="1"/>
          <p:nvPr/>
        </p:nvSpPr>
        <p:spPr>
          <a:xfrm>
            <a:off x="8693442" y="3558456"/>
            <a:ext cx="954593" cy="246221"/>
          </a:xfrm>
          <a:prstGeom prst="rect">
            <a:avLst/>
          </a:prstGeom>
          <a:noFill/>
        </p:spPr>
        <p:txBody>
          <a:bodyPr wrap="square" rtlCol="0">
            <a:spAutoFit/>
          </a:bodyPr>
          <a:lstStyle/>
          <a:p>
            <a:r>
              <a:rPr lang="en-US" sz="1000" dirty="0">
                <a:solidFill>
                  <a:schemeClr val="bg1">
                    <a:lumMod val="75000"/>
                  </a:schemeClr>
                </a:solidFill>
              </a:rPr>
              <a:t>Image 18</a:t>
            </a:r>
          </a:p>
        </p:txBody>
      </p:sp>
      <p:sp>
        <p:nvSpPr>
          <p:cNvPr id="25" name="TextBox 24"/>
          <p:cNvSpPr txBox="1"/>
          <p:nvPr/>
        </p:nvSpPr>
        <p:spPr>
          <a:xfrm>
            <a:off x="10547890" y="3558457"/>
            <a:ext cx="954593" cy="246221"/>
          </a:xfrm>
          <a:prstGeom prst="rect">
            <a:avLst/>
          </a:prstGeom>
          <a:noFill/>
        </p:spPr>
        <p:txBody>
          <a:bodyPr wrap="square" rtlCol="0">
            <a:spAutoFit/>
          </a:bodyPr>
          <a:lstStyle/>
          <a:p>
            <a:r>
              <a:rPr lang="en-US" sz="1000" dirty="0">
                <a:solidFill>
                  <a:schemeClr val="bg1">
                    <a:lumMod val="75000"/>
                  </a:schemeClr>
                </a:solidFill>
              </a:rPr>
              <a:t>Image 19</a:t>
            </a:r>
          </a:p>
        </p:txBody>
      </p:sp>
      <p:sp>
        <p:nvSpPr>
          <p:cNvPr id="26" name="TextBox 25"/>
          <p:cNvSpPr txBox="1"/>
          <p:nvPr/>
        </p:nvSpPr>
        <p:spPr>
          <a:xfrm>
            <a:off x="5034381" y="4760938"/>
            <a:ext cx="954593" cy="246221"/>
          </a:xfrm>
          <a:prstGeom prst="rect">
            <a:avLst/>
          </a:prstGeom>
          <a:noFill/>
        </p:spPr>
        <p:txBody>
          <a:bodyPr wrap="square" rtlCol="0">
            <a:spAutoFit/>
          </a:bodyPr>
          <a:lstStyle/>
          <a:p>
            <a:r>
              <a:rPr lang="en-US" sz="1000" dirty="0">
                <a:solidFill>
                  <a:schemeClr val="bg1">
                    <a:lumMod val="75000"/>
                  </a:schemeClr>
                </a:solidFill>
              </a:rPr>
              <a:t>Image 20</a:t>
            </a:r>
          </a:p>
        </p:txBody>
      </p:sp>
      <p:sp>
        <p:nvSpPr>
          <p:cNvPr id="27" name="TextBox 26"/>
          <p:cNvSpPr txBox="1"/>
          <p:nvPr/>
        </p:nvSpPr>
        <p:spPr>
          <a:xfrm>
            <a:off x="6482248" y="4808247"/>
            <a:ext cx="954593" cy="246221"/>
          </a:xfrm>
          <a:prstGeom prst="rect">
            <a:avLst/>
          </a:prstGeom>
          <a:noFill/>
        </p:spPr>
        <p:txBody>
          <a:bodyPr wrap="square" rtlCol="0">
            <a:spAutoFit/>
          </a:bodyPr>
          <a:lstStyle/>
          <a:p>
            <a:r>
              <a:rPr lang="en-US" sz="1000" dirty="0">
                <a:solidFill>
                  <a:schemeClr val="bg1">
                    <a:lumMod val="75000"/>
                  </a:schemeClr>
                </a:solidFill>
              </a:rPr>
              <a:t>Image 21</a:t>
            </a:r>
          </a:p>
        </p:txBody>
      </p:sp>
      <p:pic>
        <p:nvPicPr>
          <p:cNvPr id="28" name="Shape 249"/>
          <p:cNvPicPr preferRelativeResize="0"/>
          <p:nvPr/>
        </p:nvPicPr>
        <p:blipFill rotWithShape="1">
          <a:blip r:embed="rId5">
            <a:alphaModFix/>
          </a:blip>
          <a:srcRect l="9502" t="33032" r="44817" b="16230"/>
          <a:stretch/>
        </p:blipFill>
        <p:spPr>
          <a:xfrm>
            <a:off x="5906759" y="1225023"/>
            <a:ext cx="1735681" cy="1445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6841" y="3804677"/>
            <a:ext cx="1978169" cy="1516091"/>
          </a:xfrm>
          <a:prstGeom prst="rect">
            <a:avLst/>
          </a:prstGeom>
        </p:spPr>
      </p:pic>
      <p:sp>
        <p:nvSpPr>
          <p:cNvPr id="30" name="TextBox 29"/>
          <p:cNvSpPr txBox="1"/>
          <p:nvPr/>
        </p:nvSpPr>
        <p:spPr>
          <a:xfrm>
            <a:off x="7435862" y="5320769"/>
            <a:ext cx="1978169" cy="307777"/>
          </a:xfrm>
          <a:prstGeom prst="rect">
            <a:avLst/>
          </a:prstGeom>
          <a:solidFill>
            <a:schemeClr val="accent1">
              <a:lumMod val="20000"/>
              <a:lumOff val="80000"/>
            </a:schemeClr>
          </a:solidFill>
        </p:spPr>
        <p:txBody>
          <a:bodyPr wrap="square" rtlCol="0">
            <a:spAutoFit/>
          </a:bodyPr>
          <a:lstStyle/>
          <a:p>
            <a:pPr algn="ctr"/>
            <a:r>
              <a:rPr lang="en-US" dirty="0"/>
              <a:t>cartilage</a:t>
            </a:r>
          </a:p>
        </p:txBody>
      </p:sp>
      <p:pic>
        <p:nvPicPr>
          <p:cNvPr id="31" name="Picture 30" descr="C:\Users\student\AppData\Local\Microsoft\Windows\Temporary Internet Files\Content.IE5\9SGF2QVQ\Aortic_valve[1].gif"/>
          <p:cNvPicPr/>
          <p:nvPr/>
        </p:nvPicPr>
        <p:blipFill>
          <a:blip r:embed="rId7">
            <a:extLst>
              <a:ext uri="{28A0092B-C50C-407E-A947-70E740481C1C}">
                <a14:useLocalDpi xmlns:a14="http://schemas.microsoft.com/office/drawing/2010/main" val="0"/>
              </a:ext>
            </a:extLst>
          </a:blip>
          <a:srcRect/>
          <a:stretch>
            <a:fillRect/>
          </a:stretch>
        </p:blipFill>
        <p:spPr bwMode="auto">
          <a:xfrm>
            <a:off x="7921626" y="1628697"/>
            <a:ext cx="1720716" cy="1397887"/>
          </a:xfrm>
          <a:prstGeom prst="rect">
            <a:avLst/>
          </a:prstGeom>
          <a:noFill/>
          <a:ln>
            <a:noFill/>
          </a:ln>
        </p:spPr>
      </p:pic>
      <p:sp>
        <p:nvSpPr>
          <p:cNvPr id="32" name="TextBox 31"/>
          <p:cNvSpPr txBox="1"/>
          <p:nvPr/>
        </p:nvSpPr>
        <p:spPr>
          <a:xfrm>
            <a:off x="7921626" y="3029370"/>
            <a:ext cx="1720716" cy="307777"/>
          </a:xfrm>
          <a:prstGeom prst="rect">
            <a:avLst/>
          </a:prstGeom>
          <a:solidFill>
            <a:schemeClr val="accent1">
              <a:lumMod val="20000"/>
              <a:lumOff val="80000"/>
            </a:schemeClr>
          </a:solidFill>
        </p:spPr>
        <p:txBody>
          <a:bodyPr wrap="square" rtlCol="0">
            <a:spAutoFit/>
          </a:bodyPr>
          <a:lstStyle/>
          <a:p>
            <a:pPr algn="ctr"/>
            <a:r>
              <a:rPr lang="en-US" dirty="0"/>
              <a:t>aortic heart valve</a:t>
            </a:r>
          </a:p>
        </p:txBody>
      </p:sp>
      <p:pic>
        <p:nvPicPr>
          <p:cNvPr id="33" name="Picture 32" descr="C:\Users\student\AppData\Local\Microsoft\Windows\Temporary Internet Files\Content.IE5\T3POM6H7\oILeW[1].jpg"/>
          <p:cNvPicPr/>
          <p:nvPr/>
        </p:nvPicPr>
        <p:blipFill>
          <a:blip r:embed="rId8">
            <a:extLst>
              <a:ext uri="{28A0092B-C50C-407E-A947-70E740481C1C}">
                <a14:useLocalDpi xmlns:a14="http://schemas.microsoft.com/office/drawing/2010/main" val="0"/>
              </a:ext>
            </a:extLst>
          </a:blip>
          <a:srcRect/>
          <a:stretch>
            <a:fillRect/>
          </a:stretch>
        </p:blipFill>
        <p:spPr bwMode="auto">
          <a:xfrm>
            <a:off x="9648035" y="1628697"/>
            <a:ext cx="1854448" cy="1397888"/>
          </a:xfrm>
          <a:prstGeom prst="rect">
            <a:avLst/>
          </a:prstGeom>
          <a:noFill/>
          <a:ln>
            <a:noFill/>
          </a:ln>
        </p:spPr>
      </p:pic>
      <p:sp>
        <p:nvSpPr>
          <p:cNvPr id="34" name="TextBox 33"/>
          <p:cNvSpPr txBox="1"/>
          <p:nvPr/>
        </p:nvSpPr>
        <p:spPr>
          <a:xfrm>
            <a:off x="9648035" y="3026584"/>
            <a:ext cx="1854448" cy="307777"/>
          </a:xfrm>
          <a:prstGeom prst="rect">
            <a:avLst/>
          </a:prstGeom>
          <a:solidFill>
            <a:schemeClr val="accent1">
              <a:lumMod val="20000"/>
              <a:lumOff val="80000"/>
            </a:schemeClr>
          </a:solidFill>
        </p:spPr>
        <p:txBody>
          <a:bodyPr wrap="square" rtlCol="0">
            <a:spAutoFit/>
          </a:bodyPr>
          <a:lstStyle/>
          <a:p>
            <a:pPr algn="ctr"/>
            <a:r>
              <a:rPr lang="en-US" dirty="0"/>
              <a:t>blood vessels</a:t>
            </a: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3220" y="5025983"/>
            <a:ext cx="1367698" cy="1080432"/>
          </a:xfrm>
          <a:prstGeom prst="rect">
            <a:avLst/>
          </a:prstGeom>
        </p:spPr>
      </p:pic>
      <p:sp>
        <p:nvSpPr>
          <p:cNvPr id="35" name="TextBox 34"/>
          <p:cNvSpPr txBox="1"/>
          <p:nvPr/>
        </p:nvSpPr>
        <p:spPr>
          <a:xfrm>
            <a:off x="9852549" y="5308692"/>
            <a:ext cx="1362727" cy="307777"/>
          </a:xfrm>
          <a:prstGeom prst="rect">
            <a:avLst/>
          </a:prstGeom>
          <a:solidFill>
            <a:schemeClr val="accent1">
              <a:lumMod val="20000"/>
              <a:lumOff val="80000"/>
            </a:schemeClr>
          </a:solidFill>
        </p:spPr>
        <p:txBody>
          <a:bodyPr wrap="square" rtlCol="0">
            <a:spAutoFit/>
          </a:bodyPr>
          <a:lstStyle/>
          <a:p>
            <a:pPr algn="ctr"/>
            <a:r>
              <a:rPr lang="en-US" dirty="0"/>
              <a:t>skin</a:t>
            </a:r>
          </a:p>
        </p:txBody>
      </p:sp>
      <p:sp>
        <p:nvSpPr>
          <p:cNvPr id="36" name="TextBox 35"/>
          <p:cNvSpPr txBox="1"/>
          <p:nvPr/>
        </p:nvSpPr>
        <p:spPr>
          <a:xfrm>
            <a:off x="4333934" y="6125239"/>
            <a:ext cx="1362727" cy="307777"/>
          </a:xfrm>
          <a:prstGeom prst="rect">
            <a:avLst/>
          </a:prstGeom>
          <a:solidFill>
            <a:schemeClr val="accent1">
              <a:lumMod val="20000"/>
              <a:lumOff val="80000"/>
            </a:schemeClr>
          </a:solidFill>
        </p:spPr>
        <p:txBody>
          <a:bodyPr wrap="square" rtlCol="0">
            <a:spAutoFit/>
          </a:bodyPr>
          <a:lstStyle/>
          <a:p>
            <a:pPr algn="ctr"/>
            <a:r>
              <a:rPr lang="en-US" dirty="0"/>
              <a:t>kidney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animEffect transition="in" filter="fade">
                                      <p:cBhvr>
                                        <p:cTn id="7" dur="500"/>
                                        <p:tgtEl>
                                          <p:spTgt spid="3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4">
                                            <p:txEl>
                                              <p:pRg st="1" end="1"/>
                                            </p:txEl>
                                          </p:spTgt>
                                        </p:tgtEl>
                                        <p:attrNameLst>
                                          <p:attrName>style.visibility</p:attrName>
                                        </p:attrNameLst>
                                      </p:cBhvr>
                                      <p:to>
                                        <p:strVal val="visible"/>
                                      </p:to>
                                    </p:set>
                                    <p:animEffect transition="in" filter="fade">
                                      <p:cBhvr>
                                        <p:cTn id="12" dur="500"/>
                                        <p:tgtEl>
                                          <p:spTgt spid="3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24">
                                            <p:txEl>
                                              <p:pRg st="2" end="2"/>
                                            </p:txEl>
                                          </p:spTgt>
                                        </p:tgtEl>
                                        <p:attrNameLst>
                                          <p:attrName>style.visibility</p:attrName>
                                        </p:attrNameLst>
                                      </p:cBhvr>
                                      <p:to>
                                        <p:strVal val="visible"/>
                                      </p:to>
                                    </p:set>
                                    <p:animEffect transition="in" filter="fade">
                                      <p:cBhvr>
                                        <p:cTn id="28" dur="500"/>
                                        <p:tgtEl>
                                          <p:spTgt spid="32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24">
                                            <p:txEl>
                                              <p:pRg st="4" end="4"/>
                                            </p:txEl>
                                          </p:spTgt>
                                        </p:tgtEl>
                                        <p:attrNameLst>
                                          <p:attrName>style.visibility</p:attrName>
                                        </p:attrNameLst>
                                      </p:cBhvr>
                                      <p:to>
                                        <p:strVal val="visible"/>
                                      </p:to>
                                    </p:set>
                                    <p:animEffect transition="in" filter="fade">
                                      <p:cBhvr>
                                        <p:cTn id="56" dur="500"/>
                                        <p:tgtEl>
                                          <p:spTgt spid="324">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24">
                                            <p:txEl>
                                              <p:pRg st="5" end="5"/>
                                            </p:txEl>
                                          </p:spTgt>
                                        </p:tgtEl>
                                        <p:attrNameLst>
                                          <p:attrName>style.visibility</p:attrName>
                                        </p:attrNameLst>
                                      </p:cBhvr>
                                      <p:to>
                                        <p:strVal val="visible"/>
                                      </p:to>
                                    </p:set>
                                    <p:animEffect transition="in" filter="fade">
                                      <p:cBhvr>
                                        <p:cTn id="61" dur="500"/>
                                        <p:tgtEl>
                                          <p:spTgt spid="324">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24">
                                            <p:txEl>
                                              <p:pRg st="7" end="7"/>
                                            </p:txEl>
                                          </p:spTgt>
                                        </p:tgtEl>
                                        <p:attrNameLst>
                                          <p:attrName>style.visibility</p:attrName>
                                        </p:attrNameLst>
                                      </p:cBhvr>
                                      <p:to>
                                        <p:strVal val="visible"/>
                                      </p:to>
                                    </p:set>
                                    <p:animEffect transition="in" filter="fade">
                                      <p:cBhvr>
                                        <p:cTn id="86" dur="500"/>
                                        <p:tgtEl>
                                          <p:spTgt spid="324">
                                            <p:txEl>
                                              <p:pRg st="7" end="7"/>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24">
                                            <p:txEl>
                                              <p:pRg st="8" end="8"/>
                                            </p:txEl>
                                          </p:spTgt>
                                        </p:tgtEl>
                                        <p:attrNameLst>
                                          <p:attrName>style.visibility</p:attrName>
                                        </p:attrNameLst>
                                      </p:cBhvr>
                                      <p:to>
                                        <p:strVal val="visible"/>
                                      </p:to>
                                    </p:set>
                                    <p:animEffect transition="in" filter="fade">
                                      <p:cBhvr>
                                        <p:cTn id="91" dur="500"/>
                                        <p:tgtEl>
                                          <p:spTgt spid="324">
                                            <p:txEl>
                                              <p:pRg st="8" end="8"/>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par>
                                <p:cTn id="97" presetID="10" presetClass="entr" presetSubtype="0" fill="hold" nodeType="with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fade">
                                      <p:cBhvr>
                                        <p:cTn id="99" dur="500"/>
                                        <p:tgtEl>
                                          <p:spTgt spid="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par>
                                <p:cTn id="103" presetID="10" presetClass="entr" presetSubtype="0" fill="hold" nodeType="with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fade">
                                      <p:cBhvr>
                                        <p:cTn id="105" dur="500"/>
                                        <p:tgtEl>
                                          <p:spTgt spid="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500"/>
                                        <p:tgtEl>
                                          <p:spTgt spid="2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500"/>
                                        <p:tgtEl>
                                          <p:spTgt spid="2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fade">
                                      <p:cBhvr>
                                        <p:cTn id="1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p:bldP spid="22" grpId="0"/>
      <p:bldP spid="23" grpId="0"/>
      <p:bldP spid="24" grpId="0"/>
      <p:bldP spid="25" grpId="0"/>
      <p:bldP spid="26" grpId="0"/>
      <p:bldP spid="27" grpId="0"/>
      <p:bldP spid="30" grpId="0" animBg="1"/>
      <p:bldP spid="32" grpId="0" animBg="1"/>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838200" y="543339"/>
            <a:ext cx="10515600" cy="821635"/>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dirty="0">
                <a:latin typeface="Arial" charset="0"/>
                <a:ea typeface="Arial" charset="0"/>
                <a:cs typeface="Arial" charset="0"/>
              </a:rPr>
              <a:t>Applications</a:t>
            </a:r>
            <a:endParaRPr lang="en-US" dirty="0">
              <a:latin typeface="Arial" charset="0"/>
              <a:ea typeface="Arial" charset="0"/>
              <a:cs typeface="Arial" charset="0"/>
              <a:hlinkClick r:id="rId3"/>
            </a:endParaRPr>
          </a:p>
        </p:txBody>
      </p:sp>
      <p:sp>
        <p:nvSpPr>
          <p:cNvPr id="2" name="TextBox 1"/>
          <p:cNvSpPr txBox="1"/>
          <p:nvPr/>
        </p:nvSpPr>
        <p:spPr>
          <a:xfrm>
            <a:off x="838200" y="2101277"/>
            <a:ext cx="3329851" cy="553998"/>
          </a:xfrm>
          <a:prstGeom prst="rect">
            <a:avLst/>
          </a:prstGeom>
          <a:noFill/>
        </p:spPr>
        <p:txBody>
          <a:bodyPr wrap="square" rtlCol="0">
            <a:spAutoFit/>
          </a:bodyPr>
          <a:lstStyle/>
          <a:p>
            <a:r>
              <a:rPr lang="en-US" sz="3000" dirty="0">
                <a:hlinkClick r:id="rId4"/>
              </a:rPr>
              <a:t>Watch this video</a:t>
            </a:r>
            <a:endParaRPr lang="en-US" sz="3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838200" y="486816"/>
            <a:ext cx="4224130" cy="836346"/>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b="0" i="0" u="none" strike="noStrike" cap="none" dirty="0">
                <a:latin typeface="Arial" charset="0"/>
                <a:ea typeface="Arial" charset="0"/>
                <a:cs typeface="Arial" charset="0"/>
                <a:sym typeface="Questrial"/>
              </a:rPr>
              <a:t>Limitations</a:t>
            </a:r>
          </a:p>
        </p:txBody>
      </p:sp>
      <p:sp>
        <p:nvSpPr>
          <p:cNvPr id="337" name="Shape 337"/>
          <p:cNvSpPr txBox="1">
            <a:spLocks noGrp="1"/>
          </p:cNvSpPr>
          <p:nvPr>
            <p:ph idx="1"/>
          </p:nvPr>
        </p:nvSpPr>
        <p:spPr>
          <a:xfrm>
            <a:off x="838200" y="1825625"/>
            <a:ext cx="5151832" cy="331621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86D1D8"/>
              </a:buClr>
              <a:buSzPct val="80000"/>
              <a:buFont typeface="Noto Sans Symbols"/>
              <a:buChar char="▶"/>
            </a:pPr>
            <a:r>
              <a:rPr lang="en-US" sz="3200" b="0" i="0" u="none" strike="noStrike" cap="none" dirty="0">
                <a:latin typeface="Arial" charset="0"/>
                <a:ea typeface="Arial" charset="0"/>
                <a:cs typeface="Arial" charset="0"/>
                <a:sym typeface="Questrial"/>
              </a:rPr>
              <a:t>Vascularization</a:t>
            </a:r>
          </a:p>
          <a:p>
            <a:pPr marL="342900" marR="0" lvl="0" indent="-342900" algn="l" rtl="0">
              <a:spcBef>
                <a:spcPts val="0"/>
              </a:spcBef>
              <a:spcAft>
                <a:spcPts val="0"/>
              </a:spcAft>
              <a:buClr>
                <a:srgbClr val="86D1D8"/>
              </a:buClr>
              <a:buSzPct val="80000"/>
              <a:buFont typeface="Noto Sans Symbols"/>
              <a:buChar char="▶"/>
            </a:pPr>
            <a:endParaRPr lang="en-US" sz="3200" b="0" i="0" u="none" strike="noStrike" cap="none" dirty="0">
              <a:latin typeface="Arial" charset="0"/>
              <a:ea typeface="Arial" charset="0"/>
              <a:cs typeface="Arial" charset="0"/>
              <a:sym typeface="Questrial"/>
            </a:endParaRPr>
          </a:p>
          <a:p>
            <a:pPr marL="342900" marR="0" lvl="0" indent="-342900" algn="l" rtl="0">
              <a:spcBef>
                <a:spcPts val="1000"/>
              </a:spcBef>
              <a:spcAft>
                <a:spcPts val="0"/>
              </a:spcAft>
              <a:buClr>
                <a:srgbClr val="86D1D8"/>
              </a:buClr>
              <a:buSzPct val="80000"/>
              <a:buFont typeface="Noto Sans Symbols"/>
              <a:buChar char="▶"/>
            </a:pPr>
            <a:r>
              <a:rPr lang="en-US" sz="3200" b="0" i="0" u="none" strike="noStrike" cap="none" dirty="0">
                <a:latin typeface="Arial" charset="0"/>
                <a:ea typeface="Arial" charset="0"/>
                <a:cs typeface="Arial" charset="0"/>
                <a:sym typeface="Questrial"/>
              </a:rPr>
              <a:t>Immune rejection</a:t>
            </a:r>
          </a:p>
          <a:p>
            <a:pPr marL="342900" marR="0" lvl="0" indent="-342900" algn="l" rtl="0">
              <a:spcBef>
                <a:spcPts val="1000"/>
              </a:spcBef>
              <a:spcAft>
                <a:spcPts val="0"/>
              </a:spcAft>
              <a:buClr>
                <a:srgbClr val="86D1D8"/>
              </a:buClr>
              <a:buSzPct val="80000"/>
              <a:buFont typeface="Noto Sans Symbols"/>
              <a:buChar char="▶"/>
            </a:pPr>
            <a:endParaRPr lang="en-US" b="0" i="0" u="none" strike="noStrike" cap="none" dirty="0">
              <a:latin typeface="Arial" charset="0"/>
              <a:ea typeface="Arial" charset="0"/>
              <a:cs typeface="Arial" charset="0"/>
              <a:sym typeface="Questrial"/>
            </a:endParaRPr>
          </a:p>
          <a:p>
            <a:pPr marL="342900" marR="0" lvl="0" indent="-342900" algn="l" rtl="0">
              <a:spcBef>
                <a:spcPts val="1000"/>
              </a:spcBef>
              <a:spcAft>
                <a:spcPts val="0"/>
              </a:spcAft>
              <a:buClr>
                <a:srgbClr val="86D1D8"/>
              </a:buClr>
              <a:buSzPct val="80000"/>
              <a:buFont typeface="Noto Sans Symbols"/>
              <a:buChar char="▶"/>
            </a:pPr>
            <a:r>
              <a:rPr lang="en-US" sz="3200" b="0" i="0" u="none" strike="noStrike" cap="none" dirty="0">
                <a:latin typeface="Arial" charset="0"/>
                <a:ea typeface="Arial" charset="0"/>
                <a:cs typeface="Arial" charset="0"/>
                <a:sym typeface="Questrial"/>
              </a:rPr>
              <a:t>Biocompatibility</a:t>
            </a:r>
          </a:p>
        </p:txBody>
      </p:sp>
      <p:sp>
        <p:nvSpPr>
          <p:cNvPr id="8" name="TextBox 7"/>
          <p:cNvSpPr txBox="1"/>
          <p:nvPr/>
        </p:nvSpPr>
        <p:spPr>
          <a:xfrm>
            <a:off x="7980550" y="434012"/>
            <a:ext cx="954593" cy="246221"/>
          </a:xfrm>
          <a:prstGeom prst="rect">
            <a:avLst/>
          </a:prstGeom>
          <a:noFill/>
        </p:spPr>
        <p:txBody>
          <a:bodyPr wrap="square" rtlCol="0">
            <a:spAutoFit/>
          </a:bodyPr>
          <a:lstStyle/>
          <a:p>
            <a:r>
              <a:rPr lang="en-US" sz="1000" dirty="0">
                <a:solidFill>
                  <a:schemeClr val="bg1">
                    <a:lumMod val="75000"/>
                  </a:schemeClr>
                </a:solidFill>
              </a:rPr>
              <a:t>Image 22</a:t>
            </a:r>
          </a:p>
        </p:txBody>
      </p:sp>
      <p:sp>
        <p:nvSpPr>
          <p:cNvPr id="9" name="TextBox 8"/>
          <p:cNvSpPr txBox="1"/>
          <p:nvPr/>
        </p:nvSpPr>
        <p:spPr>
          <a:xfrm>
            <a:off x="10547890" y="3103111"/>
            <a:ext cx="954593" cy="246221"/>
          </a:xfrm>
          <a:prstGeom prst="rect">
            <a:avLst/>
          </a:prstGeom>
          <a:noFill/>
        </p:spPr>
        <p:txBody>
          <a:bodyPr wrap="square" rtlCol="0">
            <a:spAutoFit/>
          </a:bodyPr>
          <a:lstStyle/>
          <a:p>
            <a:r>
              <a:rPr lang="en-US" sz="1000" dirty="0">
                <a:solidFill>
                  <a:schemeClr val="bg1">
                    <a:lumMod val="75000"/>
                  </a:schemeClr>
                </a:solidFill>
              </a:rPr>
              <a:t>Image 23</a:t>
            </a:r>
          </a:p>
        </p:txBody>
      </p:sp>
      <p:sp>
        <p:nvSpPr>
          <p:cNvPr id="10" name="TextBox 9"/>
          <p:cNvSpPr txBox="1"/>
          <p:nvPr/>
        </p:nvSpPr>
        <p:spPr>
          <a:xfrm>
            <a:off x="6169992" y="3503841"/>
            <a:ext cx="954593" cy="246221"/>
          </a:xfrm>
          <a:prstGeom prst="rect">
            <a:avLst/>
          </a:prstGeom>
          <a:noFill/>
        </p:spPr>
        <p:txBody>
          <a:bodyPr wrap="square" rtlCol="0">
            <a:spAutoFit/>
          </a:bodyPr>
          <a:lstStyle/>
          <a:p>
            <a:r>
              <a:rPr lang="en-US" sz="1000" dirty="0">
                <a:solidFill>
                  <a:schemeClr val="bg1">
                    <a:lumMod val="75000"/>
                  </a:schemeClr>
                </a:solidFill>
              </a:rPr>
              <a:t>Image 24</a:t>
            </a:r>
          </a:p>
        </p:txBody>
      </p:sp>
      <p:pic>
        <p:nvPicPr>
          <p:cNvPr id="11" name="Picture 10" descr="C:\Users\student\AppData\Local\Microsoft\Windows\Temporary Internet Files\Content.IE5\C2L7T3VN\139312201934232174904804[1].jpg"/>
          <p:cNvPicPr/>
          <p:nvPr/>
        </p:nvPicPr>
        <p:blipFill>
          <a:blip r:embed="rId3">
            <a:extLst>
              <a:ext uri="{28A0092B-C50C-407E-A947-70E740481C1C}">
                <a14:useLocalDpi xmlns:a14="http://schemas.microsoft.com/office/drawing/2010/main" val="0"/>
              </a:ext>
            </a:extLst>
          </a:blip>
          <a:srcRect/>
          <a:stretch>
            <a:fillRect/>
          </a:stretch>
        </p:blipFill>
        <p:spPr bwMode="auto">
          <a:xfrm>
            <a:off x="5167530" y="688904"/>
            <a:ext cx="3581400" cy="2506540"/>
          </a:xfrm>
          <a:prstGeom prst="rect">
            <a:avLst/>
          </a:prstGeom>
          <a:noFill/>
          <a:ln>
            <a:noFill/>
          </a:ln>
        </p:spPr>
      </p:pic>
      <p:pic>
        <p:nvPicPr>
          <p:cNvPr id="12" name="Picture 11" descr="C:\Users\student\AppData\Local\Microsoft\Windows\Temporary Internet Files\Content.IE5\AYNS94Q2\Immune-System[1].jpg"/>
          <p:cNvPicPr/>
          <p:nvPr/>
        </p:nvPicPr>
        <p:blipFill>
          <a:blip r:embed="rId4">
            <a:extLst>
              <a:ext uri="{28A0092B-C50C-407E-A947-70E740481C1C}">
                <a14:useLocalDpi xmlns:a14="http://schemas.microsoft.com/office/drawing/2010/main" val="0"/>
              </a:ext>
            </a:extLst>
          </a:blip>
          <a:srcRect/>
          <a:stretch>
            <a:fillRect/>
          </a:stretch>
        </p:blipFill>
        <p:spPr bwMode="auto">
          <a:xfrm>
            <a:off x="8147161" y="3349332"/>
            <a:ext cx="3175362" cy="2616295"/>
          </a:xfrm>
          <a:prstGeom prst="rect">
            <a:avLst/>
          </a:prstGeom>
          <a:noFill/>
          <a:ln>
            <a:noFill/>
          </a:ln>
        </p:spPr>
      </p:pic>
      <p:pic>
        <p:nvPicPr>
          <p:cNvPr id="14" name="Picture 13" descr="C:\Users\student\AppData\Local\Microsoft\Windows\Temporary Internet Files\Content.IE5\9SGF2QVQ\266px-Illu_pancrease.svg[1].png"/>
          <p:cNvPicPr/>
          <p:nvPr/>
        </p:nvPicPr>
        <p:blipFill>
          <a:blip r:embed="rId5">
            <a:extLst>
              <a:ext uri="{28A0092B-C50C-407E-A947-70E740481C1C}">
                <a14:useLocalDpi xmlns:a14="http://schemas.microsoft.com/office/drawing/2010/main" val="0"/>
              </a:ext>
            </a:extLst>
          </a:blip>
          <a:srcRect/>
          <a:stretch>
            <a:fillRect/>
          </a:stretch>
        </p:blipFill>
        <p:spPr bwMode="auto">
          <a:xfrm>
            <a:off x="4424579" y="3771539"/>
            <a:ext cx="2700005" cy="27406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xEl>
                                              <p:pRg st="0" end="0"/>
                                            </p:txEl>
                                          </p:spTgt>
                                        </p:tgtEl>
                                        <p:attrNameLst>
                                          <p:attrName>style.visibility</p:attrName>
                                        </p:attrNameLst>
                                      </p:cBhvr>
                                      <p:to>
                                        <p:strVal val="visible"/>
                                      </p:to>
                                    </p:set>
                                    <p:animEffect transition="in" filter="fade">
                                      <p:cBhvr>
                                        <p:cTn id="7" dur="500"/>
                                        <p:tgtEl>
                                          <p:spTgt spid="3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7">
                                            <p:txEl>
                                              <p:pRg st="2" end="2"/>
                                            </p:txEl>
                                          </p:spTgt>
                                        </p:tgtEl>
                                        <p:attrNameLst>
                                          <p:attrName>style.visibility</p:attrName>
                                        </p:attrNameLst>
                                      </p:cBhvr>
                                      <p:to>
                                        <p:strVal val="visible"/>
                                      </p:to>
                                    </p:set>
                                    <p:animEffect transition="in" filter="fade">
                                      <p:cBhvr>
                                        <p:cTn id="20" dur="500"/>
                                        <p:tgtEl>
                                          <p:spTgt spid="33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37">
                                            <p:txEl>
                                              <p:pRg st="4" end="4"/>
                                            </p:txEl>
                                          </p:spTgt>
                                        </p:tgtEl>
                                        <p:attrNameLst>
                                          <p:attrName>style.visibility</p:attrName>
                                        </p:attrNameLst>
                                      </p:cBhvr>
                                      <p:to>
                                        <p:strVal val="visible"/>
                                      </p:to>
                                    </p:set>
                                    <p:animEffect transition="in" filter="fade">
                                      <p:cBhvr>
                                        <p:cTn id="33" dur="500"/>
                                        <p:tgtEl>
                                          <p:spTgt spid="33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45623"/>
          </a:xfrm>
        </p:spPr>
        <p:txBody>
          <a:bodyPr/>
          <a:lstStyle/>
          <a:p>
            <a:r>
              <a:rPr lang="en-US" b="1" dirty="0"/>
              <a:t>Lesson Goals: Summary</a:t>
            </a:r>
          </a:p>
        </p:txBody>
      </p:sp>
      <p:sp>
        <p:nvSpPr>
          <p:cNvPr id="3" name="Content Placeholder 2"/>
          <p:cNvSpPr>
            <a:spLocks noGrp="1"/>
          </p:cNvSpPr>
          <p:nvPr>
            <p:ph idx="1"/>
          </p:nvPr>
        </p:nvSpPr>
        <p:spPr>
          <a:xfrm>
            <a:off x="838199" y="2001077"/>
            <a:ext cx="10704443" cy="4175885"/>
          </a:xfrm>
        </p:spPr>
        <p:txBody>
          <a:bodyPr/>
          <a:lstStyle/>
          <a:p>
            <a:r>
              <a:rPr lang="en-US" sz="3600" dirty="0"/>
              <a:t>Introduce engineering problem (“Bill”)</a:t>
            </a:r>
          </a:p>
          <a:p>
            <a:r>
              <a:rPr lang="en-US" sz="3600" dirty="0"/>
              <a:t>Define and analyze different types of 3D </a:t>
            </a:r>
            <a:r>
              <a:rPr lang="en-US" sz="3600" dirty="0" err="1"/>
              <a:t>bioprinters</a:t>
            </a:r>
            <a:endParaRPr lang="en-US" sz="3600" dirty="0"/>
          </a:p>
          <a:p>
            <a:r>
              <a:rPr lang="en-US" sz="3600" dirty="0"/>
              <a:t>Define the basics of tissue engineering</a:t>
            </a:r>
          </a:p>
          <a:p>
            <a:r>
              <a:rPr lang="en-US" sz="3600" dirty="0"/>
              <a:t>Identify current applications and limitations of 3D bioprinting</a:t>
            </a:r>
          </a:p>
          <a:p>
            <a:r>
              <a:rPr lang="en-US" sz="3600" dirty="0"/>
              <a:t>Start figuring out how to help Bill!</a:t>
            </a:r>
          </a:p>
          <a:p>
            <a:endParaRPr lang="en-US" dirty="0"/>
          </a:p>
          <a:p>
            <a:endParaRPr lang="en-US" dirty="0"/>
          </a:p>
          <a:p>
            <a:endParaRPr lang="en-US" dirty="0"/>
          </a:p>
        </p:txBody>
      </p:sp>
    </p:spTree>
    <p:extLst>
      <p:ext uri="{BB962C8B-B14F-4D97-AF65-F5344CB8AC3E}">
        <p14:creationId xmlns:p14="http://schemas.microsoft.com/office/powerpoint/2010/main" val="3343952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Activity Instructions</a:t>
            </a:r>
          </a:p>
        </p:txBody>
      </p:sp>
      <p:sp>
        <p:nvSpPr>
          <p:cNvPr id="3" name="Content Placeholder 2"/>
          <p:cNvSpPr>
            <a:spLocks noGrp="1"/>
          </p:cNvSpPr>
          <p:nvPr>
            <p:ph idx="1"/>
          </p:nvPr>
        </p:nvSpPr>
        <p:spPr>
          <a:xfrm>
            <a:off x="838200" y="2107095"/>
            <a:ext cx="10515600" cy="4069867"/>
          </a:xfrm>
        </p:spPr>
        <p:txBody>
          <a:bodyPr/>
          <a:lstStyle/>
          <a:p>
            <a:pPr marL="457200" indent="-457200">
              <a:lnSpc>
                <a:spcPct val="100000"/>
              </a:lnSpc>
              <a:spcBef>
                <a:spcPts val="2400"/>
              </a:spcBef>
              <a:buFont typeface="+mj-lt"/>
              <a:buAutoNum type="arabicPeriod"/>
            </a:pPr>
            <a:r>
              <a:rPr lang="en-US" sz="3200" dirty="0"/>
              <a:t>Review your assignments (~5 min)</a:t>
            </a:r>
          </a:p>
          <a:p>
            <a:pPr marL="457200" indent="-457200">
              <a:lnSpc>
                <a:spcPct val="100000"/>
              </a:lnSpc>
              <a:spcBef>
                <a:spcPts val="2400"/>
              </a:spcBef>
              <a:buFont typeface="+mj-lt"/>
              <a:buAutoNum type="arabicPeriod"/>
            </a:pPr>
            <a:r>
              <a:rPr lang="en-US" sz="3200" dirty="0"/>
              <a:t>Learn to use your mock </a:t>
            </a:r>
            <a:r>
              <a:rPr lang="en-US" sz="3200" dirty="0" err="1"/>
              <a:t>bioprinter</a:t>
            </a:r>
            <a:r>
              <a:rPr lang="en-US" sz="3200" dirty="0"/>
              <a:t> (~2 min)</a:t>
            </a:r>
          </a:p>
          <a:p>
            <a:pPr marL="457200" indent="-457200">
              <a:lnSpc>
                <a:spcPct val="100000"/>
              </a:lnSpc>
              <a:spcBef>
                <a:spcPts val="2400"/>
              </a:spcBef>
              <a:buFont typeface="+mj-lt"/>
              <a:buAutoNum type="arabicPeriod"/>
            </a:pPr>
            <a:r>
              <a:rPr lang="en-US" sz="3200" dirty="0"/>
              <a:t>Engineering sketch of your plan &gt; </a:t>
            </a:r>
            <a:r>
              <a:rPr lang="en-US" sz="3200" b="1" i="1" dirty="0"/>
              <a:t>get approval </a:t>
            </a:r>
            <a:r>
              <a:rPr lang="en-US" sz="3200" dirty="0"/>
              <a:t>(~10 min)</a:t>
            </a:r>
          </a:p>
          <a:p>
            <a:pPr marL="457200" indent="-457200">
              <a:lnSpc>
                <a:spcPct val="100000"/>
              </a:lnSpc>
              <a:spcBef>
                <a:spcPts val="2400"/>
              </a:spcBef>
              <a:buFont typeface="+mj-lt"/>
              <a:buAutoNum type="arabicPeriod"/>
            </a:pPr>
            <a:r>
              <a:rPr lang="en-US" sz="3200" dirty="0"/>
              <a:t>Get biomaterials and print! (~20 min)</a:t>
            </a:r>
          </a:p>
          <a:p>
            <a:pPr marL="457200" indent="-457200">
              <a:lnSpc>
                <a:spcPct val="100000"/>
              </a:lnSpc>
              <a:spcBef>
                <a:spcPts val="2400"/>
              </a:spcBef>
              <a:buFont typeface="+mj-lt"/>
              <a:buAutoNum type="arabicPeriod"/>
            </a:pPr>
            <a:r>
              <a:rPr lang="en-US" sz="3200" dirty="0"/>
              <a:t>Present your design and limitations (~2 min for each group)</a:t>
            </a:r>
          </a:p>
          <a:p>
            <a:pPr marL="0" indent="0">
              <a:buNone/>
            </a:pPr>
            <a:endParaRPr lang="en-US" dirty="0"/>
          </a:p>
        </p:txBody>
      </p:sp>
    </p:spTree>
    <p:extLst>
      <p:ext uri="{BB962C8B-B14F-4D97-AF65-F5344CB8AC3E}">
        <p14:creationId xmlns:p14="http://schemas.microsoft.com/office/powerpoint/2010/main" val="113821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Mock 3D </a:t>
            </a:r>
            <a:r>
              <a:rPr lang="en-US" b="1" dirty="0" err="1"/>
              <a:t>Bioprinter</a:t>
            </a:r>
            <a:r>
              <a:rPr lang="en-US" b="1" dirty="0"/>
              <a:t> Instructions for Use</a:t>
            </a:r>
          </a:p>
        </p:txBody>
      </p:sp>
      <p:sp>
        <p:nvSpPr>
          <p:cNvPr id="7" name="TextBox 6"/>
          <p:cNvSpPr txBox="1"/>
          <p:nvPr/>
        </p:nvSpPr>
        <p:spPr>
          <a:xfrm>
            <a:off x="1003610" y="2355979"/>
            <a:ext cx="3456878" cy="553998"/>
          </a:xfrm>
          <a:prstGeom prst="rect">
            <a:avLst/>
          </a:prstGeom>
          <a:noFill/>
        </p:spPr>
        <p:txBody>
          <a:bodyPr wrap="square" rtlCol="0">
            <a:spAutoFit/>
          </a:bodyPr>
          <a:lstStyle/>
          <a:p>
            <a:r>
              <a:rPr lang="en-US" sz="3000" dirty="0">
                <a:hlinkClick r:id="rId3"/>
              </a:rPr>
              <a:t>Show this video</a:t>
            </a:r>
            <a:endParaRPr lang="en-US" sz="3000" dirty="0"/>
          </a:p>
        </p:txBody>
      </p:sp>
    </p:spTree>
    <p:extLst>
      <p:ext uri="{BB962C8B-B14F-4D97-AF65-F5344CB8AC3E}">
        <p14:creationId xmlns:p14="http://schemas.microsoft.com/office/powerpoint/2010/main" val="2208760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65125"/>
            <a:ext cx="5715000" cy="1021715"/>
          </a:xfrm>
        </p:spPr>
        <p:txBody>
          <a:bodyPr/>
          <a:lstStyle/>
          <a:p>
            <a:r>
              <a:rPr lang="en-US" b="1" dirty="0"/>
              <a:t>Engineering Sketch</a:t>
            </a:r>
          </a:p>
        </p:txBody>
      </p:sp>
      <p:sp>
        <p:nvSpPr>
          <p:cNvPr id="3" name="Content Placeholder 2"/>
          <p:cNvSpPr>
            <a:spLocks noGrp="1"/>
          </p:cNvSpPr>
          <p:nvPr>
            <p:ph idx="1"/>
          </p:nvPr>
        </p:nvSpPr>
        <p:spPr>
          <a:xfrm>
            <a:off x="502920" y="2397125"/>
            <a:ext cx="4701540" cy="3108325"/>
          </a:xfrm>
        </p:spPr>
        <p:txBody>
          <a:bodyPr/>
          <a:lstStyle/>
          <a:p>
            <a:r>
              <a:rPr lang="en-US" sz="3200" dirty="0"/>
              <a:t>Diagram with labels</a:t>
            </a:r>
          </a:p>
          <a:p>
            <a:endParaRPr lang="en-US" sz="3200" dirty="0"/>
          </a:p>
          <a:p>
            <a:r>
              <a:rPr lang="en-US" sz="3200" dirty="0"/>
              <a:t>Measurements and scale</a:t>
            </a:r>
          </a:p>
          <a:p>
            <a:endParaRPr lang="en-US" sz="3200" dirty="0"/>
          </a:p>
          <a:p>
            <a:r>
              <a:rPr lang="en-US" sz="3200" dirty="0"/>
              <a:t>Axes, for reference</a:t>
            </a:r>
            <a:endParaRPr lang="en-US" dirty="0"/>
          </a:p>
        </p:txBody>
      </p:sp>
      <p:sp>
        <p:nvSpPr>
          <p:cNvPr id="5" name="TextBox 4"/>
          <p:cNvSpPr txBox="1"/>
          <p:nvPr/>
        </p:nvSpPr>
        <p:spPr>
          <a:xfrm>
            <a:off x="10704017" y="1111011"/>
            <a:ext cx="884255" cy="246221"/>
          </a:xfrm>
          <a:prstGeom prst="rect">
            <a:avLst/>
          </a:prstGeom>
          <a:noFill/>
        </p:spPr>
        <p:txBody>
          <a:bodyPr wrap="square" rtlCol="0">
            <a:spAutoFit/>
          </a:bodyPr>
          <a:lstStyle/>
          <a:p>
            <a:r>
              <a:rPr lang="en-US" sz="1000" dirty="0">
                <a:solidFill>
                  <a:schemeClr val="bg1">
                    <a:lumMod val="75000"/>
                  </a:schemeClr>
                </a:solidFill>
              </a:rPr>
              <a:t>Image 25</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792" y="1386840"/>
            <a:ext cx="6126480" cy="5087733"/>
          </a:xfrm>
          <a:prstGeom prst="rect">
            <a:avLst/>
          </a:prstGeom>
        </p:spPr>
      </p:pic>
    </p:spTree>
    <p:extLst>
      <p:ext uri="{BB962C8B-B14F-4D97-AF65-F5344CB8AC3E}">
        <p14:creationId xmlns:p14="http://schemas.microsoft.com/office/powerpoint/2010/main" val="134455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369" y="1138536"/>
            <a:ext cx="4305300" cy="5619750"/>
          </a:xfrm>
          <a:prstGeom prst="rect">
            <a:avLst/>
          </a:prstGeom>
        </p:spPr>
      </p:pic>
      <p:sp>
        <p:nvSpPr>
          <p:cNvPr id="164" name="Shape 164"/>
          <p:cNvSpPr txBox="1">
            <a:spLocks noGrp="1"/>
          </p:cNvSpPr>
          <p:nvPr>
            <p:ph type="title"/>
          </p:nvPr>
        </p:nvSpPr>
        <p:spPr>
          <a:xfrm>
            <a:off x="4012883" y="288637"/>
            <a:ext cx="3708748" cy="751024"/>
          </a:xfrm>
          <a:prstGeom prst="rect">
            <a:avLst/>
          </a:prstGeom>
        </p:spPr>
        <p:txBody>
          <a:bodyPr lIns="91425" tIns="91425" rIns="91425" bIns="91425" anchor="t" anchorCtr="0">
            <a:noAutofit/>
          </a:bodyPr>
          <a:lstStyle/>
          <a:p>
            <a:pPr lvl="0" rtl="0">
              <a:spcBef>
                <a:spcPts val="0"/>
              </a:spcBef>
              <a:buNone/>
            </a:pPr>
            <a:r>
              <a:rPr lang="en-US" dirty="0">
                <a:latin typeface="Arial" charset="0"/>
                <a:ea typeface="Arial" charset="0"/>
                <a:cs typeface="Arial" charset="0"/>
              </a:rPr>
              <a:t>Bill’s Injuries</a:t>
            </a:r>
          </a:p>
        </p:txBody>
      </p:sp>
      <p:pic>
        <p:nvPicPr>
          <p:cNvPr id="167" name="Shape 167"/>
          <p:cNvPicPr preferRelativeResize="0"/>
          <p:nvPr/>
        </p:nvPicPr>
        <p:blipFill>
          <a:blip r:embed="rId4">
            <a:alphaModFix/>
          </a:blip>
          <a:stretch>
            <a:fillRect/>
          </a:stretch>
        </p:blipFill>
        <p:spPr>
          <a:xfrm>
            <a:off x="1010718" y="2211528"/>
            <a:ext cx="1863109" cy="1429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693426" y="2316105"/>
            <a:ext cx="2772987" cy="954107"/>
          </a:xfrm>
          <a:prstGeom prst="rect">
            <a:avLst/>
          </a:prstGeom>
          <a:noFill/>
        </p:spPr>
        <p:txBody>
          <a:bodyPr wrap="square" rtlCol="0">
            <a:spAutoFit/>
          </a:bodyPr>
          <a:lstStyle/>
          <a:p>
            <a:r>
              <a:rPr lang="en-US" sz="2800" dirty="0"/>
              <a:t>Missing skin on the left arm</a:t>
            </a:r>
          </a:p>
        </p:txBody>
      </p:sp>
      <p:sp>
        <p:nvSpPr>
          <p:cNvPr id="12" name="TextBox 11"/>
          <p:cNvSpPr txBox="1"/>
          <p:nvPr/>
        </p:nvSpPr>
        <p:spPr>
          <a:xfrm>
            <a:off x="8380325" y="5740613"/>
            <a:ext cx="2813539" cy="954107"/>
          </a:xfrm>
          <a:prstGeom prst="rect">
            <a:avLst/>
          </a:prstGeom>
          <a:noFill/>
        </p:spPr>
        <p:txBody>
          <a:bodyPr wrap="square" rtlCol="0">
            <a:spAutoFit/>
          </a:bodyPr>
          <a:lstStyle/>
          <a:p>
            <a:r>
              <a:rPr lang="en-US" sz="2800" dirty="0"/>
              <a:t>Severely broken femoral shaft</a:t>
            </a:r>
          </a:p>
        </p:txBody>
      </p:sp>
      <p:sp>
        <p:nvSpPr>
          <p:cNvPr id="16" name="TextBox 15"/>
          <p:cNvSpPr txBox="1"/>
          <p:nvPr/>
        </p:nvSpPr>
        <p:spPr>
          <a:xfrm>
            <a:off x="665903" y="3721049"/>
            <a:ext cx="2552737" cy="954107"/>
          </a:xfrm>
          <a:prstGeom prst="rect">
            <a:avLst/>
          </a:prstGeom>
          <a:noFill/>
        </p:spPr>
        <p:txBody>
          <a:bodyPr wrap="square" rtlCol="0">
            <a:spAutoFit/>
          </a:bodyPr>
          <a:lstStyle/>
          <a:p>
            <a:r>
              <a:rPr lang="en-US" sz="2800" dirty="0">
                <a:latin typeface="+mn-lt"/>
              </a:rPr>
              <a:t>Ripped rectus femoral muscle</a:t>
            </a:r>
          </a:p>
        </p:txBody>
      </p:sp>
      <p:sp>
        <p:nvSpPr>
          <p:cNvPr id="5" name="TextBox 4"/>
          <p:cNvSpPr txBox="1"/>
          <p:nvPr/>
        </p:nvSpPr>
        <p:spPr>
          <a:xfrm>
            <a:off x="2384397" y="1965307"/>
            <a:ext cx="884255" cy="246221"/>
          </a:xfrm>
          <a:prstGeom prst="rect">
            <a:avLst/>
          </a:prstGeom>
          <a:noFill/>
        </p:spPr>
        <p:txBody>
          <a:bodyPr wrap="square" rtlCol="0">
            <a:spAutoFit/>
          </a:bodyPr>
          <a:lstStyle/>
          <a:p>
            <a:r>
              <a:rPr lang="en-US" sz="1000" dirty="0">
                <a:solidFill>
                  <a:schemeClr val="bg1">
                    <a:lumMod val="75000"/>
                  </a:schemeClr>
                </a:solidFill>
              </a:rPr>
              <a:t>Image 2</a:t>
            </a:r>
          </a:p>
        </p:txBody>
      </p:sp>
      <p:sp>
        <p:nvSpPr>
          <p:cNvPr id="18" name="TextBox 17"/>
          <p:cNvSpPr txBox="1"/>
          <p:nvPr/>
        </p:nvSpPr>
        <p:spPr>
          <a:xfrm>
            <a:off x="10582158" y="202151"/>
            <a:ext cx="884255" cy="246221"/>
          </a:xfrm>
          <a:prstGeom prst="rect">
            <a:avLst/>
          </a:prstGeom>
          <a:noFill/>
        </p:spPr>
        <p:txBody>
          <a:bodyPr wrap="square" rtlCol="0">
            <a:spAutoFit/>
          </a:bodyPr>
          <a:lstStyle/>
          <a:p>
            <a:r>
              <a:rPr lang="en-US" sz="1000" dirty="0">
                <a:solidFill>
                  <a:schemeClr val="bg1">
                    <a:lumMod val="75000"/>
                  </a:schemeClr>
                </a:solidFill>
              </a:rPr>
              <a:t>Image 1</a:t>
            </a:r>
          </a:p>
        </p:txBody>
      </p:sp>
      <p:sp>
        <p:nvSpPr>
          <p:cNvPr id="19" name="TextBox 18"/>
          <p:cNvSpPr txBox="1"/>
          <p:nvPr/>
        </p:nvSpPr>
        <p:spPr>
          <a:xfrm>
            <a:off x="9801919" y="3125063"/>
            <a:ext cx="884255" cy="246221"/>
          </a:xfrm>
          <a:prstGeom prst="rect">
            <a:avLst/>
          </a:prstGeom>
          <a:noFill/>
        </p:spPr>
        <p:txBody>
          <a:bodyPr wrap="square" rtlCol="0">
            <a:spAutoFit/>
          </a:bodyPr>
          <a:lstStyle/>
          <a:p>
            <a:r>
              <a:rPr lang="en-US" sz="1000" dirty="0">
                <a:solidFill>
                  <a:schemeClr val="bg1">
                    <a:lumMod val="75000"/>
                  </a:schemeClr>
                </a:solidFill>
              </a:rPr>
              <a:t>Image 3</a:t>
            </a:r>
          </a:p>
        </p:txBody>
      </p:sp>
      <p:cxnSp>
        <p:nvCxnSpPr>
          <p:cNvPr id="6" name="Straight Arrow Connector 5"/>
          <p:cNvCxnSpPr/>
          <p:nvPr/>
        </p:nvCxnSpPr>
        <p:spPr>
          <a:xfrm flipH="1">
            <a:off x="6889953" y="835846"/>
            <a:ext cx="2491731" cy="11768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129495" y="3948411"/>
            <a:ext cx="2724559" cy="361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73827" y="2983618"/>
            <a:ext cx="1979527" cy="8109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3086" y="3333111"/>
            <a:ext cx="1455472" cy="245995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0319" y="444280"/>
            <a:ext cx="1667453" cy="1920240"/>
          </a:xfrm>
          <a:prstGeom prst="rect">
            <a:avLst/>
          </a:prstGeom>
        </p:spPr>
      </p:pic>
    </p:spTree>
    <p:extLst>
      <p:ext uri="{BB962C8B-B14F-4D97-AF65-F5344CB8AC3E}">
        <p14:creationId xmlns:p14="http://schemas.microsoft.com/office/powerpoint/2010/main" val="21072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7"/>
                                        </p:tgtEl>
                                        <p:attrNameLst>
                                          <p:attrName>style.visibility</p:attrName>
                                        </p:attrNameLst>
                                      </p:cBhvr>
                                      <p:to>
                                        <p:strVal val="visible"/>
                                      </p:to>
                                    </p:set>
                                    <p:animEffect transition="in" filter="fade">
                                      <p:cBhvr>
                                        <p:cTn id="10" dur="500"/>
                                        <p:tgtEl>
                                          <p:spTgt spid="16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P spid="5"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30" y="365125"/>
            <a:ext cx="5617028" cy="766989"/>
          </a:xfrm>
        </p:spPr>
        <p:txBody>
          <a:bodyPr/>
          <a:lstStyle/>
          <a:p>
            <a:r>
              <a:rPr lang="en-US" b="1" dirty="0"/>
              <a:t>Image Source/Rights</a:t>
            </a:r>
          </a:p>
        </p:txBody>
      </p:sp>
      <p:sp>
        <p:nvSpPr>
          <p:cNvPr id="3" name="Content Placeholder 2"/>
          <p:cNvSpPr>
            <a:spLocks noGrp="1"/>
          </p:cNvSpPr>
          <p:nvPr>
            <p:ph idx="1"/>
          </p:nvPr>
        </p:nvSpPr>
        <p:spPr>
          <a:xfrm>
            <a:off x="511629" y="1132115"/>
            <a:ext cx="11216983" cy="5334000"/>
          </a:xfrm>
        </p:spPr>
        <p:txBody>
          <a:bodyPr>
            <a:noAutofit/>
          </a:bodyPr>
          <a:lstStyle/>
          <a:p>
            <a:pPr marL="0" indent="0">
              <a:spcBef>
                <a:spcPts val="0"/>
              </a:spcBef>
              <a:buNone/>
            </a:pPr>
            <a:r>
              <a:rPr lang="en-US" sz="1200" b="1" dirty="0"/>
              <a:t>Image 1: </a:t>
            </a:r>
            <a:r>
              <a:rPr lang="en-US" sz="1200" dirty="0"/>
              <a:t>Skin anatomy diagram | </a:t>
            </a:r>
            <a:r>
              <a:rPr lang="en-US" sz="1200" b="1" dirty="0"/>
              <a:t>File name</a:t>
            </a:r>
            <a:r>
              <a:rPr lang="en-US" sz="1200" dirty="0"/>
              <a:t>: skin1.jpg</a:t>
            </a:r>
          </a:p>
          <a:p>
            <a:pPr marL="0" indent="0">
              <a:spcBef>
                <a:spcPts val="0"/>
              </a:spcBef>
              <a:buNone/>
            </a:pPr>
            <a:r>
              <a:rPr lang="en-US" sz="1200" b="1" dirty="0"/>
              <a:t>Source/Rights</a:t>
            </a:r>
            <a:r>
              <a:rPr lang="en-US" sz="1200" dirty="0"/>
              <a:t>: 2013 Anatomy Box, Creative Commons Attribution Share License </a:t>
            </a:r>
            <a:r>
              <a:rPr lang="en-US" sz="1200" u="sng" dirty="0"/>
              <a:t>http://www.anatomybox.com/chapters/skin/</a:t>
            </a:r>
            <a:endParaRPr lang="en-US" sz="1200" dirty="0"/>
          </a:p>
          <a:p>
            <a:pPr marL="0" indent="0">
              <a:spcBef>
                <a:spcPts val="0"/>
              </a:spcBef>
              <a:buNone/>
            </a:pPr>
            <a:r>
              <a:rPr lang="en-US" sz="1200" b="1" dirty="0"/>
              <a:t>Caption</a:t>
            </a:r>
            <a:r>
              <a:rPr lang="en-US" sz="1200" dirty="0"/>
              <a:t>: An example of a skin tissue. Bill has injured skin.</a:t>
            </a:r>
          </a:p>
          <a:p>
            <a:pPr marL="0" indent="0">
              <a:spcBef>
                <a:spcPts val="0"/>
              </a:spcBef>
              <a:buNone/>
            </a:pPr>
            <a:endParaRPr lang="en-US" sz="1200" b="1" dirty="0"/>
          </a:p>
          <a:p>
            <a:pPr marL="0" indent="0">
              <a:spcBef>
                <a:spcPts val="0"/>
              </a:spcBef>
              <a:buNone/>
            </a:pPr>
            <a:r>
              <a:rPr lang="en-US" sz="1200" b="1" dirty="0"/>
              <a:t>Image 2: </a:t>
            </a:r>
            <a:r>
              <a:rPr lang="en-US" sz="1200" dirty="0"/>
              <a:t>Muscle anatomy diagram | </a:t>
            </a:r>
            <a:r>
              <a:rPr lang="en-US" sz="1200" b="1" dirty="0"/>
              <a:t>File name</a:t>
            </a:r>
            <a:r>
              <a:rPr lang="en-US" sz="1200" dirty="0"/>
              <a:t>: muscle.jpg</a:t>
            </a:r>
          </a:p>
          <a:p>
            <a:pPr marL="0" indent="0">
              <a:spcBef>
                <a:spcPts val="0"/>
              </a:spcBef>
              <a:buNone/>
            </a:pPr>
            <a:r>
              <a:rPr lang="en-US" sz="1200" b="1" dirty="0"/>
              <a:t>Source/Rights</a:t>
            </a:r>
            <a:r>
              <a:rPr lang="en-US" sz="1200" dirty="0"/>
              <a:t>: </a:t>
            </a:r>
            <a:r>
              <a:rPr lang="en-US" sz="1200" dirty="0" err="1"/>
              <a:t>WikiJournal</a:t>
            </a:r>
            <a:r>
              <a:rPr lang="en-US" sz="1200" dirty="0"/>
              <a:t> of Medicine Gallery of </a:t>
            </a:r>
            <a:r>
              <a:rPr lang="en-US" sz="1200" b="1" dirty="0" err="1"/>
              <a:t>Blausen</a:t>
            </a:r>
            <a:r>
              <a:rPr lang="en-US" sz="1200" dirty="0"/>
              <a:t> Medical, </a:t>
            </a:r>
            <a:r>
              <a:rPr lang="en-US" sz="1200" b="1" dirty="0"/>
              <a:t>2014. </a:t>
            </a:r>
            <a:r>
              <a:rPr lang="en-US" sz="1200" dirty="0"/>
              <a:t>CC Licensure 3.0. </a:t>
            </a:r>
            <a:r>
              <a:rPr lang="en-US" sz="1200" u="sng" dirty="0"/>
              <a:t>http://teachmeanatomy.info/the-basics/ultrastructure/histology-muscle/</a:t>
            </a:r>
            <a:endParaRPr lang="en-US" sz="1200" dirty="0"/>
          </a:p>
          <a:p>
            <a:pPr marL="0" indent="0">
              <a:spcBef>
                <a:spcPts val="0"/>
              </a:spcBef>
              <a:buNone/>
            </a:pPr>
            <a:r>
              <a:rPr lang="en-US" sz="1200" b="1" dirty="0"/>
              <a:t>Caption</a:t>
            </a:r>
            <a:r>
              <a:rPr lang="en-US" sz="1200" dirty="0"/>
              <a:t>: An example of a muscle. Bill has a ripped femoral muscle.</a:t>
            </a:r>
          </a:p>
          <a:p>
            <a:pPr marL="0" indent="0">
              <a:spcBef>
                <a:spcPts val="0"/>
              </a:spcBef>
              <a:buNone/>
            </a:pPr>
            <a:endParaRPr lang="en-US" sz="1200" b="1" dirty="0"/>
          </a:p>
          <a:p>
            <a:pPr marL="0" indent="0">
              <a:spcBef>
                <a:spcPts val="0"/>
              </a:spcBef>
              <a:buNone/>
            </a:pPr>
            <a:r>
              <a:rPr lang="en-US" sz="1200" b="1" dirty="0"/>
              <a:t>Image 3: </a:t>
            </a:r>
            <a:r>
              <a:rPr lang="en-US" sz="1200" dirty="0"/>
              <a:t>Anatomy of a long bone | </a:t>
            </a:r>
            <a:r>
              <a:rPr lang="en-US" sz="1200" b="1" dirty="0"/>
              <a:t>Image file name</a:t>
            </a:r>
            <a:r>
              <a:rPr lang="en-US" sz="1200" dirty="0"/>
              <a:t>: bone.jpg</a:t>
            </a:r>
          </a:p>
          <a:p>
            <a:pPr marL="0" indent="0">
              <a:spcBef>
                <a:spcPts val="0"/>
              </a:spcBef>
              <a:buNone/>
            </a:pPr>
            <a:r>
              <a:rPr lang="en-US" sz="1200" b="1" dirty="0"/>
              <a:t>Source/Rights</a:t>
            </a:r>
            <a:r>
              <a:rPr lang="en-US" sz="1200" dirty="0"/>
              <a:t>:  2016 Carl Fredrick, Wikimedia Commons CC BY-SA 4.0 </a:t>
            </a:r>
            <a:r>
              <a:rPr lang="en-US" sz="1200" u="sng" dirty="0"/>
              <a:t>https://commons.wikimedia.org/wiki/File:603_Anatomy_of_a_Long_Bone.jpg </a:t>
            </a:r>
            <a:endParaRPr lang="en-US" sz="1200" dirty="0"/>
          </a:p>
          <a:p>
            <a:pPr marL="0" indent="0">
              <a:spcBef>
                <a:spcPts val="0"/>
              </a:spcBef>
              <a:buNone/>
            </a:pPr>
            <a:r>
              <a:rPr lang="en-US" sz="1200" b="1" dirty="0"/>
              <a:t>Caption</a:t>
            </a:r>
            <a:r>
              <a:rPr lang="en-US" sz="1200" dirty="0"/>
              <a:t>: An example of a bone and underlying tissue. Bill has a broken femoral shaft.</a:t>
            </a:r>
          </a:p>
          <a:p>
            <a:pPr marL="0" indent="0">
              <a:spcBef>
                <a:spcPts val="0"/>
              </a:spcBef>
              <a:buNone/>
            </a:pPr>
            <a:endParaRPr lang="en-US" sz="1200" b="1" dirty="0"/>
          </a:p>
          <a:p>
            <a:pPr marL="0" indent="0">
              <a:spcBef>
                <a:spcPts val="0"/>
              </a:spcBef>
              <a:buNone/>
            </a:pPr>
            <a:r>
              <a:rPr lang="en-US" sz="1200" b="1" dirty="0"/>
              <a:t>Image 4: </a:t>
            </a:r>
            <a:r>
              <a:rPr lang="en-US" sz="1200" dirty="0"/>
              <a:t>Uncle Sam saying “I want you to learn about 3D </a:t>
            </a:r>
            <a:r>
              <a:rPr lang="en-US" sz="1200" dirty="0" err="1"/>
              <a:t>bioprinting</a:t>
            </a:r>
            <a:r>
              <a:rPr lang="en-US" sz="1200" dirty="0"/>
              <a:t>.” | </a:t>
            </a:r>
            <a:r>
              <a:rPr lang="en-US" sz="1200" b="1" dirty="0"/>
              <a:t>Image file name</a:t>
            </a:r>
            <a:r>
              <a:rPr lang="en-US" sz="1200" dirty="0"/>
              <a:t>: unclesam.jpg</a:t>
            </a:r>
          </a:p>
          <a:p>
            <a:pPr marL="0" indent="0">
              <a:spcBef>
                <a:spcPts val="0"/>
              </a:spcBef>
              <a:buNone/>
            </a:pPr>
            <a:r>
              <a:rPr lang="en-US" sz="1200" b="1" dirty="0"/>
              <a:t>Source/Rights</a:t>
            </a:r>
            <a:r>
              <a:rPr lang="en-US" sz="1200" dirty="0"/>
              <a:t>: 2011 Library of Congress (public domain) </a:t>
            </a:r>
            <a:r>
              <a:rPr lang="en-US" sz="1200" u="sng" dirty="0"/>
              <a:t>https://www.loc.gov/exhibits/treasures/trm015.html </a:t>
            </a:r>
            <a:r>
              <a:rPr lang="en-US" sz="1200" dirty="0"/>
              <a:t>AND https://www.loc.gov/item/93509735/ </a:t>
            </a:r>
          </a:p>
          <a:p>
            <a:pPr marL="0" indent="0">
              <a:spcBef>
                <a:spcPts val="0"/>
              </a:spcBef>
              <a:buNone/>
            </a:pPr>
            <a:r>
              <a:rPr lang="en-US" sz="1200" b="1" dirty="0"/>
              <a:t>Caption</a:t>
            </a:r>
            <a:r>
              <a:rPr lang="en-US" sz="1200" dirty="0"/>
              <a:t>: Some U.S. scientific research funding is going towards 3D bioprinting research. </a:t>
            </a:r>
          </a:p>
          <a:p>
            <a:pPr marL="0" indent="0">
              <a:spcBef>
                <a:spcPts val="0"/>
              </a:spcBef>
              <a:buNone/>
            </a:pPr>
            <a:endParaRPr lang="en-US" sz="1200" dirty="0"/>
          </a:p>
          <a:p>
            <a:pPr marL="0" indent="0">
              <a:spcBef>
                <a:spcPts val="0"/>
              </a:spcBef>
              <a:buNone/>
            </a:pPr>
            <a:r>
              <a:rPr lang="en-US" sz="1200" b="1" dirty="0"/>
              <a:t>Image 5: </a:t>
            </a:r>
            <a:r>
              <a:rPr lang="en-US" sz="1200" dirty="0"/>
              <a:t>A photograph shows a 3D </a:t>
            </a:r>
            <a:r>
              <a:rPr lang="en-US" sz="1200" dirty="0" err="1"/>
              <a:t>bioprinter</a:t>
            </a:r>
            <a:r>
              <a:rPr lang="en-US" sz="1200" dirty="0"/>
              <a:t> with 4 extrusion heads | </a:t>
            </a:r>
            <a:r>
              <a:rPr lang="en-US" sz="1200" b="1" dirty="0"/>
              <a:t>Image file name</a:t>
            </a:r>
            <a:r>
              <a:rPr lang="en-US" sz="1200" dirty="0"/>
              <a:t>: regenhu.jpg</a:t>
            </a:r>
          </a:p>
          <a:p>
            <a:pPr marL="0" indent="0">
              <a:spcBef>
                <a:spcPts val="0"/>
              </a:spcBef>
              <a:buNone/>
            </a:pPr>
            <a:r>
              <a:rPr lang="en-US" sz="1200" b="1" dirty="0"/>
              <a:t>Source/Rights</a:t>
            </a:r>
            <a:r>
              <a:rPr lang="en-US" sz="1200" dirty="0"/>
              <a:t>: 2016 </a:t>
            </a:r>
            <a:r>
              <a:rPr lang="en-US" sz="1200" dirty="0" err="1"/>
              <a:t>RegenHu</a:t>
            </a:r>
            <a:r>
              <a:rPr lang="en-US" sz="1200" dirty="0"/>
              <a:t>. All rights reserved. Used with Permission. </a:t>
            </a:r>
            <a:r>
              <a:rPr lang="en-US" sz="1200" u="sng" dirty="0"/>
              <a:t>http://www.aniwaa.com/product/3d-printers/regenhu-3ddiscovery/</a:t>
            </a:r>
          </a:p>
          <a:p>
            <a:pPr marL="0" indent="0">
              <a:spcBef>
                <a:spcPts val="0"/>
              </a:spcBef>
              <a:buNone/>
            </a:pPr>
            <a:endParaRPr lang="en-US" sz="1200" b="1" dirty="0"/>
          </a:p>
          <a:p>
            <a:pPr marL="0" indent="0">
              <a:spcBef>
                <a:spcPts val="0"/>
              </a:spcBef>
              <a:buNone/>
            </a:pPr>
            <a:r>
              <a:rPr lang="en-US" sz="1200" b="1" dirty="0"/>
              <a:t>Image 6: </a:t>
            </a:r>
            <a:r>
              <a:rPr lang="en-US" sz="1200" dirty="0"/>
              <a:t>A photograph shows a 3D bioprinted tissue being taken out of growing media. | </a:t>
            </a:r>
            <a:r>
              <a:rPr lang="en-US" sz="1200" b="1" dirty="0"/>
              <a:t>Image file name</a:t>
            </a:r>
            <a:r>
              <a:rPr lang="en-US" sz="1200" dirty="0"/>
              <a:t>: tissue.jpg</a:t>
            </a:r>
          </a:p>
          <a:p>
            <a:pPr marL="0" indent="0">
              <a:spcBef>
                <a:spcPts val="0"/>
              </a:spcBef>
              <a:buNone/>
            </a:pPr>
            <a:r>
              <a:rPr lang="en-US" sz="1200" b="1" dirty="0"/>
              <a:t>Source/Rights</a:t>
            </a:r>
            <a:r>
              <a:rPr lang="en-US" sz="1200" dirty="0"/>
              <a:t>: 2016 Anderson, </a:t>
            </a:r>
            <a:r>
              <a:rPr lang="en-US" sz="1200" dirty="0" err="1"/>
              <a:t>Ojada</a:t>
            </a:r>
            <a:r>
              <a:rPr lang="en-US" sz="1200" dirty="0"/>
              <a:t>, Nguyen. Governor’s School of Architecture. All rights reserved. Used with permission. </a:t>
            </a:r>
            <a:r>
              <a:rPr lang="en-US" sz="1200" u="sng" dirty="0"/>
              <a:t>https://govschoolagriculture.com/tag/3d-bioprinting/ </a:t>
            </a:r>
            <a:endParaRPr lang="en-US" sz="1200" dirty="0"/>
          </a:p>
          <a:p>
            <a:pPr marL="0" indent="0">
              <a:spcBef>
                <a:spcPts val="0"/>
              </a:spcBef>
              <a:buNone/>
            </a:pPr>
            <a:r>
              <a:rPr lang="en-US" sz="1200" b="1" dirty="0"/>
              <a:t>Caption</a:t>
            </a:r>
            <a:r>
              <a:rPr lang="en-US" sz="1200" dirty="0"/>
              <a:t>: A 3D bioprinted tissue that is kept in media to allow cells to grow.</a:t>
            </a:r>
          </a:p>
          <a:p>
            <a:pPr marL="0" indent="0">
              <a:spcBef>
                <a:spcPts val="0"/>
              </a:spcBef>
              <a:buNone/>
            </a:pPr>
            <a:endParaRPr lang="en-US" sz="1200" b="1" dirty="0"/>
          </a:p>
          <a:p>
            <a:pPr marL="0" indent="0">
              <a:spcBef>
                <a:spcPts val="0"/>
              </a:spcBef>
              <a:buNone/>
            </a:pPr>
            <a:r>
              <a:rPr lang="en-US" sz="1200" b="1" dirty="0"/>
              <a:t>Image 7: </a:t>
            </a:r>
            <a:r>
              <a:rPr lang="en-US" sz="1200" dirty="0"/>
              <a:t>A photograph shows of 3D bioprinted structure in the shape of an ear. | </a:t>
            </a:r>
            <a:r>
              <a:rPr lang="en-US" sz="1200" b="1" dirty="0"/>
              <a:t>Image file name</a:t>
            </a:r>
            <a:r>
              <a:rPr lang="en-US" sz="1200" dirty="0"/>
              <a:t>: ear.jpg</a:t>
            </a:r>
          </a:p>
          <a:p>
            <a:pPr marL="0" indent="0">
              <a:spcBef>
                <a:spcPts val="0"/>
              </a:spcBef>
              <a:buNone/>
            </a:pPr>
            <a:r>
              <a:rPr lang="en-US" sz="1200" b="1" dirty="0"/>
              <a:t>Source/Rights</a:t>
            </a:r>
            <a:r>
              <a:rPr lang="en-US" sz="1200" dirty="0"/>
              <a:t>: Wake Forest Institute for Regenerative Medicine. Non-published. Used with permission.</a:t>
            </a:r>
            <a:r>
              <a:rPr lang="en-US" sz="1200" dirty="0">
                <a:solidFill>
                  <a:srgbClr val="FF0000"/>
                </a:solidFill>
              </a:rPr>
              <a:t> </a:t>
            </a:r>
            <a:r>
              <a:rPr lang="en-US" sz="1200" u="sng" dirty="0"/>
              <a:t>http://www.wakehealth.edu/WFIRM/</a:t>
            </a:r>
            <a:r>
              <a:rPr lang="en-US" sz="1200" dirty="0"/>
              <a:t> </a:t>
            </a:r>
            <a:endParaRPr lang="en-US" sz="1200" u="sng" dirty="0"/>
          </a:p>
          <a:p>
            <a:pPr marL="0" indent="0">
              <a:spcBef>
                <a:spcPts val="0"/>
              </a:spcBef>
              <a:buNone/>
            </a:pPr>
            <a:r>
              <a:rPr lang="en-US" sz="1200" b="1" dirty="0"/>
              <a:t>Caption</a:t>
            </a:r>
            <a:r>
              <a:rPr lang="en-US" sz="1200" dirty="0"/>
              <a:t>: 3D </a:t>
            </a:r>
            <a:r>
              <a:rPr lang="en-US" sz="1200" dirty="0" err="1"/>
              <a:t>bioprinters</a:t>
            </a:r>
            <a:r>
              <a:rPr lang="en-US" sz="1200" dirty="0"/>
              <a:t> can build structures that are in the shape of an ear. </a:t>
            </a:r>
          </a:p>
          <a:p>
            <a:pPr marL="0" indent="0">
              <a:spcBef>
                <a:spcPts val="0"/>
              </a:spcBef>
              <a:buNone/>
            </a:pPr>
            <a:endParaRPr lang="en-US" sz="1200" b="1" dirty="0"/>
          </a:p>
          <a:p>
            <a:pPr marL="0" indent="0">
              <a:spcBef>
                <a:spcPts val="0"/>
              </a:spcBef>
              <a:buNone/>
            </a:pPr>
            <a:r>
              <a:rPr lang="en-US" sz="1200" b="1" dirty="0"/>
              <a:t>Image 8: </a:t>
            </a:r>
            <a:r>
              <a:rPr lang="en-US" sz="1200" dirty="0"/>
              <a:t>Diagram shows a model of an inkjet </a:t>
            </a:r>
            <a:r>
              <a:rPr lang="en-US" sz="1200" dirty="0" err="1"/>
              <a:t>bioprinter</a:t>
            </a:r>
            <a:r>
              <a:rPr lang="en-US" sz="1200" dirty="0"/>
              <a:t>. | </a:t>
            </a:r>
            <a:r>
              <a:rPr lang="en-US" sz="1200" b="1" dirty="0"/>
              <a:t>Image file name</a:t>
            </a:r>
            <a:r>
              <a:rPr lang="en-US" sz="1200" dirty="0"/>
              <a:t>: inkjet.jpg</a:t>
            </a:r>
          </a:p>
          <a:p>
            <a:pPr marL="0" indent="0">
              <a:spcBef>
                <a:spcPts val="0"/>
              </a:spcBef>
              <a:buNone/>
            </a:pPr>
            <a:r>
              <a:rPr lang="en-US" sz="1200" b="1" dirty="0"/>
              <a:t>Source/Rights</a:t>
            </a:r>
            <a:r>
              <a:rPr lang="en-US" sz="1200" dirty="0"/>
              <a:t>: 2016 </a:t>
            </a:r>
            <a:r>
              <a:rPr lang="en-US" sz="1200" dirty="0" err="1"/>
              <a:t>Arslan-Yildiz</a:t>
            </a:r>
            <a:r>
              <a:rPr lang="en-US" sz="1200" dirty="0"/>
              <a:t>, </a:t>
            </a:r>
            <a:r>
              <a:rPr lang="en-US" sz="1200" dirty="0" err="1"/>
              <a:t>Assal</a:t>
            </a:r>
            <a:r>
              <a:rPr lang="en-US" sz="1200" dirty="0"/>
              <a:t>, Chen, </a:t>
            </a:r>
            <a:r>
              <a:rPr lang="en-US" sz="1200" dirty="0" err="1"/>
              <a:t>Guven</a:t>
            </a:r>
            <a:r>
              <a:rPr lang="en-US" sz="1200" dirty="0"/>
              <a:t>, </a:t>
            </a:r>
            <a:r>
              <a:rPr lang="en-US" sz="1200" dirty="0" err="1"/>
              <a:t>Inci</a:t>
            </a:r>
            <a:r>
              <a:rPr lang="en-US" sz="1200" dirty="0"/>
              <a:t>, </a:t>
            </a:r>
            <a:r>
              <a:rPr lang="en-US" sz="1200" dirty="0" err="1"/>
              <a:t>Demirci</a:t>
            </a:r>
            <a:r>
              <a:rPr lang="en-US" sz="1200" dirty="0"/>
              <a:t>. Used with permission. http://iopscience.iop.org/article/10.1088/1758-5090/8/1/014103</a:t>
            </a:r>
            <a:endParaRPr lang="en-US" sz="1200" dirty="0">
              <a:solidFill>
                <a:srgbClr val="FF0000"/>
              </a:solidFill>
            </a:endParaRPr>
          </a:p>
          <a:p>
            <a:pPr marL="0" indent="0">
              <a:spcBef>
                <a:spcPts val="0"/>
              </a:spcBef>
              <a:buNone/>
            </a:pPr>
            <a:r>
              <a:rPr lang="en-US" sz="1200" b="1" dirty="0"/>
              <a:t>Caption</a:t>
            </a:r>
            <a:r>
              <a:rPr lang="en-US" sz="1200" dirty="0"/>
              <a:t>: Inkjet </a:t>
            </a:r>
            <a:r>
              <a:rPr lang="en-US" sz="1200" dirty="0" err="1"/>
              <a:t>bioprinters</a:t>
            </a:r>
            <a:r>
              <a:rPr lang="en-US" sz="1200" dirty="0"/>
              <a:t> disperse cells over a surface covering much area quickly.</a:t>
            </a:r>
          </a:p>
        </p:txBody>
      </p:sp>
    </p:spTree>
    <p:extLst>
      <p:ext uri="{BB962C8B-B14F-4D97-AF65-F5344CB8AC3E}">
        <p14:creationId xmlns:p14="http://schemas.microsoft.com/office/powerpoint/2010/main" val="2544534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639"/>
            <a:ext cx="5205984" cy="808582"/>
          </a:xfrm>
        </p:spPr>
        <p:txBody>
          <a:bodyPr/>
          <a:lstStyle/>
          <a:p>
            <a:r>
              <a:rPr lang="en-US" b="1" dirty="0"/>
              <a:t>Image Source/Rights</a:t>
            </a:r>
          </a:p>
        </p:txBody>
      </p:sp>
      <p:sp>
        <p:nvSpPr>
          <p:cNvPr id="3" name="Content Placeholder 2"/>
          <p:cNvSpPr>
            <a:spLocks noGrp="1"/>
          </p:cNvSpPr>
          <p:nvPr>
            <p:ph idx="1"/>
          </p:nvPr>
        </p:nvSpPr>
        <p:spPr>
          <a:xfrm>
            <a:off x="838200" y="962526"/>
            <a:ext cx="11062648" cy="5711229"/>
          </a:xfrm>
        </p:spPr>
        <p:txBody>
          <a:bodyPr>
            <a:noAutofit/>
          </a:bodyPr>
          <a:lstStyle/>
          <a:p>
            <a:pPr marL="0" indent="0">
              <a:spcBef>
                <a:spcPts val="0"/>
              </a:spcBef>
              <a:buNone/>
            </a:pPr>
            <a:r>
              <a:rPr lang="en-US" sz="1200" b="1" dirty="0"/>
              <a:t>Image 9: </a:t>
            </a:r>
            <a:r>
              <a:rPr lang="en-US" sz="1200" dirty="0"/>
              <a:t>A diagram of a laser-assisted 3D </a:t>
            </a:r>
            <a:r>
              <a:rPr lang="en-US" sz="1200" dirty="0" err="1"/>
              <a:t>bioprinter</a:t>
            </a:r>
            <a:r>
              <a:rPr lang="en-US" sz="1200" dirty="0"/>
              <a:t>. | </a:t>
            </a:r>
            <a:r>
              <a:rPr lang="en-US" sz="1200" b="1" dirty="0"/>
              <a:t>Image file name</a:t>
            </a:r>
            <a:r>
              <a:rPr lang="en-US" sz="1200" dirty="0"/>
              <a:t>: laser.jpg</a:t>
            </a:r>
          </a:p>
          <a:p>
            <a:pPr marL="0" indent="0">
              <a:spcBef>
                <a:spcPts val="0"/>
              </a:spcBef>
              <a:buNone/>
            </a:pPr>
            <a:r>
              <a:rPr lang="en-US" sz="1200" b="1" dirty="0"/>
              <a:t>Source/Rights</a:t>
            </a:r>
            <a:r>
              <a:rPr lang="en-US" sz="1200" dirty="0"/>
              <a:t>: 2016 </a:t>
            </a:r>
            <a:r>
              <a:rPr lang="en-US" sz="1200" dirty="0" err="1"/>
              <a:t>Arslan-Yildiz</a:t>
            </a:r>
            <a:r>
              <a:rPr lang="en-US" sz="1200" dirty="0"/>
              <a:t>, </a:t>
            </a:r>
            <a:r>
              <a:rPr lang="en-US" sz="1200" dirty="0" err="1"/>
              <a:t>Assal</a:t>
            </a:r>
            <a:r>
              <a:rPr lang="en-US" sz="1200" dirty="0"/>
              <a:t>, Chen, </a:t>
            </a:r>
            <a:r>
              <a:rPr lang="en-US" sz="1200" dirty="0" err="1"/>
              <a:t>Guven</a:t>
            </a:r>
            <a:r>
              <a:rPr lang="en-US" sz="1200" dirty="0"/>
              <a:t>, </a:t>
            </a:r>
            <a:r>
              <a:rPr lang="en-US" sz="1200" dirty="0" err="1"/>
              <a:t>Inci</a:t>
            </a:r>
            <a:r>
              <a:rPr lang="en-US" sz="1200" dirty="0"/>
              <a:t>, </a:t>
            </a:r>
            <a:r>
              <a:rPr lang="en-US" sz="1200" dirty="0" err="1"/>
              <a:t>Demirci</a:t>
            </a:r>
            <a:r>
              <a:rPr lang="en-US" sz="1200" dirty="0"/>
              <a:t>. Used with permission. http://iopscience.iop.org/article/10.1088/1758-5090/8/1/014103</a:t>
            </a:r>
            <a:endParaRPr lang="en-US" sz="1200" dirty="0">
              <a:solidFill>
                <a:srgbClr val="FF0000"/>
              </a:solidFill>
            </a:endParaRPr>
          </a:p>
          <a:p>
            <a:pPr marL="0" indent="0">
              <a:spcBef>
                <a:spcPts val="0"/>
              </a:spcBef>
              <a:buNone/>
            </a:pPr>
            <a:r>
              <a:rPr lang="en-US" sz="1200" b="1" dirty="0"/>
              <a:t>Caption</a:t>
            </a:r>
            <a:r>
              <a:rPr lang="en-US" sz="1200" dirty="0"/>
              <a:t>: A laser-assisted </a:t>
            </a:r>
            <a:r>
              <a:rPr lang="en-US" sz="1200" dirty="0" err="1"/>
              <a:t>bioprinter</a:t>
            </a:r>
            <a:r>
              <a:rPr lang="en-US" sz="1200" dirty="0"/>
              <a:t> use lasers to force cells onto specific locations of the printing surface.</a:t>
            </a:r>
          </a:p>
          <a:p>
            <a:pPr marL="0" indent="0">
              <a:spcBef>
                <a:spcPts val="0"/>
              </a:spcBef>
              <a:buNone/>
            </a:pPr>
            <a:endParaRPr lang="en-US" sz="1200" b="1" dirty="0"/>
          </a:p>
          <a:p>
            <a:pPr marL="0" indent="0">
              <a:spcBef>
                <a:spcPts val="0"/>
              </a:spcBef>
              <a:buNone/>
            </a:pPr>
            <a:r>
              <a:rPr lang="en-US" sz="1200" b="1" dirty="0"/>
              <a:t>Image 10: </a:t>
            </a:r>
            <a:r>
              <a:rPr lang="en-US" sz="1200" dirty="0"/>
              <a:t>A diagram of an extrusion 3D </a:t>
            </a:r>
            <a:r>
              <a:rPr lang="en-US" sz="1200" dirty="0" err="1"/>
              <a:t>bioprinter</a:t>
            </a:r>
            <a:r>
              <a:rPr lang="en-US" sz="1200" dirty="0"/>
              <a:t>. | </a:t>
            </a:r>
            <a:r>
              <a:rPr lang="en-US" sz="1200" b="1" dirty="0"/>
              <a:t>Image file name</a:t>
            </a:r>
            <a:r>
              <a:rPr lang="en-US" sz="1200" dirty="0"/>
              <a:t>: extrusion.jpg</a:t>
            </a:r>
          </a:p>
          <a:p>
            <a:pPr marL="0" indent="0">
              <a:spcBef>
                <a:spcPts val="0"/>
              </a:spcBef>
              <a:buNone/>
            </a:pPr>
            <a:r>
              <a:rPr lang="en-US" sz="1200" b="1" dirty="0"/>
              <a:t>Source/Rights</a:t>
            </a:r>
            <a:r>
              <a:rPr lang="en-US" sz="1200" dirty="0"/>
              <a:t>: 2016 </a:t>
            </a:r>
            <a:r>
              <a:rPr lang="en-US" sz="1200" dirty="0" err="1"/>
              <a:t>Arslan-Yildiz</a:t>
            </a:r>
            <a:r>
              <a:rPr lang="en-US" sz="1200" dirty="0"/>
              <a:t>, </a:t>
            </a:r>
            <a:r>
              <a:rPr lang="en-US" sz="1200" dirty="0" err="1"/>
              <a:t>Assal</a:t>
            </a:r>
            <a:r>
              <a:rPr lang="en-US" sz="1200" dirty="0"/>
              <a:t>, Chen, </a:t>
            </a:r>
            <a:r>
              <a:rPr lang="en-US" sz="1200" dirty="0" err="1"/>
              <a:t>Guven</a:t>
            </a:r>
            <a:r>
              <a:rPr lang="en-US" sz="1200" dirty="0"/>
              <a:t>, </a:t>
            </a:r>
            <a:r>
              <a:rPr lang="en-US" sz="1200" dirty="0" err="1"/>
              <a:t>Inci</a:t>
            </a:r>
            <a:r>
              <a:rPr lang="en-US" sz="1200" dirty="0"/>
              <a:t>, </a:t>
            </a:r>
            <a:r>
              <a:rPr lang="en-US" sz="1200" dirty="0" err="1"/>
              <a:t>Demirci</a:t>
            </a:r>
            <a:r>
              <a:rPr lang="en-US" sz="1200" dirty="0"/>
              <a:t>. Used with permission. http://iopscience.iop.org/article/10.1088/1758-5090/8/1/014103</a:t>
            </a:r>
            <a:endParaRPr lang="en-US" sz="1200" dirty="0">
              <a:solidFill>
                <a:srgbClr val="FF0000"/>
              </a:solidFill>
            </a:endParaRPr>
          </a:p>
          <a:p>
            <a:pPr marL="0" indent="0">
              <a:spcBef>
                <a:spcPts val="0"/>
              </a:spcBef>
              <a:buNone/>
            </a:pPr>
            <a:r>
              <a:rPr lang="en-US" sz="1200" b="1" dirty="0"/>
              <a:t>Caption</a:t>
            </a:r>
            <a:r>
              <a:rPr lang="en-US" sz="1200" dirty="0"/>
              <a:t>: Extrusion </a:t>
            </a:r>
            <a:r>
              <a:rPr lang="en-US" sz="1200" dirty="0" err="1"/>
              <a:t>bioprinters</a:t>
            </a:r>
            <a:r>
              <a:rPr lang="en-US" sz="1200" dirty="0"/>
              <a:t> extrude cells within a filament. The filament/cell mixture forms the structure we see. </a:t>
            </a:r>
          </a:p>
          <a:p>
            <a:pPr marL="0" indent="0">
              <a:spcBef>
                <a:spcPts val="0"/>
              </a:spcBef>
              <a:buNone/>
            </a:pPr>
            <a:endParaRPr lang="en-US" sz="1200" b="1" dirty="0">
              <a:solidFill>
                <a:srgbClr val="FF0000"/>
              </a:solidFill>
            </a:endParaRPr>
          </a:p>
          <a:p>
            <a:pPr marL="0" indent="0">
              <a:spcBef>
                <a:spcPts val="0"/>
              </a:spcBef>
              <a:buNone/>
            </a:pPr>
            <a:r>
              <a:rPr lang="en-US" sz="1200" b="1" dirty="0"/>
              <a:t>Image 11: </a:t>
            </a:r>
            <a:r>
              <a:rPr lang="en-US" sz="1200" dirty="0"/>
              <a:t>A photograph of a 3D </a:t>
            </a:r>
            <a:r>
              <a:rPr lang="en-US" sz="1200" dirty="0" err="1"/>
              <a:t>bioprinter</a:t>
            </a:r>
            <a:r>
              <a:rPr lang="en-US" sz="1200" dirty="0"/>
              <a:t> with 2 extrusion heads printing onto a cell culture  plate called a 96-well plate. | </a:t>
            </a:r>
            <a:r>
              <a:rPr lang="en-US" sz="1200" b="1" dirty="0"/>
              <a:t>Image file name</a:t>
            </a:r>
            <a:r>
              <a:rPr lang="en-US" sz="1200" dirty="0"/>
              <a:t>: organovo.jpg</a:t>
            </a:r>
          </a:p>
          <a:p>
            <a:pPr marL="0" indent="0">
              <a:spcBef>
                <a:spcPts val="0"/>
              </a:spcBef>
              <a:buNone/>
            </a:pPr>
            <a:r>
              <a:rPr lang="en-US" sz="1200" b="1" dirty="0"/>
              <a:t>Source/Rights</a:t>
            </a:r>
            <a:r>
              <a:rPr lang="en-US" sz="1200" dirty="0"/>
              <a:t>: 2016 </a:t>
            </a:r>
            <a:r>
              <a:rPr lang="en-US" sz="1200" dirty="0" err="1"/>
              <a:t>Organovo</a:t>
            </a:r>
            <a:r>
              <a:rPr lang="en-US" sz="1200" dirty="0"/>
              <a:t>. Used with Permission http://www.csmonitor.com/Technology/2015/0519/3D-printing-human-skin-The-end-of-animal-testing </a:t>
            </a:r>
          </a:p>
          <a:p>
            <a:pPr marL="0" indent="0">
              <a:spcBef>
                <a:spcPts val="0"/>
              </a:spcBef>
              <a:buNone/>
            </a:pPr>
            <a:r>
              <a:rPr lang="en-US" sz="1200" b="1" dirty="0"/>
              <a:t>Caption</a:t>
            </a:r>
            <a:r>
              <a:rPr lang="en-US" sz="1200" dirty="0"/>
              <a:t>: Extrusion 3D </a:t>
            </a:r>
            <a:r>
              <a:rPr lang="en-US" sz="1200" dirty="0" err="1"/>
              <a:t>bioprinters</a:t>
            </a:r>
            <a:r>
              <a:rPr lang="en-US" sz="1200" dirty="0"/>
              <a:t> have multiple heads to print from. They can also print on different surface. A computer system controls the rate of extrusion, the location, and which material is extruded.</a:t>
            </a:r>
          </a:p>
          <a:p>
            <a:pPr marL="0" indent="0">
              <a:spcBef>
                <a:spcPts val="0"/>
              </a:spcBef>
              <a:buNone/>
            </a:pPr>
            <a:endParaRPr lang="en-US" sz="1200" b="1" dirty="0"/>
          </a:p>
          <a:p>
            <a:pPr marL="0" indent="0">
              <a:spcBef>
                <a:spcPts val="0"/>
              </a:spcBef>
              <a:buNone/>
            </a:pPr>
            <a:r>
              <a:rPr lang="en-US" sz="1200" b="1" dirty="0"/>
              <a:t>Image 12: </a:t>
            </a:r>
            <a:r>
              <a:rPr lang="en-US" sz="1200" dirty="0"/>
              <a:t>A graphic of a cell having oxygen delivered to it. | </a:t>
            </a:r>
            <a:r>
              <a:rPr lang="en-US" sz="1200" b="1" dirty="0"/>
              <a:t>Image file name</a:t>
            </a:r>
            <a:r>
              <a:rPr lang="en-US" sz="1200" dirty="0"/>
              <a:t>: oxygen.jpg</a:t>
            </a:r>
          </a:p>
          <a:p>
            <a:pPr marL="0" indent="0">
              <a:spcBef>
                <a:spcPts val="0"/>
              </a:spcBef>
              <a:buNone/>
            </a:pPr>
            <a:r>
              <a:rPr lang="en-US" sz="1200" b="1" dirty="0"/>
              <a:t>Source/Rights</a:t>
            </a:r>
            <a:r>
              <a:rPr lang="en-US" sz="1200" dirty="0"/>
              <a:t>: 2017 Nick </a:t>
            </a:r>
            <a:r>
              <a:rPr lang="en-US" sz="1200" dirty="0" err="1"/>
              <a:t>Asby</a:t>
            </a:r>
            <a:r>
              <a:rPr lang="en-US" sz="1200" dirty="0"/>
              <a:t> (author), </a:t>
            </a:r>
            <a:r>
              <a:rPr lang="en-US" sz="1200" dirty="0" err="1"/>
              <a:t>UVa</a:t>
            </a:r>
            <a:r>
              <a:rPr lang="en-US" sz="1200" dirty="0"/>
              <a:t> Department of Biomedical Engineering. </a:t>
            </a:r>
            <a:r>
              <a:rPr lang="en-US" sz="1200" b="1" dirty="0"/>
              <a:t>Caption</a:t>
            </a:r>
            <a:r>
              <a:rPr lang="en-US" sz="1200" dirty="0"/>
              <a:t>: Cells need proper oxygen concentrations to survive.</a:t>
            </a:r>
          </a:p>
          <a:p>
            <a:pPr marL="0" indent="0">
              <a:spcBef>
                <a:spcPts val="0"/>
              </a:spcBef>
              <a:buNone/>
            </a:pPr>
            <a:endParaRPr lang="en-US" sz="1200" b="1" dirty="0"/>
          </a:p>
          <a:p>
            <a:pPr marL="0" indent="0">
              <a:spcBef>
                <a:spcPts val="0"/>
              </a:spcBef>
              <a:buNone/>
            </a:pPr>
            <a:r>
              <a:rPr lang="en-US" sz="1200" b="1" dirty="0"/>
              <a:t>Image 13: </a:t>
            </a:r>
            <a:r>
              <a:rPr lang="en-US" sz="1200" dirty="0"/>
              <a:t>A picture of bottle of cell media | </a:t>
            </a:r>
            <a:r>
              <a:rPr lang="en-US" sz="1200" b="1" dirty="0"/>
              <a:t>Image file name</a:t>
            </a:r>
            <a:r>
              <a:rPr lang="en-US" sz="1200" dirty="0"/>
              <a:t>: media.jpg</a:t>
            </a:r>
          </a:p>
          <a:p>
            <a:pPr marL="0" indent="0">
              <a:spcBef>
                <a:spcPts val="0"/>
              </a:spcBef>
              <a:buNone/>
            </a:pPr>
            <a:r>
              <a:rPr lang="en-US" sz="1200" b="1" dirty="0"/>
              <a:t>Source/Rights</a:t>
            </a:r>
            <a:r>
              <a:rPr lang="en-US" sz="1200" dirty="0"/>
              <a:t>: 2011 </a:t>
            </a:r>
            <a:r>
              <a:rPr lang="en-US" sz="1200" dirty="0" err="1"/>
              <a:t>Lillly_M</a:t>
            </a:r>
            <a:r>
              <a:rPr lang="en-US" sz="1200" dirty="0"/>
              <a:t>, Max Planck Institute for Molecular Cell Biology and Genetics in Dresden, Wikimedia Commons CC BY-SA 3.0 https://commons.wikimedia.org/wiki/File:Glasgow_MEM_cell_culture_medium.jpg</a:t>
            </a:r>
          </a:p>
          <a:p>
            <a:pPr marL="0" indent="0">
              <a:spcBef>
                <a:spcPts val="0"/>
              </a:spcBef>
              <a:buNone/>
            </a:pPr>
            <a:r>
              <a:rPr lang="en-US" sz="1200" b="1" dirty="0"/>
              <a:t>Caption</a:t>
            </a:r>
            <a:r>
              <a:rPr lang="en-US" sz="1200" dirty="0"/>
              <a:t>: Cells are kept in cell media while they grow. Media provides nutrients, proper pH, water, and other compounds need to make cells grow.</a:t>
            </a:r>
          </a:p>
          <a:p>
            <a:pPr marL="0" indent="0">
              <a:spcBef>
                <a:spcPts val="0"/>
              </a:spcBef>
              <a:buNone/>
            </a:pPr>
            <a:endParaRPr lang="en-US" sz="1200" b="1" dirty="0"/>
          </a:p>
          <a:p>
            <a:pPr marL="0" indent="0">
              <a:spcBef>
                <a:spcPts val="0"/>
              </a:spcBef>
              <a:buNone/>
            </a:pPr>
            <a:r>
              <a:rPr lang="en-US" sz="1200" b="1" dirty="0"/>
              <a:t>Image 14: </a:t>
            </a:r>
            <a:r>
              <a:rPr lang="en-US" sz="1200" dirty="0"/>
              <a:t>A graphic of a thermometer | </a:t>
            </a:r>
            <a:r>
              <a:rPr lang="en-US" sz="1200" b="1" dirty="0"/>
              <a:t>Image file name</a:t>
            </a:r>
            <a:r>
              <a:rPr lang="en-US" sz="1200" dirty="0"/>
              <a:t>: temperature.jpg</a:t>
            </a:r>
          </a:p>
          <a:p>
            <a:pPr marL="0" indent="0">
              <a:spcBef>
                <a:spcPts val="0"/>
              </a:spcBef>
              <a:buNone/>
            </a:pPr>
            <a:r>
              <a:rPr lang="en-US" sz="1200" b="1" dirty="0"/>
              <a:t>Source/Rights</a:t>
            </a:r>
            <a:r>
              <a:rPr lang="en-US" sz="1200" dirty="0"/>
              <a:t>: 2004 Microsoft Corporation, One Microsoft Way, Redmond, WA 98052-6399 USA. All rights reserved</a:t>
            </a:r>
          </a:p>
          <a:p>
            <a:pPr marL="0" indent="0">
              <a:spcBef>
                <a:spcPts val="0"/>
              </a:spcBef>
              <a:buNone/>
            </a:pPr>
            <a:r>
              <a:rPr lang="en-US" sz="1200" b="1" dirty="0"/>
              <a:t>Caption</a:t>
            </a:r>
            <a:r>
              <a:rPr lang="en-US" sz="1200" dirty="0"/>
              <a:t>: Cells need to be kept at proper temperatures to replicate and survive.</a:t>
            </a:r>
          </a:p>
          <a:p>
            <a:pPr marL="0" indent="0">
              <a:spcBef>
                <a:spcPts val="0"/>
              </a:spcBef>
              <a:buNone/>
            </a:pPr>
            <a:endParaRPr lang="en-US" sz="1200" b="1" dirty="0"/>
          </a:p>
          <a:p>
            <a:pPr marL="0" indent="0">
              <a:spcBef>
                <a:spcPts val="0"/>
              </a:spcBef>
              <a:buNone/>
            </a:pPr>
            <a:r>
              <a:rPr lang="en-US" sz="1200" b="1" dirty="0"/>
              <a:t>Image 15: </a:t>
            </a:r>
            <a:r>
              <a:rPr lang="en-US" sz="1200" dirty="0"/>
              <a:t>A picture of 3D </a:t>
            </a:r>
            <a:r>
              <a:rPr lang="en-US" sz="1200" dirty="0" err="1"/>
              <a:t>bioprinter</a:t>
            </a:r>
            <a:r>
              <a:rPr lang="en-US" sz="1200" dirty="0"/>
              <a:t> printing into a cell culture container. The one in this picture is called a 96-well plate. | </a:t>
            </a:r>
            <a:r>
              <a:rPr lang="en-US" sz="1200" b="1" dirty="0"/>
              <a:t>Image file name</a:t>
            </a:r>
            <a:r>
              <a:rPr lang="en-US" sz="1200" dirty="0"/>
              <a:t>: drugTest.jpg</a:t>
            </a:r>
          </a:p>
          <a:p>
            <a:pPr marL="0" indent="0">
              <a:spcBef>
                <a:spcPts val="0"/>
              </a:spcBef>
              <a:buNone/>
            </a:pPr>
            <a:r>
              <a:rPr lang="en-US" sz="1200" b="1" dirty="0"/>
              <a:t>Source/Rights</a:t>
            </a:r>
            <a:r>
              <a:rPr lang="en-US" sz="1200" dirty="0"/>
              <a:t>: 2016 </a:t>
            </a:r>
            <a:r>
              <a:rPr lang="en-US" sz="1200" dirty="0" err="1"/>
              <a:t>Organovo</a:t>
            </a:r>
            <a:r>
              <a:rPr lang="en-US" sz="1200" dirty="0"/>
              <a:t>. Used with permission. http://www.csmonitor.com/Technology/2015/0519/3D-printing-human-skin-The-end-of-animal-testing </a:t>
            </a:r>
          </a:p>
          <a:p>
            <a:pPr marL="0" indent="0">
              <a:spcBef>
                <a:spcPts val="0"/>
              </a:spcBef>
              <a:buNone/>
            </a:pPr>
            <a:r>
              <a:rPr lang="en-US" sz="1200" b="1" dirty="0"/>
              <a:t>Caption</a:t>
            </a:r>
            <a:r>
              <a:rPr lang="en-US" sz="1200" dirty="0"/>
              <a:t>: 3D </a:t>
            </a:r>
            <a:r>
              <a:rPr lang="en-US" sz="1200" dirty="0" err="1"/>
              <a:t>bioprinters</a:t>
            </a:r>
            <a:r>
              <a:rPr lang="en-US" sz="1200" dirty="0"/>
              <a:t> are utilized by companies and researchers to create testing tissue for pharmaceutical research. </a:t>
            </a:r>
          </a:p>
          <a:p>
            <a:pPr marL="0" indent="0">
              <a:spcBef>
                <a:spcPts val="0"/>
              </a:spcBef>
              <a:buNone/>
            </a:pPr>
            <a:endParaRPr lang="en-US" sz="1200" b="1" dirty="0"/>
          </a:p>
          <a:p>
            <a:pPr marL="0" indent="0">
              <a:spcBef>
                <a:spcPts val="0"/>
              </a:spcBef>
              <a:buNone/>
            </a:pPr>
            <a:r>
              <a:rPr lang="en-US" sz="1200" b="1" dirty="0"/>
              <a:t>Image 16: </a:t>
            </a:r>
            <a:r>
              <a:rPr lang="en-US" sz="1200" dirty="0"/>
              <a:t>A still image taken from an animation/video of beating </a:t>
            </a:r>
            <a:r>
              <a:rPr lang="en-US" sz="1200" dirty="0" err="1"/>
              <a:t>bioprinted</a:t>
            </a:r>
            <a:r>
              <a:rPr lang="en-US" sz="1200" dirty="0"/>
              <a:t> aortic valve. | </a:t>
            </a:r>
            <a:r>
              <a:rPr lang="en-US" sz="1200" b="1" dirty="0"/>
              <a:t>Image file name</a:t>
            </a:r>
            <a:r>
              <a:rPr lang="en-US" sz="1200" dirty="0"/>
              <a:t>: valve.gif</a:t>
            </a:r>
          </a:p>
          <a:p>
            <a:pPr marL="0" indent="0">
              <a:spcBef>
                <a:spcPts val="0"/>
              </a:spcBef>
              <a:buNone/>
            </a:pPr>
            <a:r>
              <a:rPr lang="en-US" sz="1200" b="1" dirty="0"/>
              <a:t>Source/Rights</a:t>
            </a:r>
            <a:r>
              <a:rPr lang="en-US" sz="1200" dirty="0"/>
              <a:t>: 1989 </a:t>
            </a:r>
            <a:r>
              <a:rPr lang="en-US" sz="1200" dirty="0" err="1"/>
              <a:t>Valveguru</a:t>
            </a:r>
            <a:r>
              <a:rPr lang="en-US" sz="1200" dirty="0"/>
              <a:t>, Wikimedia Commons CC BY-SA 3.0 https://commons.wikimedia.org/wiki/File:Aortic_valve.gif </a:t>
            </a:r>
          </a:p>
          <a:p>
            <a:pPr marL="0" indent="0">
              <a:spcBef>
                <a:spcPts val="0"/>
              </a:spcBef>
              <a:buNone/>
            </a:pPr>
            <a:r>
              <a:rPr lang="en-US" sz="1200" b="1" dirty="0"/>
              <a:t>Caption</a:t>
            </a:r>
            <a:r>
              <a:rPr lang="en-US" sz="1200" dirty="0"/>
              <a:t>: Researchers use 3D </a:t>
            </a:r>
            <a:r>
              <a:rPr lang="en-US" sz="1200" dirty="0" err="1"/>
              <a:t>bioprinters</a:t>
            </a:r>
            <a:r>
              <a:rPr lang="en-US" sz="1200" dirty="0"/>
              <a:t> to create valves. These are used for research purposes and cannot be placed in humans yet. </a:t>
            </a:r>
          </a:p>
          <a:p>
            <a:pPr marL="0" indent="0">
              <a:spcBef>
                <a:spcPts val="0"/>
              </a:spcBef>
              <a:buNone/>
            </a:pPr>
            <a:r>
              <a:rPr lang="en-US" sz="1200" b="1" dirty="0"/>
              <a:t>Original caption: </a:t>
            </a:r>
            <a:r>
              <a:rPr lang="en-US" sz="1200" dirty="0"/>
              <a:t>This is still image pulled from a video clip of a living, beating pig heart—an aortic valve—that was </a:t>
            </a:r>
            <a:r>
              <a:rPr lang="en-US" sz="1200" dirty="0" err="1"/>
              <a:t>bioprinted</a:t>
            </a:r>
            <a:r>
              <a:rPr lang="en-US" sz="1200" dirty="0"/>
              <a:t> in a lab. The heart was arrested, connected to the perfusion system and restarted. The working fluid was oxygenated balanced saline solution.</a:t>
            </a:r>
          </a:p>
        </p:txBody>
      </p:sp>
    </p:spTree>
    <p:extLst>
      <p:ext uri="{BB962C8B-B14F-4D97-AF65-F5344CB8AC3E}">
        <p14:creationId xmlns:p14="http://schemas.microsoft.com/office/powerpoint/2010/main" val="88937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838200" y="556591"/>
            <a:ext cx="10515600" cy="1134097"/>
          </a:xfrm>
          <a:prstGeom prst="rect">
            <a:avLst/>
          </a:prstGeom>
        </p:spPr>
        <p:txBody>
          <a:bodyPr lIns="91425" tIns="91425" rIns="91425" bIns="91425" anchor="t" anchorCtr="0">
            <a:noAutofit/>
          </a:bodyPr>
          <a:lstStyle/>
          <a:p>
            <a:pPr lvl="0">
              <a:spcBef>
                <a:spcPts val="0"/>
              </a:spcBef>
              <a:buNone/>
            </a:pPr>
            <a:r>
              <a:rPr lang="en-US" dirty="0">
                <a:latin typeface="Arial" charset="0"/>
                <a:ea typeface="Arial" charset="0"/>
                <a:cs typeface="Arial" charset="0"/>
              </a:rPr>
              <a:t>Why do we care about 3D bioprinting?</a:t>
            </a:r>
          </a:p>
        </p:txBody>
      </p:sp>
      <p:sp>
        <p:nvSpPr>
          <p:cNvPr id="2" name="TextBox 1"/>
          <p:cNvSpPr txBox="1"/>
          <p:nvPr/>
        </p:nvSpPr>
        <p:spPr>
          <a:xfrm>
            <a:off x="838200" y="2029522"/>
            <a:ext cx="5151863" cy="553998"/>
          </a:xfrm>
          <a:prstGeom prst="rect">
            <a:avLst/>
          </a:prstGeom>
          <a:noFill/>
        </p:spPr>
        <p:txBody>
          <a:bodyPr wrap="square" rtlCol="0">
            <a:spAutoFit/>
          </a:bodyPr>
          <a:lstStyle/>
          <a:p>
            <a:r>
              <a:rPr lang="en-US" sz="3000" dirty="0">
                <a:hlinkClick r:id="rId3"/>
              </a:rPr>
              <a:t>Watch this video</a:t>
            </a:r>
            <a:endParaRPr lang="en-US" sz="3000" dirty="0"/>
          </a:p>
        </p:txBody>
      </p:sp>
    </p:spTree>
    <p:extLst>
      <p:ext uri="{BB962C8B-B14F-4D97-AF65-F5344CB8AC3E}">
        <p14:creationId xmlns:p14="http://schemas.microsoft.com/office/powerpoint/2010/main" val="2459961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725"/>
            <a:ext cx="5257800" cy="701675"/>
          </a:xfrm>
        </p:spPr>
        <p:txBody>
          <a:bodyPr/>
          <a:lstStyle/>
          <a:p>
            <a:r>
              <a:rPr lang="en-US" b="1" dirty="0"/>
              <a:t>Image Source/Rights</a:t>
            </a:r>
          </a:p>
        </p:txBody>
      </p:sp>
      <p:sp>
        <p:nvSpPr>
          <p:cNvPr id="3" name="Content Placeholder 2"/>
          <p:cNvSpPr>
            <a:spLocks noGrp="1"/>
          </p:cNvSpPr>
          <p:nvPr>
            <p:ph idx="1"/>
          </p:nvPr>
        </p:nvSpPr>
        <p:spPr>
          <a:xfrm>
            <a:off x="838199" y="838200"/>
            <a:ext cx="10967113" cy="5867400"/>
          </a:xfrm>
        </p:spPr>
        <p:txBody>
          <a:bodyPr>
            <a:noAutofit/>
          </a:bodyPr>
          <a:lstStyle/>
          <a:p>
            <a:pPr marL="0" indent="0">
              <a:spcBef>
                <a:spcPts val="0"/>
              </a:spcBef>
              <a:buNone/>
            </a:pPr>
            <a:r>
              <a:rPr lang="en-US" sz="1200" b="1" dirty="0"/>
              <a:t>Image 17: </a:t>
            </a:r>
            <a:r>
              <a:rPr lang="en-US" sz="1200" dirty="0"/>
              <a:t>A picture of cells laid down to create a blood vessel. | </a:t>
            </a:r>
            <a:r>
              <a:rPr lang="en-US" sz="1200" b="1" dirty="0"/>
              <a:t>Image file name</a:t>
            </a:r>
            <a:r>
              <a:rPr lang="en-US" sz="1200" dirty="0"/>
              <a:t>: vessel.jpg</a:t>
            </a:r>
          </a:p>
          <a:p>
            <a:pPr marL="0" indent="0">
              <a:spcBef>
                <a:spcPts val="0"/>
              </a:spcBef>
              <a:buNone/>
            </a:pPr>
            <a:r>
              <a:rPr lang="en-US" sz="1200" b="1" dirty="0"/>
              <a:t>Source/Rights</a:t>
            </a:r>
            <a:r>
              <a:rPr lang="en-US" sz="1200" dirty="0"/>
              <a:t>: 2004 Microsoft Corporation, One Microsoft Way, Redmond, WA 98052-6399 USA. All rights reserved</a:t>
            </a:r>
          </a:p>
          <a:p>
            <a:pPr marL="0" indent="0">
              <a:spcBef>
                <a:spcPts val="0"/>
              </a:spcBef>
              <a:buNone/>
            </a:pPr>
            <a:r>
              <a:rPr lang="en-US" sz="1200" b="1" dirty="0"/>
              <a:t>Caption</a:t>
            </a:r>
            <a:r>
              <a:rPr lang="en-US" sz="1200" dirty="0"/>
              <a:t>: Scientists have methods of creating blood vessels with 3D bioprinting methods.</a:t>
            </a:r>
          </a:p>
          <a:p>
            <a:pPr marL="0" indent="0">
              <a:spcBef>
                <a:spcPts val="0"/>
              </a:spcBef>
              <a:buNone/>
            </a:pPr>
            <a:endParaRPr lang="en-US" sz="1200" b="1" dirty="0"/>
          </a:p>
          <a:p>
            <a:pPr marL="0" indent="0">
              <a:spcBef>
                <a:spcPts val="0"/>
              </a:spcBef>
              <a:buNone/>
            </a:pPr>
            <a:r>
              <a:rPr lang="en-US" sz="1200" b="1" dirty="0"/>
              <a:t>Image 18: </a:t>
            </a:r>
            <a:r>
              <a:rPr lang="en-US" sz="1200" dirty="0"/>
              <a:t>A picture of bioprinted cartilage in the shape of an ear. | </a:t>
            </a:r>
            <a:r>
              <a:rPr lang="en-US" sz="1200" b="1" dirty="0"/>
              <a:t>Image file name</a:t>
            </a:r>
            <a:r>
              <a:rPr lang="en-US" sz="1200" dirty="0"/>
              <a:t>: cartilage.jpg</a:t>
            </a:r>
          </a:p>
          <a:p>
            <a:pPr marL="0" indent="0">
              <a:spcBef>
                <a:spcPts val="0"/>
              </a:spcBef>
              <a:buNone/>
            </a:pPr>
            <a:r>
              <a:rPr lang="en-US" sz="1200" b="1" dirty="0"/>
              <a:t>Source/Rights</a:t>
            </a:r>
            <a:r>
              <a:rPr lang="en-US" sz="1200" dirty="0"/>
              <a:t>: Wake Forest Institute for Regenerative Medicine. Non-published. Used with permission.</a:t>
            </a:r>
            <a:r>
              <a:rPr lang="en-US" sz="1200" dirty="0">
                <a:solidFill>
                  <a:srgbClr val="FF0000"/>
                </a:solidFill>
              </a:rPr>
              <a:t> </a:t>
            </a:r>
            <a:r>
              <a:rPr lang="en-US" sz="1200" u="sng" dirty="0"/>
              <a:t>http://www.wakehealth.edu/WFIRM/ </a:t>
            </a:r>
          </a:p>
          <a:p>
            <a:pPr marL="0" indent="0">
              <a:spcBef>
                <a:spcPts val="0"/>
              </a:spcBef>
              <a:buNone/>
            </a:pPr>
            <a:r>
              <a:rPr lang="en-US" sz="1200" b="1" dirty="0"/>
              <a:t>Caption</a:t>
            </a:r>
            <a:r>
              <a:rPr lang="en-US" sz="1200" dirty="0"/>
              <a:t>: Scientists can bioprint cartilage in the shape of an ear for research purposes. However, it is not safe to use these ears on humans.</a:t>
            </a:r>
          </a:p>
          <a:p>
            <a:pPr marL="0" indent="0">
              <a:spcBef>
                <a:spcPts val="0"/>
              </a:spcBef>
              <a:buNone/>
            </a:pPr>
            <a:endParaRPr lang="en-US" sz="1200" b="1" dirty="0"/>
          </a:p>
          <a:p>
            <a:pPr marL="0" indent="0">
              <a:spcBef>
                <a:spcPts val="0"/>
              </a:spcBef>
              <a:buNone/>
            </a:pPr>
            <a:r>
              <a:rPr lang="en-US" sz="1200" b="1" dirty="0"/>
              <a:t>Image 19: </a:t>
            </a:r>
            <a:r>
              <a:rPr lang="en-US" sz="1200" dirty="0"/>
              <a:t>A picture of bioprinted skin being held. | </a:t>
            </a:r>
            <a:r>
              <a:rPr lang="en-US" sz="1200" b="1" dirty="0"/>
              <a:t>Image file name</a:t>
            </a:r>
            <a:r>
              <a:rPr lang="en-US" sz="1200" dirty="0"/>
              <a:t>: skin2.jpg</a:t>
            </a:r>
          </a:p>
          <a:p>
            <a:pPr marL="0" indent="0">
              <a:spcBef>
                <a:spcPts val="0"/>
              </a:spcBef>
              <a:buNone/>
            </a:pPr>
            <a:r>
              <a:rPr lang="en-US" sz="1200" b="1" dirty="0"/>
              <a:t>Source/Rights</a:t>
            </a:r>
            <a:r>
              <a:rPr lang="en-US" sz="1200" dirty="0"/>
              <a:t>: Wake Forest Institute for Regenerative Medicine. Non-published. Used with permission. http://www.wakehealth.edu/WFIRM/ </a:t>
            </a:r>
          </a:p>
          <a:p>
            <a:pPr marL="0" indent="0">
              <a:spcBef>
                <a:spcPts val="0"/>
              </a:spcBef>
              <a:buNone/>
            </a:pPr>
            <a:r>
              <a:rPr lang="en-US" sz="1200" b="1" dirty="0"/>
              <a:t>Caption</a:t>
            </a:r>
            <a:r>
              <a:rPr lang="en-US" sz="1200" dirty="0"/>
              <a:t>: Scientists can print human skin for drug testing purposes. The skin does not have the exact structure of human skin, but it is a close replicate. </a:t>
            </a:r>
          </a:p>
          <a:p>
            <a:pPr marL="0" indent="0">
              <a:spcBef>
                <a:spcPts val="0"/>
              </a:spcBef>
              <a:buNone/>
            </a:pPr>
            <a:endParaRPr lang="en-US" sz="1200" b="1" dirty="0"/>
          </a:p>
          <a:p>
            <a:pPr marL="0" indent="0">
              <a:spcBef>
                <a:spcPts val="0"/>
              </a:spcBef>
              <a:buNone/>
            </a:pPr>
            <a:r>
              <a:rPr lang="en-US" sz="1200" b="1" dirty="0"/>
              <a:t>Image 20: </a:t>
            </a:r>
            <a:r>
              <a:rPr lang="en-US" sz="1200" dirty="0"/>
              <a:t> A photo of a kidney being printed. | </a:t>
            </a:r>
            <a:r>
              <a:rPr lang="en-US" sz="1200" b="1" dirty="0"/>
              <a:t>Image file name</a:t>
            </a:r>
            <a:r>
              <a:rPr lang="en-US" sz="1200" dirty="0"/>
              <a:t>: kidney.jpg </a:t>
            </a:r>
            <a:r>
              <a:rPr lang="en-US" sz="1200" b="1" dirty="0"/>
              <a:t>Source/Rights</a:t>
            </a:r>
            <a:r>
              <a:rPr lang="en-US" sz="1200" dirty="0"/>
              <a:t>: Wake Forest Institute for Regenerative Medicine. All rights reserved. Non-published. Used with permission. </a:t>
            </a:r>
            <a:r>
              <a:rPr lang="en-US" sz="1200" u="sng" dirty="0">
                <a:solidFill>
                  <a:srgbClr val="FF0000"/>
                </a:solidFill>
              </a:rPr>
              <a:t> </a:t>
            </a:r>
            <a:r>
              <a:rPr lang="en-US" sz="1200" u="sng" dirty="0"/>
              <a:t>https://govschoolagriculture.com/tag/3d-bioprinting/</a:t>
            </a:r>
            <a:endParaRPr lang="en-US" sz="1200" b="1" dirty="0"/>
          </a:p>
          <a:p>
            <a:pPr marL="0" indent="0">
              <a:spcBef>
                <a:spcPts val="0"/>
              </a:spcBef>
              <a:buNone/>
            </a:pPr>
            <a:endParaRPr lang="en-US" sz="1200" b="1" dirty="0"/>
          </a:p>
          <a:p>
            <a:pPr marL="0" indent="0">
              <a:spcBef>
                <a:spcPts val="0"/>
              </a:spcBef>
              <a:buNone/>
            </a:pPr>
            <a:r>
              <a:rPr lang="en-US" sz="1200" b="1" dirty="0"/>
              <a:t>Image 21: </a:t>
            </a:r>
            <a:r>
              <a:rPr lang="en-US" sz="1200" dirty="0"/>
              <a:t>A picture of a human heart in vitro (outside the body) | </a:t>
            </a:r>
            <a:r>
              <a:rPr lang="en-US" sz="1200" b="1" dirty="0"/>
              <a:t>Image file name</a:t>
            </a:r>
            <a:r>
              <a:rPr lang="en-US" sz="1200" dirty="0"/>
              <a:t>: heart.jpg</a:t>
            </a:r>
          </a:p>
          <a:p>
            <a:pPr marL="0" indent="0">
              <a:spcBef>
                <a:spcPts val="0"/>
              </a:spcBef>
              <a:buNone/>
            </a:pPr>
            <a:r>
              <a:rPr lang="en-US" sz="1200" b="1" dirty="0"/>
              <a:t>Source/Rights</a:t>
            </a:r>
            <a:r>
              <a:rPr lang="en-US" sz="1200" dirty="0"/>
              <a:t>: 2007 alexanderpiavas134, Wikimedia Commons (public domain) https://commons.wikimedia.org/wiki/File:Humhrt2.jpg </a:t>
            </a:r>
          </a:p>
          <a:p>
            <a:pPr marL="0" indent="0">
              <a:spcBef>
                <a:spcPts val="0"/>
              </a:spcBef>
              <a:buNone/>
            </a:pPr>
            <a:r>
              <a:rPr lang="en-US" sz="1200" b="1" dirty="0"/>
              <a:t>Caption</a:t>
            </a:r>
            <a:r>
              <a:rPr lang="en-US" sz="1200" dirty="0"/>
              <a:t>: Scientists are working towards bioprinting hearts. </a:t>
            </a:r>
          </a:p>
          <a:p>
            <a:pPr marL="0" indent="0">
              <a:spcBef>
                <a:spcPts val="0"/>
              </a:spcBef>
              <a:buNone/>
            </a:pPr>
            <a:endParaRPr lang="en-US" sz="1200" dirty="0"/>
          </a:p>
          <a:p>
            <a:pPr marL="0" indent="0">
              <a:spcBef>
                <a:spcPts val="0"/>
              </a:spcBef>
              <a:buNone/>
            </a:pPr>
            <a:r>
              <a:rPr lang="en-US" sz="1200" b="1" dirty="0"/>
              <a:t>Image 22: </a:t>
            </a:r>
            <a:r>
              <a:rPr lang="en-US" sz="1200" dirty="0"/>
              <a:t>A picture of a complex blood vessel system. | </a:t>
            </a:r>
            <a:r>
              <a:rPr lang="en-US" sz="1200" b="1" dirty="0"/>
              <a:t>Image file name</a:t>
            </a:r>
            <a:r>
              <a:rPr lang="en-US" sz="1200" dirty="0"/>
              <a:t>: vasculature.jpg</a:t>
            </a:r>
          </a:p>
          <a:p>
            <a:pPr marL="0" indent="0">
              <a:spcBef>
                <a:spcPts val="0"/>
              </a:spcBef>
              <a:buNone/>
            </a:pPr>
            <a:r>
              <a:rPr lang="en-US" sz="1200" b="1" dirty="0"/>
              <a:t>Source/Rights</a:t>
            </a:r>
            <a:r>
              <a:rPr lang="en-US" sz="1200" dirty="0"/>
              <a:t>: 2004 Microsoft Corporation, One Microsoft Way, Redmond, WA 98052-6399 USA. All rights reserved</a:t>
            </a:r>
          </a:p>
          <a:p>
            <a:pPr marL="0" indent="0">
              <a:spcBef>
                <a:spcPts val="0"/>
              </a:spcBef>
              <a:buNone/>
            </a:pPr>
            <a:r>
              <a:rPr lang="en-US" sz="1200" b="1" dirty="0"/>
              <a:t>Caption</a:t>
            </a:r>
            <a:r>
              <a:rPr lang="en-US" sz="1200" dirty="0"/>
              <a:t>: Incorporating blood vessel structure into tissues and organs requires complicated computer algorithms.</a:t>
            </a:r>
          </a:p>
          <a:p>
            <a:pPr marL="0" indent="0">
              <a:spcBef>
                <a:spcPts val="0"/>
              </a:spcBef>
              <a:buNone/>
            </a:pPr>
            <a:endParaRPr lang="en-US" sz="1200" b="1" dirty="0"/>
          </a:p>
          <a:p>
            <a:pPr marL="0" indent="0">
              <a:spcBef>
                <a:spcPts val="0"/>
              </a:spcBef>
              <a:buNone/>
            </a:pPr>
            <a:r>
              <a:rPr lang="en-US" sz="1200" b="1" dirty="0"/>
              <a:t>Image 23: </a:t>
            </a:r>
            <a:r>
              <a:rPr lang="en-US" sz="1200" dirty="0"/>
              <a:t>A picture of a body rejecting pathogens. | </a:t>
            </a:r>
            <a:r>
              <a:rPr lang="en-US" sz="1200" b="1" dirty="0"/>
              <a:t>Image file name</a:t>
            </a:r>
            <a:r>
              <a:rPr lang="en-US" sz="1200" dirty="0"/>
              <a:t>: immune.jpg</a:t>
            </a:r>
          </a:p>
          <a:p>
            <a:pPr marL="0" indent="0">
              <a:spcBef>
                <a:spcPts val="0"/>
              </a:spcBef>
              <a:buNone/>
            </a:pPr>
            <a:r>
              <a:rPr lang="en-US" sz="1200" b="1" dirty="0"/>
              <a:t>Source/Rights</a:t>
            </a:r>
            <a:r>
              <a:rPr lang="en-US" sz="1200" dirty="0"/>
              <a:t>: 2004 Microsoft Corporation, One Microsoft Way, Redmond, WA 98052-6399 USA. All rights reserved</a:t>
            </a:r>
          </a:p>
          <a:p>
            <a:pPr marL="0" indent="0">
              <a:spcBef>
                <a:spcPts val="0"/>
              </a:spcBef>
              <a:buNone/>
            </a:pPr>
            <a:r>
              <a:rPr lang="en-US" sz="1200" b="1" dirty="0"/>
              <a:t>Caption</a:t>
            </a:r>
            <a:r>
              <a:rPr lang="en-US" sz="1200" dirty="0"/>
              <a:t>: Scientists are working to reduce of immune rejection when implanting a bioprinted tissue or organ into the body.</a:t>
            </a:r>
          </a:p>
          <a:p>
            <a:pPr marL="0" indent="0">
              <a:spcBef>
                <a:spcPts val="0"/>
              </a:spcBef>
              <a:buNone/>
            </a:pPr>
            <a:endParaRPr lang="en-US" sz="1200" b="1" dirty="0"/>
          </a:p>
          <a:p>
            <a:pPr marL="0" indent="0">
              <a:spcBef>
                <a:spcPts val="0"/>
              </a:spcBef>
              <a:buNone/>
            </a:pPr>
            <a:r>
              <a:rPr lang="en-US" sz="1200" b="1" dirty="0"/>
              <a:t>Image 24: </a:t>
            </a:r>
            <a:r>
              <a:rPr lang="en-US" sz="1200" dirty="0"/>
              <a:t>A picture of pancreas attached to the gall bladder and bile duct. | </a:t>
            </a:r>
            <a:r>
              <a:rPr lang="en-US" sz="1200" b="1" dirty="0"/>
              <a:t>Image file name</a:t>
            </a:r>
            <a:r>
              <a:rPr lang="en-US" sz="1200" dirty="0"/>
              <a:t>: pancreas.jpg</a:t>
            </a:r>
          </a:p>
          <a:p>
            <a:pPr marL="0" indent="0">
              <a:spcBef>
                <a:spcPts val="0"/>
              </a:spcBef>
              <a:buNone/>
            </a:pPr>
            <a:r>
              <a:rPr lang="en-US" sz="1200" b="1" dirty="0"/>
              <a:t>Source/Rights</a:t>
            </a:r>
            <a:r>
              <a:rPr lang="en-US" sz="1200" dirty="0"/>
              <a:t>: 2004 Microsoft Corporation, One Microsoft Way, Redmond, WA 98052-6399 USA. All rights reserved</a:t>
            </a:r>
          </a:p>
          <a:p>
            <a:pPr marL="0" indent="0">
              <a:spcBef>
                <a:spcPts val="0"/>
              </a:spcBef>
              <a:buNone/>
            </a:pPr>
            <a:r>
              <a:rPr lang="en-US" sz="1200" b="1" dirty="0"/>
              <a:t>Caption</a:t>
            </a:r>
            <a:r>
              <a:rPr lang="en-US" sz="1200" dirty="0"/>
              <a:t>: Biocompatible bioprinted organs have the functionality, longevity, and mechanical properties that the original organ possessed.</a:t>
            </a:r>
          </a:p>
          <a:p>
            <a:pPr marL="0" indent="0">
              <a:spcBef>
                <a:spcPts val="0"/>
              </a:spcBef>
              <a:buNone/>
            </a:pPr>
            <a:endParaRPr lang="en-US" sz="1200" dirty="0"/>
          </a:p>
          <a:p>
            <a:pPr marL="0" indent="0">
              <a:spcBef>
                <a:spcPts val="0"/>
              </a:spcBef>
              <a:buNone/>
            </a:pPr>
            <a:r>
              <a:rPr lang="en-US" sz="1200" b="1" dirty="0"/>
              <a:t>Image 25: </a:t>
            </a:r>
            <a:r>
              <a:rPr lang="en-US" sz="1200" dirty="0"/>
              <a:t>A multi-view engineering drawing | </a:t>
            </a:r>
            <a:r>
              <a:rPr lang="en-US" sz="1200" b="1" dirty="0"/>
              <a:t>Image file name</a:t>
            </a:r>
            <a:r>
              <a:rPr lang="en-US" sz="1200" dirty="0"/>
              <a:t>: engineeringSketch.png</a:t>
            </a:r>
          </a:p>
          <a:p>
            <a:pPr marL="0" indent="0">
              <a:spcBef>
                <a:spcPts val="0"/>
              </a:spcBef>
              <a:buNone/>
            </a:pPr>
            <a:r>
              <a:rPr lang="en-US" sz="1200" b="1" dirty="0"/>
              <a:t>Source/Rights</a:t>
            </a:r>
            <a:r>
              <a:rPr lang="en-US" sz="1200" dirty="0"/>
              <a:t>: 1938 Frank R. Leslie, Historic American Engineering Record, National Park Service; Record MO-1105, Library of Congress, Prints &amp; Photographs Division, MO-1105 (public domain) https://commons.wikimedia.org/w/index.php?curid=3715658</a:t>
            </a:r>
          </a:p>
          <a:p>
            <a:pPr marL="0" indent="0">
              <a:spcBef>
                <a:spcPts val="0"/>
              </a:spcBef>
              <a:buNone/>
            </a:pPr>
            <a:r>
              <a:rPr lang="en-US" sz="1200" b="1" dirty="0"/>
              <a:t>Caption</a:t>
            </a:r>
            <a:r>
              <a:rPr lang="en-US" sz="1200" dirty="0"/>
              <a:t>: Engineering sketches include measurements, scales, dimensions and multiple views of the same design at different angles. </a:t>
            </a:r>
          </a:p>
          <a:p>
            <a:pPr marL="0" indent="0">
              <a:spcBef>
                <a:spcPts val="0"/>
              </a:spcBef>
              <a:buNone/>
            </a:pPr>
            <a:endParaRPr lang="en-US" sz="900" dirty="0"/>
          </a:p>
        </p:txBody>
      </p:sp>
    </p:spTree>
    <p:extLst>
      <p:ext uri="{BB962C8B-B14F-4D97-AF65-F5344CB8AC3E}">
        <p14:creationId xmlns:p14="http://schemas.microsoft.com/office/powerpoint/2010/main" val="110555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369" y="1138536"/>
            <a:ext cx="4305300" cy="5619750"/>
          </a:xfrm>
          <a:prstGeom prst="rect">
            <a:avLst/>
          </a:prstGeom>
        </p:spPr>
      </p:pic>
      <p:sp>
        <p:nvSpPr>
          <p:cNvPr id="164" name="Shape 164"/>
          <p:cNvSpPr txBox="1">
            <a:spLocks noGrp="1"/>
          </p:cNvSpPr>
          <p:nvPr>
            <p:ph type="title"/>
          </p:nvPr>
        </p:nvSpPr>
        <p:spPr>
          <a:xfrm>
            <a:off x="4012883" y="288637"/>
            <a:ext cx="3708748" cy="751024"/>
          </a:xfrm>
          <a:prstGeom prst="rect">
            <a:avLst/>
          </a:prstGeom>
        </p:spPr>
        <p:txBody>
          <a:bodyPr lIns="91425" tIns="91425" rIns="91425" bIns="91425" anchor="t" anchorCtr="0">
            <a:noAutofit/>
          </a:bodyPr>
          <a:lstStyle/>
          <a:p>
            <a:pPr lvl="0" rtl="0">
              <a:spcBef>
                <a:spcPts val="0"/>
              </a:spcBef>
              <a:buNone/>
            </a:pPr>
            <a:r>
              <a:rPr lang="en-US" dirty="0">
                <a:latin typeface="Arial" charset="0"/>
                <a:ea typeface="Arial" charset="0"/>
                <a:cs typeface="Arial" charset="0"/>
              </a:rPr>
              <a:t>Bill’s Injuries</a:t>
            </a:r>
          </a:p>
        </p:txBody>
      </p:sp>
      <p:pic>
        <p:nvPicPr>
          <p:cNvPr id="167" name="Shape 167"/>
          <p:cNvPicPr preferRelativeResize="0"/>
          <p:nvPr/>
        </p:nvPicPr>
        <p:blipFill>
          <a:blip r:embed="rId4">
            <a:alphaModFix/>
          </a:blip>
          <a:stretch>
            <a:fillRect/>
          </a:stretch>
        </p:blipFill>
        <p:spPr>
          <a:xfrm>
            <a:off x="1010718" y="2211528"/>
            <a:ext cx="1863109" cy="1429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693426" y="2316105"/>
            <a:ext cx="2772987" cy="954107"/>
          </a:xfrm>
          <a:prstGeom prst="rect">
            <a:avLst/>
          </a:prstGeom>
          <a:noFill/>
        </p:spPr>
        <p:txBody>
          <a:bodyPr wrap="square" rtlCol="0">
            <a:spAutoFit/>
          </a:bodyPr>
          <a:lstStyle/>
          <a:p>
            <a:r>
              <a:rPr lang="en-US" sz="2800" dirty="0"/>
              <a:t>Missing skin on the left arm</a:t>
            </a:r>
          </a:p>
        </p:txBody>
      </p:sp>
      <p:sp>
        <p:nvSpPr>
          <p:cNvPr id="12" name="TextBox 11"/>
          <p:cNvSpPr txBox="1"/>
          <p:nvPr/>
        </p:nvSpPr>
        <p:spPr>
          <a:xfrm>
            <a:off x="8380325" y="5740613"/>
            <a:ext cx="2813539" cy="954107"/>
          </a:xfrm>
          <a:prstGeom prst="rect">
            <a:avLst/>
          </a:prstGeom>
          <a:noFill/>
        </p:spPr>
        <p:txBody>
          <a:bodyPr wrap="square" rtlCol="0">
            <a:spAutoFit/>
          </a:bodyPr>
          <a:lstStyle/>
          <a:p>
            <a:r>
              <a:rPr lang="en-US" sz="2800" dirty="0"/>
              <a:t>Severely broken femoral shaft</a:t>
            </a:r>
          </a:p>
        </p:txBody>
      </p:sp>
      <p:sp>
        <p:nvSpPr>
          <p:cNvPr id="16" name="TextBox 15"/>
          <p:cNvSpPr txBox="1"/>
          <p:nvPr/>
        </p:nvSpPr>
        <p:spPr>
          <a:xfrm>
            <a:off x="665903" y="3721049"/>
            <a:ext cx="2552737" cy="954107"/>
          </a:xfrm>
          <a:prstGeom prst="rect">
            <a:avLst/>
          </a:prstGeom>
          <a:noFill/>
        </p:spPr>
        <p:txBody>
          <a:bodyPr wrap="square" rtlCol="0">
            <a:spAutoFit/>
          </a:bodyPr>
          <a:lstStyle/>
          <a:p>
            <a:r>
              <a:rPr lang="en-US" sz="2800" dirty="0">
                <a:latin typeface="+mn-lt"/>
              </a:rPr>
              <a:t>Ripped rectus femoral muscle</a:t>
            </a:r>
          </a:p>
        </p:txBody>
      </p:sp>
      <p:sp>
        <p:nvSpPr>
          <p:cNvPr id="5" name="TextBox 4"/>
          <p:cNvSpPr txBox="1"/>
          <p:nvPr/>
        </p:nvSpPr>
        <p:spPr>
          <a:xfrm>
            <a:off x="2384397" y="1965307"/>
            <a:ext cx="884255" cy="246221"/>
          </a:xfrm>
          <a:prstGeom prst="rect">
            <a:avLst/>
          </a:prstGeom>
          <a:noFill/>
        </p:spPr>
        <p:txBody>
          <a:bodyPr wrap="square" rtlCol="0">
            <a:spAutoFit/>
          </a:bodyPr>
          <a:lstStyle/>
          <a:p>
            <a:r>
              <a:rPr lang="en-US" sz="1000" dirty="0">
                <a:solidFill>
                  <a:schemeClr val="bg1">
                    <a:lumMod val="75000"/>
                  </a:schemeClr>
                </a:solidFill>
              </a:rPr>
              <a:t>Image 2</a:t>
            </a:r>
          </a:p>
        </p:txBody>
      </p:sp>
      <p:sp>
        <p:nvSpPr>
          <p:cNvPr id="18" name="TextBox 17"/>
          <p:cNvSpPr txBox="1"/>
          <p:nvPr/>
        </p:nvSpPr>
        <p:spPr>
          <a:xfrm>
            <a:off x="10582158" y="202151"/>
            <a:ext cx="884255" cy="246221"/>
          </a:xfrm>
          <a:prstGeom prst="rect">
            <a:avLst/>
          </a:prstGeom>
          <a:noFill/>
        </p:spPr>
        <p:txBody>
          <a:bodyPr wrap="square" rtlCol="0">
            <a:spAutoFit/>
          </a:bodyPr>
          <a:lstStyle/>
          <a:p>
            <a:r>
              <a:rPr lang="en-US" sz="1000" dirty="0">
                <a:solidFill>
                  <a:schemeClr val="bg1">
                    <a:lumMod val="75000"/>
                  </a:schemeClr>
                </a:solidFill>
              </a:rPr>
              <a:t>Image 1</a:t>
            </a:r>
          </a:p>
        </p:txBody>
      </p:sp>
      <p:sp>
        <p:nvSpPr>
          <p:cNvPr id="19" name="TextBox 18"/>
          <p:cNvSpPr txBox="1"/>
          <p:nvPr/>
        </p:nvSpPr>
        <p:spPr>
          <a:xfrm>
            <a:off x="9801919" y="3125063"/>
            <a:ext cx="884255" cy="246221"/>
          </a:xfrm>
          <a:prstGeom prst="rect">
            <a:avLst/>
          </a:prstGeom>
          <a:noFill/>
        </p:spPr>
        <p:txBody>
          <a:bodyPr wrap="square" rtlCol="0">
            <a:spAutoFit/>
          </a:bodyPr>
          <a:lstStyle/>
          <a:p>
            <a:r>
              <a:rPr lang="en-US" sz="1000" dirty="0">
                <a:solidFill>
                  <a:schemeClr val="bg1">
                    <a:lumMod val="75000"/>
                  </a:schemeClr>
                </a:solidFill>
              </a:rPr>
              <a:t>Image 3</a:t>
            </a:r>
          </a:p>
        </p:txBody>
      </p:sp>
      <p:cxnSp>
        <p:nvCxnSpPr>
          <p:cNvPr id="6" name="Straight Arrow Connector 5"/>
          <p:cNvCxnSpPr/>
          <p:nvPr/>
        </p:nvCxnSpPr>
        <p:spPr>
          <a:xfrm flipH="1">
            <a:off x="6889953" y="835846"/>
            <a:ext cx="2491731" cy="11768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129495" y="3948411"/>
            <a:ext cx="2724559" cy="361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73827" y="2983618"/>
            <a:ext cx="1979527" cy="8109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3086" y="3333111"/>
            <a:ext cx="1455472" cy="245995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0319" y="444280"/>
            <a:ext cx="1667453" cy="1920240"/>
          </a:xfrm>
          <a:prstGeom prst="rect">
            <a:avLst/>
          </a:prstGeom>
        </p:spPr>
      </p:pic>
    </p:spTree>
    <p:extLst>
      <p:ext uri="{BB962C8B-B14F-4D97-AF65-F5344CB8AC3E}">
        <p14:creationId xmlns:p14="http://schemas.microsoft.com/office/powerpoint/2010/main" val="29603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7"/>
                                        </p:tgtEl>
                                        <p:attrNameLst>
                                          <p:attrName>style.visibility</p:attrName>
                                        </p:attrNameLst>
                                      </p:cBhvr>
                                      <p:to>
                                        <p:strVal val="visible"/>
                                      </p:to>
                                    </p:set>
                                    <p:animEffect transition="in" filter="fade">
                                      <p:cBhvr>
                                        <p:cTn id="10" dur="500"/>
                                        <p:tgtEl>
                                          <p:spTgt spid="16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P spid="5"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33389" y="338286"/>
            <a:ext cx="9404700" cy="1400400"/>
          </a:xfrm>
          <a:prstGeom prst="rect">
            <a:avLst/>
          </a:prstGeom>
        </p:spPr>
        <p:txBody>
          <a:bodyPr lIns="91425" tIns="91425" rIns="91425" bIns="91425" anchor="t" anchorCtr="0">
            <a:noAutofit/>
          </a:bodyPr>
          <a:lstStyle/>
          <a:p>
            <a:pPr lvl="0" rtl="0">
              <a:spcBef>
                <a:spcPts val="0"/>
              </a:spcBef>
              <a:buNone/>
            </a:pPr>
            <a:r>
              <a:rPr lang="en-US" dirty="0">
                <a:latin typeface="Arial" charset="0"/>
                <a:ea typeface="Arial" charset="0"/>
                <a:cs typeface="Arial" charset="0"/>
              </a:rPr>
              <a:t>We need </a:t>
            </a:r>
            <a:r>
              <a:rPr lang="en-US" b="1" i="1" dirty="0">
                <a:latin typeface="Arial" charset="0"/>
                <a:ea typeface="Arial" charset="0"/>
                <a:cs typeface="Arial" charset="0"/>
              </a:rPr>
              <a:t>your</a:t>
            </a:r>
            <a:r>
              <a:rPr lang="en-US" dirty="0">
                <a:latin typeface="Arial" charset="0"/>
                <a:ea typeface="Arial" charset="0"/>
                <a:cs typeface="Arial" charset="0"/>
              </a:rPr>
              <a:t> help! </a:t>
            </a:r>
          </a:p>
        </p:txBody>
      </p:sp>
      <p:sp>
        <p:nvSpPr>
          <p:cNvPr id="2" name="TextBox 1"/>
          <p:cNvSpPr txBox="1"/>
          <p:nvPr/>
        </p:nvSpPr>
        <p:spPr>
          <a:xfrm>
            <a:off x="7295103" y="1111525"/>
            <a:ext cx="954593" cy="246221"/>
          </a:xfrm>
          <a:prstGeom prst="rect">
            <a:avLst/>
          </a:prstGeom>
          <a:noFill/>
        </p:spPr>
        <p:txBody>
          <a:bodyPr wrap="square" rtlCol="0">
            <a:spAutoFit/>
          </a:bodyPr>
          <a:lstStyle/>
          <a:p>
            <a:r>
              <a:rPr lang="en-US" sz="1000" dirty="0">
                <a:solidFill>
                  <a:schemeClr val="bg1">
                    <a:lumMod val="75000"/>
                  </a:schemeClr>
                </a:solidFill>
              </a:rPr>
              <a:t>Image 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337" y="1433946"/>
            <a:ext cx="4048125" cy="50006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804983" y="382709"/>
            <a:ext cx="10515600" cy="1325563"/>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dirty="0">
                <a:latin typeface="Arial" charset="0"/>
                <a:ea typeface="Arial" charset="0"/>
                <a:cs typeface="Arial" charset="0"/>
                <a:sym typeface="Questrial"/>
              </a:rPr>
              <a:t>What is 3D bioprinting?</a:t>
            </a:r>
          </a:p>
        </p:txBody>
      </p:sp>
      <p:pic>
        <p:nvPicPr>
          <p:cNvPr id="182" name="Shape 182"/>
          <p:cNvPicPr preferRelativeResize="0">
            <a:picLocks noGrp="1"/>
          </p:cNvPicPr>
          <p:nvPr>
            <p:ph idx="1"/>
          </p:nvPr>
        </p:nvPicPr>
        <p:blipFill rotWithShape="1">
          <a:blip r:embed="rId3">
            <a:alphaModFix/>
          </a:blip>
          <a:srcRect/>
          <a:stretch/>
        </p:blipFill>
        <p:spPr>
          <a:xfrm>
            <a:off x="1283678" y="1708272"/>
            <a:ext cx="4484077" cy="4229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122382" y="1420187"/>
            <a:ext cx="954593" cy="246221"/>
          </a:xfrm>
          <a:prstGeom prst="rect">
            <a:avLst/>
          </a:prstGeom>
          <a:noFill/>
        </p:spPr>
        <p:txBody>
          <a:bodyPr wrap="square" rtlCol="0">
            <a:spAutoFit/>
          </a:bodyPr>
          <a:lstStyle/>
          <a:p>
            <a:r>
              <a:rPr lang="en-US" sz="1000" dirty="0">
                <a:solidFill>
                  <a:schemeClr val="bg1">
                    <a:lumMod val="75000"/>
                  </a:schemeClr>
                </a:solidFill>
              </a:rPr>
              <a:t>Image 5</a:t>
            </a:r>
          </a:p>
        </p:txBody>
      </p:sp>
      <p:sp>
        <p:nvSpPr>
          <p:cNvPr id="8" name="TextBox 7"/>
          <p:cNvSpPr txBox="1"/>
          <p:nvPr/>
        </p:nvSpPr>
        <p:spPr>
          <a:xfrm>
            <a:off x="10085154" y="1474572"/>
            <a:ext cx="954593" cy="246221"/>
          </a:xfrm>
          <a:prstGeom prst="rect">
            <a:avLst/>
          </a:prstGeom>
          <a:noFill/>
        </p:spPr>
        <p:txBody>
          <a:bodyPr wrap="square" rtlCol="0">
            <a:spAutoFit/>
          </a:bodyPr>
          <a:lstStyle/>
          <a:p>
            <a:r>
              <a:rPr lang="en-US" sz="1000" dirty="0">
                <a:solidFill>
                  <a:schemeClr val="bg1">
                    <a:lumMod val="75000"/>
                  </a:schemeClr>
                </a:solidFill>
              </a:rPr>
              <a:t>Image 6</a:t>
            </a:r>
          </a:p>
        </p:txBody>
      </p:sp>
      <p:sp>
        <p:nvSpPr>
          <p:cNvPr id="9" name="TextBox 8"/>
          <p:cNvSpPr txBox="1"/>
          <p:nvPr/>
        </p:nvSpPr>
        <p:spPr>
          <a:xfrm>
            <a:off x="9749134" y="4071415"/>
            <a:ext cx="954593" cy="246221"/>
          </a:xfrm>
          <a:prstGeom prst="rect">
            <a:avLst/>
          </a:prstGeom>
          <a:noFill/>
        </p:spPr>
        <p:txBody>
          <a:bodyPr wrap="square" rtlCol="0">
            <a:spAutoFit/>
          </a:bodyPr>
          <a:lstStyle/>
          <a:p>
            <a:r>
              <a:rPr lang="en-US" sz="1000" dirty="0">
                <a:solidFill>
                  <a:schemeClr val="bg1">
                    <a:lumMod val="75000"/>
                  </a:schemeClr>
                </a:solidFill>
              </a:rPr>
              <a:t>Image 7</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159" y="4342678"/>
            <a:ext cx="3381271" cy="183858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6781" y="1733314"/>
            <a:ext cx="3896946" cy="1977555"/>
          </a:xfrm>
          <a:prstGeom prst="rect">
            <a:avLst/>
          </a:prstGeom>
        </p:spPr>
      </p:pic>
    </p:spTree>
    <p:extLst>
      <p:ext uri="{BB962C8B-B14F-4D97-AF65-F5344CB8AC3E}">
        <p14:creationId xmlns:p14="http://schemas.microsoft.com/office/powerpoint/2010/main" val="149645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7" name="Shape 197"/>
          <p:cNvPicPr preferRelativeResize="0"/>
          <p:nvPr/>
        </p:nvPicPr>
        <p:blipFill rotWithShape="1">
          <a:blip r:embed="rId3">
            <a:alphaModFix/>
          </a:blip>
          <a:srcRect l="37913" r="29791"/>
          <a:stretch/>
        </p:blipFill>
        <p:spPr>
          <a:xfrm>
            <a:off x="4892914" y="2892042"/>
            <a:ext cx="3489600" cy="332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9" name="Shape 199"/>
          <p:cNvSpPr txBox="1">
            <a:spLocks noGrp="1"/>
          </p:cNvSpPr>
          <p:nvPr>
            <p:ph type="title"/>
          </p:nvPr>
        </p:nvSpPr>
        <p:spPr>
          <a:xfrm>
            <a:off x="874260" y="338967"/>
            <a:ext cx="9404700" cy="1448641"/>
          </a:xfrm>
          <a:prstGeom prst="rect">
            <a:avLst/>
          </a:prstGeom>
        </p:spPr>
        <p:txBody>
          <a:bodyPr lIns="91425" tIns="91425" rIns="91425" bIns="91425" anchor="t" anchorCtr="0">
            <a:noAutofit/>
          </a:bodyPr>
          <a:lstStyle/>
          <a:p>
            <a:pPr lvl="0" rtl="0">
              <a:spcBef>
                <a:spcPts val="0"/>
              </a:spcBef>
              <a:buNone/>
            </a:pPr>
            <a:r>
              <a:rPr lang="en-US" dirty="0">
                <a:latin typeface="Arial" charset="0"/>
                <a:ea typeface="Arial" charset="0"/>
                <a:cs typeface="Arial" charset="0"/>
              </a:rPr>
              <a:t>We need to learn about the different types of </a:t>
            </a:r>
            <a:r>
              <a:rPr lang="en-US" dirty="0" err="1">
                <a:latin typeface="Arial" charset="0"/>
                <a:ea typeface="Arial" charset="0"/>
                <a:cs typeface="Arial" charset="0"/>
              </a:rPr>
              <a:t>bioprinters</a:t>
            </a:r>
            <a:r>
              <a:rPr lang="en-US" dirty="0">
                <a:latin typeface="Arial" charset="0"/>
                <a:ea typeface="Arial" charset="0"/>
                <a:cs typeface="Arial" charset="0"/>
              </a:rPr>
              <a:t>!</a:t>
            </a:r>
          </a:p>
        </p:txBody>
      </p:sp>
      <p:sp>
        <p:nvSpPr>
          <p:cNvPr id="4" name="TextBox 3"/>
          <p:cNvSpPr txBox="1"/>
          <p:nvPr/>
        </p:nvSpPr>
        <p:spPr>
          <a:xfrm>
            <a:off x="4892914" y="2892050"/>
            <a:ext cx="358355" cy="307777"/>
          </a:xfrm>
          <a:prstGeom prst="rect">
            <a:avLst/>
          </a:prstGeom>
          <a:noFill/>
        </p:spPr>
        <p:txBody>
          <a:bodyPr wrap="square" rtlCol="0">
            <a:spAutoFit/>
          </a:bodyPr>
          <a:lstStyle/>
          <a:p>
            <a:r>
              <a:rPr lang="en-US" b="1" dirty="0"/>
              <a:t>B</a:t>
            </a:r>
          </a:p>
        </p:txBody>
      </p:sp>
      <p:grpSp>
        <p:nvGrpSpPr>
          <p:cNvPr id="7" name="Group 6"/>
          <p:cNvGrpSpPr/>
          <p:nvPr/>
        </p:nvGrpSpPr>
        <p:grpSpPr>
          <a:xfrm>
            <a:off x="525633" y="2860859"/>
            <a:ext cx="4122302" cy="3320401"/>
            <a:chOff x="525633" y="2892049"/>
            <a:chExt cx="4122302" cy="3320401"/>
          </a:xfrm>
        </p:grpSpPr>
        <p:grpSp>
          <p:nvGrpSpPr>
            <p:cNvPr id="3" name="Group 2"/>
            <p:cNvGrpSpPr/>
            <p:nvPr/>
          </p:nvGrpSpPr>
          <p:grpSpPr>
            <a:xfrm>
              <a:off x="525633" y="2892049"/>
              <a:ext cx="4122302" cy="3320401"/>
              <a:chOff x="525633" y="2892049"/>
              <a:chExt cx="4122302" cy="3320401"/>
            </a:xfrm>
          </p:grpSpPr>
          <p:pic>
            <p:nvPicPr>
              <p:cNvPr id="196" name="Shape 196"/>
              <p:cNvPicPr preferRelativeResize="0"/>
              <p:nvPr/>
            </p:nvPicPr>
            <p:blipFill rotWithShape="1">
              <a:blip r:embed="rId3">
                <a:alphaModFix/>
              </a:blip>
              <a:srcRect l="-30" t="-89" r="61877" b="90"/>
              <a:stretch/>
            </p:blipFill>
            <p:spPr>
              <a:xfrm>
                <a:off x="525633" y="2892050"/>
                <a:ext cx="4122300" cy="332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808515" y="2892049"/>
                <a:ext cx="1839420" cy="3025425"/>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1807365" y="3344613"/>
                <a:ext cx="1271450" cy="2433808"/>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1685442" y="4202415"/>
                <a:ext cx="365592" cy="1675870"/>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1576582" y="5021029"/>
                <a:ext cx="106596" cy="805010"/>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1511267" y="5384345"/>
                <a:ext cx="129498" cy="454752"/>
              </a:xfrm>
              <a:prstGeom prst="rect">
                <a:avLst/>
              </a:prstGeom>
              <a:solidFill>
                <a:schemeClr val="bg1"/>
              </a:solidFill>
            </p:spPr>
            <p:txBody>
              <a:bodyPr wrap="square" rtlCol="0">
                <a:spAutoFit/>
              </a:bodyPr>
              <a:lstStyle/>
              <a:p>
                <a:endParaRPr lang="en-US" dirty="0"/>
              </a:p>
            </p:txBody>
          </p:sp>
        </p:grpSp>
        <p:sp>
          <p:nvSpPr>
            <p:cNvPr id="5" name="TextBox 4"/>
            <p:cNvSpPr txBox="1"/>
            <p:nvPr/>
          </p:nvSpPr>
          <p:spPr>
            <a:xfrm>
              <a:off x="1276141" y="2892050"/>
              <a:ext cx="1802674" cy="276999"/>
            </a:xfrm>
            <a:prstGeom prst="rect">
              <a:avLst/>
            </a:prstGeom>
            <a:solidFill>
              <a:schemeClr val="bg1"/>
            </a:solidFill>
          </p:spPr>
          <p:txBody>
            <a:bodyPr wrap="square" rtlCol="0">
              <a:spAutoFit/>
            </a:bodyPr>
            <a:lstStyle/>
            <a:p>
              <a:r>
                <a:rPr lang="en-US" sz="1200" b="1" dirty="0"/>
                <a:t>Inkjet Bioprinting</a:t>
              </a:r>
            </a:p>
          </p:txBody>
        </p:sp>
      </p:grpSp>
      <p:grpSp>
        <p:nvGrpSpPr>
          <p:cNvPr id="12" name="Group 11"/>
          <p:cNvGrpSpPr/>
          <p:nvPr/>
        </p:nvGrpSpPr>
        <p:grpSpPr>
          <a:xfrm>
            <a:off x="8658074" y="2892050"/>
            <a:ext cx="3200400" cy="3320400"/>
            <a:chOff x="8658074" y="2892050"/>
            <a:chExt cx="3200400" cy="3320400"/>
          </a:xfrm>
        </p:grpSpPr>
        <p:pic>
          <p:nvPicPr>
            <p:cNvPr id="198" name="Shape 198"/>
            <p:cNvPicPr preferRelativeResize="0"/>
            <p:nvPr/>
          </p:nvPicPr>
          <p:blipFill rotWithShape="1">
            <a:blip r:embed="rId3">
              <a:alphaModFix/>
            </a:blip>
            <a:srcRect l="70571" r="-192"/>
            <a:stretch/>
          </p:blipFill>
          <p:spPr>
            <a:xfrm>
              <a:off x="8658074" y="2892050"/>
              <a:ext cx="3200400" cy="332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10902548" y="5319030"/>
              <a:ext cx="868071" cy="412704"/>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a:off x="11170684" y="3789710"/>
              <a:ext cx="599935" cy="412704"/>
            </a:xfrm>
            <a:prstGeom prst="rect">
              <a:avLst/>
            </a:prstGeom>
            <a:solidFill>
              <a:schemeClr val="bg1"/>
            </a:solidFill>
          </p:spPr>
          <p:txBody>
            <a:bodyPr wrap="square" rtlCol="0">
              <a:spAutoFit/>
            </a:bodyPr>
            <a:lstStyle/>
            <a:p>
              <a:endParaRPr lang="en-US" dirty="0"/>
            </a:p>
          </p:txBody>
        </p:sp>
      </p:grpSp>
      <p:cxnSp>
        <p:nvCxnSpPr>
          <p:cNvPr id="14" name="Straight Arrow Connector 13"/>
          <p:cNvCxnSpPr/>
          <p:nvPr/>
        </p:nvCxnSpPr>
        <p:spPr>
          <a:xfrm>
            <a:off x="9483634" y="1854926"/>
            <a:ext cx="0" cy="145849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313817" y="1501849"/>
            <a:ext cx="2468880" cy="365760"/>
          </a:xfrm>
          <a:prstGeom prst="rect">
            <a:avLst/>
          </a:prstGeom>
          <a:noFill/>
          <a:ln w="28575">
            <a:solidFill>
              <a:srgbClr val="FF0000"/>
            </a:solidFill>
          </a:ln>
        </p:spPr>
        <p:txBody>
          <a:bodyPr wrap="square" rtlCol="0">
            <a:spAutoFit/>
          </a:bodyPr>
          <a:lstStyle/>
          <a:p>
            <a:r>
              <a:rPr lang="en-US" b="1" dirty="0">
                <a:solidFill>
                  <a:srgbClr val="FF0000"/>
                </a:solidFill>
              </a:rPr>
              <a:t>Will be used in the activity</a:t>
            </a:r>
          </a:p>
        </p:txBody>
      </p:sp>
      <p:sp>
        <p:nvSpPr>
          <p:cNvPr id="22" name="TextBox 21"/>
          <p:cNvSpPr txBox="1"/>
          <p:nvPr/>
        </p:nvSpPr>
        <p:spPr>
          <a:xfrm>
            <a:off x="4014773" y="2589948"/>
            <a:ext cx="954593" cy="246221"/>
          </a:xfrm>
          <a:prstGeom prst="rect">
            <a:avLst/>
          </a:prstGeom>
          <a:noFill/>
        </p:spPr>
        <p:txBody>
          <a:bodyPr wrap="square" rtlCol="0">
            <a:spAutoFit/>
          </a:bodyPr>
          <a:lstStyle/>
          <a:p>
            <a:r>
              <a:rPr lang="en-US" sz="1000" dirty="0">
                <a:solidFill>
                  <a:schemeClr val="bg1">
                    <a:lumMod val="75000"/>
                  </a:schemeClr>
                </a:solidFill>
              </a:rPr>
              <a:t>Image 8</a:t>
            </a:r>
          </a:p>
        </p:txBody>
      </p:sp>
      <p:sp>
        <p:nvSpPr>
          <p:cNvPr id="23" name="TextBox 22"/>
          <p:cNvSpPr txBox="1"/>
          <p:nvPr/>
        </p:nvSpPr>
        <p:spPr>
          <a:xfrm>
            <a:off x="7763326" y="2589948"/>
            <a:ext cx="954593" cy="246221"/>
          </a:xfrm>
          <a:prstGeom prst="rect">
            <a:avLst/>
          </a:prstGeom>
          <a:noFill/>
        </p:spPr>
        <p:txBody>
          <a:bodyPr wrap="square" rtlCol="0">
            <a:spAutoFit/>
          </a:bodyPr>
          <a:lstStyle/>
          <a:p>
            <a:r>
              <a:rPr lang="en-US" sz="1000" dirty="0">
                <a:solidFill>
                  <a:schemeClr val="bg1">
                    <a:lumMod val="75000"/>
                  </a:schemeClr>
                </a:solidFill>
              </a:rPr>
              <a:t>Image 9</a:t>
            </a:r>
          </a:p>
        </p:txBody>
      </p:sp>
      <p:sp>
        <p:nvSpPr>
          <p:cNvPr id="24" name="TextBox 23"/>
          <p:cNvSpPr txBox="1"/>
          <p:nvPr/>
        </p:nvSpPr>
        <p:spPr>
          <a:xfrm>
            <a:off x="11314914" y="2589947"/>
            <a:ext cx="731520" cy="246221"/>
          </a:xfrm>
          <a:prstGeom prst="rect">
            <a:avLst/>
          </a:prstGeom>
          <a:noFill/>
        </p:spPr>
        <p:txBody>
          <a:bodyPr wrap="square" rtlCol="0">
            <a:spAutoFit/>
          </a:bodyPr>
          <a:lstStyle/>
          <a:p>
            <a:r>
              <a:rPr lang="en-US" sz="1000" dirty="0">
                <a:solidFill>
                  <a:schemeClr val="bg1">
                    <a:lumMod val="75000"/>
                  </a:schemeClr>
                </a:solidFill>
              </a:rPr>
              <a:t>Image 10</a:t>
            </a:r>
          </a:p>
        </p:txBody>
      </p:sp>
      <p:sp>
        <p:nvSpPr>
          <p:cNvPr id="25" name="TextBox 24"/>
          <p:cNvSpPr txBox="1"/>
          <p:nvPr/>
        </p:nvSpPr>
        <p:spPr>
          <a:xfrm>
            <a:off x="1764131" y="2270323"/>
            <a:ext cx="1463040" cy="523220"/>
          </a:xfrm>
          <a:prstGeom prst="rect">
            <a:avLst/>
          </a:prstGeom>
          <a:noFill/>
        </p:spPr>
        <p:txBody>
          <a:bodyPr wrap="square" rtlCol="0">
            <a:spAutoFit/>
          </a:bodyPr>
          <a:lstStyle/>
          <a:p>
            <a:pPr algn="ctr"/>
            <a:r>
              <a:rPr lang="en-US" sz="2800" dirty="0">
                <a:solidFill>
                  <a:srgbClr val="0066FF"/>
                </a:solidFill>
                <a:latin typeface="+mn-lt"/>
              </a:rPr>
              <a:t>inkjet</a:t>
            </a:r>
          </a:p>
        </p:txBody>
      </p:sp>
      <p:sp>
        <p:nvSpPr>
          <p:cNvPr id="26" name="TextBox 25"/>
          <p:cNvSpPr txBox="1"/>
          <p:nvPr/>
        </p:nvSpPr>
        <p:spPr>
          <a:xfrm>
            <a:off x="5773066" y="2270323"/>
            <a:ext cx="1554480" cy="523220"/>
          </a:xfrm>
          <a:prstGeom prst="rect">
            <a:avLst/>
          </a:prstGeom>
          <a:noFill/>
        </p:spPr>
        <p:txBody>
          <a:bodyPr wrap="square" rtlCol="0">
            <a:spAutoFit/>
          </a:bodyPr>
          <a:lstStyle/>
          <a:p>
            <a:pPr algn="ctr"/>
            <a:r>
              <a:rPr lang="en-US" sz="2800" dirty="0">
                <a:solidFill>
                  <a:srgbClr val="0066FF"/>
                </a:solidFill>
                <a:latin typeface="+mn-lt"/>
              </a:rPr>
              <a:t>laser</a:t>
            </a:r>
          </a:p>
        </p:txBody>
      </p:sp>
      <p:sp>
        <p:nvSpPr>
          <p:cNvPr id="27" name="TextBox 26"/>
          <p:cNvSpPr txBox="1"/>
          <p:nvPr/>
        </p:nvSpPr>
        <p:spPr>
          <a:xfrm>
            <a:off x="9639263" y="2270323"/>
            <a:ext cx="1645920" cy="523220"/>
          </a:xfrm>
          <a:prstGeom prst="rect">
            <a:avLst/>
          </a:prstGeom>
          <a:noFill/>
        </p:spPr>
        <p:txBody>
          <a:bodyPr wrap="square" rtlCol="0">
            <a:spAutoFit/>
          </a:bodyPr>
          <a:lstStyle/>
          <a:p>
            <a:pPr algn="ctr"/>
            <a:r>
              <a:rPr lang="en-US" sz="2800" dirty="0">
                <a:solidFill>
                  <a:srgbClr val="0066FF"/>
                </a:solidFill>
                <a:latin typeface="+mn-lt"/>
              </a:rPr>
              <a:t>extrusion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38200" y="365126"/>
            <a:ext cx="10515600" cy="874850"/>
          </a:xfrm>
          <a:prstGeom prst="rect">
            <a:avLst/>
          </a:prstGeom>
          <a:noFill/>
          <a:ln>
            <a:noFill/>
          </a:ln>
        </p:spPr>
        <p:txBody>
          <a:bodyPr lIns="91425" tIns="45700" rIns="91425" bIns="45700" anchor="t" anchorCtr="0">
            <a:noAutofit/>
          </a:bodyPr>
          <a:lstStyle/>
          <a:p>
            <a:pPr marL="0" marR="0" lvl="0" indent="0" algn="l" rtl="0">
              <a:spcBef>
                <a:spcPts val="0"/>
              </a:spcBef>
              <a:buClr>
                <a:schemeClr val="lt2"/>
              </a:buClr>
              <a:buSzPct val="25000"/>
              <a:buFont typeface="Questrial"/>
              <a:buNone/>
            </a:pPr>
            <a:r>
              <a:rPr lang="en-US" sz="4200" b="0" i="0" u="none" strike="noStrike" cap="none" dirty="0">
                <a:latin typeface="Arial" charset="0"/>
                <a:ea typeface="Arial" charset="0"/>
                <a:cs typeface="Arial" charset="0"/>
                <a:sym typeface="Questrial"/>
              </a:rPr>
              <a:t>Types of </a:t>
            </a:r>
            <a:r>
              <a:rPr lang="en-US" dirty="0" err="1">
                <a:latin typeface="Arial" charset="0"/>
                <a:ea typeface="Arial" charset="0"/>
                <a:cs typeface="Arial" charset="0"/>
              </a:rPr>
              <a:t>b</a:t>
            </a:r>
            <a:r>
              <a:rPr lang="en-US" sz="4200" b="0" i="0" u="none" strike="noStrike" cap="none" dirty="0" err="1">
                <a:latin typeface="Arial" charset="0"/>
                <a:ea typeface="Arial" charset="0"/>
                <a:cs typeface="Arial" charset="0"/>
                <a:sym typeface="Questrial"/>
              </a:rPr>
              <a:t>ioprinters</a:t>
            </a:r>
            <a:r>
              <a:rPr lang="en-US" sz="4200" b="0" i="0" u="none" strike="noStrike" cap="none" dirty="0">
                <a:latin typeface="Arial" charset="0"/>
                <a:ea typeface="Arial" charset="0"/>
                <a:cs typeface="Arial" charset="0"/>
                <a:sym typeface="Questrial"/>
              </a:rPr>
              <a:t>: </a:t>
            </a:r>
            <a:r>
              <a:rPr lang="en-US" sz="4200" b="0" i="0" u="none" strike="noStrike" cap="none" dirty="0">
                <a:solidFill>
                  <a:srgbClr val="FF0000"/>
                </a:solidFill>
                <a:latin typeface="Arial" charset="0"/>
                <a:ea typeface="Arial" charset="0"/>
                <a:cs typeface="Arial" charset="0"/>
                <a:sym typeface="Questrial"/>
              </a:rPr>
              <a:t>Inkjet</a:t>
            </a:r>
          </a:p>
        </p:txBody>
      </p:sp>
      <p:sp>
        <p:nvSpPr>
          <p:cNvPr id="205" name="Shape 205"/>
          <p:cNvSpPr txBox="1">
            <a:spLocks noGrp="1"/>
          </p:cNvSpPr>
          <p:nvPr>
            <p:ph idx="1"/>
          </p:nvPr>
        </p:nvSpPr>
        <p:spPr>
          <a:xfrm>
            <a:off x="567780" y="1719949"/>
            <a:ext cx="8946600" cy="4746723"/>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rgbClr val="86D1D8"/>
              </a:buClr>
              <a:buSzPct val="80000"/>
              <a:buFont typeface="Noto Sans Symbols"/>
              <a:buChar char="▶"/>
            </a:pPr>
            <a:r>
              <a:rPr lang="en-US" sz="3200" dirty="0">
                <a:latin typeface="Arial" charset="0"/>
                <a:ea typeface="Arial" charset="0"/>
                <a:cs typeface="Arial" charset="0"/>
              </a:rPr>
              <a:t>Analogy: inkjet printer</a:t>
            </a:r>
          </a:p>
          <a:p>
            <a:pPr marR="0" lvl="1" algn="l" rtl="0">
              <a:lnSpc>
                <a:spcPct val="150000"/>
              </a:lnSpc>
              <a:spcBef>
                <a:spcPts val="0"/>
              </a:spcBef>
              <a:spcAft>
                <a:spcPts val="0"/>
              </a:spcAft>
              <a:buClr>
                <a:srgbClr val="86D1D8"/>
              </a:buClr>
              <a:buSzPct val="79999"/>
              <a:buFont typeface="Noto Sans Symbols"/>
              <a:buChar char="▶"/>
            </a:pPr>
            <a:endParaRPr lang="en-US" sz="2800" dirty="0">
              <a:latin typeface="Arial" charset="0"/>
              <a:ea typeface="Arial" charset="0"/>
              <a:cs typeface="Arial" charset="0"/>
            </a:endParaRPr>
          </a:p>
          <a:p>
            <a:pPr marL="342900" marR="0" lvl="0" indent="-342900" algn="l" rtl="0">
              <a:spcBef>
                <a:spcPts val="1000"/>
              </a:spcBef>
              <a:spcAft>
                <a:spcPts val="0"/>
              </a:spcAft>
              <a:buClr>
                <a:srgbClr val="86D1D8"/>
              </a:buClr>
              <a:buSzPct val="80000"/>
              <a:buFont typeface="Noto Sans Symbols"/>
              <a:buChar char="▶"/>
            </a:pPr>
            <a:r>
              <a:rPr lang="en-US" sz="3200" b="0" i="0" u="none" strike="noStrike" cap="none" dirty="0">
                <a:latin typeface="Arial" charset="0"/>
                <a:ea typeface="Arial" charset="0"/>
                <a:cs typeface="Arial" charset="0"/>
                <a:sym typeface="Questrial"/>
              </a:rPr>
              <a:t>Limitations</a:t>
            </a:r>
          </a:p>
          <a:p>
            <a:pPr marL="742950" marR="0" lvl="1" indent="-285750" algn="l" rtl="0">
              <a:spcBef>
                <a:spcPts val="1000"/>
              </a:spcBef>
              <a:spcAft>
                <a:spcPts val="0"/>
              </a:spcAft>
              <a:buClr>
                <a:srgbClr val="86D1D8"/>
              </a:buClr>
              <a:buSzPct val="79999"/>
              <a:buFont typeface="Noto Sans Symbols"/>
              <a:buChar char="▶"/>
            </a:pPr>
            <a:r>
              <a:rPr lang="en-US" sz="2800" dirty="0">
                <a:latin typeface="Arial" charset="0"/>
                <a:ea typeface="Arial" charset="0"/>
                <a:cs typeface="Arial" charset="0"/>
                <a:sym typeface="Questrial"/>
              </a:rPr>
              <a:t>L</a:t>
            </a:r>
            <a:r>
              <a:rPr lang="en-US" sz="2800" b="0" i="0" u="none" strike="noStrike" cap="none" dirty="0">
                <a:latin typeface="Arial" charset="0"/>
                <a:ea typeface="Arial" charset="0"/>
                <a:cs typeface="Arial" charset="0"/>
                <a:sym typeface="Questrial"/>
              </a:rPr>
              <a:t>ow viscosity </a:t>
            </a:r>
          </a:p>
          <a:p>
            <a:pPr marL="742950" marR="0" lvl="1" indent="-285750" algn="l" rtl="0">
              <a:spcBef>
                <a:spcPts val="1000"/>
              </a:spcBef>
              <a:spcAft>
                <a:spcPts val="0"/>
              </a:spcAft>
              <a:buClr>
                <a:srgbClr val="86D1D8"/>
              </a:buClr>
              <a:buSzPct val="79999"/>
              <a:buFont typeface="Noto Sans Symbols"/>
              <a:buChar char="▶"/>
            </a:pPr>
            <a:r>
              <a:rPr lang="en-US" sz="2800" b="0" i="0" u="none" strike="noStrike" cap="none" dirty="0">
                <a:latin typeface="Arial" charset="0"/>
                <a:ea typeface="Arial" charset="0"/>
                <a:cs typeface="Arial" charset="0"/>
                <a:sym typeface="Questrial"/>
              </a:rPr>
              <a:t>Bio-ink must solidify</a:t>
            </a:r>
          </a:p>
          <a:p>
            <a:pPr marL="742950" marR="0" lvl="1" indent="-285750" algn="l" rtl="0">
              <a:spcBef>
                <a:spcPts val="1000"/>
              </a:spcBef>
              <a:spcAft>
                <a:spcPts val="0"/>
              </a:spcAft>
              <a:buClr>
                <a:srgbClr val="86D1D8"/>
              </a:buClr>
              <a:buSzPct val="79999"/>
              <a:buFont typeface="Noto Sans Symbols"/>
              <a:buChar char="▶"/>
            </a:pPr>
            <a:r>
              <a:rPr lang="en-US" sz="2800" dirty="0">
                <a:latin typeface="Arial" charset="0"/>
                <a:ea typeface="Arial" charset="0"/>
                <a:cs typeface="Arial" charset="0"/>
                <a:sym typeface="Questrial"/>
              </a:rPr>
              <a:t>C</a:t>
            </a:r>
            <a:r>
              <a:rPr lang="en-US" sz="2800" b="0" i="0" u="none" strike="noStrike" cap="none" dirty="0">
                <a:latin typeface="Arial" charset="0"/>
                <a:ea typeface="Arial" charset="0"/>
                <a:cs typeface="Arial" charset="0"/>
                <a:sym typeface="Questrial"/>
              </a:rPr>
              <a:t>ell densities</a:t>
            </a:r>
          </a:p>
          <a:p>
            <a:pPr marL="742950" marR="0" lvl="1" indent="-285750" algn="l" rtl="0">
              <a:spcBef>
                <a:spcPts val="1000"/>
              </a:spcBef>
              <a:spcAft>
                <a:spcPts val="0"/>
              </a:spcAft>
              <a:buClr>
                <a:srgbClr val="86D1D8"/>
              </a:buClr>
              <a:buSzPct val="79999"/>
              <a:buFont typeface="Noto Sans Symbols"/>
              <a:buChar char="▶"/>
            </a:pPr>
            <a:endParaRPr lang="en-US" sz="2800" b="0" i="0" u="none" strike="noStrike" cap="none" dirty="0">
              <a:latin typeface="Arial" charset="0"/>
              <a:ea typeface="Arial" charset="0"/>
              <a:cs typeface="Arial" charset="0"/>
              <a:sym typeface="Questrial"/>
            </a:endParaRPr>
          </a:p>
          <a:p>
            <a:pPr lvl="0" rtl="0">
              <a:spcBef>
                <a:spcPts val="0"/>
              </a:spcBef>
              <a:buClr>
                <a:srgbClr val="86D1D8"/>
              </a:buClr>
              <a:buSzPct val="80000"/>
              <a:buFont typeface="Noto Sans Symbols"/>
              <a:buChar char="▶"/>
            </a:pPr>
            <a:r>
              <a:rPr lang="en-US" sz="3200" dirty="0">
                <a:latin typeface="Arial" charset="0"/>
                <a:ea typeface="Arial" charset="0"/>
                <a:cs typeface="Arial" charset="0"/>
              </a:rPr>
              <a:t>Best application = quickly creating skin grafts</a:t>
            </a:r>
          </a:p>
        </p:txBody>
      </p:sp>
      <p:grpSp>
        <p:nvGrpSpPr>
          <p:cNvPr id="14" name="Group 13"/>
          <p:cNvGrpSpPr/>
          <p:nvPr/>
        </p:nvGrpSpPr>
        <p:grpSpPr>
          <a:xfrm>
            <a:off x="7231498" y="1719949"/>
            <a:ext cx="4122302" cy="3320401"/>
            <a:chOff x="525633" y="2892049"/>
            <a:chExt cx="4122302" cy="3320401"/>
          </a:xfrm>
        </p:grpSpPr>
        <p:grpSp>
          <p:nvGrpSpPr>
            <p:cNvPr id="15" name="Group 14"/>
            <p:cNvGrpSpPr/>
            <p:nvPr/>
          </p:nvGrpSpPr>
          <p:grpSpPr>
            <a:xfrm>
              <a:off x="525633" y="2892049"/>
              <a:ext cx="4122302" cy="3320401"/>
              <a:chOff x="525633" y="2892049"/>
              <a:chExt cx="4122302" cy="3320401"/>
            </a:xfrm>
          </p:grpSpPr>
          <p:pic>
            <p:nvPicPr>
              <p:cNvPr id="17" name="Shape 196"/>
              <p:cNvPicPr preferRelativeResize="0"/>
              <p:nvPr/>
            </p:nvPicPr>
            <p:blipFill rotWithShape="1">
              <a:blip r:embed="rId3">
                <a:alphaModFix/>
              </a:blip>
              <a:srcRect l="-30" t="-89" r="61877" b="90"/>
              <a:stretch/>
            </p:blipFill>
            <p:spPr>
              <a:xfrm>
                <a:off x="525633" y="2892050"/>
                <a:ext cx="4122300" cy="332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p:cNvSpPr txBox="1"/>
              <p:nvPr/>
            </p:nvSpPr>
            <p:spPr>
              <a:xfrm>
                <a:off x="2808515" y="2892049"/>
                <a:ext cx="1839420" cy="3025425"/>
              </a:xfrm>
              <a:prstGeom prst="rect">
                <a:avLst/>
              </a:prstGeom>
              <a:solidFill>
                <a:schemeClr val="bg1"/>
              </a:solidFill>
            </p:spPr>
            <p:txBody>
              <a:bodyPr wrap="square" rtlCol="0">
                <a:spAutoFit/>
              </a:bodyPr>
              <a:lstStyle/>
              <a:p>
                <a:endParaRPr lang="en-US" dirty="0"/>
              </a:p>
            </p:txBody>
          </p:sp>
          <p:sp>
            <p:nvSpPr>
              <p:cNvPr id="19" name="TextBox 18"/>
              <p:cNvSpPr txBox="1"/>
              <p:nvPr/>
            </p:nvSpPr>
            <p:spPr>
              <a:xfrm>
                <a:off x="1807365" y="3344613"/>
                <a:ext cx="1271450" cy="2433808"/>
              </a:xfrm>
              <a:prstGeom prst="rect">
                <a:avLst/>
              </a:prstGeom>
              <a:solidFill>
                <a:schemeClr val="bg1"/>
              </a:solidFill>
            </p:spPr>
            <p:txBody>
              <a:bodyPr wrap="square" rtlCol="0">
                <a:spAutoFit/>
              </a:bodyPr>
              <a:lstStyle/>
              <a:p>
                <a:endParaRPr lang="en-US" dirty="0"/>
              </a:p>
            </p:txBody>
          </p:sp>
          <p:sp>
            <p:nvSpPr>
              <p:cNvPr id="20" name="TextBox 19"/>
              <p:cNvSpPr txBox="1"/>
              <p:nvPr/>
            </p:nvSpPr>
            <p:spPr>
              <a:xfrm>
                <a:off x="1685442" y="4202415"/>
                <a:ext cx="365592" cy="1675870"/>
              </a:xfrm>
              <a:prstGeom prst="rect">
                <a:avLst/>
              </a:prstGeom>
              <a:solidFill>
                <a:schemeClr val="bg1"/>
              </a:solidFill>
            </p:spPr>
            <p:txBody>
              <a:bodyPr wrap="square" rtlCol="0">
                <a:spAutoFit/>
              </a:bodyPr>
              <a:lstStyle/>
              <a:p>
                <a:endParaRPr lang="en-US" dirty="0"/>
              </a:p>
            </p:txBody>
          </p:sp>
          <p:sp>
            <p:nvSpPr>
              <p:cNvPr id="21" name="TextBox 20"/>
              <p:cNvSpPr txBox="1"/>
              <p:nvPr/>
            </p:nvSpPr>
            <p:spPr>
              <a:xfrm>
                <a:off x="1576582" y="5021029"/>
                <a:ext cx="106596" cy="805010"/>
              </a:xfrm>
              <a:prstGeom prst="rect">
                <a:avLst/>
              </a:prstGeom>
              <a:solidFill>
                <a:schemeClr val="bg1"/>
              </a:solidFill>
            </p:spPr>
            <p:txBody>
              <a:bodyPr wrap="square" rtlCol="0">
                <a:spAutoFit/>
              </a:bodyPr>
              <a:lstStyle/>
              <a:p>
                <a:endParaRPr lang="en-US" dirty="0"/>
              </a:p>
            </p:txBody>
          </p:sp>
          <p:sp>
            <p:nvSpPr>
              <p:cNvPr id="22" name="TextBox 21"/>
              <p:cNvSpPr txBox="1"/>
              <p:nvPr/>
            </p:nvSpPr>
            <p:spPr>
              <a:xfrm>
                <a:off x="1511267" y="5384345"/>
                <a:ext cx="129498" cy="454752"/>
              </a:xfrm>
              <a:prstGeom prst="rect">
                <a:avLst/>
              </a:prstGeom>
              <a:solidFill>
                <a:schemeClr val="bg1"/>
              </a:solidFill>
            </p:spPr>
            <p:txBody>
              <a:bodyPr wrap="square" rtlCol="0">
                <a:spAutoFit/>
              </a:bodyPr>
              <a:lstStyle/>
              <a:p>
                <a:endParaRPr lang="en-US" dirty="0"/>
              </a:p>
            </p:txBody>
          </p:sp>
        </p:grpSp>
        <p:sp>
          <p:nvSpPr>
            <p:cNvPr id="16" name="TextBox 15"/>
            <p:cNvSpPr txBox="1"/>
            <p:nvPr/>
          </p:nvSpPr>
          <p:spPr>
            <a:xfrm>
              <a:off x="1276141" y="2892050"/>
              <a:ext cx="1802674" cy="276999"/>
            </a:xfrm>
            <a:prstGeom prst="rect">
              <a:avLst/>
            </a:prstGeom>
            <a:solidFill>
              <a:schemeClr val="bg1"/>
            </a:solidFill>
          </p:spPr>
          <p:txBody>
            <a:bodyPr wrap="square" rtlCol="0">
              <a:spAutoFit/>
            </a:bodyPr>
            <a:lstStyle/>
            <a:p>
              <a:r>
                <a:rPr lang="en-US" sz="1200" b="1" dirty="0"/>
                <a:t>Inkjet Bioprinting</a:t>
              </a:r>
            </a:p>
          </p:txBody>
        </p:sp>
      </p:grpSp>
      <p:sp>
        <p:nvSpPr>
          <p:cNvPr id="13" name="TextBox 12"/>
          <p:cNvSpPr txBox="1"/>
          <p:nvPr/>
        </p:nvSpPr>
        <p:spPr>
          <a:xfrm>
            <a:off x="10589744" y="1356852"/>
            <a:ext cx="954593" cy="246221"/>
          </a:xfrm>
          <a:prstGeom prst="rect">
            <a:avLst/>
          </a:prstGeom>
          <a:noFill/>
        </p:spPr>
        <p:txBody>
          <a:bodyPr wrap="square" rtlCol="0">
            <a:spAutoFit/>
          </a:bodyPr>
          <a:lstStyle/>
          <a:p>
            <a:r>
              <a:rPr lang="en-US" sz="1000" dirty="0">
                <a:solidFill>
                  <a:schemeClr val="bg1">
                    <a:lumMod val="75000"/>
                  </a:schemeClr>
                </a:solidFill>
              </a:rPr>
              <a:t>Image 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Effect transition="in" filter="fade">
                                      <p:cBhvr>
                                        <p:cTn id="7" dur="500"/>
                                        <p:tgtEl>
                                          <p:spTgt spid="2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xEl>
                                              <p:pRg st="2" end="2"/>
                                            </p:txEl>
                                          </p:spTgt>
                                        </p:tgtEl>
                                        <p:attrNameLst>
                                          <p:attrName>style.visibility</p:attrName>
                                        </p:attrNameLst>
                                      </p:cBhvr>
                                      <p:to>
                                        <p:strVal val="visible"/>
                                      </p:to>
                                    </p:set>
                                    <p:animEffect transition="in" filter="fade">
                                      <p:cBhvr>
                                        <p:cTn id="12" dur="500"/>
                                        <p:tgtEl>
                                          <p:spTgt spid="2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
                                            <p:txEl>
                                              <p:pRg st="3" end="3"/>
                                            </p:txEl>
                                          </p:spTgt>
                                        </p:tgtEl>
                                        <p:attrNameLst>
                                          <p:attrName>style.visibility</p:attrName>
                                        </p:attrNameLst>
                                      </p:cBhvr>
                                      <p:to>
                                        <p:strVal val="visible"/>
                                      </p:to>
                                    </p:set>
                                    <p:animEffect transition="in" filter="fade">
                                      <p:cBhvr>
                                        <p:cTn id="17" dur="500"/>
                                        <p:tgtEl>
                                          <p:spTgt spid="20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
                                            <p:txEl>
                                              <p:pRg st="4" end="4"/>
                                            </p:txEl>
                                          </p:spTgt>
                                        </p:tgtEl>
                                        <p:attrNameLst>
                                          <p:attrName>style.visibility</p:attrName>
                                        </p:attrNameLst>
                                      </p:cBhvr>
                                      <p:to>
                                        <p:strVal val="visible"/>
                                      </p:to>
                                    </p:set>
                                    <p:animEffect transition="in" filter="fade">
                                      <p:cBhvr>
                                        <p:cTn id="22" dur="500"/>
                                        <p:tgtEl>
                                          <p:spTgt spid="20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
                                            <p:txEl>
                                              <p:pRg st="5" end="5"/>
                                            </p:txEl>
                                          </p:spTgt>
                                        </p:tgtEl>
                                        <p:attrNameLst>
                                          <p:attrName>style.visibility</p:attrName>
                                        </p:attrNameLst>
                                      </p:cBhvr>
                                      <p:to>
                                        <p:strVal val="visible"/>
                                      </p:to>
                                    </p:set>
                                    <p:animEffect transition="in" filter="fade">
                                      <p:cBhvr>
                                        <p:cTn id="27" dur="500"/>
                                        <p:tgtEl>
                                          <p:spTgt spid="20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
                                            <p:txEl>
                                              <p:pRg st="7" end="7"/>
                                            </p:txEl>
                                          </p:spTgt>
                                        </p:tgtEl>
                                        <p:attrNameLst>
                                          <p:attrName>style.visibility</p:attrName>
                                        </p:attrNameLst>
                                      </p:cBhvr>
                                      <p:to>
                                        <p:strVal val="visible"/>
                                      </p:to>
                                    </p:set>
                                    <p:animEffect transition="in" filter="fade">
                                      <p:cBhvr>
                                        <p:cTn id="32" dur="500"/>
                                        <p:tgtEl>
                                          <p:spTgt spid="2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3" name="TextBox 2"/>
          <p:cNvSpPr txBox="1"/>
          <p:nvPr/>
        </p:nvSpPr>
        <p:spPr>
          <a:xfrm>
            <a:off x="961915" y="2207941"/>
            <a:ext cx="3610086" cy="553998"/>
          </a:xfrm>
          <a:prstGeom prst="rect">
            <a:avLst/>
          </a:prstGeom>
          <a:noFill/>
        </p:spPr>
        <p:txBody>
          <a:bodyPr wrap="square" rtlCol="0">
            <a:spAutoFit/>
          </a:bodyPr>
          <a:lstStyle/>
          <a:p>
            <a:r>
              <a:rPr lang="en-US" sz="3000" dirty="0">
                <a:hlinkClick r:id="rId3"/>
              </a:rPr>
              <a:t>Watch this video</a:t>
            </a:r>
            <a:endParaRPr lang="en-US" sz="3000" dirty="0"/>
          </a:p>
        </p:txBody>
      </p:sp>
      <p:sp>
        <p:nvSpPr>
          <p:cNvPr id="5" name="Shape 204"/>
          <p:cNvSpPr txBox="1">
            <a:spLocks/>
          </p:cNvSpPr>
          <p:nvPr/>
        </p:nvSpPr>
        <p:spPr>
          <a:xfrm>
            <a:off x="838200" y="577161"/>
            <a:ext cx="10515600" cy="874850"/>
          </a:xfrm>
          <a:prstGeom prst="rect">
            <a:avLst/>
          </a:prstGeom>
          <a:noFill/>
          <a:ln>
            <a:noFill/>
          </a:ln>
        </p:spPr>
        <p:txBody>
          <a:bodyPr vert="horz" lIns="91425" tIns="45700" rIns="91425" bIns="457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lt2"/>
              </a:buClr>
              <a:buSzPct val="25000"/>
              <a:buFont typeface="Questrial"/>
              <a:buNone/>
            </a:pPr>
            <a:r>
              <a:rPr lang="en-US" sz="4200" dirty="0">
                <a:latin typeface="Arial" charset="0"/>
                <a:ea typeface="Arial" charset="0"/>
                <a:cs typeface="Arial" charset="0"/>
                <a:sym typeface="Questrial"/>
              </a:rPr>
              <a:t>Types of </a:t>
            </a:r>
            <a:r>
              <a:rPr lang="en-US" dirty="0" err="1">
                <a:latin typeface="Arial" charset="0"/>
                <a:ea typeface="Arial" charset="0"/>
                <a:cs typeface="Arial" charset="0"/>
              </a:rPr>
              <a:t>b</a:t>
            </a:r>
            <a:r>
              <a:rPr lang="en-US" sz="4200" dirty="0" err="1">
                <a:latin typeface="Arial" charset="0"/>
                <a:ea typeface="Arial" charset="0"/>
                <a:cs typeface="Arial" charset="0"/>
                <a:sym typeface="Questrial"/>
              </a:rPr>
              <a:t>ioprinters</a:t>
            </a:r>
            <a:r>
              <a:rPr lang="en-US" sz="4200" dirty="0">
                <a:latin typeface="Arial" charset="0"/>
                <a:ea typeface="Arial" charset="0"/>
                <a:cs typeface="Arial" charset="0"/>
                <a:sym typeface="Questrial"/>
              </a:rPr>
              <a:t>: </a:t>
            </a:r>
            <a:r>
              <a:rPr lang="en-US" sz="4200" dirty="0">
                <a:solidFill>
                  <a:srgbClr val="FF0000"/>
                </a:solidFill>
                <a:latin typeface="Arial" charset="0"/>
                <a:ea typeface="Arial" charset="0"/>
                <a:cs typeface="Arial" charset="0"/>
                <a:sym typeface="Questrial"/>
              </a:rPr>
              <a:t>Inkjet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5160</TotalTime>
  <Words>5359</Words>
  <Application>Microsoft Office PowerPoint</Application>
  <PresentationFormat>Widescreen</PresentationFormat>
  <Paragraphs>428</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Noto Sans Symbols</vt:lpstr>
      <vt:lpstr>Arial</vt:lpstr>
      <vt:lpstr>Calibri</vt:lpstr>
      <vt:lpstr>Calibri Light</vt:lpstr>
      <vt:lpstr>Questrial</vt:lpstr>
      <vt:lpstr>Office Theme</vt:lpstr>
      <vt:lpstr>An Introduction to  3D Bioprinting</vt:lpstr>
      <vt:lpstr>Lesson goals</vt:lpstr>
      <vt:lpstr>Why do we care about 3D bioprinting?</vt:lpstr>
      <vt:lpstr>Bill’s Injuries</vt:lpstr>
      <vt:lpstr>We need your help! </vt:lpstr>
      <vt:lpstr>What is 3D bioprinting?</vt:lpstr>
      <vt:lpstr>We need to learn about the different types of bioprinters!</vt:lpstr>
      <vt:lpstr>Types of bioprinters: Inkjet</vt:lpstr>
      <vt:lpstr>PowerPoint Presentation</vt:lpstr>
      <vt:lpstr>PowerPoint Presentation</vt:lpstr>
      <vt:lpstr>PowerPoint Presentation</vt:lpstr>
      <vt:lpstr>Types of bioprinters: Extrusion</vt:lpstr>
      <vt:lpstr>Types of bioprinters: Extrusion</vt:lpstr>
      <vt:lpstr>Parts of an extrusion bioprinter</vt:lpstr>
      <vt:lpstr>Types of bioprinters: Summary</vt:lpstr>
      <vt:lpstr>Basics of tissue engineering design: 5 Steps</vt:lpstr>
      <vt:lpstr>Determine cell types</vt:lpstr>
      <vt:lpstr>Determine biomaterial types</vt:lpstr>
      <vt:lpstr>Cell survival during printing</vt:lpstr>
      <vt:lpstr>Applications of 3D bioprinting</vt:lpstr>
      <vt:lpstr>Applications</vt:lpstr>
      <vt:lpstr>Limitations</vt:lpstr>
      <vt:lpstr>Lesson Goals: Summary</vt:lpstr>
      <vt:lpstr>Activity Instructions</vt:lpstr>
      <vt:lpstr>Mock 3D Bioprinter Instructions for Use</vt:lpstr>
      <vt:lpstr>Engineering Sketch</vt:lpstr>
      <vt:lpstr>Bill’s Injuries</vt:lpstr>
      <vt:lpstr>Image Source/Rights</vt:lpstr>
      <vt:lpstr>Image Source/Rights</vt:lpstr>
      <vt:lpstr>Image Source/Rights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3D Bioprinting</dc:title>
  <dc:creator>Denise Carlson</dc:creator>
  <cp:lastModifiedBy>Ariana Morales Garcia</cp:lastModifiedBy>
  <cp:revision>185</cp:revision>
  <dcterms:modified xsi:type="dcterms:W3CDTF">2023-06-08T14:42:47Z</dcterms:modified>
</cp:coreProperties>
</file>