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6" autoAdjust="0"/>
    <p:restoredTop sz="89151" autoAdjust="0"/>
  </p:normalViewPr>
  <p:slideViewPr>
    <p:cSldViewPr>
      <p:cViewPr varScale="1">
        <p:scale>
          <a:sx n="67" d="100"/>
          <a:sy n="67" d="100"/>
        </p:scale>
        <p:origin x="8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9F3009C-6076-413F-9183-609F3AF13E11}" type="datetimeFigureOut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5979D2-781A-4DAC-9483-55B831802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27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Bioelectricity </a:t>
            </a:r>
            <a:r>
              <a:rPr lang="en-US" altLang="en-US" dirty="0" smtClean="0"/>
              <a:t>and Cardiac </a:t>
            </a:r>
            <a:r>
              <a:rPr lang="en-US" altLang="en-US" dirty="0" smtClean="0"/>
              <a:t>Function Presentation &gt; </a:t>
            </a:r>
            <a:r>
              <a:rPr lang="en-US" altLang="en-US" dirty="0" smtClean="0"/>
              <a:t>The Strongest Pump of All lesson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&gt;</a:t>
            </a:r>
            <a:r>
              <a:rPr lang="en-US" altLang="en-US" dirty="0" smtClean="0"/>
              <a:t>TeachEngineering.org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///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Image</a:t>
            </a:r>
            <a:r>
              <a:rPr lang="en-US" altLang="en-US" baseline="0" dirty="0" smtClean="0"/>
              <a:t> source (human heart): </a:t>
            </a:r>
            <a:r>
              <a:rPr lang="en-US" dirty="0" smtClean="0"/>
              <a:t>Image</a:t>
            </a:r>
            <a:r>
              <a:rPr lang="en-US" baseline="0" dirty="0" smtClean="0"/>
              <a:t> source: http://www.thebakkan.org/education/</a:t>
            </a: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499DAF-66A7-4CE9-A39B-A90719D0A69C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178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</a:t>
            </a:r>
            <a:r>
              <a:rPr lang="en-US" baseline="0" dirty="0" smtClean="0"/>
              <a:t> (human heart diagram labeled): </a:t>
            </a:r>
            <a:r>
              <a:rPr lang="en-US" baseline="0" dirty="0" err="1" smtClean="0"/>
              <a:t>ClipArtHut</a:t>
            </a:r>
            <a:r>
              <a:rPr lang="en-US" baseline="0" dirty="0" smtClean="0"/>
              <a:t> (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online collection of FREE to use clipart)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 smtClean="0"/>
              <a:t>http://www.cliparthut.com/human-heart-diagram-clipart-CbZTyW.html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1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</a:t>
            </a:r>
            <a:r>
              <a:rPr lang="en-US" baseline="0" dirty="0" smtClean="0"/>
              <a:t> source (EDP graphic): http://www.doe.mass.edu/frameworks/scitech/2001/standards/strand4.html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90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</a:t>
            </a:r>
            <a:r>
              <a:rPr lang="en-US" baseline="0" dirty="0" smtClean="0"/>
              <a:t> source (EDP graphic): http://www.doe.mass.edu/frameworks/scitech/2001/standards/strand4.html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90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Image</a:t>
            </a:r>
            <a:r>
              <a:rPr lang="en-US" altLang="en-US" baseline="0" dirty="0" smtClean="0"/>
              <a:t> source (human heart): </a:t>
            </a:r>
            <a:r>
              <a:rPr lang="en-US" dirty="0" smtClean="0"/>
              <a:t>Image</a:t>
            </a:r>
            <a:r>
              <a:rPr lang="en-US" baseline="0" dirty="0" smtClean="0"/>
              <a:t> source: http://www.thebakkan.org/education/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Image</a:t>
            </a:r>
            <a:r>
              <a:rPr lang="en-US" altLang="en-US" baseline="0" dirty="0" smtClean="0"/>
              <a:t> source (human heart drawing): C. Kane from http://www.cliparthut.com/human-heart-clipart-RISJxi.html (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online collection of FREE to use clipart)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78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(green</a:t>
            </a:r>
            <a:r>
              <a:rPr lang="en-US" baseline="0" dirty="0" smtClean="0"/>
              <a:t> water balloon) </a:t>
            </a:r>
            <a:r>
              <a:rPr lang="en-US" dirty="0" smtClean="0"/>
              <a:t>Christoph, </a:t>
            </a:r>
            <a:r>
              <a:rPr lang="en-US" dirty="0" err="1" smtClean="0"/>
              <a:t>Pixabay</a:t>
            </a:r>
            <a:r>
              <a:rPr lang="en-US" baseline="0" dirty="0" smtClean="0"/>
              <a:t> (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CC0 Public Domain</a:t>
            </a:r>
            <a:r>
              <a:rPr lang="en-US" baseline="0" dirty="0" smtClean="0"/>
              <a:t>) https://pixabay.com/en/water-balloon-water-bomb-shot-523966/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1A387-D684-45D7-A298-95C4DFA2B8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2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www.utpb.edu/courses/.../qrs_complex.htm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1A387-D684-45D7-A298-95C4DFA2B8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81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 (person</a:t>
            </a:r>
            <a:r>
              <a:rPr lang="en-US" baseline="0" dirty="0" smtClean="0"/>
              <a:t> with hand over heart): </a:t>
            </a:r>
            <a:r>
              <a:rPr lang="en-US" baseline="0" dirty="0" err="1" smtClean="0"/>
              <a:t>geralt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Pixabay</a:t>
            </a:r>
            <a:r>
              <a:rPr lang="en-US" baseline="0" dirty="0" smtClean="0"/>
              <a:t> (CC0 public domain) https://pixabay.com/en/body-upper-body-hand-t-shirt-keep-116585/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979D2-781A-4DAC-9483-55B8318027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82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 (cardiac pacemaker):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olafpictures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Pixabay</a:t>
            </a:r>
            <a:r>
              <a:rPr lang="en-US" baseline="0" dirty="0" smtClean="0"/>
              <a:t> (CC0 public domain) https://pixabay.com/en/pacemaker-medical-implant-heart-1755727/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1A387-D684-45D7-A298-95C4DFA2B8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0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>
                <a:effectLst/>
              </a:defRPr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B280-DF58-43F2-B5A7-30D3B5643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25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BEE2-BF49-47D9-B32D-B6B77458A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10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6FF6F-66AB-4A0A-AB5A-B3AB3DAE3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764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CDF73-0D01-47E5-BFF2-D4D1983D5C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54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F70C3-09D1-415F-9F74-8E6453628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37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F7F93-F88E-4CA4-9BAC-4365D895F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01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AC7EA-2F9E-434D-B0CD-4A9C4A34C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48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FD8E8-8FD9-4EDD-83F2-CAFF4EF516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63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BD6FC-CF65-4E44-B744-1A0E76029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36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6497B-A020-46C2-8AB8-9035F8EAB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1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23CEA-250A-4DAE-986B-EB27F1C15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47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18146-A6C2-40D3-8F44-F3992F2FE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18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41158" y="367190"/>
            <a:ext cx="8458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Bioelectricity and </a:t>
            </a:r>
            <a:r>
              <a:rPr lang="en-US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 Function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4600" y="6096000"/>
            <a:ext cx="64008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Segoe Print" panose="02000600000000000000" pitchFamily="2" charset="0"/>
              </a:rPr>
              <a:t>The Strongest Pump of All</a:t>
            </a:r>
            <a:endParaRPr lang="en-US" altLang="en-US" sz="2800" dirty="0" smtClean="0">
              <a:latin typeface="Segoe Print" panose="02000600000000000000" pitchFamily="2" charset="0"/>
            </a:endParaRPr>
          </a:p>
        </p:txBody>
      </p:sp>
      <p:pic>
        <p:nvPicPr>
          <p:cNvPr id="5" name="Picture 4" descr="heart-t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2743200"/>
            <a:ext cx="4800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What makes your heart pump?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Your heart works off an electrical current</a:t>
            </a:r>
          </a:p>
          <a:p>
            <a:pPr eaLnBrk="1" hangingPunct="1">
              <a:defRPr/>
            </a:pPr>
            <a:r>
              <a:rPr lang="en-US" altLang="en-US" dirty="0" smtClean="0"/>
              <a:t>This </a:t>
            </a:r>
            <a:r>
              <a:rPr lang="en-US" altLang="en-US" dirty="0" smtClean="0"/>
              <a:t>current is produced by your body</a:t>
            </a:r>
          </a:p>
          <a:p>
            <a:pPr eaLnBrk="1" hangingPunct="1">
              <a:defRPr/>
            </a:pPr>
            <a:r>
              <a:rPr lang="en-US" altLang="en-US" dirty="0" smtClean="0"/>
              <a:t>…</a:t>
            </a:r>
            <a:r>
              <a:rPr lang="en-US" altLang="en-US" dirty="0" smtClean="0"/>
              <a:t>somewhat like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a </a:t>
            </a:r>
            <a:r>
              <a:rPr lang="en-US" altLang="en-US" dirty="0" smtClean="0"/>
              <a:t>water pump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that </a:t>
            </a:r>
            <a:r>
              <a:rPr lang="en-US" altLang="en-US" dirty="0" smtClean="0"/>
              <a:t>is powered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by </a:t>
            </a:r>
            <a:r>
              <a:rPr lang="en-US" altLang="en-US" dirty="0" smtClean="0"/>
              <a:t>electricity</a:t>
            </a:r>
          </a:p>
        </p:txBody>
      </p:sp>
      <p:pic>
        <p:nvPicPr>
          <p:cNvPr id="4" name="Picture 3" descr="heart-tou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43" r="6261"/>
          <a:stretch/>
        </p:blipFill>
        <p:spPr bwMode="auto">
          <a:xfrm>
            <a:off x="4191000" y="3048000"/>
            <a:ext cx="4038600" cy="348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Diffusion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49530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Potassium and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	 sodium ions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Each has a +1 charge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They move across the cell’s membrane through diffusion</a:t>
            </a:r>
          </a:p>
        </p:txBody>
      </p:sp>
      <p:pic>
        <p:nvPicPr>
          <p:cNvPr id="15364" name="Picture 4" descr="diffu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47800"/>
            <a:ext cx="38100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00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6" b="10063"/>
          <a:stretch>
            <a:fillRect/>
          </a:stretch>
        </p:blipFill>
        <p:spPr bwMode="auto">
          <a:xfrm>
            <a:off x="4876800" y="4419600"/>
            <a:ext cx="4038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Generating Action Potentials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The diffusion of the Na+ and K+ ions generates an electrical current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These are the same ions, or electrolytes, in Gatorade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This is the science behind why Gatorade can be helpful for high-performance athletes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What do action potentials do?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Give your body the ability to send messages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These electrical messages are sent throughout the body to tell muscles to contract and relax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Without the varying concentrations of the ions, your cells could not send these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Action Potentials in </a:t>
            </a:r>
            <a:r>
              <a:rPr lang="en-US" altLang="en-US" dirty="0" smtClean="0"/>
              <a:t>the Heart</a:t>
            </a:r>
            <a:endParaRPr lang="en-US" alt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4495800"/>
            <a:ext cx="80010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Millions of cells in your heart do this at once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Creates </a:t>
            </a:r>
            <a:r>
              <a:rPr lang="en-US" altLang="en-US" sz="2800" dirty="0" smtClean="0"/>
              <a:t>a current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Occurs </a:t>
            </a:r>
            <a:r>
              <a:rPr lang="en-US" altLang="en-US" sz="2800" dirty="0" smtClean="0"/>
              <a:t>first in SA node of the heart, at the top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Goes </a:t>
            </a:r>
            <a:r>
              <a:rPr lang="en-US" altLang="en-US" sz="2800" dirty="0" smtClean="0"/>
              <a:t>to the bottom of your heart to pump blood to your body</a:t>
            </a:r>
          </a:p>
        </p:txBody>
      </p:sp>
      <p:pic>
        <p:nvPicPr>
          <p:cNvPr id="4" name="Picture 4" descr="Electrocardiography Part I: Cardiac Electrophysiology &amp; The Electrocardiogram The Cardiac Conduction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9"/>
          <a:stretch>
            <a:fillRect/>
          </a:stretch>
        </p:blipFill>
        <p:spPr bwMode="auto">
          <a:xfrm>
            <a:off x="955675" y="1259910"/>
            <a:ext cx="7232650" cy="3007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RECAP: </a:t>
            </a:r>
            <a:r>
              <a:rPr lang="en-US" altLang="en-US" dirty="0" smtClean="0"/>
              <a:t>How </a:t>
            </a:r>
            <a:r>
              <a:rPr lang="en-US" altLang="en-US" dirty="0"/>
              <a:t>the heart pumps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820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dirty="0"/>
              <a:t>Electrical signals called </a:t>
            </a:r>
            <a:r>
              <a:rPr lang="en-US" altLang="en-US" dirty="0">
                <a:solidFill>
                  <a:srgbClr val="FFFF00"/>
                </a:solidFill>
              </a:rPr>
              <a:t>action potentials </a:t>
            </a:r>
            <a:r>
              <a:rPr lang="en-US" altLang="en-US" dirty="0"/>
              <a:t>are created from the change in concentration of </a:t>
            </a:r>
            <a:r>
              <a:rPr lang="en-US" altLang="en-US" dirty="0" smtClean="0"/>
              <a:t>sodium </a:t>
            </a:r>
            <a:r>
              <a:rPr lang="en-US" altLang="en-US" dirty="0"/>
              <a:t>and p</a:t>
            </a:r>
            <a:r>
              <a:rPr lang="en-US" altLang="en-US" dirty="0" smtClean="0"/>
              <a:t>otassium </a:t>
            </a:r>
            <a:r>
              <a:rPr lang="en-US" altLang="en-US" dirty="0"/>
              <a:t>ions</a:t>
            </a:r>
          </a:p>
          <a:p>
            <a:r>
              <a:rPr lang="en-US" altLang="en-US" sz="2800" dirty="0" smtClean="0"/>
              <a:t>The </a:t>
            </a:r>
            <a:r>
              <a:rPr lang="en-US" altLang="en-US" sz="2800" dirty="0"/>
              <a:t>signals tell the muscles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to </a:t>
            </a:r>
            <a:r>
              <a:rPr lang="en-US" altLang="en-US" sz="2800" dirty="0"/>
              <a:t>contract</a:t>
            </a:r>
          </a:p>
          <a:p>
            <a:r>
              <a:rPr lang="en-US" altLang="en-US" sz="2800" dirty="0"/>
              <a:t>They start at the top of the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heart and </a:t>
            </a:r>
            <a:r>
              <a:rPr lang="en-US" altLang="en-US" sz="2800" dirty="0"/>
              <a:t>push the blood to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the </a:t>
            </a:r>
            <a:r>
              <a:rPr lang="en-US" altLang="en-US" sz="2800" dirty="0"/>
              <a:t>bottom of the heart</a:t>
            </a:r>
          </a:p>
          <a:p>
            <a:r>
              <a:rPr lang="en-US" altLang="en-US" sz="2800" dirty="0"/>
              <a:t>Then </a:t>
            </a:r>
            <a:r>
              <a:rPr lang="en-US" altLang="en-US" sz="2800" dirty="0" smtClean="0"/>
              <a:t>they continue </a:t>
            </a:r>
            <a:r>
              <a:rPr lang="en-US" altLang="en-US" sz="2800" dirty="0"/>
              <a:t>to the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bottom </a:t>
            </a:r>
            <a:r>
              <a:rPr lang="en-US" altLang="en-US" sz="2800" dirty="0"/>
              <a:t>of the heart to push the blood to the body</a:t>
            </a:r>
          </a:p>
        </p:txBody>
      </p:sp>
      <p:pic>
        <p:nvPicPr>
          <p:cNvPr id="4" name="Picture 5" descr="Human Hear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69042"/>
            <a:ext cx="2438400" cy="302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5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55416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DEMO: </a:t>
            </a:r>
            <a:r>
              <a:rPr lang="en-US" altLang="en-US" dirty="0" smtClean="0"/>
              <a:t>Water </a:t>
            </a:r>
            <a:r>
              <a:rPr lang="en-US" altLang="en-US" dirty="0"/>
              <a:t>balloons…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3200" dirty="0" smtClean="0"/>
              <a:t>(that’s </a:t>
            </a:r>
            <a:r>
              <a:rPr lang="en-US" altLang="en-US" sz="3200" dirty="0"/>
              <a:t>right, water </a:t>
            </a:r>
            <a:r>
              <a:rPr lang="en-US" altLang="en-US" sz="3200" dirty="0" smtClean="0"/>
              <a:t>balloons!)</a:t>
            </a:r>
            <a:endParaRPr lang="en-US" alt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828800"/>
            <a:ext cx="8572500" cy="4800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Imagine a </a:t>
            </a:r>
            <a:r>
              <a:rPr lang="en-US" altLang="en-US" dirty="0"/>
              <a:t>water balloon represents your </a:t>
            </a:r>
            <a:r>
              <a:rPr lang="en-US" altLang="en-US" dirty="0" smtClean="0"/>
              <a:t>heart:</a:t>
            </a:r>
            <a:endParaRPr lang="en-US" altLang="en-US" dirty="0"/>
          </a:p>
          <a:p>
            <a:r>
              <a:rPr lang="en-US" altLang="en-US" sz="2800" dirty="0" smtClean="0"/>
              <a:t>Squeeze the top </a:t>
            </a:r>
            <a:br>
              <a:rPr lang="en-US" altLang="en-US" sz="2800" dirty="0" smtClean="0"/>
            </a:br>
            <a:r>
              <a:rPr lang="en-US" altLang="en-US" sz="2800" dirty="0" smtClean="0"/>
              <a:t>&gt; all the water goes to the bottom</a:t>
            </a:r>
          </a:p>
          <a:p>
            <a:r>
              <a:rPr lang="en-US" altLang="en-US" sz="2800" dirty="0" smtClean="0"/>
              <a:t>Squeeze the bottom </a:t>
            </a:r>
            <a:br>
              <a:rPr lang="en-US" altLang="en-US" sz="2800" dirty="0" smtClean="0"/>
            </a:br>
            <a:r>
              <a:rPr lang="en-US" altLang="en-US" sz="2800" dirty="0" smtClean="0"/>
              <a:t>&gt; all the water goes to the top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This is what happens with the </a:t>
            </a:r>
            <a:r>
              <a:rPr lang="en-US" altLang="en-US" dirty="0" smtClean="0">
                <a:solidFill>
                  <a:srgbClr val="FFFF00"/>
                </a:solidFill>
              </a:rPr>
              <a:t>electrical currents </a:t>
            </a:r>
            <a:r>
              <a:rPr lang="en-US" altLang="en-US" dirty="0" smtClean="0"/>
              <a:t>in your heart; they </a:t>
            </a:r>
            <a:r>
              <a:rPr lang="en-US" altLang="en-US" dirty="0" smtClean="0">
                <a:solidFill>
                  <a:srgbClr val="FFFF00"/>
                </a:solidFill>
              </a:rPr>
              <a:t>tell the muscles to squeeze</a:t>
            </a:r>
            <a:r>
              <a:rPr lang="en-US" altLang="en-US" dirty="0" smtClean="0"/>
              <a:t>, and that’s how the blood moves.</a:t>
            </a:r>
            <a:endParaRPr lang="en-US" altLang="en-US" dirty="0"/>
          </a:p>
        </p:txBody>
      </p:sp>
      <p:pic>
        <p:nvPicPr>
          <p:cNvPr id="5125" name="Picture 5" descr="Water Balloon, Water Bomb, Shot, Too Early, Need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6" t="5763" r="44201" b="20805"/>
          <a:stretch/>
        </p:blipFill>
        <p:spPr bwMode="auto">
          <a:xfrm>
            <a:off x="7086600" y="2438400"/>
            <a:ext cx="136514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3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Electrical Wave Form </a:t>
            </a:r>
          </a:p>
        </p:txBody>
      </p:sp>
      <p:pic>
        <p:nvPicPr>
          <p:cNvPr id="6147" name="Picture 3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65"/>
          <a:stretch>
            <a:fillRect/>
          </a:stretch>
        </p:blipFill>
        <p:spPr bwMode="auto">
          <a:xfrm>
            <a:off x="381000" y="1684338"/>
            <a:ext cx="8382000" cy="448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8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Discussion Question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03350"/>
            <a:ext cx="4495800" cy="52260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FFFF00"/>
                </a:solidFill>
              </a:rPr>
              <a:t>Problem: </a:t>
            </a:r>
            <a:r>
              <a:rPr lang="en-US" altLang="en-US" dirty="0" smtClean="0"/>
              <a:t>A person does not produce </a:t>
            </a:r>
            <a:r>
              <a:rPr lang="en-US" altLang="en-US" dirty="0"/>
              <a:t>enough electrical current to make </a:t>
            </a:r>
            <a:r>
              <a:rPr lang="en-US" altLang="en-US" dirty="0" smtClean="0"/>
              <a:t>his/her heart </a:t>
            </a:r>
            <a:r>
              <a:rPr lang="en-US" altLang="en-US" dirty="0"/>
              <a:t>pump </a:t>
            </a:r>
            <a:r>
              <a:rPr lang="en-US" altLang="en-US" dirty="0" smtClean="0"/>
              <a:t>correctly.</a:t>
            </a: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FFFF00"/>
                </a:solidFill>
              </a:rPr>
              <a:t>Challenge Question: </a:t>
            </a:r>
            <a:r>
              <a:rPr lang="en-US" altLang="en-US" dirty="0" smtClean="0"/>
              <a:t>How </a:t>
            </a:r>
            <a:r>
              <a:rPr lang="en-US" altLang="en-US" dirty="0"/>
              <a:t>could you, as engineers, solve this problem?</a:t>
            </a:r>
          </a:p>
        </p:txBody>
      </p:sp>
      <p:pic>
        <p:nvPicPr>
          <p:cNvPr id="34818" name="Picture 2" descr="Body, Upper Body, Hand, T Shirt, Keep, Heart, Bless Y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950" y="1594071"/>
            <a:ext cx="3761299" cy="484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3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Engineering Design Solutions?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en-US" dirty="0"/>
              <a:t>Current technologies include </a:t>
            </a:r>
            <a:r>
              <a:rPr lang="en-US" altLang="en-US" dirty="0" smtClean="0">
                <a:solidFill>
                  <a:srgbClr val="FFFF00"/>
                </a:solidFill>
              </a:rPr>
              <a:t>pacemakers</a:t>
            </a:r>
            <a:endParaRPr lang="en-US" altLang="en-US" dirty="0">
              <a:solidFill>
                <a:srgbClr val="FFFF00"/>
              </a:solidFill>
            </a:endParaRPr>
          </a:p>
          <a:p>
            <a:pPr lvl="1"/>
            <a:r>
              <a:rPr lang="en-US" altLang="en-US" dirty="0" smtClean="0"/>
              <a:t>A surgically </a:t>
            </a:r>
            <a:r>
              <a:rPr lang="en-US" altLang="en-US" dirty="0"/>
              <a:t>inserted </a:t>
            </a:r>
            <a:r>
              <a:rPr lang="en-US" altLang="en-US" dirty="0" smtClean="0"/>
              <a:t>device</a:t>
            </a:r>
            <a:br>
              <a:rPr lang="en-US" altLang="en-US" dirty="0" smtClean="0"/>
            </a:br>
            <a:r>
              <a:rPr lang="en-US" altLang="en-US" dirty="0" smtClean="0"/>
              <a:t>that shocks the heart to </a:t>
            </a:r>
            <a:br>
              <a:rPr lang="en-US" altLang="en-US" dirty="0" smtClean="0"/>
            </a:br>
            <a:r>
              <a:rPr lang="en-US" altLang="en-US" dirty="0" smtClean="0"/>
              <a:t>make sure it beats correctly</a:t>
            </a:r>
            <a:endParaRPr lang="en-US" altLang="en-US" dirty="0"/>
          </a:p>
          <a:p>
            <a:endParaRPr lang="en-US" altLang="en-US" sz="1800" dirty="0" smtClean="0"/>
          </a:p>
          <a:p>
            <a:r>
              <a:rPr lang="en-US" altLang="en-US" i="1" dirty="0" smtClean="0"/>
              <a:t>What are your ideas?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 marL="0" indent="0" algn="ctr">
              <a:buNone/>
            </a:pPr>
            <a:r>
              <a:rPr lang="en-US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Engineers need to think outside the </a:t>
            </a:r>
            <a: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box</a:t>
            </a:r>
            <a:b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to find innovative solutions </a:t>
            </a:r>
            <a: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US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 </a:t>
            </a:r>
            <a:r>
              <a:rPr lang="en-US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everyday </a:t>
            </a:r>
            <a:r>
              <a:rPr lang="en-US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problems!</a:t>
            </a:r>
            <a:endParaRPr lang="en-US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3794" name="Picture 2" descr="Pacemaker, Medical, Implant, Heart, Rhythm, Correc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7" y="2286000"/>
            <a:ext cx="2187443" cy="271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effectLst/>
              </a:rPr>
              <a:t>The Importance of Engineering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2075" y="1500187"/>
            <a:ext cx="9051925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Examples of engineering are around you everywhere</a:t>
            </a:r>
          </a:p>
          <a:p>
            <a:pPr eaLnBrk="1" hangingPunct="1">
              <a:defRPr/>
            </a:pPr>
            <a:r>
              <a:rPr lang="en-US" altLang="en-US" sz="2800" dirty="0" smtClean="0"/>
              <a:t>Engineers follow a problem solving process that anyone can use:</a:t>
            </a:r>
            <a:r>
              <a:rPr lang="en-US" altLang="en-US" dirty="0" smtClean="0"/>
              <a:t>	</a:t>
            </a:r>
          </a:p>
          <a:p>
            <a:pPr marL="4572000" lvl="1" indent="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3600" dirty="0" smtClean="0">
                <a:solidFill>
                  <a:srgbClr val="FFFF00"/>
                </a:solidFill>
              </a:rPr>
              <a:t>engineering</a:t>
            </a:r>
          </a:p>
          <a:p>
            <a:pPr marL="4572000" lvl="1" indent="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3600" dirty="0" smtClean="0">
                <a:solidFill>
                  <a:srgbClr val="FFFF00"/>
                </a:solidFill>
              </a:rPr>
              <a:t>design</a:t>
            </a:r>
          </a:p>
          <a:p>
            <a:pPr marL="4572000" lvl="1" indent="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3600" dirty="0" smtClean="0">
                <a:solidFill>
                  <a:srgbClr val="FFFF00"/>
                </a:solidFill>
              </a:rPr>
              <a:t>process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marL="0" indent="0" algn="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effectLst/>
                <a:latin typeface="Segoe Print" panose="02000600000000000000" pitchFamily="2" charset="0"/>
              </a:rPr>
              <a:t>Five main steps</a:t>
            </a:r>
            <a:r>
              <a:rPr lang="en-US" altLang="en-US" dirty="0" smtClean="0">
                <a:effectLst/>
                <a:sym typeface="Wingdings" panose="05000000000000000000" pitchFamily="2" charset="2"/>
              </a:rPr>
              <a:t></a:t>
            </a:r>
            <a:endParaRPr lang="en-US" altLang="en-US" dirty="0" smtClean="0">
              <a:effectLst/>
            </a:endParaRPr>
          </a:p>
        </p:txBody>
      </p:sp>
      <p:pic>
        <p:nvPicPr>
          <p:cNvPr id="6148" name="Picture 8" descr="Steps of the Engineering Design Process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8"/>
          <a:stretch>
            <a:fillRect/>
          </a:stretch>
        </p:blipFill>
        <p:spPr bwMode="auto">
          <a:xfrm>
            <a:off x="1501634" y="3200400"/>
            <a:ext cx="3070366" cy="294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uman Heart Diagram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6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8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The Engineering Design 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8758" y="1320299"/>
            <a:ext cx="4054642" cy="52117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solidFill>
                  <a:srgbClr val="FFFF00"/>
                </a:solidFill>
                <a:effectLst/>
                <a:latin typeface="Segoe Print" panose="02000600000000000000" pitchFamily="2" charset="0"/>
              </a:rPr>
              <a:t>Five main steps: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 smtClean="0"/>
          </a:p>
          <a:p>
            <a:pPr marL="0" indent="0" algn="ctr" eaLnBrk="1" hangingPunct="1">
              <a:spcBef>
                <a:spcPts val="0"/>
              </a:spcBef>
              <a:spcAft>
                <a:spcPts val="360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Problem identification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360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Research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360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Solution design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360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Implement &amp; test</a:t>
            </a:r>
            <a:endParaRPr lang="en-US" altLang="en-US" sz="2800" dirty="0" smtClean="0"/>
          </a:p>
          <a:p>
            <a:pPr marL="0" indent="0" algn="ctr" eaLnBrk="1" hangingPunct="1">
              <a:spcBef>
                <a:spcPts val="0"/>
              </a:spcBef>
              <a:spcAft>
                <a:spcPts val="360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Iteration &amp; improvement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 smtClean="0"/>
          </a:p>
        </p:txBody>
      </p:sp>
      <p:pic>
        <p:nvPicPr>
          <p:cNvPr id="7172" name="Picture 8" descr="Steps of the Engineering Design Process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8"/>
          <a:stretch>
            <a:fillRect/>
          </a:stretch>
        </p:blipFill>
        <p:spPr bwMode="auto">
          <a:xfrm>
            <a:off x="4435475" y="1828800"/>
            <a:ext cx="4327525" cy="4154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Chevron 8"/>
          <p:cNvSpPr>
            <a:spLocks noChangeArrowheads="1"/>
          </p:cNvSpPr>
          <p:nvPr/>
        </p:nvSpPr>
        <p:spPr bwMode="auto">
          <a:xfrm rot="5400000">
            <a:off x="2081212" y="2414587"/>
            <a:ext cx="381000" cy="733425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4" name="Chevron 14"/>
          <p:cNvSpPr>
            <a:spLocks noChangeArrowheads="1"/>
          </p:cNvSpPr>
          <p:nvPr/>
        </p:nvSpPr>
        <p:spPr bwMode="auto">
          <a:xfrm rot="5400000">
            <a:off x="2081212" y="5081587"/>
            <a:ext cx="381000" cy="733425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5" name="Chevron 15"/>
          <p:cNvSpPr>
            <a:spLocks noChangeArrowheads="1"/>
          </p:cNvSpPr>
          <p:nvPr/>
        </p:nvSpPr>
        <p:spPr bwMode="auto">
          <a:xfrm rot="5400000">
            <a:off x="2081212" y="4167187"/>
            <a:ext cx="381000" cy="733425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6" name="Chevron 16"/>
          <p:cNvSpPr>
            <a:spLocks noChangeArrowheads="1"/>
          </p:cNvSpPr>
          <p:nvPr/>
        </p:nvSpPr>
        <p:spPr bwMode="auto">
          <a:xfrm rot="5400000">
            <a:off x="2081212" y="3252787"/>
            <a:ext cx="381000" cy="733425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So easy, anyone can do 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09800"/>
            <a:ext cx="6858000" cy="36925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No problem is out of your reach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Break down the problem into </a:t>
            </a:r>
            <a:br>
              <a:rPr lang="en-US" altLang="en-US" dirty="0" smtClean="0"/>
            </a:br>
            <a:r>
              <a:rPr lang="en-US" altLang="en-US" dirty="0" smtClean="0"/>
              <a:t>manageable pieces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Do not jump to 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What IS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the Problem?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It can be anything you want to investigate</a:t>
            </a:r>
          </a:p>
          <a:p>
            <a:pPr eaLnBrk="1" hangingPunct="1">
              <a:defRPr/>
            </a:pPr>
            <a:endParaRPr lang="en-US" altLang="en-US" sz="2000" dirty="0" smtClean="0"/>
          </a:p>
          <a:p>
            <a:pPr eaLnBrk="1" hangingPunct="1">
              <a:defRPr/>
            </a:pPr>
            <a:r>
              <a:rPr lang="en-US" altLang="en-US" dirty="0" smtClean="0"/>
              <a:t>A 100% right answer does not exist; rather</a:t>
            </a:r>
            <a:r>
              <a:rPr lang="en-US" altLang="en-US" dirty="0" smtClean="0"/>
              <a:t>, many possible solutions exist</a:t>
            </a:r>
          </a:p>
          <a:p>
            <a:pPr eaLnBrk="1" hangingPunct="1">
              <a:defRPr/>
            </a:pPr>
            <a:endParaRPr lang="en-US" altLang="en-US" sz="2000" dirty="0" smtClean="0"/>
          </a:p>
          <a:p>
            <a:pPr eaLnBrk="1" hangingPunct="1">
              <a:defRPr/>
            </a:pPr>
            <a:r>
              <a:rPr lang="en-US" altLang="en-US" dirty="0" smtClean="0"/>
              <a:t>Your challenge is to find the best solution for the situation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Researching </a:t>
            </a:r>
            <a:r>
              <a:rPr lang="en-US" altLang="en-US" dirty="0" smtClean="0"/>
              <a:t>the Problem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Takes time and patience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Look at ways other people have tried to answer the problem or similar problems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Look at solutions to similar problems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See what can be improved upon in </a:t>
            </a:r>
            <a:r>
              <a:rPr lang="en-US" altLang="en-US" sz="2800" i="1" dirty="0" smtClean="0"/>
              <a:t>your solution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Your </a:t>
            </a:r>
            <a:r>
              <a:rPr lang="en-US" altLang="en-US" dirty="0" smtClean="0"/>
              <a:t>Design Solution</a:t>
            </a:r>
            <a:endParaRPr lang="en-US" alt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Use research to help you 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FFFF00"/>
                </a:solidFill>
                <a:effectLst/>
              </a:rPr>
              <a:t>Brainstorm </a:t>
            </a:r>
            <a:r>
              <a:rPr lang="en-US" altLang="en-US" sz="2800" dirty="0" smtClean="0"/>
              <a:t>— make it original &amp; creative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Even if it is wrong (or does not work as you ultimately want), find something to learn from it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/>
              <a:t>Then modify it </a:t>
            </a:r>
            <a:r>
              <a:rPr lang="en-US" altLang="en-US" sz="2400" dirty="0" smtClean="0"/>
              <a:t>(again and again</a:t>
            </a:r>
            <a:r>
              <a:rPr lang="en-US" altLang="en-US" sz="2400" dirty="0" smtClean="0"/>
              <a:t>…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 = </a:t>
            </a:r>
            <a:r>
              <a:rPr lang="en-US" altLang="en-US" sz="2400" dirty="0" smtClean="0">
                <a:solidFill>
                  <a:srgbClr val="FFFF00"/>
                </a:solidFill>
                <a:effectLst/>
              </a:rPr>
              <a:t>design iterations</a:t>
            </a:r>
            <a:r>
              <a:rPr lang="en-US" altLang="en-US" sz="2400" dirty="0" smtClean="0"/>
              <a:t>)</a:t>
            </a:r>
            <a:r>
              <a:rPr lang="en-US" altLang="en-US" sz="2800" dirty="0" smtClean="0"/>
              <a:t> to </a:t>
            </a:r>
            <a:r>
              <a:rPr lang="en-US" altLang="en-US" sz="2800" dirty="0" smtClean="0"/>
              <a:t>improve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Testing &amp; Improvement</a:t>
            </a:r>
            <a:endParaRPr lang="en-US" alt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67000"/>
            <a:ext cx="8229600" cy="34639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Check your solution for accuracy</a:t>
            </a:r>
          </a:p>
          <a:p>
            <a:pPr eaLnBrk="1" hangingPunct="1">
              <a:defRPr/>
            </a:pPr>
            <a:r>
              <a:rPr lang="en-US" altLang="en-US" dirty="0" smtClean="0"/>
              <a:t>Test to get </a:t>
            </a:r>
            <a:r>
              <a:rPr lang="en-US" altLang="en-US" dirty="0" smtClean="0"/>
              <a:t>data</a:t>
            </a:r>
          </a:p>
          <a:p>
            <a:pPr eaLnBrk="1" hangingPunct="1">
              <a:defRPr/>
            </a:pPr>
            <a:r>
              <a:rPr lang="en-US" altLang="en-US" dirty="0" smtClean="0"/>
              <a:t>Analyze </a:t>
            </a:r>
            <a:r>
              <a:rPr lang="en-US" altLang="en-US" dirty="0" smtClean="0"/>
              <a:t>your data to see how well it fixed the </a:t>
            </a:r>
            <a:r>
              <a:rPr lang="en-US" altLang="en-US" dirty="0" smtClean="0"/>
              <a:t>problem</a:t>
            </a:r>
          </a:p>
          <a:p>
            <a:pPr eaLnBrk="1" hangingPunct="1">
              <a:defRPr/>
            </a:pPr>
            <a:r>
              <a:rPr lang="en-US" altLang="en-US" dirty="0" smtClean="0"/>
              <a:t>Keep improving the design until it is an acceptable solution </a:t>
            </a:r>
            <a:r>
              <a:rPr lang="en-US" altLang="en-US" dirty="0" smtClean="0">
                <a:solidFill>
                  <a:srgbClr val="FFFF00"/>
                </a:solidFill>
                <a:effectLst/>
              </a:rPr>
              <a:t>= iterations</a:t>
            </a:r>
            <a:endParaRPr lang="en-US" altLang="en-US" dirty="0" smtClean="0">
              <a:solidFill>
                <a:srgbClr val="FFFF00"/>
              </a:solidFill>
              <a:effectLst/>
            </a:endParaRP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154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Importance of Heart Bioelectricity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Cardiovascular disease </a:t>
            </a:r>
            <a:r>
              <a:rPr lang="en-US" altLang="en-US" dirty="0" smtClean="0"/>
              <a:t>is the leading cause of death in the U.S.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FFFF00"/>
                </a:solidFill>
              </a:rPr>
              <a:t>Technologies</a:t>
            </a:r>
            <a:r>
              <a:rPr lang="en-US" altLang="en-US" dirty="0" smtClean="0"/>
              <a:t> need to be improved and invented </a:t>
            </a:r>
            <a:r>
              <a:rPr lang="en-US" altLang="en-US" dirty="0" smtClean="0">
                <a:solidFill>
                  <a:srgbClr val="FFFF00"/>
                </a:solidFill>
              </a:rPr>
              <a:t>to help people with this disease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Before you can design a solution, you need to </a:t>
            </a:r>
            <a:r>
              <a:rPr lang="en-US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understand how the heart 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704</Words>
  <Application>Microsoft Office PowerPoint</Application>
  <PresentationFormat>On-screen Show (4:3)</PresentationFormat>
  <Paragraphs>132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Wingdings</vt:lpstr>
      <vt:lpstr>Calibri</vt:lpstr>
      <vt:lpstr>Orbit</vt:lpstr>
      <vt:lpstr>Bioelectricity and Cardiac Function</vt:lpstr>
      <vt:lpstr>The Importance of Engineering</vt:lpstr>
      <vt:lpstr>The Engineering Design Process</vt:lpstr>
      <vt:lpstr>So easy, anyone can do it</vt:lpstr>
      <vt:lpstr>What IS the Problem?</vt:lpstr>
      <vt:lpstr>Researching the Problem</vt:lpstr>
      <vt:lpstr>Your Design Solution</vt:lpstr>
      <vt:lpstr>Testing &amp; Improvement</vt:lpstr>
      <vt:lpstr>Importance of Heart Bioelectricity</vt:lpstr>
      <vt:lpstr>What makes your heart pump?</vt:lpstr>
      <vt:lpstr>Diffusion</vt:lpstr>
      <vt:lpstr>Generating Action Potentials</vt:lpstr>
      <vt:lpstr>What do action potentials do?</vt:lpstr>
      <vt:lpstr>Action Potentials in the Heart</vt:lpstr>
      <vt:lpstr>RECAP: How the heart pumps</vt:lpstr>
      <vt:lpstr>DEMO: Water balloons…  (that’s right, water balloons!)</vt:lpstr>
      <vt:lpstr>The Electrical Wave Form </vt:lpstr>
      <vt:lpstr>Class Discussion Question</vt:lpstr>
      <vt:lpstr>Engineering Design Solutions?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Bioelectricity and Cardiac Function</dc:title>
  <dc:creator>Katherine R. Murray</dc:creator>
  <cp:lastModifiedBy>Denise</cp:lastModifiedBy>
  <cp:revision>30</cp:revision>
  <dcterms:created xsi:type="dcterms:W3CDTF">2007-02-05T20:32:36Z</dcterms:created>
  <dcterms:modified xsi:type="dcterms:W3CDTF">2016-11-12T06:25:15Z</dcterms:modified>
</cp:coreProperties>
</file>