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67" r:id="rId6"/>
    <p:sldId id="270" r:id="rId7"/>
    <p:sldId id="268" r:id="rId8"/>
    <p:sldId id="271" r:id="rId9"/>
    <p:sldId id="266" r:id="rId10"/>
    <p:sldId id="272" r:id="rId11"/>
  </p:sldIdLst>
  <p:sldSz cx="9144000" cy="6858000" type="screen4x3"/>
  <p:notesSz cx="69469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CA9A87-7506-A744-AB73-E050863889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8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FD0ED-93C5-4545-B3A8-A344EC334C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70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B2A99E-649A-B845-9082-541DBCA4BE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9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26C359-DB80-B746-A300-2634049E7E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42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B11400-A1E5-444E-B677-814412EA31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5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1201E3-609C-FD4C-A4C9-0217858BFC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0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7D824-160E-8F4E-BA66-75C9A77E86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0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F7D876-663F-FF4A-ACA8-E31FE6B6D1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265040-AECB-DC48-9BA2-860792AE1A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97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76CF64-D18D-6A44-991B-5AD71AEB40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25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06B64-C4AA-EB4B-8A0D-B0504ABB2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2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0CE95F-5EDD-C349-89C2-A1FF88D08E0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Solving Exponential </a:t>
            </a:r>
            <a:r>
              <a:rPr lang="en-US" dirty="0" smtClean="0">
                <a:latin typeface="Times New Roman" charset="0"/>
              </a:rPr>
              <a:t>Equations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Example: Solve 5</a:t>
            </a:r>
            <a:r>
              <a:rPr lang="en-US" baseline="30000" dirty="0">
                <a:latin typeface="Times New Roman" charset="0"/>
              </a:rPr>
              <a:t>4x</a:t>
            </a:r>
            <a:r>
              <a:rPr lang="en-US" dirty="0">
                <a:latin typeface="Times New Roman" charset="0"/>
              </a:rPr>
              <a:t> = </a:t>
            </a:r>
            <a:r>
              <a:rPr lang="en-US" dirty="0" smtClean="0">
                <a:latin typeface="Times New Roman" charset="0"/>
              </a:rPr>
              <a:t>73</a:t>
            </a:r>
          </a:p>
          <a:p>
            <a:pPr eaLnBrk="1" hangingPunct="1"/>
            <a:endParaRPr lang="en-US" dirty="0">
              <a:latin typeface="Times New Roman" charset="0"/>
            </a:endParaRP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Solution: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log(5</a:t>
            </a:r>
            <a:r>
              <a:rPr lang="en-US" baseline="30000" dirty="0" smtClean="0">
                <a:solidFill>
                  <a:srgbClr val="FF0000"/>
                </a:solidFill>
                <a:latin typeface="Times New Roman" charset="0"/>
              </a:rPr>
              <a:t>4x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) = log(73)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4x</a:t>
            </a:r>
            <a:r>
              <a:rPr lang="en-US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log(5) = log(73)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x = log(73)/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4</a:t>
            </a:r>
            <a:r>
              <a:rPr lang="en-US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log(5)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x ≈ 0.6665</a:t>
            </a:r>
            <a:endParaRPr lang="en-US" dirty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570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Solving Exponential </a:t>
            </a:r>
            <a:r>
              <a:rPr lang="en-US" dirty="0" smtClean="0">
                <a:latin typeface="Times New Roman" charset="0"/>
              </a:rPr>
              <a:t>Equations</a:t>
            </a:r>
            <a:endParaRPr lang="en-US" dirty="0">
              <a:latin typeface="Times New Roman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We can solve exponential </a:t>
            </a:r>
            <a:r>
              <a:rPr lang="en-US" dirty="0" smtClean="0">
                <a:latin typeface="Times New Roman" charset="0"/>
              </a:rPr>
              <a:t>equations </a:t>
            </a:r>
            <a:r>
              <a:rPr lang="en-US" dirty="0">
                <a:latin typeface="Times New Roman" charset="0"/>
              </a:rPr>
              <a:t>using logarithms.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By converting to a logarithm, we can move the variable from the exponent.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Hint:  We want to convert to a logarithm of base 10 or base </a:t>
            </a:r>
            <a:r>
              <a:rPr lang="en-US" i="1" dirty="0">
                <a:latin typeface="Times New Roman" charset="0"/>
              </a:rPr>
              <a:t>e.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Example: Solve 6</a:t>
            </a:r>
            <a:r>
              <a:rPr lang="en-US" baseline="30000">
                <a:latin typeface="Times New Roman" charset="0"/>
              </a:rPr>
              <a:t>3x</a:t>
            </a:r>
            <a:r>
              <a:rPr lang="en-US">
                <a:latin typeface="Times New Roman" charset="0"/>
              </a:rPr>
              <a:t> = 81</a:t>
            </a:r>
          </a:p>
          <a:p>
            <a:pPr eaLnBrk="1" hangingPunct="1">
              <a:buFontTx/>
              <a:buNone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Example: Solve 6</a:t>
            </a:r>
            <a:r>
              <a:rPr lang="en-US" baseline="30000" dirty="0">
                <a:latin typeface="Times New Roman" charset="0"/>
              </a:rPr>
              <a:t>3x</a:t>
            </a:r>
            <a:r>
              <a:rPr lang="en-US" dirty="0">
                <a:latin typeface="Times New Roman" charset="0"/>
              </a:rPr>
              <a:t> = </a:t>
            </a:r>
            <a:r>
              <a:rPr lang="en-US" dirty="0" smtClean="0">
                <a:latin typeface="Times New Roman" charset="0"/>
              </a:rPr>
              <a:t>81</a:t>
            </a:r>
          </a:p>
          <a:p>
            <a:pPr eaLnBrk="1" hangingPunct="1"/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Solution:</a:t>
            </a:r>
            <a:endParaRPr lang="en-US" dirty="0">
              <a:solidFill>
                <a:srgbClr val="FF0000"/>
              </a:solidFill>
              <a:latin typeface="Times New Roman" charset="0"/>
            </a:endParaRP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log(6</a:t>
            </a:r>
            <a:r>
              <a:rPr lang="en-US" baseline="30000" dirty="0" smtClean="0">
                <a:solidFill>
                  <a:srgbClr val="FF0000"/>
                </a:solidFill>
                <a:latin typeface="Times New Roman" charset="0"/>
              </a:rPr>
              <a:t>3x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) = log(81)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3x</a:t>
            </a:r>
            <a:r>
              <a:rPr lang="en-US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log(6) = log(81)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x = log(81)/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log(6)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x ≈ 0.8175</a:t>
            </a:r>
            <a:endParaRPr lang="en-US" dirty="0">
              <a:solidFill>
                <a:srgbClr val="FF0000"/>
              </a:solidFill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170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Example: Solve 9</a:t>
            </a:r>
            <a:r>
              <a:rPr lang="en-US" baseline="30000">
                <a:latin typeface="Times New Roman" charset="0"/>
              </a:rPr>
              <a:t>x-4</a:t>
            </a:r>
            <a:r>
              <a:rPr lang="en-US">
                <a:latin typeface="Times New Roman" charset="0"/>
              </a:rPr>
              <a:t> = 7.13</a:t>
            </a:r>
          </a:p>
          <a:p>
            <a:pPr eaLnBrk="1" hangingPunct="1">
              <a:buFontTx/>
              <a:buNone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Example: Solve 9</a:t>
            </a:r>
            <a:r>
              <a:rPr lang="en-US" baseline="30000" dirty="0">
                <a:latin typeface="Times New Roman" charset="0"/>
              </a:rPr>
              <a:t>x-4</a:t>
            </a:r>
            <a:r>
              <a:rPr lang="en-US" dirty="0">
                <a:latin typeface="Times New Roman" charset="0"/>
              </a:rPr>
              <a:t> = </a:t>
            </a:r>
            <a:r>
              <a:rPr lang="en-US" dirty="0" smtClean="0">
                <a:latin typeface="Times New Roman" charset="0"/>
              </a:rPr>
              <a:t>7.13</a:t>
            </a:r>
          </a:p>
          <a:p>
            <a:pPr eaLnBrk="1" hangingPunct="1"/>
            <a:endParaRPr lang="en-US" dirty="0">
              <a:latin typeface="Times New Roman" charset="0"/>
            </a:endParaRP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Solution: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log(9</a:t>
            </a:r>
            <a:r>
              <a:rPr lang="en-US" baseline="30000" dirty="0" smtClean="0">
                <a:solidFill>
                  <a:srgbClr val="FF0000"/>
                </a:solidFill>
                <a:latin typeface="Times New Roman" charset="0"/>
              </a:rPr>
              <a:t>x-4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) = log(7.13)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x-4</a:t>
            </a:r>
            <a:r>
              <a:rPr lang="en-US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log(9) = log(7.13)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x-4 = log(7.13)/log(9)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x = log(7.13)/log(9) + 4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x ≈ 4.894</a:t>
            </a:r>
            <a:endParaRPr lang="en-US" dirty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427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Example: Solve 3</a:t>
            </a:r>
            <a:r>
              <a:rPr lang="en-US" baseline="30000">
                <a:latin typeface="Times New Roman" charset="0"/>
              </a:rPr>
              <a:t>2x-2</a:t>
            </a:r>
            <a:r>
              <a:rPr lang="en-US">
                <a:latin typeface="Times New Roman" charset="0"/>
              </a:rPr>
              <a:t> = 73</a:t>
            </a:r>
            <a:r>
              <a:rPr lang="en-US" baseline="30000">
                <a:latin typeface="Times New Roman" charset="0"/>
              </a:rPr>
              <a:t>x</a:t>
            </a:r>
          </a:p>
          <a:p>
            <a:pPr eaLnBrk="1" hangingPunct="1">
              <a:buFontTx/>
              <a:buNone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Example: Solve 3</a:t>
            </a:r>
            <a:r>
              <a:rPr lang="en-US" baseline="30000" dirty="0">
                <a:latin typeface="Times New Roman" charset="0"/>
              </a:rPr>
              <a:t>2x-2</a:t>
            </a:r>
            <a:r>
              <a:rPr lang="en-US" dirty="0">
                <a:latin typeface="Times New Roman" charset="0"/>
              </a:rPr>
              <a:t> = </a:t>
            </a:r>
            <a:r>
              <a:rPr lang="en-US" dirty="0" smtClean="0">
                <a:latin typeface="Times New Roman" charset="0"/>
              </a:rPr>
              <a:t>73</a:t>
            </a:r>
            <a:r>
              <a:rPr lang="en-US" baseline="30000" dirty="0" smtClean="0">
                <a:latin typeface="Times New Roman" charset="0"/>
              </a:rPr>
              <a:t>x</a:t>
            </a:r>
            <a:endParaRPr lang="en-US" baseline="30000" dirty="0">
              <a:latin typeface="Times New Roman" charset="0"/>
            </a:endParaRP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Solution: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log(3</a:t>
            </a:r>
            <a:r>
              <a:rPr lang="en-US" baseline="30000" dirty="0" smtClean="0">
                <a:solidFill>
                  <a:srgbClr val="FF0000"/>
                </a:solidFill>
                <a:latin typeface="Times New Roman" charset="0"/>
              </a:rPr>
              <a:t>2x-2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) = log(73</a:t>
            </a:r>
            <a:r>
              <a:rPr lang="en-US" baseline="30000" dirty="0" smtClean="0">
                <a:solidFill>
                  <a:srgbClr val="FF0000"/>
                </a:solidFill>
                <a:latin typeface="Times New Roman" charset="0"/>
              </a:rPr>
              <a:t>x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)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</a:rPr>
              <a:t>(2x-2)</a:t>
            </a:r>
            <a:r>
              <a:rPr lang="en-US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log(3) = </a:t>
            </a:r>
            <a:r>
              <a:rPr lang="en-US" dirty="0" err="1" smtClean="0">
                <a:solidFill>
                  <a:srgbClr val="FF0000"/>
                </a:solidFill>
                <a:latin typeface="Times New Roman" charset="0"/>
                <a:sym typeface="Wingdings"/>
              </a:rPr>
              <a:t>x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err="1" smtClean="0">
                <a:solidFill>
                  <a:srgbClr val="FF0000"/>
                </a:solidFill>
                <a:latin typeface="Times New Roman" charset="0"/>
                <a:sym typeface="Wingdings"/>
              </a:rPr>
              <a:t>log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(73)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2x</a:t>
            </a:r>
            <a:r>
              <a:rPr lang="en-US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log(3) – 2log(3) = </a:t>
            </a:r>
            <a:r>
              <a:rPr lang="en-US" dirty="0" err="1" smtClean="0">
                <a:solidFill>
                  <a:srgbClr val="FF0000"/>
                </a:solidFill>
                <a:latin typeface="Times New Roman" charset="0"/>
                <a:sym typeface="Wingdings"/>
              </a:rPr>
              <a:t>x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err="1" smtClean="0">
                <a:solidFill>
                  <a:srgbClr val="FF0000"/>
                </a:solidFill>
                <a:latin typeface="Times New Roman" charset="0"/>
                <a:sym typeface="Wingdings"/>
              </a:rPr>
              <a:t>log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(73)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2x</a:t>
            </a:r>
            <a:r>
              <a:rPr lang="en-US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log(3) – </a:t>
            </a:r>
            <a:r>
              <a:rPr lang="en-US" dirty="0" err="1" smtClean="0">
                <a:solidFill>
                  <a:srgbClr val="FF0000"/>
                </a:solidFill>
                <a:latin typeface="Times New Roman" charset="0"/>
                <a:sym typeface="Wingdings"/>
              </a:rPr>
              <a:t>x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err="1" smtClean="0">
                <a:solidFill>
                  <a:srgbClr val="FF0000"/>
                </a:solidFill>
                <a:latin typeface="Times New Roman" charset="0"/>
                <a:sym typeface="Wingdings"/>
              </a:rPr>
              <a:t>log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(73) = 2log(3) 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x(2log(3)–log(73)) = 2log(3) 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x = 2log(3) / (2log(3)–log(73))</a:t>
            </a:r>
          </a:p>
          <a:p>
            <a:pPr marL="0" indent="0" algn="ctr" eaLnBrk="1" hangingPunct="1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  <a:sym typeface="Wingdings"/>
              </a:rPr>
              <a:t>x ≈ -1.0497</a:t>
            </a:r>
            <a:endParaRPr lang="en-US" baseline="30000" dirty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069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Example: Solve 5</a:t>
            </a:r>
            <a:r>
              <a:rPr lang="en-US" baseline="30000">
                <a:latin typeface="Times New Roman" charset="0"/>
              </a:rPr>
              <a:t>4x</a:t>
            </a:r>
            <a:r>
              <a:rPr lang="en-US">
                <a:latin typeface="Times New Roman" charset="0"/>
              </a:rPr>
              <a:t> = 73</a:t>
            </a:r>
          </a:p>
          <a:p>
            <a:pPr eaLnBrk="1" hangingPunct="1">
              <a:buFontTx/>
              <a:buNone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337</Words>
  <Application>Microsoft Macintosh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Default Design</vt:lpstr>
      <vt:lpstr>Solving Exponential Equations</vt:lpstr>
      <vt:lpstr>Solving Exponential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Metropolitan Nashville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Exponential Functions</dc:title>
  <dc:creator>Metropolitan Nashville Public Schools</dc:creator>
  <cp:lastModifiedBy>Carleigh Samson</cp:lastModifiedBy>
  <cp:revision>11</cp:revision>
  <dcterms:created xsi:type="dcterms:W3CDTF">2008-03-11T13:30:43Z</dcterms:created>
  <dcterms:modified xsi:type="dcterms:W3CDTF">2015-11-24T14:35:12Z</dcterms:modified>
</cp:coreProperties>
</file>