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9BBA-7B2D-4069-B38F-7A0B4A67A6B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9BA9B-868C-4821-9C58-07A82A24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6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BA9B-868C-4821-9C58-07A82A24E6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BA9B-868C-4821-9C58-07A82A24E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8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987571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DA87FD-4735-4C5C-B70A-44283D7B29A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87B896-04CC-4F6D-B9A5-72E5965D0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//upload.wikimedia.org/wikipedia/commons/4/48/Cardiac_mri_ani_sagittal_bionerd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f/f4/Heart_tee_tricuspid_valv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commons/3/35/Heart_bicuspid_aortic_valve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well\AppData\Local\Microsoft\Windows\Temporary Internet Files\Content.IE5\FSRYE292\MC90043874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-228600"/>
            <a:ext cx="8534400" cy="1780108"/>
          </a:xfrm>
        </p:spPr>
        <p:txBody>
          <a:bodyPr/>
          <a:lstStyle/>
          <a:p>
            <a:r>
              <a:rPr lang="en-US" b="1" dirty="0" smtClean="0"/>
              <a:t>The Human Heart </a:t>
            </a:r>
            <a:br>
              <a:rPr lang="en-US" b="1" dirty="0" smtClean="0"/>
            </a:br>
            <a:r>
              <a:rPr lang="en-US" b="1" dirty="0" smtClean="0"/>
              <a:t>and Blood Flow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310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4724400" cy="3810000"/>
          </a:xfrm>
        </p:spPr>
        <p:txBody>
          <a:bodyPr/>
          <a:lstStyle/>
          <a:p>
            <a:r>
              <a:rPr lang="en-US" dirty="0" smtClean="0"/>
              <a:t>Located in the </a:t>
            </a:r>
            <a:r>
              <a:rPr lang="en-US" i="1" dirty="0" smtClean="0"/>
              <a:t>Thoracic Cavity, </a:t>
            </a:r>
            <a:r>
              <a:rPr lang="en-US" dirty="0" smtClean="0"/>
              <a:t>between the two lungs and slightly to the left</a:t>
            </a:r>
          </a:p>
          <a:p>
            <a:r>
              <a:rPr lang="en-US" dirty="0" smtClean="0"/>
              <a:t>About </a:t>
            </a:r>
            <a:r>
              <a:rPr lang="en-US" dirty="0" smtClean="0"/>
              <a:t>the size of </a:t>
            </a:r>
            <a:r>
              <a:rPr lang="en-US" dirty="0" smtClean="0"/>
              <a:t>a clenched fist.</a:t>
            </a:r>
          </a:p>
          <a:p>
            <a:r>
              <a:rPr lang="en-US" dirty="0" smtClean="0"/>
              <a:t>Weighs </a:t>
            </a:r>
            <a:r>
              <a:rPr lang="en-US" dirty="0" smtClean="0"/>
              <a:t>around a ½ pound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Heart</a:t>
            </a:r>
            <a:endParaRPr lang="en-US" dirty="0"/>
          </a:p>
        </p:txBody>
      </p:sp>
      <p:pic>
        <p:nvPicPr>
          <p:cNvPr id="1026" name="Picture 2" descr="http://www.nlm.nih.gov/medlineplus/ency/images/ency/fullsize/15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1" y="6019800"/>
            <a:ext cx="358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http://www.nlm.nih.gov/medlineplus/ency/presentations/100147_1.htm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4248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711879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Pericardium – protective membrane</a:t>
            </a:r>
            <a:br>
              <a:rPr lang="en-US" dirty="0" smtClean="0"/>
            </a:br>
            <a:r>
              <a:rPr lang="en-US" dirty="0" smtClean="0"/>
              <a:t>around the heart</a:t>
            </a:r>
          </a:p>
          <a:p>
            <a:r>
              <a:rPr lang="en-US" dirty="0" smtClean="0"/>
              <a:t>Made up of 3 layers:</a:t>
            </a:r>
          </a:p>
          <a:p>
            <a:pPr lvl="1"/>
            <a:r>
              <a:rPr lang="en-US" dirty="0" err="1" smtClean="0"/>
              <a:t>Epicardium</a:t>
            </a:r>
            <a:r>
              <a:rPr lang="en-US" dirty="0" smtClean="0"/>
              <a:t> – outermost layer, </a:t>
            </a:r>
            <a:br>
              <a:rPr lang="en-US" dirty="0" smtClean="0"/>
            </a:br>
            <a:r>
              <a:rPr lang="en-US" dirty="0" smtClean="0"/>
              <a:t>reduces friction</a:t>
            </a:r>
          </a:p>
          <a:p>
            <a:pPr lvl="1"/>
            <a:r>
              <a:rPr lang="en-US" dirty="0" smtClean="0"/>
              <a:t>Myocardium – thick layer, contains </a:t>
            </a:r>
            <a:br>
              <a:rPr lang="en-US" dirty="0" smtClean="0"/>
            </a:br>
            <a:r>
              <a:rPr lang="en-US" dirty="0" smtClean="0"/>
              <a:t>cardiac muscle</a:t>
            </a:r>
          </a:p>
          <a:p>
            <a:pPr lvl="1"/>
            <a:r>
              <a:rPr lang="en-US" dirty="0" smtClean="0"/>
              <a:t>Endocardium – innermost layer, </a:t>
            </a:r>
            <a:br>
              <a:rPr lang="en-US" dirty="0" smtClean="0"/>
            </a:br>
            <a:r>
              <a:rPr lang="en-US" dirty="0" smtClean="0"/>
              <a:t>contact with blood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Pericardium:</a:t>
            </a:r>
            <a:br>
              <a:rPr lang="en-US" dirty="0" smtClean="0"/>
            </a:br>
            <a:r>
              <a:rPr lang="en-US" dirty="0" smtClean="0"/>
              <a:t>Protecting the Heart</a:t>
            </a:r>
            <a:endParaRPr lang="en-US" dirty="0"/>
          </a:p>
        </p:txBody>
      </p:sp>
      <p:pic>
        <p:nvPicPr>
          <p:cNvPr id="2052" name="Picture 4" descr="http://www.nlm.nih.gov/medlineplus/ency/images/ency/fullsize/1808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667000"/>
            <a:ext cx="41909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096000"/>
            <a:ext cx="3895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http://www.nlm.nih.gov/medlineplus/ency/imagepages/18081.htm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42507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Heart pumps blood through the body through contraction.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do valves do for our heart?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/>
          <a:lstStyle/>
          <a:p>
            <a:r>
              <a:rPr lang="en-US" dirty="0" smtClean="0"/>
              <a:t>Heart Pumping</a:t>
            </a:r>
            <a:endParaRPr lang="en-US" dirty="0"/>
          </a:p>
        </p:txBody>
      </p:sp>
      <p:pic>
        <p:nvPicPr>
          <p:cNvPr id="3074" name="Picture 2" descr="File:Cardiac mri ani sagittal bionerd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4060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MRI at </a:t>
            </a:r>
            <a:r>
              <a:rPr lang="en-US" sz="1050" dirty="0" err="1" smtClean="0"/>
              <a:t>Charite</a:t>
            </a:r>
            <a:r>
              <a:rPr lang="en-US" sz="1050" dirty="0" smtClean="0"/>
              <a:t> </a:t>
            </a:r>
            <a:r>
              <a:rPr lang="en-US" sz="1050" dirty="0" err="1" smtClean="0"/>
              <a:t>Mitte</a:t>
            </a:r>
            <a:r>
              <a:rPr lang="en-US" sz="1050" dirty="0" smtClean="0"/>
              <a:t>, Berlin http://commons.wikimedia.org/wiki/ File:Cardiac_mri_ani_sagittal_bionerd.gif 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980035" y="2057400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MRI of a Human Heart</a:t>
            </a:r>
            <a:endParaRPr lang="en-US" b="1" dirty="0"/>
          </a:p>
        </p:txBody>
      </p:sp>
      <p:pic>
        <p:nvPicPr>
          <p:cNvPr id="1026" name="Picture 2" descr="Normal anato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57199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6324600"/>
            <a:ext cx="35301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http://www.ncbi.nlm.nih.gov/pubmedhealth/PMH0004820/</a:t>
            </a:r>
          </a:p>
        </p:txBody>
      </p:sp>
    </p:spTree>
    <p:extLst>
      <p:ext uri="{BB962C8B-B14F-4D97-AF65-F5344CB8AC3E}">
        <p14:creationId xmlns:p14="http://schemas.microsoft.com/office/powerpoint/2010/main" xmlns="" val="16062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686800" cy="609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One-way valves are vital to move blood in the correct direction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Valves</a:t>
            </a:r>
            <a:endParaRPr lang="en-US" dirty="0"/>
          </a:p>
        </p:txBody>
      </p:sp>
      <p:pic>
        <p:nvPicPr>
          <p:cNvPr id="5" name="Picture 4" descr="File:Heart tee tricuspid val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848" y="3124200"/>
            <a:ext cx="318081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6096000"/>
            <a:ext cx="28860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2006 Patrick J. Lynch, medical illustrator http://commons.wikimedia.org/wiki/File:Heart_tee_tricuspid_valve.jpg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488842" y="2754868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Tricuspid Valve</a:t>
            </a:r>
            <a:endParaRPr lang="en-US" b="1" dirty="0"/>
          </a:p>
        </p:txBody>
      </p:sp>
      <p:pic>
        <p:nvPicPr>
          <p:cNvPr id="8" name="Picture 6" descr="File:Heart bicuspid aortic valv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896906" cy="36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04800" y="20968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Cross section of the heart, focusing </a:t>
            </a:r>
            <a:br>
              <a:rPr lang="en-US" b="1" dirty="0" smtClean="0"/>
            </a:br>
            <a:r>
              <a:rPr lang="en-US" b="1" dirty="0" smtClean="0"/>
              <a:t>on the Aortic Valve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400800"/>
            <a:ext cx="548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 2006 Patrick J. Lynch, medical illustrator http://commons.wikimedia.org/wiki/File:Heart_bicuspid_aortic_valve.svg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514600"/>
            <a:ext cx="5968197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Heart and the </a:t>
            </a:r>
            <a:r>
              <a:rPr lang="en-US" smtClean="0"/>
              <a:t>Path of Blood</a:t>
            </a:r>
            <a:endParaRPr lang="en-US" dirty="0"/>
          </a:p>
        </p:txBody>
      </p:sp>
      <p:sp>
        <p:nvSpPr>
          <p:cNvPr id="4" name="AutoShape 2" descr="The illustration shows the front surface of a heart, including the coronary arteries and major blood vessels."/>
          <p:cNvSpPr>
            <a:spLocks noChangeAspect="1" noChangeArrowheads="1"/>
          </p:cNvSpPr>
          <p:nvPr/>
        </p:nvSpPr>
        <p:spPr bwMode="auto">
          <a:xfrm>
            <a:off x="155575" y="-1439863"/>
            <a:ext cx="4286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Exterior View of the Heart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6547" y="6553200"/>
            <a:ext cx="3807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http://www.nhlbi.nih.gov/health//dci/Diseases/hhw/hhw_all.html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108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Heart and the Path of Blood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9"/>
          <a:stretch>
            <a:fillRect/>
          </a:stretch>
        </p:blipFill>
        <p:spPr>
          <a:xfrm>
            <a:off x="1219200" y="2286000"/>
            <a:ext cx="6019800" cy="4499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28600" y="1828800"/>
            <a:ext cx="42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Interior View of the Heart, </a:t>
            </a:r>
          </a:p>
          <a:p>
            <a:pPr algn="ctr"/>
            <a:r>
              <a:rPr lang="en-US" b="1" dirty="0" smtClean="0"/>
              <a:t>with the path of the blood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6547" y="6477000"/>
            <a:ext cx="3807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http://www.nhlbi.nih.gov/health//dci/Diseases/hhw/hhw_all.html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108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165</Words>
  <Application>Microsoft Office PowerPoint</Application>
  <PresentationFormat>On-screen Show (4:3)</PresentationFormat>
  <Paragraphs>33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The Human Heart  and Blood Flow</vt:lpstr>
      <vt:lpstr>The Human Heart</vt:lpstr>
      <vt:lpstr>Pericardium: Protecting the Heart</vt:lpstr>
      <vt:lpstr>Heart Pumping</vt:lpstr>
      <vt:lpstr>Heart Valves</vt:lpstr>
      <vt:lpstr>The Heart and the Path of Blood</vt:lpstr>
      <vt:lpstr>The Heart and the Path of Blood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Heart and Blood Flow</dc:title>
  <dc:creator>SAMSON, CARLEIGH CLAYTON</dc:creator>
  <cp:lastModifiedBy>Janet Yowell</cp:lastModifiedBy>
  <cp:revision>12</cp:revision>
  <dcterms:created xsi:type="dcterms:W3CDTF">2012-11-05T18:14:33Z</dcterms:created>
  <dcterms:modified xsi:type="dcterms:W3CDTF">2012-11-15T18:26:36Z</dcterms:modified>
</cp:coreProperties>
</file>