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8" r:id="rId3"/>
    <p:sldId id="277" r:id="rId4"/>
    <p:sldId id="257" r:id="rId5"/>
    <p:sldId id="265" r:id="rId6"/>
    <p:sldId id="268" r:id="rId7"/>
    <p:sldId id="269" r:id="rId8"/>
    <p:sldId id="270" r:id="rId9"/>
    <p:sldId id="278" r:id="rId10"/>
    <p:sldId id="271" r:id="rId11"/>
    <p:sldId id="272" r:id="rId12"/>
    <p:sldId id="273" r:id="rId13"/>
    <p:sldId id="274" r:id="rId14"/>
  </p:sldIdLst>
  <p:sldSz cx="9144000" cy="5143500" type="screen16x9"/>
  <p:notesSz cx="6858000" cy="9144000"/>
  <p:embeddedFontLst>
    <p:embeddedFont>
      <p:font typeface="Open Sans" panose="020B0606030504020204" pitchFamily="34" charset="0"/>
      <p:regular r:id="rId16"/>
      <p:bold r:id="rId17"/>
      <p:italic r:id="rId18"/>
      <p:boldItalic r:id="rId19"/>
    </p:embeddedFont>
    <p:embeddedFont>
      <p:font typeface="Georgia" panose="02040502050405020303" pitchFamily="18"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814" autoAdjust="0"/>
  </p:normalViewPr>
  <p:slideViewPr>
    <p:cSldViewPr snapToGrid="0">
      <p:cViewPr varScale="1">
        <p:scale>
          <a:sx n="56" d="100"/>
          <a:sy n="56" d="100"/>
        </p:scale>
        <p:origin x="158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50260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73091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67443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12204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Image credit: https://easton-pa.com/pwstormwater.html</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692494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Image credit: Rachelle </a:t>
            </a:r>
            <a:r>
              <a:rPr lang="en-US" dirty="0" err="1"/>
              <a:t>Rasco</a:t>
            </a:r>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468594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http://watershedatlas.org/fs_indexwater.html</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64982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19317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88702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t>These directions were adapted from the following USGS site:  https://www.nrcs.usda.gov/wps/portal/nrcs/detail/nh/technical/?cid=nrcs144p2_015680.  The lesson could be adapted by having the students use this site directly to outline their map.</a:t>
            </a:r>
          </a:p>
        </p:txBody>
      </p:sp>
    </p:spTree>
    <p:extLst>
      <p:ext uri="{BB962C8B-B14F-4D97-AF65-F5344CB8AC3E}">
        <p14:creationId xmlns:p14="http://schemas.microsoft.com/office/powerpoint/2010/main" val="2189259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t>These directions were adapted from the following USGS site:  https://www.nrcs.usda.gov/wps/portal/nrcs/detail/nh/technical/?cid=nrcs144p2_015680.  The lesson could be adapted by having the students use this site directly to outline their map.</a:t>
            </a:r>
          </a:p>
        </p:txBody>
      </p:sp>
    </p:spTree>
    <p:extLst>
      <p:ext uri="{BB962C8B-B14F-4D97-AF65-F5344CB8AC3E}">
        <p14:creationId xmlns:p14="http://schemas.microsoft.com/office/powerpoint/2010/main" val="403346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hyperlink" Target="https://streamstats.usgs.gov/s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hyperlink" Target="https://www.nrcs.usda.gov/Internet/FSE_MEDIA/nrcs144p2_014586.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0"/>
            <a:ext cx="9190377" cy="5438551"/>
          </a:xfrm>
          <a:prstGeom prst="rect">
            <a:avLst/>
          </a:prstGeom>
          <a:noFill/>
          <a:ln>
            <a:noFill/>
          </a:ln>
        </p:spPr>
      </p:pic>
      <p:pic>
        <p:nvPicPr>
          <p:cNvPr id="55" name="Google Shape;55;p13"/>
          <p:cNvPicPr preferRelativeResize="0"/>
          <p:nvPr/>
        </p:nvPicPr>
        <p:blipFill>
          <a:blip r:embed="rId4">
            <a:alphaModFix/>
          </a:blip>
          <a:stretch>
            <a:fillRect/>
          </a:stretch>
        </p:blipFill>
        <p:spPr>
          <a:xfrm>
            <a:off x="747449" y="1078785"/>
            <a:ext cx="7649102" cy="1174650"/>
          </a:xfrm>
          <a:prstGeom prst="rect">
            <a:avLst/>
          </a:prstGeom>
          <a:noFill/>
          <a:ln>
            <a:noFill/>
          </a:ln>
        </p:spPr>
      </p:pic>
      <p:pic>
        <p:nvPicPr>
          <p:cNvPr id="56" name="Google Shape;56;p13"/>
          <p:cNvPicPr preferRelativeResize="0"/>
          <p:nvPr/>
        </p:nvPicPr>
        <p:blipFill>
          <a:blip r:embed="rId5">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6">
            <a:alphaModFix/>
          </a:blip>
          <a:stretch>
            <a:fillRect/>
          </a:stretch>
        </p:blipFill>
        <p:spPr>
          <a:xfrm>
            <a:off x="484463" y="2670200"/>
            <a:ext cx="8175075" cy="813975"/>
          </a:xfrm>
          <a:prstGeom prst="rect">
            <a:avLst/>
          </a:prstGeom>
          <a:noFill/>
          <a:ln>
            <a:noFill/>
          </a:ln>
        </p:spPr>
      </p:pic>
      <p:sp>
        <p:nvSpPr>
          <p:cNvPr id="58" name="Google Shape;58;p13"/>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a:solidFill>
                  <a:srgbClr val="FFFFFF"/>
                </a:solidFill>
                <a:latin typeface="Open Sans"/>
                <a:ea typeface="Open Sans"/>
                <a:cs typeface="Open Sans"/>
                <a:sym typeface="Open Sans"/>
              </a:rPr>
              <a:t>Delineating the Watershed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3" name="Google Shape;218;p6">
            <a:extLst>
              <a:ext uri="{FF2B5EF4-FFF2-40B4-BE49-F238E27FC236}">
                <a16:creationId xmlns:a16="http://schemas.microsoft.com/office/drawing/2014/main" id="{F69C1F92-D967-44F3-96BA-6A394EF9D7C8}"/>
              </a:ext>
            </a:extLst>
          </p:cNvPr>
          <p:cNvSpPr txBox="1">
            <a:spLocks noGrp="1"/>
          </p:cNvSpPr>
          <p:nvPr>
            <p:ph type="title"/>
          </p:nvPr>
        </p:nvSpPr>
        <p:spPr>
          <a:xfrm>
            <a:off x="301752" y="-96141"/>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7B788F"/>
              </a:buClr>
              <a:buSzPts val="3300"/>
              <a:buFont typeface="Georgia"/>
              <a:buNone/>
            </a:pPr>
            <a:r>
              <a:rPr lang="en-US" dirty="0"/>
              <a:t>USGS </a:t>
            </a:r>
            <a:r>
              <a:rPr lang="en-US" dirty="0" err="1"/>
              <a:t>StreamStats</a:t>
            </a:r>
            <a:endParaRPr dirty="0"/>
          </a:p>
        </p:txBody>
      </p:sp>
      <p:sp>
        <p:nvSpPr>
          <p:cNvPr id="4" name="Google Shape;219;p6">
            <a:extLst>
              <a:ext uri="{FF2B5EF4-FFF2-40B4-BE49-F238E27FC236}">
                <a16:creationId xmlns:a16="http://schemas.microsoft.com/office/drawing/2014/main" id="{B27E5EC4-686D-4992-AB30-18390FF5B9A1}"/>
              </a:ext>
            </a:extLst>
          </p:cNvPr>
          <p:cNvSpPr txBox="1">
            <a:spLocks noGrp="1"/>
          </p:cNvSpPr>
          <p:nvPr>
            <p:ph type="body" idx="1"/>
          </p:nvPr>
        </p:nvSpPr>
        <p:spPr>
          <a:xfrm>
            <a:off x="332232" y="482035"/>
            <a:ext cx="8503920" cy="1907597"/>
          </a:xfrm>
          <a:prstGeom prst="rect">
            <a:avLst/>
          </a:prstGeom>
          <a:noFill/>
          <a:ln>
            <a:noFill/>
          </a:ln>
        </p:spPr>
        <p:txBody>
          <a:bodyPr spcFirstLastPara="1" wrap="square" lIns="91425" tIns="45700" rIns="91425" bIns="45700" anchor="t" anchorCtr="0">
            <a:normAutofit fontScale="92500" lnSpcReduction="10000"/>
          </a:bodyPr>
          <a:lstStyle/>
          <a:p>
            <a:pPr marL="548640" lvl="1" indent="-207645" algn="l" rtl="0">
              <a:lnSpc>
                <a:spcPct val="80000"/>
              </a:lnSpc>
              <a:spcBef>
                <a:spcPts val="0"/>
              </a:spcBef>
              <a:spcAft>
                <a:spcPts val="0"/>
              </a:spcAft>
              <a:buSzPts val="1050"/>
              <a:buNone/>
            </a:pPr>
            <a:endParaRPr lang="en-US" sz="1500" dirty="0"/>
          </a:p>
          <a:p>
            <a:pPr marL="548640" lvl="1" indent="-274320" algn="l" rtl="0">
              <a:lnSpc>
                <a:spcPct val="80000"/>
              </a:lnSpc>
              <a:spcBef>
                <a:spcPts val="300"/>
              </a:spcBef>
              <a:spcAft>
                <a:spcPts val="0"/>
              </a:spcAft>
              <a:buSzPts val="1050"/>
              <a:buChar char="⚪"/>
            </a:pPr>
            <a:r>
              <a:rPr lang="en-US" sz="20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Go to: </a:t>
            </a:r>
            <a:r>
              <a:rPr lang="en-US" sz="2000" u="sng" dirty="0">
                <a:solidFill>
                  <a:schemeClr val="hlink"/>
                </a:solidFill>
                <a:hlinkClick r:id="rId4"/>
              </a:rPr>
              <a:t>https://streamstats.usgs.gov/ss/</a:t>
            </a:r>
            <a:endParaRPr sz="2000" dirty="0"/>
          </a:p>
          <a:p>
            <a:pPr marL="548640" lvl="1" indent="-207645" algn="l" rtl="0">
              <a:lnSpc>
                <a:spcPct val="80000"/>
              </a:lnSpc>
              <a:spcBef>
                <a:spcPts val="300"/>
              </a:spcBef>
              <a:spcAft>
                <a:spcPts val="0"/>
              </a:spcAft>
              <a:buSzPts val="1050"/>
              <a:buNone/>
            </a:pPr>
            <a:endParaRPr lang="en-US" sz="2000" dirty="0"/>
          </a:p>
          <a:p>
            <a:pPr marL="548640" lvl="1" indent="-274320" algn="l" rtl="0">
              <a:lnSpc>
                <a:spcPct val="80000"/>
              </a:lnSpc>
              <a:spcBef>
                <a:spcPts val="300"/>
              </a:spcBef>
              <a:spcAft>
                <a:spcPts val="0"/>
              </a:spcAft>
              <a:buSzPts val="1050"/>
              <a:buChar char="⚪"/>
            </a:pPr>
            <a:r>
              <a:rPr lang="en-US" sz="2000" dirty="0"/>
              <a:t>In the search bar, type in your location (ex. Hillsville, VA.)</a:t>
            </a:r>
            <a:endParaRPr sz="2000" dirty="0"/>
          </a:p>
          <a:p>
            <a:pPr marL="548640" lvl="1" indent="-207645" algn="l" rtl="0">
              <a:lnSpc>
                <a:spcPct val="80000"/>
              </a:lnSpc>
              <a:spcBef>
                <a:spcPts val="300"/>
              </a:spcBef>
              <a:spcAft>
                <a:spcPts val="0"/>
              </a:spcAft>
              <a:buSzPts val="1050"/>
              <a:buNone/>
            </a:pPr>
            <a:endParaRPr lang="en-US" sz="2000" dirty="0"/>
          </a:p>
          <a:p>
            <a:pPr marL="548640" lvl="1" indent="-274320" algn="l" rtl="0">
              <a:lnSpc>
                <a:spcPct val="80000"/>
              </a:lnSpc>
              <a:spcBef>
                <a:spcPts val="300"/>
              </a:spcBef>
              <a:spcAft>
                <a:spcPts val="0"/>
              </a:spcAft>
              <a:buSzPts val="1050"/>
              <a:buChar char="⚪"/>
            </a:pPr>
            <a:r>
              <a:rPr lang="en-US" sz="2000" dirty="0"/>
              <a:t>Click the area to state or regional area to study (ex. Virginia) and zoom into creek you are going to take water samples from later. (ex. Beaver Dam Creek.)</a:t>
            </a:r>
            <a:endParaRPr sz="2000" dirty="0"/>
          </a:p>
          <a:p>
            <a:pPr marL="0" lvl="0" indent="0" algn="l" rtl="0">
              <a:lnSpc>
                <a:spcPct val="80000"/>
              </a:lnSpc>
              <a:spcBef>
                <a:spcPts val="312"/>
              </a:spcBef>
              <a:spcAft>
                <a:spcPts val="0"/>
              </a:spcAft>
              <a:buSzPts val="1328"/>
              <a:buNone/>
            </a:pPr>
            <a:endParaRPr sz="1562" dirty="0"/>
          </a:p>
        </p:txBody>
      </p:sp>
      <p:sp>
        <p:nvSpPr>
          <p:cNvPr id="5" name="Google Shape;220;p6">
            <a:extLst>
              <a:ext uri="{FF2B5EF4-FFF2-40B4-BE49-F238E27FC236}">
                <a16:creationId xmlns:a16="http://schemas.microsoft.com/office/drawing/2014/main" id="{F0F30081-7C9C-47C5-8A45-B072F8965222}"/>
              </a:ext>
            </a:extLst>
          </p:cNvPr>
          <p:cNvSpPr txBox="1">
            <a:spLocks/>
          </p:cNvSpPr>
          <p:nvPr/>
        </p:nvSpPr>
        <p:spPr>
          <a:xfrm>
            <a:off x="5105400" y="1709738"/>
            <a:ext cx="4038600" cy="251936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indent="-228599">
              <a:lnSpc>
                <a:spcPct val="100000"/>
              </a:lnSpc>
              <a:spcBef>
                <a:spcPts val="540"/>
              </a:spcBef>
              <a:buClr>
                <a:schemeClr val="accent1"/>
              </a:buClr>
              <a:buSzPts val="2295"/>
              <a:buFont typeface="Noto Sans Symbols"/>
              <a:buNone/>
            </a:pPr>
            <a:endParaRPr lang="en-US"/>
          </a:p>
          <a:p>
            <a:pPr indent="-228599">
              <a:lnSpc>
                <a:spcPct val="100000"/>
              </a:lnSpc>
              <a:spcBef>
                <a:spcPts val="540"/>
              </a:spcBef>
              <a:buClr>
                <a:schemeClr val="accent1"/>
              </a:buClr>
              <a:buSzPts val="2295"/>
              <a:buFont typeface="Noto Sans Symbols"/>
              <a:buNone/>
            </a:pPr>
            <a:endParaRPr lang="en-US"/>
          </a:p>
          <a:p>
            <a:pPr indent="-228599">
              <a:lnSpc>
                <a:spcPct val="100000"/>
              </a:lnSpc>
              <a:spcBef>
                <a:spcPts val="540"/>
              </a:spcBef>
              <a:buClr>
                <a:schemeClr val="accent1"/>
              </a:buClr>
              <a:buSzPts val="2295"/>
              <a:buFont typeface="Noto Sans Symbols"/>
              <a:buNone/>
            </a:pPr>
            <a:endParaRPr lang="en-US"/>
          </a:p>
          <a:p>
            <a:pPr indent="-228599">
              <a:lnSpc>
                <a:spcPct val="100000"/>
              </a:lnSpc>
              <a:spcBef>
                <a:spcPts val="540"/>
              </a:spcBef>
              <a:buClr>
                <a:schemeClr val="accent1"/>
              </a:buClr>
              <a:buSzPts val="2295"/>
              <a:buFont typeface="Noto Sans Symbols"/>
              <a:buNone/>
            </a:pPr>
            <a:endParaRPr lang="en-US"/>
          </a:p>
          <a:p>
            <a:pPr indent="-228599">
              <a:lnSpc>
                <a:spcPct val="100000"/>
              </a:lnSpc>
              <a:spcBef>
                <a:spcPts val="540"/>
              </a:spcBef>
              <a:buClr>
                <a:schemeClr val="accent1"/>
              </a:buClr>
              <a:buSzPts val="2295"/>
              <a:buFont typeface="Noto Sans Symbols"/>
              <a:buNone/>
            </a:pPr>
            <a:endParaRPr lang="en-US"/>
          </a:p>
          <a:p>
            <a:pPr indent="-228599">
              <a:lnSpc>
                <a:spcPct val="100000"/>
              </a:lnSpc>
              <a:spcBef>
                <a:spcPts val="540"/>
              </a:spcBef>
              <a:buClr>
                <a:schemeClr val="accent1"/>
              </a:buClr>
              <a:buSzPts val="2295"/>
              <a:buFont typeface="Noto Sans Symbols"/>
              <a:buNone/>
            </a:pPr>
            <a:endParaRPr lang="en-US"/>
          </a:p>
          <a:p>
            <a:pPr marL="93663" indent="0">
              <a:lnSpc>
                <a:spcPct val="100000"/>
              </a:lnSpc>
              <a:spcBef>
                <a:spcPts val="540"/>
              </a:spcBef>
              <a:buSzPts val="2295"/>
              <a:buFont typeface="Arial"/>
              <a:buNone/>
            </a:pPr>
            <a:endParaRPr lang="en-US"/>
          </a:p>
          <a:p>
            <a:pPr marL="93663" indent="0">
              <a:lnSpc>
                <a:spcPct val="100000"/>
              </a:lnSpc>
              <a:spcBef>
                <a:spcPts val="540"/>
              </a:spcBef>
              <a:buSzPts val="2295"/>
              <a:buFont typeface="Arial"/>
              <a:buNone/>
            </a:pPr>
            <a:endParaRPr lang="en-US"/>
          </a:p>
        </p:txBody>
      </p:sp>
      <p:pic>
        <p:nvPicPr>
          <p:cNvPr id="6" name="Google Shape;221;p6">
            <a:extLst>
              <a:ext uri="{FF2B5EF4-FFF2-40B4-BE49-F238E27FC236}">
                <a16:creationId xmlns:a16="http://schemas.microsoft.com/office/drawing/2014/main" id="{10E4B96B-E3EA-44C6-BED6-FC1C04A27284}"/>
              </a:ext>
            </a:extLst>
          </p:cNvPr>
          <p:cNvPicPr preferRelativeResize="0"/>
          <p:nvPr/>
        </p:nvPicPr>
        <p:blipFill rotWithShape="1">
          <a:blip r:embed="rId5">
            <a:alphaModFix/>
          </a:blip>
          <a:srcRect/>
          <a:stretch/>
        </p:blipFill>
        <p:spPr>
          <a:xfrm>
            <a:off x="1245108" y="2339111"/>
            <a:ext cx="6458712" cy="2359265"/>
          </a:xfrm>
          <a:prstGeom prst="rect">
            <a:avLst/>
          </a:prstGeom>
          <a:noFill/>
          <a:ln>
            <a:noFill/>
          </a:ln>
        </p:spPr>
      </p:pic>
    </p:spTree>
    <p:extLst>
      <p:ext uri="{BB962C8B-B14F-4D97-AF65-F5344CB8AC3E}">
        <p14:creationId xmlns:p14="http://schemas.microsoft.com/office/powerpoint/2010/main" val="1020531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4" name="Google Shape;227;p23">
            <a:extLst>
              <a:ext uri="{FF2B5EF4-FFF2-40B4-BE49-F238E27FC236}">
                <a16:creationId xmlns:a16="http://schemas.microsoft.com/office/drawing/2014/main" id="{2CB4B2AD-744D-4B2C-A238-5142436B9F6A}"/>
              </a:ext>
            </a:extLst>
          </p:cNvPr>
          <p:cNvSpPr txBox="1">
            <a:spLocks noGrp="1"/>
          </p:cNvSpPr>
          <p:nvPr>
            <p:ph type="body" idx="1"/>
          </p:nvPr>
        </p:nvSpPr>
        <p:spPr>
          <a:xfrm>
            <a:off x="152402" y="342900"/>
            <a:ext cx="8503920" cy="4572000"/>
          </a:xfrm>
          <a:prstGeom prst="rect">
            <a:avLst/>
          </a:prstGeom>
          <a:noFill/>
          <a:ln>
            <a:noFill/>
          </a:ln>
        </p:spPr>
        <p:txBody>
          <a:bodyPr spcFirstLastPara="1" wrap="square" lIns="91425" tIns="45700" rIns="91425" bIns="45700" anchor="t" anchorCtr="0">
            <a:normAutofit/>
          </a:bodyPr>
          <a:lstStyle/>
          <a:p>
            <a:pPr marL="548640" lvl="1" indent="-207645" algn="l" rtl="0">
              <a:lnSpc>
                <a:spcPct val="80000"/>
              </a:lnSpc>
              <a:spcBef>
                <a:spcPts val="0"/>
              </a:spcBef>
              <a:spcAft>
                <a:spcPts val="0"/>
              </a:spcAft>
              <a:buSzPts val="1050"/>
              <a:buNone/>
            </a:pPr>
            <a:endParaRPr sz="1500" dirty="0"/>
          </a:p>
          <a:p>
            <a:pPr marL="548640" lvl="1" indent="-274320" algn="l" rtl="0">
              <a:lnSpc>
                <a:spcPct val="80000"/>
              </a:lnSpc>
              <a:spcBef>
                <a:spcPts val="300"/>
              </a:spcBef>
              <a:spcAft>
                <a:spcPts val="0"/>
              </a:spcAft>
              <a:buSzPts val="1050"/>
              <a:buChar char="⚪"/>
            </a:pPr>
            <a:r>
              <a:rPr lang="en-US" sz="1800" dirty="0"/>
              <a:t>Find the part of the creek you are using (ex. Beaver Dam creek in front of the high school. Click the delineate button and then click on that spot of the creek where you will be taking water samples later (creeks are designated with blue lines.</a:t>
            </a:r>
            <a:endParaRPr sz="1800" dirty="0"/>
          </a:p>
          <a:p>
            <a:pPr marL="548640" lvl="1" indent="-274320" algn="l" rtl="0">
              <a:lnSpc>
                <a:spcPct val="80000"/>
              </a:lnSpc>
              <a:spcBef>
                <a:spcPts val="300"/>
              </a:spcBef>
              <a:spcAft>
                <a:spcPts val="0"/>
              </a:spcAft>
              <a:buSzPts val="1050"/>
              <a:buChar char="⚪"/>
            </a:pPr>
            <a:r>
              <a:rPr lang="en-US" sz="1800" dirty="0"/>
              <a:t>Compare this watershed boundary to the one you did by hand.</a:t>
            </a:r>
            <a:endParaRPr sz="1800" dirty="0"/>
          </a:p>
          <a:p>
            <a:pPr marL="548640" lvl="1" indent="-207645" algn="l" rtl="0">
              <a:lnSpc>
                <a:spcPct val="80000"/>
              </a:lnSpc>
              <a:spcBef>
                <a:spcPts val="300"/>
              </a:spcBef>
              <a:spcAft>
                <a:spcPts val="0"/>
              </a:spcAft>
              <a:buSzPts val="1050"/>
              <a:buNone/>
            </a:pPr>
            <a:endParaRPr sz="1800" dirty="0"/>
          </a:p>
          <a:p>
            <a:pPr marL="548640" lvl="1" indent="-207645" algn="l" rtl="0">
              <a:lnSpc>
                <a:spcPct val="80000"/>
              </a:lnSpc>
              <a:spcBef>
                <a:spcPts val="300"/>
              </a:spcBef>
              <a:spcAft>
                <a:spcPts val="0"/>
              </a:spcAft>
              <a:buSzPts val="1050"/>
              <a:buNone/>
            </a:pPr>
            <a:endParaRPr sz="1800" dirty="0"/>
          </a:p>
          <a:p>
            <a:pPr marL="548640" lvl="1" indent="-207645" algn="l" rtl="0">
              <a:lnSpc>
                <a:spcPct val="80000"/>
              </a:lnSpc>
              <a:spcBef>
                <a:spcPts val="300"/>
              </a:spcBef>
              <a:spcAft>
                <a:spcPts val="0"/>
              </a:spcAft>
              <a:buSzPts val="1050"/>
              <a:buNone/>
            </a:pPr>
            <a:endParaRPr sz="1800" dirty="0"/>
          </a:p>
          <a:p>
            <a:pPr marL="548640" lvl="1" indent="-207645" algn="l" rtl="0">
              <a:lnSpc>
                <a:spcPct val="80000"/>
              </a:lnSpc>
              <a:spcBef>
                <a:spcPts val="300"/>
              </a:spcBef>
              <a:spcAft>
                <a:spcPts val="0"/>
              </a:spcAft>
              <a:buSzPts val="1050"/>
              <a:buNone/>
            </a:pPr>
            <a:endParaRPr sz="1800" dirty="0"/>
          </a:p>
          <a:p>
            <a:pPr marL="548640" lvl="1" indent="-207645" algn="l" rtl="0">
              <a:lnSpc>
                <a:spcPct val="80000"/>
              </a:lnSpc>
              <a:spcBef>
                <a:spcPts val="300"/>
              </a:spcBef>
              <a:spcAft>
                <a:spcPts val="0"/>
              </a:spcAft>
              <a:buSzPts val="1050"/>
              <a:buNone/>
            </a:pPr>
            <a:endParaRPr sz="1800" dirty="0"/>
          </a:p>
          <a:p>
            <a:pPr marL="548640" lvl="1" indent="-207645" algn="l" rtl="0">
              <a:lnSpc>
                <a:spcPct val="80000"/>
              </a:lnSpc>
              <a:spcBef>
                <a:spcPts val="300"/>
              </a:spcBef>
              <a:spcAft>
                <a:spcPts val="0"/>
              </a:spcAft>
              <a:buSzPts val="1050"/>
              <a:buNone/>
            </a:pPr>
            <a:endParaRPr sz="1800" dirty="0"/>
          </a:p>
          <a:p>
            <a:pPr marL="548640" lvl="1" indent="-207645" algn="l" rtl="0">
              <a:lnSpc>
                <a:spcPct val="80000"/>
              </a:lnSpc>
              <a:spcBef>
                <a:spcPts val="300"/>
              </a:spcBef>
              <a:spcAft>
                <a:spcPts val="0"/>
              </a:spcAft>
              <a:buSzPts val="1050"/>
              <a:buNone/>
            </a:pPr>
            <a:endParaRPr sz="1800" dirty="0"/>
          </a:p>
          <a:p>
            <a:pPr marL="548640" lvl="1" indent="-207645" algn="l" rtl="0">
              <a:lnSpc>
                <a:spcPct val="80000"/>
              </a:lnSpc>
              <a:spcBef>
                <a:spcPts val="300"/>
              </a:spcBef>
              <a:spcAft>
                <a:spcPts val="0"/>
              </a:spcAft>
              <a:buSzPts val="1050"/>
              <a:buNone/>
            </a:pPr>
            <a:endParaRPr sz="1800" dirty="0"/>
          </a:p>
          <a:p>
            <a:pPr marL="548640" lvl="1" indent="-207645" algn="l" rtl="0">
              <a:lnSpc>
                <a:spcPct val="80000"/>
              </a:lnSpc>
              <a:spcBef>
                <a:spcPts val="300"/>
              </a:spcBef>
              <a:spcAft>
                <a:spcPts val="0"/>
              </a:spcAft>
              <a:buSzPts val="1050"/>
              <a:buNone/>
            </a:pPr>
            <a:endParaRPr sz="1800" dirty="0"/>
          </a:p>
          <a:p>
            <a:pPr marL="548640" lvl="1" indent="-274320" algn="l" rtl="0">
              <a:lnSpc>
                <a:spcPct val="80000"/>
              </a:lnSpc>
              <a:spcBef>
                <a:spcPts val="300"/>
              </a:spcBef>
              <a:spcAft>
                <a:spcPts val="0"/>
              </a:spcAft>
              <a:buSzPts val="1050"/>
              <a:buChar char="⚪"/>
            </a:pPr>
            <a:r>
              <a:rPr lang="en-US" sz="1800" dirty="0"/>
              <a:t>How useful do you think this application is to engineers and other scientists or public officials?</a:t>
            </a:r>
            <a:endParaRPr sz="1800" dirty="0"/>
          </a:p>
          <a:p>
            <a:pPr marL="0" lvl="0" indent="0" algn="l" rtl="0">
              <a:lnSpc>
                <a:spcPct val="80000"/>
              </a:lnSpc>
              <a:spcBef>
                <a:spcPts val="312"/>
              </a:spcBef>
              <a:spcAft>
                <a:spcPts val="0"/>
              </a:spcAft>
              <a:buSzPts val="1328"/>
              <a:buNone/>
            </a:pPr>
            <a:endParaRPr sz="1562" dirty="0"/>
          </a:p>
          <a:p>
            <a:pPr marL="0" lvl="0" indent="0" algn="l" rtl="0">
              <a:lnSpc>
                <a:spcPct val="80000"/>
              </a:lnSpc>
              <a:spcBef>
                <a:spcPts val="312"/>
              </a:spcBef>
              <a:spcAft>
                <a:spcPts val="0"/>
              </a:spcAft>
              <a:buSzPts val="1328"/>
              <a:buNone/>
            </a:pPr>
            <a:endParaRPr sz="1562" dirty="0"/>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3" name="Google Shape;226;p23">
            <a:extLst>
              <a:ext uri="{FF2B5EF4-FFF2-40B4-BE49-F238E27FC236}">
                <a16:creationId xmlns:a16="http://schemas.microsoft.com/office/drawing/2014/main" id="{20890511-84A2-4AF8-B3A3-B65C600DEBA4}"/>
              </a:ext>
            </a:extLst>
          </p:cNvPr>
          <p:cNvSpPr txBox="1">
            <a:spLocks noGrp="1"/>
          </p:cNvSpPr>
          <p:nvPr>
            <p:ph type="title"/>
          </p:nvPr>
        </p:nvSpPr>
        <p:spPr>
          <a:xfrm>
            <a:off x="304800" y="-150876"/>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7B788F"/>
              </a:buClr>
              <a:buSzPts val="3300"/>
              <a:buFont typeface="Georgia"/>
              <a:buNone/>
            </a:pPr>
            <a:r>
              <a:rPr lang="en-US" dirty="0"/>
              <a:t>USGS </a:t>
            </a:r>
            <a:r>
              <a:rPr lang="en-US" dirty="0" err="1"/>
              <a:t>StreamStats</a:t>
            </a:r>
            <a:endParaRPr dirty="0"/>
          </a:p>
        </p:txBody>
      </p:sp>
      <p:pic>
        <p:nvPicPr>
          <p:cNvPr id="5" name="Google Shape;228;p23">
            <a:extLst>
              <a:ext uri="{FF2B5EF4-FFF2-40B4-BE49-F238E27FC236}">
                <a16:creationId xmlns:a16="http://schemas.microsoft.com/office/drawing/2014/main" id="{3B192CFD-9CC1-406E-991C-41D0D1ECD25B}"/>
              </a:ext>
            </a:extLst>
          </p:cNvPr>
          <p:cNvPicPr preferRelativeResize="0">
            <a:picLocks/>
          </p:cNvPicPr>
          <p:nvPr/>
        </p:nvPicPr>
        <p:blipFill rotWithShape="1">
          <a:blip r:embed="rId4">
            <a:alphaModFix/>
          </a:blip>
          <a:srcRect/>
          <a:stretch/>
        </p:blipFill>
        <p:spPr>
          <a:xfrm>
            <a:off x="1509270" y="1795780"/>
            <a:ext cx="5372100" cy="2157285"/>
          </a:xfrm>
          <a:prstGeom prst="rect">
            <a:avLst/>
          </a:prstGeom>
          <a:noFill/>
          <a:ln>
            <a:noFill/>
          </a:ln>
        </p:spPr>
      </p:pic>
    </p:spTree>
    <p:extLst>
      <p:ext uri="{BB962C8B-B14F-4D97-AF65-F5344CB8AC3E}">
        <p14:creationId xmlns:p14="http://schemas.microsoft.com/office/powerpoint/2010/main" val="3911082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4" name="Google Shape;234;p7">
            <a:extLst>
              <a:ext uri="{FF2B5EF4-FFF2-40B4-BE49-F238E27FC236}">
                <a16:creationId xmlns:a16="http://schemas.microsoft.com/office/drawing/2014/main" id="{1DE04E9C-5157-40E8-ABB9-0C7BE9FF34ED}"/>
              </a:ext>
            </a:extLst>
          </p:cNvPr>
          <p:cNvSpPr txBox="1">
            <a:spLocks noGrp="1"/>
          </p:cNvSpPr>
          <p:nvPr>
            <p:ph type="body" idx="1"/>
          </p:nvPr>
        </p:nvSpPr>
        <p:spPr>
          <a:xfrm>
            <a:off x="332232" y="201638"/>
            <a:ext cx="8503920" cy="4572000"/>
          </a:xfrm>
          <a:prstGeom prst="rect">
            <a:avLst/>
          </a:prstGeom>
          <a:noFill/>
          <a:ln>
            <a:noFill/>
          </a:ln>
        </p:spPr>
        <p:txBody>
          <a:bodyPr spcFirstLastPara="1" wrap="square" lIns="91425" tIns="45700" rIns="91425" bIns="45700" anchor="t" anchorCtr="0">
            <a:normAutofit/>
          </a:bodyPr>
          <a:lstStyle/>
          <a:p>
            <a:pPr marL="274320" lvl="0" indent="-200104" algn="l" rtl="0">
              <a:lnSpc>
                <a:spcPct val="80000"/>
              </a:lnSpc>
              <a:spcBef>
                <a:spcPts val="0"/>
              </a:spcBef>
              <a:spcAft>
                <a:spcPts val="0"/>
              </a:spcAft>
              <a:buSzPts val="1169"/>
              <a:buNone/>
            </a:pPr>
            <a:endParaRPr lang="en-US" sz="1375" dirty="0"/>
          </a:p>
          <a:p>
            <a:pPr marL="274320" lvl="0" indent="-200104" algn="l" rtl="0">
              <a:lnSpc>
                <a:spcPct val="80000"/>
              </a:lnSpc>
              <a:spcBef>
                <a:spcPts val="275"/>
              </a:spcBef>
              <a:spcAft>
                <a:spcPts val="0"/>
              </a:spcAft>
              <a:buSzPts val="1169"/>
              <a:buNone/>
            </a:pPr>
            <a:endParaRPr lang="en-US" sz="1800" dirty="0"/>
          </a:p>
          <a:p>
            <a:pPr marL="274320" lvl="0" indent="-274320" algn="l" rtl="0">
              <a:lnSpc>
                <a:spcPct val="80000"/>
              </a:lnSpc>
              <a:spcBef>
                <a:spcPts val="275"/>
              </a:spcBef>
              <a:spcAft>
                <a:spcPts val="0"/>
              </a:spcAft>
              <a:buSzPts val="1169"/>
              <a:buChar char="⚫"/>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Explore</a:t>
            </a:r>
            <a:r>
              <a:rPr lang="en-US" dirty="0"/>
              <a:t> the exploration tools at the top left of the screen to find different characteristics.  </a:t>
            </a:r>
            <a:endParaRPr dirty="0"/>
          </a:p>
          <a:p>
            <a:pPr marL="731520" lvl="1" indent="-274319" algn="l" rtl="0">
              <a:lnSpc>
                <a:spcPct val="80000"/>
              </a:lnSpc>
              <a:spcBef>
                <a:spcPts val="275"/>
              </a:spcBef>
              <a:spcAft>
                <a:spcPts val="0"/>
              </a:spcAft>
              <a:buSzPts val="1169"/>
              <a:buChar char="⚫"/>
            </a:pPr>
            <a:r>
              <a:rPr lang="en-US" sz="1800" dirty="0"/>
              <a:t>Click the measure tool.  Select two points on your stream to measure their distance.  Click elevation profile tool.  Select two points on your stream to see a profile of the different elevations. </a:t>
            </a:r>
            <a:endParaRPr dirty="0"/>
          </a:p>
          <a:p>
            <a:pPr marL="0" lvl="0" indent="0" algn="l" rtl="0">
              <a:lnSpc>
                <a:spcPct val="80000"/>
              </a:lnSpc>
              <a:spcBef>
                <a:spcPts val="275"/>
              </a:spcBef>
              <a:spcAft>
                <a:spcPts val="0"/>
              </a:spcAft>
              <a:buSzPts val="1169"/>
              <a:buNone/>
            </a:pPr>
            <a:endParaRPr dirty="0"/>
          </a:p>
          <a:p>
            <a:pPr marL="274320" lvl="0" indent="-274320" algn="l" rtl="0">
              <a:lnSpc>
                <a:spcPct val="80000"/>
              </a:lnSpc>
              <a:spcBef>
                <a:spcPts val="275"/>
              </a:spcBef>
              <a:spcAft>
                <a:spcPts val="0"/>
              </a:spcAft>
              <a:buSzPts val="1169"/>
              <a:buChar char="⚫"/>
            </a:pPr>
            <a:r>
              <a:rPr lang="en-US" dirty="0"/>
              <a:t>In the left hand toolbar, choose the blue continue button.  Choose basin characteristics.</a:t>
            </a:r>
            <a:endParaRPr dirty="0"/>
          </a:p>
          <a:p>
            <a:pPr marL="731520" lvl="1" indent="-274319" algn="l" rtl="0">
              <a:lnSpc>
                <a:spcPct val="80000"/>
              </a:lnSpc>
              <a:spcBef>
                <a:spcPts val="275"/>
              </a:spcBef>
              <a:spcAft>
                <a:spcPts val="0"/>
              </a:spcAft>
              <a:buSzPts val="1169"/>
              <a:buChar char="⚫"/>
            </a:pPr>
            <a:r>
              <a:rPr lang="en-US" sz="1800" dirty="0"/>
              <a:t>Click DRNAREA (and any other characteristics you are interested in).  Click continue then show basin characteristics.  This is the size of the area of your watershed which is important in figuring out the drainage for that area.</a:t>
            </a:r>
            <a:endParaRPr sz="1800" dirty="0"/>
          </a:p>
          <a:p>
            <a:pPr marL="274320" lvl="0" indent="-200104" algn="l" rtl="0">
              <a:lnSpc>
                <a:spcPct val="80000"/>
              </a:lnSpc>
              <a:spcBef>
                <a:spcPts val="275"/>
              </a:spcBef>
              <a:spcAft>
                <a:spcPts val="0"/>
              </a:spcAft>
              <a:buSzPts val="1169"/>
              <a:buNone/>
            </a:pPr>
            <a:endParaRPr sz="1375" dirty="0"/>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3" name="Google Shape;233;p7">
            <a:extLst>
              <a:ext uri="{FF2B5EF4-FFF2-40B4-BE49-F238E27FC236}">
                <a16:creationId xmlns:a16="http://schemas.microsoft.com/office/drawing/2014/main" id="{AB10E58A-C56E-48B7-9E79-02D0F4078785}"/>
              </a:ext>
            </a:extLst>
          </p:cNvPr>
          <p:cNvSpPr txBox="1">
            <a:spLocks noGrp="1"/>
          </p:cNvSpPr>
          <p:nvPr>
            <p:ph type="title"/>
          </p:nvPr>
        </p:nvSpPr>
        <p:spPr>
          <a:xfrm>
            <a:off x="301752" y="-177838"/>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7B788F"/>
              </a:buClr>
              <a:buSzPts val="3300"/>
              <a:buFont typeface="Georgia"/>
              <a:buNone/>
            </a:pPr>
            <a:r>
              <a:rPr lang="en-US" dirty="0"/>
              <a:t>USGS </a:t>
            </a:r>
            <a:r>
              <a:rPr lang="en-US" dirty="0" err="1"/>
              <a:t>StreamStats</a:t>
            </a:r>
            <a:endParaRPr dirty="0"/>
          </a:p>
        </p:txBody>
      </p:sp>
      <p:pic>
        <p:nvPicPr>
          <p:cNvPr id="5" name="Google Shape;235;p7">
            <a:extLst>
              <a:ext uri="{FF2B5EF4-FFF2-40B4-BE49-F238E27FC236}">
                <a16:creationId xmlns:a16="http://schemas.microsoft.com/office/drawing/2014/main" id="{FFA338AA-0685-4BDC-8EB0-2AA9BED3EF24}"/>
              </a:ext>
            </a:extLst>
          </p:cNvPr>
          <p:cNvPicPr preferRelativeResize="0">
            <a:picLocks/>
          </p:cNvPicPr>
          <p:nvPr/>
        </p:nvPicPr>
        <p:blipFill rotWithShape="1">
          <a:blip r:embed="rId4">
            <a:alphaModFix/>
          </a:blip>
          <a:srcRect/>
          <a:stretch/>
        </p:blipFill>
        <p:spPr>
          <a:xfrm>
            <a:off x="3244596" y="3295284"/>
            <a:ext cx="3944281" cy="1478354"/>
          </a:xfrm>
          <a:prstGeom prst="rect">
            <a:avLst/>
          </a:prstGeom>
          <a:noFill/>
          <a:ln>
            <a:noFill/>
          </a:ln>
        </p:spPr>
      </p:pic>
    </p:spTree>
    <p:extLst>
      <p:ext uri="{BB962C8B-B14F-4D97-AF65-F5344CB8AC3E}">
        <p14:creationId xmlns:p14="http://schemas.microsoft.com/office/powerpoint/2010/main" val="1537793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4" name="Google Shape;241;p24">
            <a:extLst>
              <a:ext uri="{FF2B5EF4-FFF2-40B4-BE49-F238E27FC236}">
                <a16:creationId xmlns:a16="http://schemas.microsoft.com/office/drawing/2014/main" id="{B4CBF210-BCC9-46BE-911F-713C94C42790}"/>
              </a:ext>
            </a:extLst>
          </p:cNvPr>
          <p:cNvSpPr txBox="1">
            <a:spLocks noGrp="1"/>
          </p:cNvSpPr>
          <p:nvPr>
            <p:ph type="body" idx="1"/>
          </p:nvPr>
        </p:nvSpPr>
        <p:spPr>
          <a:xfrm>
            <a:off x="152402" y="150114"/>
            <a:ext cx="8991598" cy="4843272"/>
          </a:xfrm>
          <a:prstGeom prst="rect">
            <a:avLst/>
          </a:prstGeom>
          <a:noFill/>
          <a:ln>
            <a:noFill/>
          </a:ln>
        </p:spPr>
        <p:txBody>
          <a:bodyPr spcFirstLastPara="1" wrap="square" lIns="91425" tIns="45700" rIns="91425" bIns="45700" anchor="t" anchorCtr="0">
            <a:normAutofit fontScale="92500" lnSpcReduction="10000"/>
          </a:bodyPr>
          <a:lstStyle/>
          <a:p>
            <a:pPr marL="274320" lvl="0" indent="-200104" algn="l" rtl="0">
              <a:lnSpc>
                <a:spcPct val="100000"/>
              </a:lnSpc>
              <a:spcBef>
                <a:spcPts val="0"/>
              </a:spcBef>
              <a:spcAft>
                <a:spcPts val="0"/>
              </a:spcAft>
              <a:buSzPts val="1169"/>
              <a:buNone/>
            </a:pPr>
            <a:endParaRPr sz="1375" dirty="0"/>
          </a:p>
          <a:p>
            <a:pPr marL="274320" lvl="0" indent="-200104" algn="l" rtl="0">
              <a:lnSpc>
                <a:spcPct val="100000"/>
              </a:lnSpc>
              <a:spcBef>
                <a:spcPts val="275"/>
              </a:spcBef>
              <a:spcAft>
                <a:spcPts val="0"/>
              </a:spcAft>
              <a:buSzPts val="1169"/>
              <a:buNone/>
            </a:pPr>
            <a:endParaRPr sz="1800" dirty="0"/>
          </a:p>
          <a:p>
            <a:pPr marL="274320" lvl="0" indent="-274320" algn="l" rtl="0">
              <a:lnSpc>
                <a:spcPct val="100000"/>
              </a:lnSpc>
              <a:spcBef>
                <a:spcPts val="275"/>
              </a:spcBef>
              <a:spcAft>
                <a:spcPts val="0"/>
              </a:spcAft>
              <a:buSzPts val="1169"/>
              <a:buChar char="⚫"/>
            </a:pPr>
            <a:r>
              <a:rPr lang="en-US" sz="1800" dirty="0"/>
              <a:t>Go back to the exploration tools.  Try out the flow (raindrop) path button to see where </a:t>
            </a:r>
            <a:r>
              <a:rPr lang="en-US" sz="1800" dirty="0" err="1"/>
              <a:t>where</a:t>
            </a:r>
            <a:r>
              <a:rPr lang="en-US" sz="1800" dirty="0"/>
              <a:t> this water eventually goes.  </a:t>
            </a:r>
            <a:endParaRPr dirty="0"/>
          </a:p>
          <a:p>
            <a:pPr marL="274320" lvl="0" indent="-274320" algn="l" rtl="0">
              <a:lnSpc>
                <a:spcPct val="100000"/>
              </a:lnSpc>
              <a:spcBef>
                <a:spcPts val="275"/>
              </a:spcBef>
              <a:spcAft>
                <a:spcPts val="0"/>
              </a:spcAft>
              <a:buSzPts val="1169"/>
              <a:buChar char="⚫"/>
            </a:pPr>
            <a:r>
              <a:rPr lang="en-US" sz="1800" dirty="0"/>
              <a:t>Click the start point location. (Use pour point or click another spot on the map). Click go.  </a:t>
            </a:r>
            <a:endParaRPr dirty="0"/>
          </a:p>
          <a:p>
            <a:pPr marL="274320" lvl="0" indent="-200088" algn="l" rtl="0">
              <a:lnSpc>
                <a:spcPct val="100000"/>
              </a:lnSpc>
              <a:spcBef>
                <a:spcPts val="275"/>
              </a:spcBef>
              <a:spcAft>
                <a:spcPts val="0"/>
              </a:spcAft>
              <a:buSzPts val="1169"/>
              <a:buNone/>
            </a:pPr>
            <a:endParaRPr sz="1800" dirty="0"/>
          </a:p>
          <a:p>
            <a:pPr marL="274320" lvl="0" indent="-200088" algn="l" rtl="0">
              <a:lnSpc>
                <a:spcPct val="100000"/>
              </a:lnSpc>
              <a:spcBef>
                <a:spcPts val="275"/>
              </a:spcBef>
              <a:spcAft>
                <a:spcPts val="0"/>
              </a:spcAft>
              <a:buSzPts val="1169"/>
              <a:buNone/>
            </a:pPr>
            <a:endParaRPr sz="1800" dirty="0"/>
          </a:p>
          <a:p>
            <a:pPr marL="274320" lvl="0" indent="-200088" algn="l" rtl="0">
              <a:lnSpc>
                <a:spcPct val="100000"/>
              </a:lnSpc>
              <a:spcBef>
                <a:spcPts val="275"/>
              </a:spcBef>
              <a:spcAft>
                <a:spcPts val="0"/>
              </a:spcAft>
              <a:buSzPts val="1169"/>
              <a:buNone/>
            </a:pPr>
            <a:endParaRPr sz="1800" dirty="0"/>
          </a:p>
          <a:p>
            <a:pPr marL="274320" lvl="0" indent="-200088" algn="l" rtl="0">
              <a:lnSpc>
                <a:spcPct val="100000"/>
              </a:lnSpc>
              <a:spcBef>
                <a:spcPts val="275"/>
              </a:spcBef>
              <a:spcAft>
                <a:spcPts val="0"/>
              </a:spcAft>
              <a:buSzPts val="1169"/>
              <a:buNone/>
            </a:pPr>
            <a:endParaRPr sz="1800" dirty="0"/>
          </a:p>
          <a:p>
            <a:pPr marL="274320" lvl="0" indent="-200088" algn="l" rtl="0">
              <a:lnSpc>
                <a:spcPct val="100000"/>
              </a:lnSpc>
              <a:spcBef>
                <a:spcPts val="275"/>
              </a:spcBef>
              <a:spcAft>
                <a:spcPts val="0"/>
              </a:spcAft>
              <a:buSzPts val="1169"/>
              <a:buNone/>
            </a:pPr>
            <a:endParaRPr sz="1800" dirty="0"/>
          </a:p>
          <a:p>
            <a:pPr marL="274320" lvl="0" indent="-200088" algn="l" rtl="0">
              <a:lnSpc>
                <a:spcPct val="100000"/>
              </a:lnSpc>
              <a:spcBef>
                <a:spcPts val="275"/>
              </a:spcBef>
              <a:spcAft>
                <a:spcPts val="0"/>
              </a:spcAft>
              <a:buSzPts val="1169"/>
              <a:buNone/>
            </a:pPr>
            <a:endParaRPr sz="1800" dirty="0"/>
          </a:p>
          <a:p>
            <a:pPr marL="274320" lvl="0" indent="-200088" algn="l" rtl="0">
              <a:lnSpc>
                <a:spcPct val="100000"/>
              </a:lnSpc>
              <a:spcBef>
                <a:spcPts val="275"/>
              </a:spcBef>
              <a:spcAft>
                <a:spcPts val="0"/>
              </a:spcAft>
              <a:buSzPts val="1169"/>
              <a:buNone/>
            </a:pPr>
            <a:endParaRPr sz="1800" dirty="0"/>
          </a:p>
          <a:p>
            <a:pPr marL="0" lvl="0" indent="0" algn="l" rtl="0">
              <a:lnSpc>
                <a:spcPct val="100000"/>
              </a:lnSpc>
              <a:spcBef>
                <a:spcPts val="275"/>
              </a:spcBef>
              <a:spcAft>
                <a:spcPts val="0"/>
              </a:spcAft>
              <a:buSzPts val="1169"/>
              <a:buNone/>
            </a:pPr>
            <a:endParaRPr sz="1800" dirty="0"/>
          </a:p>
          <a:p>
            <a:pPr marL="274320" lvl="0" indent="-200088" algn="l" rtl="0">
              <a:lnSpc>
                <a:spcPct val="100000"/>
              </a:lnSpc>
              <a:spcBef>
                <a:spcPts val="275"/>
              </a:spcBef>
              <a:spcAft>
                <a:spcPts val="0"/>
              </a:spcAft>
              <a:buSzPts val="1169"/>
              <a:buNone/>
            </a:pPr>
            <a:endParaRPr sz="1800" dirty="0"/>
          </a:p>
          <a:p>
            <a:pPr marL="274320" lvl="0" indent="-200088" algn="l" rtl="0">
              <a:lnSpc>
                <a:spcPct val="100000"/>
              </a:lnSpc>
              <a:spcBef>
                <a:spcPts val="275"/>
              </a:spcBef>
              <a:spcAft>
                <a:spcPts val="0"/>
              </a:spcAft>
              <a:buSzPts val="1169"/>
              <a:buNone/>
            </a:pPr>
            <a:endParaRPr sz="1800" dirty="0"/>
          </a:p>
          <a:p>
            <a:pPr marL="274320" lvl="0" indent="-274320" algn="l" rtl="0">
              <a:lnSpc>
                <a:spcPct val="100000"/>
              </a:lnSpc>
              <a:spcBef>
                <a:spcPts val="275"/>
              </a:spcBef>
              <a:spcAft>
                <a:spcPts val="0"/>
              </a:spcAft>
              <a:buSzPts val="1169"/>
              <a:buChar char="⚫"/>
            </a:pPr>
            <a:r>
              <a:rPr lang="en-US" sz="1800" dirty="0"/>
              <a:t>Water from streams and creeks head to rivers and eventually to the ocean.  Where does your water end up?</a:t>
            </a:r>
            <a:endParaRPr sz="1800" dirty="0"/>
          </a:p>
          <a:p>
            <a:pPr marL="274320" lvl="0" indent="-200104" algn="l" rtl="0">
              <a:lnSpc>
                <a:spcPct val="100000"/>
              </a:lnSpc>
              <a:spcBef>
                <a:spcPts val="275"/>
              </a:spcBef>
              <a:spcAft>
                <a:spcPts val="0"/>
              </a:spcAft>
              <a:buSzPts val="1169"/>
              <a:buNone/>
            </a:pPr>
            <a:endParaRPr sz="1375" dirty="0"/>
          </a:p>
        </p:txBody>
      </p:sp>
      <p:pic>
        <p:nvPicPr>
          <p:cNvPr id="5" name="Google Shape;242;p24">
            <a:extLst>
              <a:ext uri="{FF2B5EF4-FFF2-40B4-BE49-F238E27FC236}">
                <a16:creationId xmlns:a16="http://schemas.microsoft.com/office/drawing/2014/main" id="{B13A858B-7BBA-406F-917D-CD83BF48CCFD}"/>
              </a:ext>
            </a:extLst>
          </p:cNvPr>
          <p:cNvPicPr preferRelativeResize="0"/>
          <p:nvPr/>
        </p:nvPicPr>
        <p:blipFill rotWithShape="1">
          <a:blip r:embed="rId3">
            <a:alphaModFix/>
          </a:blip>
          <a:srcRect/>
          <a:stretch/>
        </p:blipFill>
        <p:spPr>
          <a:xfrm>
            <a:off x="1830767" y="1545540"/>
            <a:ext cx="5134211" cy="2355088"/>
          </a:xfrm>
          <a:prstGeom prst="rect">
            <a:avLst/>
          </a:prstGeom>
          <a:noFill/>
          <a:ln>
            <a:noFill/>
          </a:ln>
        </p:spPr>
      </p:pic>
      <p:pic>
        <p:nvPicPr>
          <p:cNvPr id="64" name="Google Shape;64;p14"/>
          <p:cNvPicPr preferRelativeResize="0"/>
          <p:nvPr/>
        </p:nvPicPr>
        <p:blipFill>
          <a:blip r:embed="rId4">
            <a:alphaModFix/>
          </a:blip>
          <a:stretch>
            <a:fillRect/>
          </a:stretch>
        </p:blipFill>
        <p:spPr>
          <a:xfrm>
            <a:off x="152402" y="4651025"/>
            <a:ext cx="8839196" cy="403010"/>
          </a:xfrm>
          <a:prstGeom prst="rect">
            <a:avLst/>
          </a:prstGeom>
          <a:noFill/>
          <a:ln>
            <a:noFill/>
          </a:ln>
        </p:spPr>
      </p:pic>
      <p:sp>
        <p:nvSpPr>
          <p:cNvPr id="3" name="Google Shape;240;p24">
            <a:extLst>
              <a:ext uri="{FF2B5EF4-FFF2-40B4-BE49-F238E27FC236}">
                <a16:creationId xmlns:a16="http://schemas.microsoft.com/office/drawing/2014/main" id="{2AB18C6C-DB97-49D6-8E1E-74270613A6B6}"/>
              </a:ext>
            </a:extLst>
          </p:cNvPr>
          <p:cNvSpPr txBox="1">
            <a:spLocks noGrp="1"/>
          </p:cNvSpPr>
          <p:nvPr>
            <p:ph type="title"/>
          </p:nvPr>
        </p:nvSpPr>
        <p:spPr>
          <a:xfrm>
            <a:off x="301752" y="-168713"/>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7B788F"/>
              </a:buClr>
              <a:buSzPts val="3300"/>
              <a:buFont typeface="Georgia"/>
              <a:buNone/>
            </a:pPr>
            <a:r>
              <a:rPr lang="en-US" dirty="0"/>
              <a:t>USGS </a:t>
            </a:r>
            <a:r>
              <a:rPr lang="en-US" dirty="0" err="1"/>
              <a:t>StreamStats</a:t>
            </a:r>
            <a:endParaRPr dirty="0"/>
          </a:p>
        </p:txBody>
      </p:sp>
    </p:spTree>
    <p:extLst>
      <p:ext uri="{BB962C8B-B14F-4D97-AF65-F5344CB8AC3E}">
        <p14:creationId xmlns:p14="http://schemas.microsoft.com/office/powerpoint/2010/main" val="1418127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3" name="Title 2">
            <a:extLst>
              <a:ext uri="{FF2B5EF4-FFF2-40B4-BE49-F238E27FC236}">
                <a16:creationId xmlns:a16="http://schemas.microsoft.com/office/drawing/2014/main" id="{616EFE15-46D5-403F-B6C6-EAA1671FB64A}"/>
              </a:ext>
            </a:extLst>
          </p:cNvPr>
          <p:cNvSpPr>
            <a:spLocks noGrp="1"/>
          </p:cNvSpPr>
          <p:nvPr>
            <p:ph type="title"/>
          </p:nvPr>
        </p:nvSpPr>
        <p:spPr>
          <a:xfrm>
            <a:off x="311701" y="192633"/>
            <a:ext cx="8520600" cy="572700"/>
          </a:xfrm>
        </p:spPr>
        <p:txBody>
          <a:bodyPr/>
          <a:lstStyle/>
          <a:p>
            <a:pPr algn="ctr"/>
            <a:r>
              <a:rPr lang="en-US" dirty="0"/>
              <a:t>Why?</a:t>
            </a:r>
          </a:p>
        </p:txBody>
      </p:sp>
      <p:sp>
        <p:nvSpPr>
          <p:cNvPr id="17" name="Google Shape;175;p20">
            <a:extLst>
              <a:ext uri="{FF2B5EF4-FFF2-40B4-BE49-F238E27FC236}">
                <a16:creationId xmlns:a16="http://schemas.microsoft.com/office/drawing/2014/main" id="{3DFF29EA-70C9-4E6F-8799-FE60A5472FF8}"/>
              </a:ext>
            </a:extLst>
          </p:cNvPr>
          <p:cNvSpPr txBox="1">
            <a:spLocks/>
          </p:cNvSpPr>
          <p:nvPr/>
        </p:nvSpPr>
        <p:spPr>
          <a:xfrm>
            <a:off x="4657473" y="596784"/>
            <a:ext cx="4334125" cy="468172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681">
              <a:buSzPts val="1806"/>
            </a:pPr>
            <a:endParaRPr lang="en-US" sz="2400" dirty="0"/>
          </a:p>
          <a:p>
            <a:pPr marL="342900" indent="-342900">
              <a:buSzPts val="1806"/>
              <a:buFont typeface="Arial" panose="020B0604020202020204" pitchFamily="34" charset="0"/>
              <a:buChar char="•"/>
            </a:pPr>
            <a:r>
              <a:rPr lang="en-US" sz="2400" dirty="0"/>
              <a:t>When it rains, where does all the water go?</a:t>
            </a:r>
          </a:p>
          <a:p>
            <a:pPr marL="342900" indent="-342900">
              <a:spcBef>
                <a:spcPts val="425"/>
              </a:spcBef>
              <a:buSzPts val="1806"/>
              <a:buFont typeface="Arial" panose="020B0604020202020204" pitchFamily="34" charset="0"/>
              <a:buChar char="•"/>
            </a:pPr>
            <a:endParaRPr lang="en-US" sz="2400" dirty="0"/>
          </a:p>
          <a:p>
            <a:pPr marL="342900" indent="-342900">
              <a:spcBef>
                <a:spcPts val="425"/>
              </a:spcBef>
              <a:buSzPts val="1806"/>
              <a:buFont typeface="Arial" panose="020B0604020202020204" pitchFamily="34" charset="0"/>
              <a:buChar char="•"/>
            </a:pPr>
            <a:r>
              <a:rPr lang="en-US" sz="2400" dirty="0"/>
              <a:t>Civil engineers design infrastructures and water systems to manage this influx of water so we can prevent flooding of our homes and streets.</a:t>
            </a:r>
          </a:p>
        </p:txBody>
      </p:sp>
      <p:pic>
        <p:nvPicPr>
          <p:cNvPr id="18" name="Google Shape;176;p20" descr="https://easton-pa.com/MS4/SWRUNOFF.jpg">
            <a:extLst>
              <a:ext uri="{FF2B5EF4-FFF2-40B4-BE49-F238E27FC236}">
                <a16:creationId xmlns:a16="http://schemas.microsoft.com/office/drawing/2014/main" id="{09C19640-419B-4FB0-8F06-8E6D4A0E4E32}"/>
              </a:ext>
            </a:extLst>
          </p:cNvPr>
          <p:cNvPicPr preferRelativeResize="0">
            <a:picLocks noGrp="1"/>
          </p:cNvPicPr>
          <p:nvPr>
            <p:ph type="body" idx="1"/>
          </p:nvPr>
        </p:nvPicPr>
        <p:blipFill rotWithShape="1">
          <a:blip r:embed="rId4">
            <a:alphaModFix/>
          </a:blip>
          <a:srcRect/>
          <a:stretch/>
        </p:blipFill>
        <p:spPr>
          <a:xfrm>
            <a:off x="447929" y="1170865"/>
            <a:ext cx="4038600" cy="3132287"/>
          </a:xfrm>
          <a:prstGeom prst="rect">
            <a:avLst/>
          </a:prstGeom>
          <a:noFill/>
          <a:ln>
            <a:noFill/>
          </a:ln>
        </p:spPr>
      </p:pic>
    </p:spTree>
    <p:extLst>
      <p:ext uri="{BB962C8B-B14F-4D97-AF65-F5344CB8AC3E}">
        <p14:creationId xmlns:p14="http://schemas.microsoft.com/office/powerpoint/2010/main" val="1944976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3" name="Google Shape;182;p2">
            <a:extLst>
              <a:ext uri="{FF2B5EF4-FFF2-40B4-BE49-F238E27FC236}">
                <a16:creationId xmlns:a16="http://schemas.microsoft.com/office/drawing/2014/main" id="{7965A881-9B6A-4936-A54D-172A96566978}"/>
              </a:ext>
            </a:extLst>
          </p:cNvPr>
          <p:cNvSpPr txBox="1">
            <a:spLocks noGrp="1"/>
          </p:cNvSpPr>
          <p:nvPr>
            <p:ph type="title"/>
          </p:nvPr>
        </p:nvSpPr>
        <p:spPr>
          <a:xfrm>
            <a:off x="3657599" y="228600"/>
            <a:ext cx="4993341" cy="44375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rgbClr val="7B788F"/>
              </a:buClr>
              <a:buSzPts val="3300"/>
              <a:buFont typeface="Georgia"/>
              <a:buNone/>
            </a:pPr>
            <a:r>
              <a:rPr lang="en-US" dirty="0"/>
              <a:t>How?</a:t>
            </a:r>
            <a:endParaRPr dirty="0"/>
          </a:p>
        </p:txBody>
      </p:sp>
      <p:sp>
        <p:nvSpPr>
          <p:cNvPr id="4" name="Google Shape;183;p2">
            <a:extLst>
              <a:ext uri="{FF2B5EF4-FFF2-40B4-BE49-F238E27FC236}">
                <a16:creationId xmlns:a16="http://schemas.microsoft.com/office/drawing/2014/main" id="{33BBEC3B-36AE-45E2-BC7B-D9930A3795C6}"/>
              </a:ext>
            </a:extLst>
          </p:cNvPr>
          <p:cNvSpPr txBox="1">
            <a:spLocks/>
          </p:cNvSpPr>
          <p:nvPr/>
        </p:nvSpPr>
        <p:spPr>
          <a:xfrm>
            <a:off x="3413760" y="770965"/>
            <a:ext cx="5422392" cy="365898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Bef>
                <a:spcPts val="425"/>
              </a:spcBef>
              <a:buSzPts val="1806"/>
              <a:buFont typeface="Arial" panose="020B0604020202020204" pitchFamily="34" charset="0"/>
              <a:buChar char="•"/>
            </a:pPr>
            <a:r>
              <a:rPr lang="en-US" sz="2400" dirty="0"/>
              <a:t>To do this, engineers calculate how much water flows through that area.</a:t>
            </a:r>
          </a:p>
          <a:p>
            <a:pPr marL="342900" indent="-342900">
              <a:spcBef>
                <a:spcPts val="425"/>
              </a:spcBef>
              <a:buSzPts val="1806"/>
              <a:buFont typeface="Arial" panose="020B0604020202020204" pitchFamily="34" charset="0"/>
              <a:buChar char="•"/>
            </a:pPr>
            <a:endParaRPr lang="en-US" sz="2400" dirty="0"/>
          </a:p>
          <a:p>
            <a:pPr marL="342900" indent="-342900">
              <a:spcBef>
                <a:spcPts val="425"/>
              </a:spcBef>
              <a:buSzPts val="1806"/>
              <a:buFont typeface="Arial" panose="020B0604020202020204" pitchFamily="34" charset="0"/>
              <a:buChar char="•"/>
            </a:pPr>
            <a:r>
              <a:rPr lang="en-US" sz="2400" dirty="0"/>
              <a:t>The first step is to define the area.</a:t>
            </a:r>
          </a:p>
          <a:p>
            <a:pPr marL="342900" indent="-342900">
              <a:spcBef>
                <a:spcPts val="425"/>
              </a:spcBef>
              <a:buSzPts val="1806"/>
              <a:buFont typeface="Arial" panose="020B0604020202020204" pitchFamily="34" charset="0"/>
              <a:buChar char="•"/>
            </a:pPr>
            <a:endParaRPr lang="en-US" sz="2400" dirty="0"/>
          </a:p>
          <a:p>
            <a:pPr marL="342900" indent="-342900">
              <a:spcBef>
                <a:spcPts val="425"/>
              </a:spcBef>
              <a:buSzPts val="1806"/>
              <a:buFont typeface="Arial" panose="020B0604020202020204" pitchFamily="34" charset="0"/>
              <a:buChar char="•"/>
            </a:pPr>
            <a:r>
              <a:rPr lang="en-US" sz="2400" dirty="0"/>
              <a:t>In this activity, we will be defining that area by outlining the watershed or in engineering terms “delineating the watershed.”</a:t>
            </a:r>
          </a:p>
        </p:txBody>
      </p:sp>
      <p:pic>
        <p:nvPicPr>
          <p:cNvPr id="8" name="Google Shape;184;p2">
            <a:extLst>
              <a:ext uri="{FF2B5EF4-FFF2-40B4-BE49-F238E27FC236}">
                <a16:creationId xmlns:a16="http://schemas.microsoft.com/office/drawing/2014/main" id="{96442707-F331-4CC6-9048-3322CD01F719}"/>
              </a:ext>
            </a:extLst>
          </p:cNvPr>
          <p:cNvPicPr preferRelativeResize="0"/>
          <p:nvPr/>
        </p:nvPicPr>
        <p:blipFill rotWithShape="1">
          <a:blip r:embed="rId4">
            <a:alphaModFix/>
          </a:blip>
          <a:srcRect/>
          <a:stretch/>
        </p:blipFill>
        <p:spPr>
          <a:xfrm rot="5400000">
            <a:off x="215636" y="936346"/>
            <a:ext cx="3658982" cy="2737266"/>
          </a:xfrm>
          <a:prstGeom prst="rect">
            <a:avLst/>
          </a:prstGeom>
          <a:noFill/>
          <a:ln>
            <a:noFill/>
          </a:ln>
        </p:spPr>
      </p:pic>
    </p:spTree>
    <p:extLst>
      <p:ext uri="{BB962C8B-B14F-4D97-AF65-F5344CB8AC3E}">
        <p14:creationId xmlns:p14="http://schemas.microsoft.com/office/powerpoint/2010/main" val="3602885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18" name="TextBox 17">
            <a:extLst>
              <a:ext uri="{FF2B5EF4-FFF2-40B4-BE49-F238E27FC236}">
                <a16:creationId xmlns:a16="http://schemas.microsoft.com/office/drawing/2014/main" id="{9D4172BD-888B-4B1B-915A-EDBABA242655}"/>
              </a:ext>
            </a:extLst>
          </p:cNvPr>
          <p:cNvSpPr txBox="1"/>
          <p:nvPr/>
        </p:nvSpPr>
        <p:spPr>
          <a:xfrm>
            <a:off x="243840" y="699708"/>
            <a:ext cx="8747758" cy="3816429"/>
          </a:xfrm>
          <a:prstGeom prst="rect">
            <a:avLst/>
          </a:prstGeom>
          <a:noFill/>
        </p:spPr>
        <p:txBody>
          <a:bodyPr wrap="square">
            <a:spAutoFit/>
          </a:bodyPr>
          <a:lstStyle/>
          <a:p>
            <a:pPr marL="342900" lvl="0" indent="-342900" algn="l" rtl="0">
              <a:spcBef>
                <a:spcPts val="0"/>
              </a:spcBef>
              <a:spcAft>
                <a:spcPts val="0"/>
              </a:spcAft>
              <a:buClr>
                <a:schemeClr val="dk1"/>
              </a:buClr>
              <a:buSzPts val="1360"/>
              <a:buFont typeface="Arial" panose="020B0604020202020204" pitchFamily="34" charset="0"/>
              <a:buChar char="•"/>
            </a:pPr>
            <a:r>
              <a:rPr lang="en-US" sz="2200" dirty="0">
                <a:latin typeface="+mn-lt"/>
                <a:ea typeface="Open Sans" panose="020B0606030504020204" pitchFamily="34" charset="0"/>
                <a:cs typeface="Open Sans" panose="020B0606030504020204" pitchFamily="34" charset="0"/>
                <a:sym typeface="Georgia"/>
              </a:rPr>
              <a:t>A watershed is a land area defined by high point and/or ridges that separate waters flowing to different rivers. </a:t>
            </a:r>
            <a:endParaRPr lang="en-US" sz="2200" dirty="0">
              <a:latin typeface="+mn-lt"/>
              <a:ea typeface="Open Sans" panose="020B0606030504020204" pitchFamily="34" charset="0"/>
              <a:cs typeface="Open Sans" panose="020B0606030504020204" pitchFamily="34" charset="0"/>
            </a:endParaRPr>
          </a:p>
          <a:p>
            <a:pPr marL="342900" lvl="0" indent="-342900" algn="l" rtl="0">
              <a:spcBef>
                <a:spcPts val="0"/>
              </a:spcBef>
              <a:spcAft>
                <a:spcPts val="0"/>
              </a:spcAft>
              <a:buClr>
                <a:schemeClr val="dk1"/>
              </a:buClr>
              <a:buSzPts val="1360"/>
              <a:buFont typeface="Arial" panose="020B0604020202020204" pitchFamily="34" charset="0"/>
              <a:buChar char="•"/>
            </a:pPr>
            <a:endParaRPr lang="en-US" sz="2200" dirty="0">
              <a:latin typeface="+mn-lt"/>
              <a:ea typeface="Open Sans" panose="020B0606030504020204" pitchFamily="34" charset="0"/>
              <a:cs typeface="Open Sans" panose="020B0606030504020204" pitchFamily="34" charset="0"/>
              <a:sym typeface="Georgia"/>
            </a:endParaRPr>
          </a:p>
          <a:p>
            <a:pPr marL="342900" lvl="0" indent="-342900" algn="l" rtl="0">
              <a:spcBef>
                <a:spcPts val="0"/>
              </a:spcBef>
              <a:spcAft>
                <a:spcPts val="0"/>
              </a:spcAft>
              <a:buClr>
                <a:schemeClr val="dk1"/>
              </a:buClr>
              <a:buSzPts val="1360"/>
              <a:buFont typeface="Arial" panose="020B0604020202020204" pitchFamily="34" charset="0"/>
              <a:buChar char="•"/>
            </a:pPr>
            <a:r>
              <a:rPr lang="en-US" sz="2200" dirty="0">
                <a:latin typeface="+mn-lt"/>
                <a:ea typeface="Open Sans" panose="020B0606030504020204" pitchFamily="34" charset="0"/>
                <a:cs typeface="Open Sans" panose="020B0606030504020204" pitchFamily="34" charset="0"/>
                <a:sym typeface="Georgia"/>
              </a:rPr>
              <a:t>Watersheds are defined based on a point of interest downstream.  </a:t>
            </a:r>
            <a:endParaRPr lang="en-US" sz="2200" dirty="0">
              <a:latin typeface="+mn-lt"/>
              <a:ea typeface="Open Sans" panose="020B0606030504020204" pitchFamily="34" charset="0"/>
              <a:cs typeface="Open Sans" panose="020B0606030504020204" pitchFamily="34" charset="0"/>
            </a:endParaRPr>
          </a:p>
          <a:p>
            <a:pPr marL="342900" lvl="0" indent="-342900" algn="l" rtl="0">
              <a:spcBef>
                <a:spcPts val="0"/>
              </a:spcBef>
              <a:spcAft>
                <a:spcPts val="0"/>
              </a:spcAft>
              <a:buClr>
                <a:schemeClr val="dk1"/>
              </a:buClr>
              <a:buSzPts val="1360"/>
              <a:buFont typeface="Arial" panose="020B0604020202020204" pitchFamily="34" charset="0"/>
              <a:buChar char="•"/>
            </a:pPr>
            <a:endParaRPr lang="en-US" sz="2200" dirty="0">
              <a:latin typeface="+mn-lt"/>
              <a:ea typeface="Open Sans" panose="020B0606030504020204" pitchFamily="34" charset="0"/>
              <a:cs typeface="Open Sans" panose="020B0606030504020204" pitchFamily="34" charset="0"/>
              <a:sym typeface="Georgia"/>
            </a:endParaRPr>
          </a:p>
          <a:p>
            <a:pPr marL="342900" lvl="0" indent="-342900" algn="l" rtl="0">
              <a:spcBef>
                <a:spcPts val="0"/>
              </a:spcBef>
              <a:spcAft>
                <a:spcPts val="0"/>
              </a:spcAft>
              <a:buClr>
                <a:schemeClr val="dk1"/>
              </a:buClr>
              <a:buSzPts val="1360"/>
              <a:buFont typeface="Arial" panose="020B0604020202020204" pitchFamily="34" charset="0"/>
              <a:buChar char="•"/>
            </a:pPr>
            <a:r>
              <a:rPr lang="en-US" sz="2200" dirty="0">
                <a:latin typeface="+mn-lt"/>
                <a:ea typeface="Open Sans" panose="020B0606030504020204" pitchFamily="34" charset="0"/>
                <a:cs typeface="Open Sans" panose="020B0606030504020204" pitchFamily="34" charset="0"/>
                <a:sym typeface="Georgia"/>
              </a:rPr>
              <a:t>A watershed carries water “shed” from the land after rain falls and snow melts.  </a:t>
            </a:r>
            <a:endParaRPr lang="en-US" sz="2200" dirty="0">
              <a:latin typeface="+mn-lt"/>
              <a:ea typeface="Open Sans" panose="020B0606030504020204" pitchFamily="34" charset="0"/>
              <a:cs typeface="Open Sans" panose="020B0606030504020204" pitchFamily="34" charset="0"/>
            </a:endParaRPr>
          </a:p>
          <a:p>
            <a:pPr marL="342900" lvl="0" indent="-342900" algn="l" rtl="0">
              <a:spcBef>
                <a:spcPts val="0"/>
              </a:spcBef>
              <a:spcAft>
                <a:spcPts val="0"/>
              </a:spcAft>
              <a:buClr>
                <a:schemeClr val="dk1"/>
              </a:buClr>
              <a:buSzPts val="1360"/>
              <a:buFont typeface="Arial" panose="020B0604020202020204" pitchFamily="34" charset="0"/>
              <a:buChar char="•"/>
            </a:pPr>
            <a:endParaRPr lang="en-US" sz="2200" dirty="0">
              <a:latin typeface="+mn-lt"/>
              <a:ea typeface="Open Sans" panose="020B0606030504020204" pitchFamily="34" charset="0"/>
              <a:cs typeface="Open Sans" panose="020B0606030504020204" pitchFamily="34" charset="0"/>
              <a:sym typeface="Georgia"/>
            </a:endParaRPr>
          </a:p>
          <a:p>
            <a:pPr marL="342900" lvl="0" indent="-342900" algn="l" rtl="0">
              <a:spcBef>
                <a:spcPts val="0"/>
              </a:spcBef>
              <a:spcAft>
                <a:spcPts val="0"/>
              </a:spcAft>
              <a:buClr>
                <a:schemeClr val="dk1"/>
              </a:buClr>
              <a:buSzPts val="1360"/>
              <a:buFont typeface="Arial" panose="020B0604020202020204" pitchFamily="34" charset="0"/>
              <a:buChar char="•"/>
            </a:pPr>
            <a:r>
              <a:rPr lang="en-US" sz="2200" dirty="0">
                <a:latin typeface="+mn-lt"/>
                <a:ea typeface="Open Sans" panose="020B0606030504020204" pitchFamily="34" charset="0"/>
                <a:cs typeface="Open Sans" panose="020B0606030504020204" pitchFamily="34" charset="0"/>
                <a:sym typeface="Georgia"/>
              </a:rPr>
              <a:t>Drop by drop, water is channeled into soils, groundwaters, creeks, and streams, making its way to larger rivers and eventually the sea.</a:t>
            </a:r>
          </a:p>
        </p:txBody>
      </p:sp>
      <p:sp>
        <p:nvSpPr>
          <p:cNvPr id="20" name="TextBox 19">
            <a:extLst>
              <a:ext uri="{FF2B5EF4-FFF2-40B4-BE49-F238E27FC236}">
                <a16:creationId xmlns:a16="http://schemas.microsoft.com/office/drawing/2014/main" id="{49501974-305B-4214-99C6-983FCDAC8BC1}"/>
              </a:ext>
            </a:extLst>
          </p:cNvPr>
          <p:cNvSpPr txBox="1"/>
          <p:nvPr/>
        </p:nvSpPr>
        <p:spPr>
          <a:xfrm>
            <a:off x="4748784" y="4297665"/>
            <a:ext cx="4572000" cy="307777"/>
          </a:xfrm>
          <a:prstGeom prst="rect">
            <a:avLst/>
          </a:prstGeom>
          <a:noFill/>
        </p:spPr>
        <p:txBody>
          <a:bodyPr wrap="square">
            <a:spAutoFit/>
          </a:bodyPr>
          <a:lstStyle/>
          <a:p>
            <a:pPr marL="0" lvl="0" indent="0" algn="l" rtl="0">
              <a:lnSpc>
                <a:spcPct val="100000"/>
              </a:lnSpc>
              <a:spcBef>
                <a:spcPts val="0"/>
              </a:spcBef>
              <a:spcAft>
                <a:spcPts val="0"/>
              </a:spcAft>
              <a:buSzPts val="1400"/>
              <a:buNone/>
            </a:pPr>
            <a:r>
              <a:rPr lang="en-US" dirty="0"/>
              <a:t>http://watershedatlas.org/fs_indexwater.html</a:t>
            </a:r>
          </a:p>
        </p:txBody>
      </p:sp>
      <p:sp>
        <p:nvSpPr>
          <p:cNvPr id="22" name="TextBox 21">
            <a:extLst>
              <a:ext uri="{FF2B5EF4-FFF2-40B4-BE49-F238E27FC236}">
                <a16:creationId xmlns:a16="http://schemas.microsoft.com/office/drawing/2014/main" id="{01D868F9-5E9F-4901-890A-F5964021F193}"/>
              </a:ext>
            </a:extLst>
          </p:cNvPr>
          <p:cNvSpPr txBox="1"/>
          <p:nvPr/>
        </p:nvSpPr>
        <p:spPr>
          <a:xfrm>
            <a:off x="408432" y="176488"/>
            <a:ext cx="8363712" cy="523220"/>
          </a:xfrm>
          <a:prstGeom prst="rect">
            <a:avLst/>
          </a:prstGeom>
          <a:noFill/>
        </p:spPr>
        <p:txBody>
          <a:bodyPr wrap="square">
            <a:spAutoFit/>
          </a:bodyPr>
          <a:lstStyle/>
          <a:p>
            <a:pPr algn="ctr"/>
            <a:r>
              <a:rPr lang="en-US" sz="2800" dirty="0">
                <a:latin typeface="Open Sans" panose="020B0606030504020204" pitchFamily="34" charset="0"/>
                <a:ea typeface="Open Sans" panose="020B0606030504020204" pitchFamily="34" charset="0"/>
                <a:cs typeface="Open Sans" panose="020B0606030504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Delineating the Watershed</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11" name="TextBox 10">
            <a:extLst>
              <a:ext uri="{FF2B5EF4-FFF2-40B4-BE49-F238E27FC236}">
                <a16:creationId xmlns:a16="http://schemas.microsoft.com/office/drawing/2014/main" id="{0C6894BF-B685-4197-BD00-38E157D89612}"/>
              </a:ext>
            </a:extLst>
          </p:cNvPr>
          <p:cNvSpPr txBox="1"/>
          <p:nvPr/>
        </p:nvSpPr>
        <p:spPr>
          <a:xfrm>
            <a:off x="152402" y="1563939"/>
            <a:ext cx="3767328" cy="2308324"/>
          </a:xfrm>
          <a:prstGeom prst="rect">
            <a:avLst/>
          </a:prstGeom>
          <a:noFill/>
        </p:spPr>
        <p:txBody>
          <a:bodyPr wrap="square">
            <a:spAutoFit/>
          </a:bodyPr>
          <a:lstStyle/>
          <a:p>
            <a:pPr lvl="0" algn="l" rtl="0">
              <a:lnSpc>
                <a:spcPct val="100000"/>
              </a:lnSpc>
              <a:spcBef>
                <a:spcPts val="0"/>
              </a:spcBef>
              <a:spcAft>
                <a:spcPts val="0"/>
              </a:spcAft>
              <a:buSzPts val="2295"/>
            </a:pPr>
            <a:r>
              <a:rPr lang="en-US" sz="2400" dirty="0"/>
              <a:t>Map showing natural and/or physical features of a landscape, including altitude contours. </a:t>
            </a:r>
          </a:p>
          <a:p>
            <a:pPr lvl="0" algn="l" rtl="0">
              <a:lnSpc>
                <a:spcPct val="100000"/>
              </a:lnSpc>
              <a:spcBef>
                <a:spcPts val="0"/>
              </a:spcBef>
              <a:spcAft>
                <a:spcPts val="0"/>
              </a:spcAft>
              <a:buSzPts val="2295"/>
            </a:pPr>
            <a:endParaRPr lang="en-US" sz="2400" dirty="0"/>
          </a:p>
          <a:p>
            <a:pPr lvl="0" algn="l" rtl="0">
              <a:lnSpc>
                <a:spcPct val="100000"/>
              </a:lnSpc>
              <a:spcBef>
                <a:spcPts val="0"/>
              </a:spcBef>
              <a:spcAft>
                <a:spcPts val="0"/>
              </a:spcAft>
              <a:buSzPts val="2295"/>
            </a:pPr>
            <a:r>
              <a:rPr lang="en-US" sz="2400" dirty="0"/>
              <a:t>Also called contour map.</a:t>
            </a:r>
          </a:p>
        </p:txBody>
      </p:sp>
      <p:pic>
        <p:nvPicPr>
          <p:cNvPr id="12" name="Google Shape;192;p3" descr="\\msserver-cchs.ccpsd.k12.va.us\folders$\rnrasco\My Documents\My Pictures\topography_contour_map.gif">
            <a:extLst>
              <a:ext uri="{FF2B5EF4-FFF2-40B4-BE49-F238E27FC236}">
                <a16:creationId xmlns:a16="http://schemas.microsoft.com/office/drawing/2014/main" id="{0ACCCDBC-A1AC-47C9-A80D-FB263D16F764}"/>
              </a:ext>
            </a:extLst>
          </p:cNvPr>
          <p:cNvPicPr preferRelativeResize="0"/>
          <p:nvPr/>
        </p:nvPicPr>
        <p:blipFill rotWithShape="1">
          <a:blip r:embed="rId4">
            <a:alphaModFix/>
          </a:blip>
          <a:srcRect/>
          <a:stretch/>
        </p:blipFill>
        <p:spPr>
          <a:xfrm>
            <a:off x="3890772" y="1008364"/>
            <a:ext cx="4343400" cy="3419475"/>
          </a:xfrm>
          <a:prstGeom prst="rect">
            <a:avLst/>
          </a:prstGeom>
          <a:noFill/>
          <a:ln>
            <a:noFill/>
          </a:ln>
        </p:spPr>
      </p:pic>
      <p:sp>
        <p:nvSpPr>
          <p:cNvPr id="14" name="TextBox 13">
            <a:extLst>
              <a:ext uri="{FF2B5EF4-FFF2-40B4-BE49-F238E27FC236}">
                <a16:creationId xmlns:a16="http://schemas.microsoft.com/office/drawing/2014/main" id="{2C7B540A-0389-4839-BE01-36978AA79FD9}"/>
              </a:ext>
            </a:extLst>
          </p:cNvPr>
          <p:cNvSpPr txBox="1"/>
          <p:nvPr/>
        </p:nvSpPr>
        <p:spPr>
          <a:xfrm>
            <a:off x="1271016" y="250440"/>
            <a:ext cx="6601968" cy="646331"/>
          </a:xfrm>
          <a:prstGeom prst="rect">
            <a:avLst/>
          </a:prstGeom>
          <a:noFill/>
        </p:spPr>
        <p:txBody>
          <a:bodyPr wrap="square">
            <a:spAutoFit/>
          </a:bodyPr>
          <a:lstStyle/>
          <a:p>
            <a:r>
              <a:rPr lang="en-US" sz="3600" dirty="0"/>
              <a:t>What is a Topographic Map?</a:t>
            </a:r>
          </a:p>
        </p:txBody>
      </p:sp>
    </p:spTree>
    <p:extLst>
      <p:ext uri="{BB962C8B-B14F-4D97-AF65-F5344CB8AC3E}">
        <p14:creationId xmlns:p14="http://schemas.microsoft.com/office/powerpoint/2010/main" val="2875134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3" name="Google Shape;197;p21">
            <a:extLst>
              <a:ext uri="{FF2B5EF4-FFF2-40B4-BE49-F238E27FC236}">
                <a16:creationId xmlns:a16="http://schemas.microsoft.com/office/drawing/2014/main" id="{49623F38-3A9A-4CDD-B8EC-EA0B0F696890}"/>
              </a:ext>
            </a:extLst>
          </p:cNvPr>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7B788F"/>
              </a:buClr>
              <a:buSzPts val="3300"/>
              <a:buFont typeface="Georgia"/>
              <a:buNone/>
            </a:pPr>
            <a:r>
              <a:rPr lang="en-US"/>
              <a:t>Delineating a Watershed</a:t>
            </a:r>
            <a:endParaRPr/>
          </a:p>
        </p:txBody>
      </p:sp>
      <p:sp>
        <p:nvSpPr>
          <p:cNvPr id="4" name="Google Shape;198;p21">
            <a:extLst>
              <a:ext uri="{FF2B5EF4-FFF2-40B4-BE49-F238E27FC236}">
                <a16:creationId xmlns:a16="http://schemas.microsoft.com/office/drawing/2014/main" id="{6BE1787A-543A-43DC-B56F-A6322C97EDF5}"/>
              </a:ext>
            </a:extLst>
          </p:cNvPr>
          <p:cNvSpPr txBox="1">
            <a:spLocks noGrp="1"/>
          </p:cNvSpPr>
          <p:nvPr>
            <p:ph type="body" idx="1"/>
          </p:nvPr>
        </p:nvSpPr>
        <p:spPr>
          <a:xfrm>
            <a:off x="3728720" y="1527048"/>
            <a:ext cx="5076952" cy="2862072"/>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378"/>
              </a:spcBef>
              <a:spcAft>
                <a:spcPts val="0"/>
              </a:spcAft>
              <a:buSzPts val="1607"/>
              <a:buNone/>
            </a:pPr>
            <a:r>
              <a:rPr lang="en-US" sz="2400" dirty="0"/>
              <a:t>Delineation is a line defining the watershed.</a:t>
            </a:r>
            <a:endParaRPr sz="2400" dirty="0"/>
          </a:p>
          <a:p>
            <a:pPr marL="274320" lvl="0" indent="-172275" algn="l" rtl="0">
              <a:lnSpc>
                <a:spcPct val="80000"/>
              </a:lnSpc>
              <a:spcBef>
                <a:spcPts val="378"/>
              </a:spcBef>
              <a:spcAft>
                <a:spcPts val="0"/>
              </a:spcAft>
              <a:buSzPts val="1607"/>
              <a:buNone/>
            </a:pPr>
            <a:endParaRPr sz="2400" dirty="0"/>
          </a:p>
          <a:p>
            <a:pPr marL="274320" lvl="0" indent="-172275" algn="l" rtl="0">
              <a:lnSpc>
                <a:spcPct val="80000"/>
              </a:lnSpc>
              <a:spcBef>
                <a:spcPts val="378"/>
              </a:spcBef>
              <a:spcAft>
                <a:spcPts val="0"/>
              </a:spcAft>
              <a:buSzPts val="1607"/>
              <a:buNone/>
            </a:pPr>
            <a:endParaRPr sz="2400" dirty="0"/>
          </a:p>
          <a:p>
            <a:pPr marL="0" lvl="0" indent="0" algn="l" rtl="0">
              <a:lnSpc>
                <a:spcPct val="80000"/>
              </a:lnSpc>
              <a:spcBef>
                <a:spcPts val="378"/>
              </a:spcBef>
              <a:spcAft>
                <a:spcPts val="0"/>
              </a:spcAft>
              <a:buSzPts val="1607"/>
              <a:buNone/>
            </a:pPr>
            <a:r>
              <a:rPr lang="en-US" sz="2400" dirty="0"/>
              <a:t>To begin delineation, you start at the outlet and use the topography to see what drains to that point.</a:t>
            </a:r>
            <a:endParaRPr sz="2400" dirty="0"/>
          </a:p>
        </p:txBody>
      </p:sp>
      <p:pic>
        <p:nvPicPr>
          <p:cNvPr id="5" name="Google Shape;199;p21" descr="\\msserver-cchs.ccpsd.k12.va.us\folders$\rnrasco\My Documents\My Pictures\watershed delineation step 2.jpg">
            <a:extLst>
              <a:ext uri="{FF2B5EF4-FFF2-40B4-BE49-F238E27FC236}">
                <a16:creationId xmlns:a16="http://schemas.microsoft.com/office/drawing/2014/main" id="{AF2E32DE-4F1D-4F2F-8F68-BC2808BED6AC}"/>
              </a:ext>
            </a:extLst>
          </p:cNvPr>
          <p:cNvPicPr preferRelativeResize="0"/>
          <p:nvPr/>
        </p:nvPicPr>
        <p:blipFill rotWithShape="1">
          <a:blip r:embed="rId4">
            <a:alphaModFix/>
          </a:blip>
          <a:srcRect/>
          <a:stretch/>
        </p:blipFill>
        <p:spPr>
          <a:xfrm>
            <a:off x="338328" y="987553"/>
            <a:ext cx="2965704" cy="3663472"/>
          </a:xfrm>
          <a:prstGeom prst="rect">
            <a:avLst/>
          </a:prstGeom>
          <a:noFill/>
          <a:ln>
            <a:noFill/>
          </a:ln>
        </p:spPr>
      </p:pic>
    </p:spTree>
    <p:extLst>
      <p:ext uri="{BB962C8B-B14F-4D97-AF65-F5344CB8AC3E}">
        <p14:creationId xmlns:p14="http://schemas.microsoft.com/office/powerpoint/2010/main" val="874777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3" name="Google Shape;204;p22">
            <a:extLst>
              <a:ext uri="{FF2B5EF4-FFF2-40B4-BE49-F238E27FC236}">
                <a16:creationId xmlns:a16="http://schemas.microsoft.com/office/drawing/2014/main" id="{E62A3A67-3C84-4378-B1F8-71235B6CD3C9}"/>
              </a:ext>
            </a:extLst>
          </p:cNvPr>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7B788F"/>
              </a:buClr>
              <a:buSzPts val="3300"/>
              <a:buFont typeface="Georgia"/>
              <a:buNone/>
            </a:pPr>
            <a:r>
              <a:rPr lang="en-US"/>
              <a:t>How to Delineate a Watershed</a:t>
            </a:r>
            <a:endParaRPr/>
          </a:p>
        </p:txBody>
      </p:sp>
      <p:sp>
        <p:nvSpPr>
          <p:cNvPr id="4" name="Google Shape;205;p22">
            <a:extLst>
              <a:ext uri="{FF2B5EF4-FFF2-40B4-BE49-F238E27FC236}">
                <a16:creationId xmlns:a16="http://schemas.microsoft.com/office/drawing/2014/main" id="{E6FF30A9-BD95-412C-ACE0-29FD77893D9A}"/>
              </a:ext>
            </a:extLst>
          </p:cNvPr>
          <p:cNvSpPr txBox="1">
            <a:spLocks noGrp="1"/>
          </p:cNvSpPr>
          <p:nvPr>
            <p:ph type="body" idx="1"/>
          </p:nvPr>
        </p:nvSpPr>
        <p:spPr>
          <a:xfrm>
            <a:off x="3007360" y="987552"/>
            <a:ext cx="5984238" cy="3587496"/>
          </a:xfrm>
          <a:prstGeom prst="rect">
            <a:avLst/>
          </a:prstGeom>
          <a:noFill/>
          <a:ln>
            <a:noFill/>
          </a:ln>
        </p:spPr>
        <p:txBody>
          <a:bodyPr spcFirstLastPara="1" wrap="square" lIns="91425" tIns="45700" rIns="91425" bIns="45700" anchor="t" anchorCtr="0">
            <a:noAutofit/>
          </a:bodyPr>
          <a:lstStyle/>
          <a:p>
            <a:pPr marL="342900">
              <a:lnSpc>
                <a:spcPct val="100000"/>
              </a:lnSpc>
              <a:buSzPts val="1607"/>
            </a:pPr>
            <a:r>
              <a:rPr lang="en-US" sz="2400" dirty="0"/>
              <a:t>Draw a circle at the outlet or downstream point of</a:t>
            </a:r>
            <a:r>
              <a:rPr lang="en-US" sz="2400" u="sng" dirty="0">
                <a:solidFill>
                  <a:schemeClr val="hlink"/>
                </a:solidFill>
                <a:hlinkClick r:id="rId4"/>
              </a:rPr>
              <a:t> </a:t>
            </a:r>
            <a:r>
              <a:rPr lang="en-US" sz="2400" dirty="0"/>
              <a:t>the wetland in question (the wetland is the hatched area shown in Figure E-4 to the right) </a:t>
            </a:r>
            <a:endParaRPr sz="2400" dirty="0"/>
          </a:p>
          <a:p>
            <a:pPr marL="444945">
              <a:lnSpc>
                <a:spcPct val="100000"/>
              </a:lnSpc>
              <a:spcBef>
                <a:spcPts val="378"/>
              </a:spcBef>
              <a:buSzPts val="1607"/>
            </a:pPr>
            <a:endParaRPr sz="2400" dirty="0"/>
          </a:p>
          <a:p>
            <a:pPr marL="342900">
              <a:lnSpc>
                <a:spcPct val="100000"/>
              </a:lnSpc>
              <a:spcBef>
                <a:spcPts val="378"/>
              </a:spcBef>
              <a:buSzPts val="1607"/>
            </a:pPr>
            <a:r>
              <a:rPr lang="en-US" sz="2400" dirty="0"/>
              <a:t>Put small "X's" at the high points along both sides of the watercourse, working your way upstream towards the headwaters of the watershed. </a:t>
            </a:r>
            <a:endParaRPr sz="2400" dirty="0"/>
          </a:p>
          <a:p>
            <a:pPr marL="274320" lvl="0" indent="-172307" algn="l" rtl="0">
              <a:lnSpc>
                <a:spcPct val="100000"/>
              </a:lnSpc>
              <a:spcBef>
                <a:spcPts val="378"/>
              </a:spcBef>
              <a:spcAft>
                <a:spcPts val="0"/>
              </a:spcAft>
              <a:buSzPts val="1607"/>
              <a:buNone/>
            </a:pPr>
            <a:endParaRPr sz="2400" dirty="0"/>
          </a:p>
        </p:txBody>
      </p:sp>
      <p:pic>
        <p:nvPicPr>
          <p:cNvPr id="5" name="Google Shape;206;p22" descr="\\msserver-cchs.ccpsd.k12.va.us\folders$\rnrasco\My Documents\My Pictures\watershed delineation step 1.jpg">
            <a:extLst>
              <a:ext uri="{FF2B5EF4-FFF2-40B4-BE49-F238E27FC236}">
                <a16:creationId xmlns:a16="http://schemas.microsoft.com/office/drawing/2014/main" id="{C128828D-415E-4352-A5BC-8D3AB283882A}"/>
              </a:ext>
            </a:extLst>
          </p:cNvPr>
          <p:cNvPicPr preferRelativeResize="0"/>
          <p:nvPr/>
        </p:nvPicPr>
        <p:blipFill rotWithShape="1">
          <a:blip r:embed="rId5">
            <a:alphaModFix/>
          </a:blip>
          <a:srcRect/>
          <a:stretch/>
        </p:blipFill>
        <p:spPr>
          <a:xfrm>
            <a:off x="301752" y="877824"/>
            <a:ext cx="2535936" cy="3465464"/>
          </a:xfrm>
          <a:prstGeom prst="rect">
            <a:avLst/>
          </a:prstGeom>
          <a:noFill/>
          <a:ln>
            <a:noFill/>
          </a:ln>
        </p:spPr>
      </p:pic>
    </p:spTree>
    <p:extLst>
      <p:ext uri="{BB962C8B-B14F-4D97-AF65-F5344CB8AC3E}">
        <p14:creationId xmlns:p14="http://schemas.microsoft.com/office/powerpoint/2010/main" val="3960239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3" name="Google Shape;211;p5">
            <a:extLst>
              <a:ext uri="{FF2B5EF4-FFF2-40B4-BE49-F238E27FC236}">
                <a16:creationId xmlns:a16="http://schemas.microsoft.com/office/drawing/2014/main" id="{08D3AD3D-6ABB-4066-A0DC-18DBC88BDD8D}"/>
              </a:ext>
            </a:extLst>
          </p:cNvPr>
          <p:cNvSpPr txBox="1">
            <a:spLocks noGrp="1"/>
          </p:cNvSpPr>
          <p:nvPr>
            <p:ph type="title"/>
          </p:nvPr>
        </p:nvSpPr>
        <p:spPr>
          <a:xfrm>
            <a:off x="304800" y="-71517"/>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7B788F"/>
              </a:buClr>
              <a:buSzPts val="3300"/>
              <a:buFont typeface="Georgia"/>
              <a:buNone/>
            </a:pPr>
            <a:r>
              <a:rPr lang="en-US" dirty="0"/>
              <a:t>How to Delineate a Watershed</a:t>
            </a:r>
            <a:endParaRPr dirty="0"/>
          </a:p>
        </p:txBody>
      </p:sp>
      <p:sp>
        <p:nvSpPr>
          <p:cNvPr id="4" name="Google Shape;212;p5">
            <a:extLst>
              <a:ext uri="{FF2B5EF4-FFF2-40B4-BE49-F238E27FC236}">
                <a16:creationId xmlns:a16="http://schemas.microsoft.com/office/drawing/2014/main" id="{1C64F480-BE08-431B-A371-16EEC2A1B26C}"/>
              </a:ext>
            </a:extLst>
          </p:cNvPr>
          <p:cNvSpPr txBox="1">
            <a:spLocks noGrp="1"/>
          </p:cNvSpPr>
          <p:nvPr>
            <p:ph type="body" idx="1"/>
          </p:nvPr>
        </p:nvSpPr>
        <p:spPr>
          <a:xfrm>
            <a:off x="2956560" y="796528"/>
            <a:ext cx="6115722" cy="4038208"/>
          </a:xfrm>
          <a:prstGeom prst="rect">
            <a:avLst/>
          </a:prstGeom>
          <a:noFill/>
          <a:ln>
            <a:noFill/>
          </a:ln>
        </p:spPr>
        <p:txBody>
          <a:bodyPr spcFirstLastPara="1" wrap="square" lIns="91425" tIns="45700" rIns="91425" bIns="45700" anchor="t" anchorCtr="0">
            <a:normAutofit/>
          </a:bodyPr>
          <a:lstStyle/>
          <a:p>
            <a:pPr marL="342900">
              <a:lnSpc>
                <a:spcPct val="100000"/>
              </a:lnSpc>
              <a:spcBef>
                <a:spcPts val="378"/>
              </a:spcBef>
              <a:buSzPts val="1607"/>
            </a:pPr>
            <a:r>
              <a:rPr lang="en-US" sz="2000" dirty="0"/>
              <a:t>Starting at the circle that was made in step one, draw a line connecting the "X's" along one side of the watercourse (Figure E-5, below left). </a:t>
            </a:r>
            <a:endParaRPr sz="2000" dirty="0"/>
          </a:p>
          <a:p>
            <a:pPr marL="444945">
              <a:lnSpc>
                <a:spcPct val="100000"/>
              </a:lnSpc>
              <a:spcBef>
                <a:spcPts val="378"/>
              </a:spcBef>
              <a:buSzPts val="1607"/>
            </a:pPr>
            <a:endParaRPr sz="2000" dirty="0"/>
          </a:p>
          <a:p>
            <a:pPr marL="342900">
              <a:lnSpc>
                <a:spcPct val="100000"/>
              </a:lnSpc>
              <a:spcBef>
                <a:spcPts val="378"/>
              </a:spcBef>
              <a:buSzPts val="1607"/>
            </a:pPr>
            <a:r>
              <a:rPr lang="en-US" sz="2000" dirty="0"/>
              <a:t>This line should always cross the contours at right angles (i.e. it should be perpendicular to each contour line it crosses). </a:t>
            </a:r>
            <a:endParaRPr sz="2000" dirty="0"/>
          </a:p>
          <a:p>
            <a:pPr marL="444945">
              <a:lnSpc>
                <a:spcPct val="100000"/>
              </a:lnSpc>
              <a:spcBef>
                <a:spcPts val="378"/>
              </a:spcBef>
              <a:buSzPts val="1607"/>
            </a:pPr>
            <a:endParaRPr sz="2000" dirty="0"/>
          </a:p>
          <a:p>
            <a:pPr marL="342900">
              <a:lnSpc>
                <a:spcPct val="100000"/>
              </a:lnSpc>
              <a:spcBef>
                <a:spcPts val="378"/>
              </a:spcBef>
              <a:buSzPts val="1607"/>
            </a:pPr>
            <a:r>
              <a:rPr lang="en-US" sz="2000" dirty="0"/>
              <a:t>Continue the line until it passes around the head of the watershed and down the opposite side of the watercourse. Eventually it will connect with the circle from which you started. </a:t>
            </a:r>
            <a:endParaRPr sz="2000" dirty="0"/>
          </a:p>
        </p:txBody>
      </p:sp>
      <p:pic>
        <p:nvPicPr>
          <p:cNvPr id="5" name="Google Shape;213;p5" descr="\\msserver-cchs.ccpsd.k12.va.us\folders$\rnrasco\My Documents\My Pictures\watershed delineation step 2.jpg">
            <a:extLst>
              <a:ext uri="{FF2B5EF4-FFF2-40B4-BE49-F238E27FC236}">
                <a16:creationId xmlns:a16="http://schemas.microsoft.com/office/drawing/2014/main" id="{C617092E-23F2-44A2-ACB3-48FA9E7066CC}"/>
              </a:ext>
            </a:extLst>
          </p:cNvPr>
          <p:cNvPicPr preferRelativeResize="0"/>
          <p:nvPr/>
        </p:nvPicPr>
        <p:blipFill rotWithShape="1">
          <a:blip r:embed="rId4">
            <a:alphaModFix/>
          </a:blip>
          <a:srcRect/>
          <a:stretch/>
        </p:blipFill>
        <p:spPr>
          <a:xfrm>
            <a:off x="177800" y="1127082"/>
            <a:ext cx="2778760" cy="3403601"/>
          </a:xfrm>
          <a:prstGeom prst="rect">
            <a:avLst/>
          </a:prstGeom>
          <a:noFill/>
          <a:ln>
            <a:noFill/>
          </a:ln>
        </p:spPr>
      </p:pic>
    </p:spTree>
    <p:extLst>
      <p:ext uri="{BB962C8B-B14F-4D97-AF65-F5344CB8AC3E}">
        <p14:creationId xmlns:p14="http://schemas.microsoft.com/office/powerpoint/2010/main" val="2917181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3" name="Google Shape;211;p5">
            <a:extLst>
              <a:ext uri="{FF2B5EF4-FFF2-40B4-BE49-F238E27FC236}">
                <a16:creationId xmlns:a16="http://schemas.microsoft.com/office/drawing/2014/main" id="{08D3AD3D-6ABB-4066-A0DC-18DBC88BDD8D}"/>
              </a:ext>
            </a:extLst>
          </p:cNvPr>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7B788F"/>
              </a:buClr>
              <a:buSzPts val="3300"/>
              <a:buFont typeface="Georgia"/>
              <a:buNone/>
            </a:pPr>
            <a:r>
              <a:rPr lang="en-US" dirty="0"/>
              <a:t>Class Discussion</a:t>
            </a:r>
            <a:endParaRPr dirty="0"/>
          </a:p>
        </p:txBody>
      </p:sp>
      <p:sp>
        <p:nvSpPr>
          <p:cNvPr id="4" name="Google Shape;212;p5">
            <a:extLst>
              <a:ext uri="{FF2B5EF4-FFF2-40B4-BE49-F238E27FC236}">
                <a16:creationId xmlns:a16="http://schemas.microsoft.com/office/drawing/2014/main" id="{1C64F480-BE08-431B-A371-16EEC2A1B26C}"/>
              </a:ext>
            </a:extLst>
          </p:cNvPr>
          <p:cNvSpPr txBox="1">
            <a:spLocks noGrp="1"/>
          </p:cNvSpPr>
          <p:nvPr>
            <p:ph type="body" idx="1"/>
          </p:nvPr>
        </p:nvSpPr>
        <p:spPr>
          <a:xfrm>
            <a:off x="2956560" y="893064"/>
            <a:ext cx="5849112" cy="45720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1607"/>
              <a:buNone/>
            </a:pPr>
            <a:endParaRPr sz="2400" dirty="0">
              <a:latin typeface="+mn-lt"/>
            </a:endParaRPr>
          </a:p>
          <a:p>
            <a:pPr marL="342900">
              <a:lnSpc>
                <a:spcPct val="80000"/>
              </a:lnSpc>
              <a:spcBef>
                <a:spcPts val="378"/>
              </a:spcBef>
              <a:buSzPts val="1607"/>
            </a:pPr>
            <a:r>
              <a:rPr lang="en-US" sz="2400" dirty="0">
                <a:solidFill>
                  <a:srgbClr val="000000"/>
                </a:solidFill>
                <a:effectLst/>
                <a:latin typeface="+mn-lt"/>
                <a:ea typeface="Open Sans" panose="020B0606030504020204" pitchFamily="34" charset="0"/>
              </a:rPr>
              <a:t>What types of land surfaces fall in the watershed? </a:t>
            </a:r>
          </a:p>
          <a:p>
            <a:pPr marL="342900">
              <a:lnSpc>
                <a:spcPct val="80000"/>
              </a:lnSpc>
              <a:spcBef>
                <a:spcPts val="378"/>
              </a:spcBef>
              <a:buSzPts val="1607"/>
            </a:pPr>
            <a:endParaRPr lang="en-US" sz="2400" dirty="0">
              <a:solidFill>
                <a:srgbClr val="000000"/>
              </a:solidFill>
              <a:latin typeface="+mn-lt"/>
              <a:ea typeface="Open Sans" panose="020B0606030504020204" pitchFamily="34" charset="0"/>
            </a:endParaRPr>
          </a:p>
          <a:p>
            <a:pPr marL="342900">
              <a:lnSpc>
                <a:spcPct val="80000"/>
              </a:lnSpc>
              <a:spcBef>
                <a:spcPts val="378"/>
              </a:spcBef>
              <a:buSzPts val="1607"/>
            </a:pPr>
            <a:r>
              <a:rPr lang="en-US" sz="2400" dirty="0">
                <a:solidFill>
                  <a:srgbClr val="000000"/>
                </a:solidFill>
                <a:effectLst/>
                <a:latin typeface="+mn-lt"/>
                <a:ea typeface="Open Sans" panose="020B0606030504020204" pitchFamily="34" charset="0"/>
              </a:rPr>
              <a:t>What would affect the movement of water in the watershed? </a:t>
            </a:r>
          </a:p>
          <a:p>
            <a:pPr marL="342900">
              <a:lnSpc>
                <a:spcPct val="80000"/>
              </a:lnSpc>
              <a:spcBef>
                <a:spcPts val="378"/>
              </a:spcBef>
              <a:buSzPts val="1607"/>
            </a:pPr>
            <a:endParaRPr lang="en-US" sz="2400" dirty="0">
              <a:solidFill>
                <a:srgbClr val="000000"/>
              </a:solidFill>
              <a:latin typeface="+mn-lt"/>
              <a:ea typeface="Open Sans" panose="020B0606030504020204" pitchFamily="34" charset="0"/>
            </a:endParaRPr>
          </a:p>
          <a:p>
            <a:pPr marL="342900">
              <a:lnSpc>
                <a:spcPct val="80000"/>
              </a:lnSpc>
              <a:spcBef>
                <a:spcPts val="378"/>
              </a:spcBef>
              <a:buSzPts val="1607"/>
            </a:pPr>
            <a:r>
              <a:rPr lang="en-US" sz="2400" dirty="0">
                <a:solidFill>
                  <a:srgbClr val="000000"/>
                </a:solidFill>
                <a:effectLst/>
                <a:latin typeface="+mn-lt"/>
                <a:ea typeface="Open Sans" panose="020B0606030504020204" pitchFamily="34" charset="0"/>
              </a:rPr>
              <a:t>Would any water be absorbed into the ground?  </a:t>
            </a:r>
          </a:p>
          <a:p>
            <a:pPr marL="342900">
              <a:lnSpc>
                <a:spcPct val="80000"/>
              </a:lnSpc>
              <a:spcBef>
                <a:spcPts val="378"/>
              </a:spcBef>
              <a:buSzPts val="1607"/>
            </a:pPr>
            <a:endParaRPr lang="en-US" sz="2400" dirty="0">
              <a:solidFill>
                <a:srgbClr val="000000"/>
              </a:solidFill>
              <a:latin typeface="+mn-lt"/>
              <a:ea typeface="Open Sans" panose="020B0606030504020204" pitchFamily="34" charset="0"/>
            </a:endParaRPr>
          </a:p>
          <a:p>
            <a:pPr marL="342900">
              <a:lnSpc>
                <a:spcPct val="80000"/>
              </a:lnSpc>
              <a:spcBef>
                <a:spcPts val="378"/>
              </a:spcBef>
              <a:buSzPts val="1607"/>
            </a:pPr>
            <a:r>
              <a:rPr lang="en-US" sz="2400" dirty="0">
                <a:solidFill>
                  <a:srgbClr val="000000"/>
                </a:solidFill>
                <a:effectLst/>
                <a:latin typeface="+mn-lt"/>
                <a:ea typeface="Open Sans" panose="020B0606030504020204" pitchFamily="34" charset="0"/>
              </a:rPr>
              <a:t>Would water levels rise faster?</a:t>
            </a:r>
            <a:endParaRPr sz="2400" dirty="0">
              <a:latin typeface="+mn-lt"/>
            </a:endParaRPr>
          </a:p>
        </p:txBody>
      </p:sp>
      <p:pic>
        <p:nvPicPr>
          <p:cNvPr id="5" name="Google Shape;213;p5" descr="\\msserver-cchs.ccpsd.k12.va.us\folders$\rnrasco\My Documents\My Pictures\watershed delineation step 2.jpg">
            <a:extLst>
              <a:ext uri="{FF2B5EF4-FFF2-40B4-BE49-F238E27FC236}">
                <a16:creationId xmlns:a16="http://schemas.microsoft.com/office/drawing/2014/main" id="{C617092E-23F2-44A2-ACB3-48FA9E7066CC}"/>
              </a:ext>
            </a:extLst>
          </p:cNvPr>
          <p:cNvPicPr preferRelativeResize="0"/>
          <p:nvPr/>
        </p:nvPicPr>
        <p:blipFill rotWithShape="1">
          <a:blip r:embed="rId4">
            <a:alphaModFix/>
          </a:blip>
          <a:srcRect/>
          <a:stretch/>
        </p:blipFill>
        <p:spPr>
          <a:xfrm>
            <a:off x="177800" y="1127082"/>
            <a:ext cx="2778760" cy="3403601"/>
          </a:xfrm>
          <a:prstGeom prst="rect">
            <a:avLst/>
          </a:prstGeom>
          <a:noFill/>
          <a:ln>
            <a:noFill/>
          </a:ln>
        </p:spPr>
      </p:pic>
    </p:spTree>
    <p:extLst>
      <p:ext uri="{BB962C8B-B14F-4D97-AF65-F5344CB8AC3E}">
        <p14:creationId xmlns:p14="http://schemas.microsoft.com/office/powerpoint/2010/main" val="354883430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740</Words>
  <Application>Microsoft Office PowerPoint</Application>
  <PresentationFormat>On-screen Show (16:9)</PresentationFormat>
  <Paragraphs>105</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Open Sans</vt:lpstr>
      <vt:lpstr>Georgia</vt:lpstr>
      <vt:lpstr>Noto Sans Symbols</vt:lpstr>
      <vt:lpstr>Arial</vt:lpstr>
      <vt:lpstr>Simple Light</vt:lpstr>
      <vt:lpstr>PowerPoint Presentation</vt:lpstr>
      <vt:lpstr>Why?</vt:lpstr>
      <vt:lpstr>How?</vt:lpstr>
      <vt:lpstr>PowerPoint Presentation</vt:lpstr>
      <vt:lpstr>PowerPoint Presentation</vt:lpstr>
      <vt:lpstr>Delineating a Watershed</vt:lpstr>
      <vt:lpstr>How to Delineate a Watershed</vt:lpstr>
      <vt:lpstr>How to Delineate a Watershed</vt:lpstr>
      <vt:lpstr>Class Discussion</vt:lpstr>
      <vt:lpstr>USGS StreamStats</vt:lpstr>
      <vt:lpstr>USGS StreamStats</vt:lpstr>
      <vt:lpstr>USGS StreamStats</vt:lpstr>
      <vt:lpstr>USGS StreamStats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Parrish</dc:creator>
  <cp:lastModifiedBy>Dua Chaker</cp:lastModifiedBy>
  <cp:revision>4</cp:revision>
  <dcterms:modified xsi:type="dcterms:W3CDTF">2023-07-21T15:22:01Z</dcterms:modified>
</cp:coreProperties>
</file>