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60" r:id="rId2"/>
    <p:sldId id="262" r:id="rId3"/>
    <p:sldId id="257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C5FF"/>
    <a:srgbClr val="CC99FF"/>
    <a:srgbClr val="CC66FF"/>
    <a:srgbClr val="99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12" autoAdjust="0"/>
    <p:restoredTop sz="87421" autoAdjust="0"/>
  </p:normalViewPr>
  <p:slideViewPr>
    <p:cSldViewPr snapToGrid="0">
      <p:cViewPr varScale="1">
        <p:scale>
          <a:sx n="74" d="100"/>
          <a:sy n="74" d="100"/>
        </p:scale>
        <p:origin x="1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DB6C0-189A-4004-A72C-E51DCE2FD585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81E8C-E6BF-4B2A-BBB8-55F0B3C4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5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Assistive Artistic Device Project Slides, An Assistive </a:t>
            </a:r>
            <a:r>
              <a:rPr lang="en-US" i="1" dirty="0" smtClean="0"/>
              <a:t>Artistic</a:t>
            </a:r>
            <a:r>
              <a:rPr lang="en-US" dirty="0" smtClean="0"/>
              <a:t> Device activity, TeachEngineering.org</a:t>
            </a:r>
          </a:p>
          <a:p>
            <a:endParaRPr lang="en-US" dirty="0" smtClean="0"/>
          </a:p>
          <a:p>
            <a:r>
              <a:rPr lang="en-US" dirty="0" smtClean="0"/>
              <a:t>Image </a:t>
            </a:r>
            <a:r>
              <a:rPr lang="en-US" dirty="0" smtClean="0"/>
              <a:t>source: Massachusetts Department of Education http://www.doe.mass.edu/frameworks/scitech/2001/standards/strand4.html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81E8C-E6BF-4B2A-BBB8-55F0B3C4A2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37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modification of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Massachusetts EDP model emphasizes the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nonlinear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nature of engineering design—showing how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it’s a little bit messier in the real world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model indicates how designers may jump back and forth between some steps and possibly skip others entirely.</a:t>
            </a:r>
            <a:endParaRPr lang="en-US" dirty="0" smtClean="0"/>
          </a:p>
          <a:p>
            <a:r>
              <a:rPr lang="en-US" dirty="0" smtClean="0"/>
              <a:t>Image source: 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Center for Engineering and Technology Education (NCETE) via LinkEngineering http://linkengineering.org/Discover/EngineeringDesign/5824.aspx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81E8C-E6BF-4B2A-BBB8-55F0B3C4A2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8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81E8C-E6BF-4B2A-BBB8-55F0B3C4A2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23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81E8C-E6BF-4B2A-BBB8-55F0B3C4A2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4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D954-F56A-4EB7-9885-58D5CA46138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F239-5802-429D-ADA1-63691533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5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D954-F56A-4EB7-9885-58D5CA46138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F239-5802-429D-ADA1-63691533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7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D954-F56A-4EB7-9885-58D5CA46138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F239-5802-429D-ADA1-63691533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4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D954-F56A-4EB7-9885-58D5CA46138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F239-5802-429D-ADA1-63691533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7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D954-F56A-4EB7-9885-58D5CA46138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F239-5802-429D-ADA1-63691533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1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D954-F56A-4EB7-9885-58D5CA46138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F239-5802-429D-ADA1-63691533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8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D954-F56A-4EB7-9885-58D5CA46138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F239-5802-429D-ADA1-63691533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D954-F56A-4EB7-9885-58D5CA46138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F239-5802-429D-ADA1-63691533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4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D954-F56A-4EB7-9885-58D5CA46138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F239-5802-429D-ADA1-63691533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1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D954-F56A-4EB7-9885-58D5CA46138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F239-5802-429D-ADA1-63691533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5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D954-F56A-4EB7-9885-58D5CA46138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F239-5802-429D-ADA1-63691533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2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DD954-F56A-4EB7-9885-58D5CA46138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3F239-5802-429D-ADA1-63691533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5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inkengineering.org/File.aspx?id=56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" y="0"/>
            <a:ext cx="76575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52748" y="2423160"/>
            <a:ext cx="3815080" cy="20116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800" b="1" dirty="0" smtClean="0">
                <a:solidFill>
                  <a:srgbClr val="9900FF"/>
                </a:solidFill>
              </a:rPr>
              <a:t>The steps of the</a:t>
            </a:r>
          </a:p>
          <a:p>
            <a:pPr algn="ctr">
              <a:spcAft>
                <a:spcPts val="1200"/>
              </a:spcAft>
            </a:pPr>
            <a:r>
              <a:rPr lang="en-US" sz="4000" b="1" dirty="0" smtClean="0">
                <a:solidFill>
                  <a:srgbClr val="6666FF"/>
                </a:solidFill>
              </a:rPr>
              <a:t>Engineering Design Process</a:t>
            </a:r>
          </a:p>
          <a:p>
            <a:endParaRPr lang="en-US" sz="3200" b="1" dirty="0"/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1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C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ngineering Design: NCE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109" y="0"/>
            <a:ext cx="81781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1211" y="4968240"/>
            <a:ext cx="3475909" cy="17678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b="1" dirty="0" smtClean="0">
                <a:solidFill>
                  <a:srgbClr val="9900FF"/>
                </a:solidFill>
              </a:rPr>
              <a:t>The steps of the</a:t>
            </a:r>
          </a:p>
          <a:p>
            <a:pPr>
              <a:spcAft>
                <a:spcPts val="1200"/>
              </a:spcAft>
            </a:pPr>
            <a:r>
              <a:rPr lang="en-US" sz="4000" b="1" dirty="0" smtClean="0">
                <a:solidFill>
                  <a:srgbClr val="6666FF"/>
                </a:solidFill>
              </a:rPr>
              <a:t>Engineering Design Process</a:t>
            </a:r>
          </a:p>
          <a:p>
            <a:endParaRPr lang="en-US" sz="3200" b="1" dirty="0"/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939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64445" y="293512"/>
            <a:ext cx="8128000" cy="64120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4200" b="1" dirty="0" smtClean="0">
                <a:solidFill>
                  <a:srgbClr val="9900FF"/>
                </a:solidFill>
              </a:rPr>
              <a:t>Assistive </a:t>
            </a:r>
            <a:r>
              <a:rPr lang="en-US" sz="4200" b="1" i="1" dirty="0" smtClean="0">
                <a:solidFill>
                  <a:srgbClr val="9900FF"/>
                </a:solidFill>
              </a:rPr>
              <a:t>Artistic</a:t>
            </a:r>
            <a:r>
              <a:rPr lang="en-US" sz="4200" b="1" dirty="0" smtClean="0">
                <a:solidFill>
                  <a:srgbClr val="9900FF"/>
                </a:solidFill>
              </a:rPr>
              <a:t> Device</a:t>
            </a:r>
          </a:p>
          <a:p>
            <a:pPr algn="ctr">
              <a:spcAft>
                <a:spcPts val="1200"/>
              </a:spcAft>
            </a:pPr>
            <a:r>
              <a:rPr lang="en-US" sz="5400" b="1" spc="600" dirty="0" smtClean="0">
                <a:solidFill>
                  <a:srgbClr val="6666FF"/>
                </a:solidFill>
              </a:rPr>
              <a:t>Project Introduction</a:t>
            </a:r>
          </a:p>
          <a:p>
            <a:r>
              <a:rPr lang="en-US" sz="3200" b="1" dirty="0" smtClean="0"/>
              <a:t>Problem Statement</a:t>
            </a:r>
            <a:endParaRPr lang="en-US" sz="3200" b="1" dirty="0"/>
          </a:p>
          <a:p>
            <a:pPr>
              <a:spcAft>
                <a:spcPts val="1200"/>
              </a:spcAft>
            </a:pPr>
            <a:r>
              <a:rPr lang="en-US" sz="2800" dirty="0" smtClean="0"/>
              <a:t>Design an assistive device for a disabled person to hold a paintbrush, crayon, marker or colored pencil</a:t>
            </a:r>
            <a:endParaRPr lang="en-US" sz="2400" dirty="0"/>
          </a:p>
          <a:p>
            <a:r>
              <a:rPr lang="en-US" sz="3200" b="1" dirty="0" smtClean="0"/>
              <a:t>Design Criteria: </a:t>
            </a:r>
            <a:r>
              <a:rPr lang="en-US" sz="2800" dirty="0" smtClean="0"/>
              <a:t>The device must:</a:t>
            </a:r>
            <a:endParaRPr lang="en-U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Be safe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Be durable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Weigh less than 4 ounces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Cost less than $5 to make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Attach to a child’s hand or wrist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Be easy to put on and use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Hold a small paintbrush or drawing utensil</a:t>
            </a:r>
          </a:p>
        </p:txBody>
      </p:sp>
    </p:spTree>
    <p:extLst>
      <p:ext uri="{BB962C8B-B14F-4D97-AF65-F5344CB8AC3E}">
        <p14:creationId xmlns:p14="http://schemas.microsoft.com/office/powerpoint/2010/main" val="206382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64445" y="575732"/>
            <a:ext cx="8128000" cy="59831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4200" b="1" dirty="0" smtClean="0">
                <a:solidFill>
                  <a:srgbClr val="9900FF"/>
                </a:solidFill>
              </a:rPr>
              <a:t>Assistive </a:t>
            </a:r>
            <a:r>
              <a:rPr lang="en-US" sz="4200" b="1" i="1" dirty="0" smtClean="0">
                <a:solidFill>
                  <a:srgbClr val="9900FF"/>
                </a:solidFill>
              </a:rPr>
              <a:t>Artistic</a:t>
            </a:r>
            <a:r>
              <a:rPr lang="en-US" sz="4200" b="1" dirty="0" smtClean="0">
                <a:solidFill>
                  <a:srgbClr val="9900FF"/>
                </a:solidFill>
              </a:rPr>
              <a:t> Device</a:t>
            </a:r>
          </a:p>
          <a:p>
            <a:pPr algn="ctr"/>
            <a:r>
              <a:rPr lang="en-US" sz="5400" b="1" spc="600" dirty="0" smtClean="0">
                <a:solidFill>
                  <a:srgbClr val="6666FF"/>
                </a:solidFill>
              </a:rPr>
              <a:t>Presentation Criteria</a:t>
            </a:r>
          </a:p>
          <a:p>
            <a:endParaRPr lang="en-US" sz="3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200" b="1" dirty="0" smtClean="0"/>
              <a:t>Create a one-slide presentation that includes: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/>
              <a:t>T</a:t>
            </a:r>
            <a:r>
              <a:rPr lang="en-US" sz="3200" dirty="0" smtClean="0"/>
              <a:t>itle, including the device name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/>
              <a:t>List </a:t>
            </a:r>
            <a:r>
              <a:rPr lang="en-US" sz="3200" dirty="0"/>
              <a:t>of </a:t>
            </a:r>
            <a:r>
              <a:rPr lang="en-US" sz="3200" dirty="0" smtClean="0"/>
              <a:t>the group member names</a:t>
            </a:r>
            <a:endParaRPr lang="en-US" sz="3200" dirty="0"/>
          </a:p>
          <a:p>
            <a:pPr marL="742950" indent="-742950">
              <a:buFont typeface="+mj-lt"/>
              <a:buAutoNum type="arabicPeriod"/>
            </a:pPr>
            <a:r>
              <a:rPr lang="en-US" sz="3200" dirty="0"/>
              <a:t>B</a:t>
            </a:r>
            <a:r>
              <a:rPr lang="en-US" sz="3200" dirty="0" smtClean="0"/>
              <a:t>rief description of the design task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/>
              <a:t>Photo that shows the device being used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/>
              <a:t>Labels and arrows to ID parts and materials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/>
              <a:t>Total cost of the final device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/>
              <a:t>Final teacher rating for the device</a:t>
            </a:r>
          </a:p>
        </p:txBody>
      </p:sp>
    </p:spTree>
    <p:extLst>
      <p:ext uri="{BB962C8B-B14F-4D97-AF65-F5344CB8AC3E}">
        <p14:creationId xmlns:p14="http://schemas.microsoft.com/office/powerpoint/2010/main" val="240313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1386</TotalTime>
  <Words>222</Words>
  <Application>Microsoft Office PowerPoint</Application>
  <PresentationFormat>On-screen Show (4:3)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Denise</cp:lastModifiedBy>
  <cp:revision>31</cp:revision>
  <dcterms:created xsi:type="dcterms:W3CDTF">2015-12-22T13:51:31Z</dcterms:created>
  <dcterms:modified xsi:type="dcterms:W3CDTF">2016-10-28T02:55:06Z</dcterms:modified>
</cp:coreProperties>
</file>