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4" r:id="rId3"/>
    <p:sldId id="257" r:id="rId4"/>
    <p:sldId id="258" r:id="rId5"/>
    <p:sldId id="285" r:id="rId6"/>
    <p:sldId id="260" r:id="rId7"/>
    <p:sldId id="261" r:id="rId8"/>
    <p:sldId id="298" r:id="rId9"/>
    <p:sldId id="287" r:id="rId10"/>
    <p:sldId id="288" r:id="rId11"/>
    <p:sldId id="289" r:id="rId12"/>
    <p:sldId id="290" r:id="rId13"/>
    <p:sldId id="267" r:id="rId14"/>
    <p:sldId id="291" r:id="rId15"/>
    <p:sldId id="295" r:id="rId16"/>
    <p:sldId id="293" r:id="rId17"/>
    <p:sldId id="271" r:id="rId18"/>
    <p:sldId id="272" r:id="rId19"/>
    <p:sldId id="273" r:id="rId20"/>
    <p:sldId id="294" r:id="rId21"/>
    <p:sldId id="292" r:id="rId22"/>
    <p:sldId id="276" r:id="rId23"/>
    <p:sldId id="296" r:id="rId24"/>
    <p:sldId id="297" r:id="rId25"/>
    <p:sldId id="286" r:id="rId26"/>
    <p:sldId id="281" r:id="rId27"/>
    <p:sldId id="299" r:id="rId28"/>
    <p:sldId id="30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7" autoAdjust="0"/>
    <p:restoredTop sz="94660"/>
  </p:normalViewPr>
  <p:slideViewPr>
    <p:cSldViewPr>
      <p:cViewPr>
        <p:scale>
          <a:sx n="104" d="100"/>
          <a:sy n="104" d="100"/>
        </p:scale>
        <p:origin x="-138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647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/>
          <a:lstStyle/>
          <a:p>
            <a:pPr algn="r" hangingPunct="0">
              <a:defRPr sz="1400"/>
            </a:pPr>
            <a:fld id="{513B1FB4-513D-43DE-B72B-BFE7AC518E71}" type="datetimeFigureOut">
              <a:t>6/23/2015</a:t>
            </a:fld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/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647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/>
          <a:lstStyle/>
          <a:p>
            <a:pPr algn="r" hangingPunct="0">
              <a:defRPr sz="1400"/>
            </a:pPr>
            <a:fld id="{15FCC158-34E8-4A60-B063-3234856380BE}" type="slidenum">
              <a:t>‹#›</a:t>
            </a:fld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47136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273C6B8-ADAA-4BDF-96F6-65EA0FDF2432}" type="datetimeFigureOut">
              <a:t>6/23/2015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91737DB-BE00-4ED0-B16D-48A12A40E1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0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6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6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6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8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8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92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93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r>
              <a:rPr lang="en-US"/>
              <a:t>pros and cons list; videos, text, images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0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6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8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209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1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4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ctr"/>
          <a:lstStyle/>
          <a:p>
            <a:pPr lvl="0"/>
            <a:endParaRPr lang="en-US"/>
          </a:p>
        </p:txBody>
      </p:sp>
      <p:sp>
        <p:nvSpPr>
          <p:cNvPr id="3" name="Shape 245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6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47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10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1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1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2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9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30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1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4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Shape 115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1440" tIns="91440" rIns="91440" bIns="9144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5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7" y="1730404"/>
            <a:ext cx="5648623" cy="1204307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2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5" y="2647949"/>
            <a:ext cx="3571875" cy="42100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11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5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8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5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7" y="2618913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7"/>
            <a:ext cx="5794760" cy="62331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30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5" y="2647949"/>
            <a:ext cx="3571875" cy="42100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" y="5048251"/>
            <a:ext cx="3571875" cy="1809751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3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4" y="2180531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20,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4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20,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3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3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5648623" cy="1204307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2"/>
                </a:solidFill>
              </a:rPr>
              <a:t>What  is Engineering?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105400"/>
            <a:ext cx="6400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Lending a Hand: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Teaching </a:t>
            </a:r>
            <a:r>
              <a:rPr lang="en-US" sz="2000" b="1" dirty="0">
                <a:solidFill>
                  <a:schemeClr val="bg1"/>
                </a:solidFill>
              </a:rPr>
              <a:t>Forces through Assistive Device Design </a:t>
            </a:r>
            <a:r>
              <a:rPr lang="en-US" sz="2000" b="1" dirty="0" smtClean="0">
                <a:solidFill>
                  <a:schemeClr val="bg1"/>
                </a:solidFill>
              </a:rPr>
              <a:t>Activity</a:t>
            </a:r>
            <a:endParaRPr lang="en-US" b="1" dirty="0" smtClean="0">
              <a:solidFill>
                <a:schemeClr val="bg1"/>
              </a:solidFill>
            </a:endParaRPr>
          </a:p>
          <a:p>
            <a:pPr algn="r"/>
            <a:r>
              <a:rPr lang="en-US" i="1" dirty="0" smtClean="0">
                <a:solidFill>
                  <a:schemeClr val="bg1"/>
                </a:solidFill>
              </a:rPr>
              <a:t>EDP Assistive Hand Device Presentation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pic>
        <p:nvPicPr>
          <p:cNvPr id="5122" name="Picture 2" descr="C:\Users\yowell\AppData\Local\Microsoft\Windows\Temporary Internet Files\Content.IE5\ZLPU1JKZ\investigate_the_problem[1]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2"/>
          <a:stretch/>
        </p:blipFill>
        <p:spPr bwMode="auto">
          <a:xfrm>
            <a:off x="6934199" y="2971800"/>
            <a:ext cx="2028825" cy="19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144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Define </a:t>
            </a:r>
            <a:r>
              <a:rPr lang="en-US" sz="3200" b="1" i="1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Problem/Identify the Need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804863" lvl="0" indent="-347663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Make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clear the need for a solution.</a:t>
            </a:r>
          </a:p>
          <a:p>
            <a:pPr marL="804863" lvl="0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Identify the criteria and any constraints.</a:t>
            </a:r>
          </a:p>
        </p:txBody>
      </p:sp>
    </p:spTree>
    <p:extLst>
      <p:ext uri="{BB962C8B-B14F-4D97-AF65-F5344CB8AC3E}">
        <p14:creationId xmlns:p14="http://schemas.microsoft.com/office/powerpoint/2010/main" val="29407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Problem: Client Statement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>
          <a:xfrm>
            <a:off x="914400" y="1263452"/>
            <a:ext cx="7940040" cy="3852372"/>
          </a:xfrm>
        </p:spPr>
        <p:txBody>
          <a:bodyPr>
            <a:no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457200" indent="-457200">
              <a:spcAft>
                <a:spcPts val="600"/>
              </a:spcAft>
              <a:buClr>
                <a:srgbClr val="006699"/>
              </a:buClr>
              <a:buSzPct val="60000"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doctor hires you to design and build an assistive device (hand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). Due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to cerebral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palsy, a fine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motor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disorder, a 12 year-old boy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has difficulty conducting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everyday activities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.</a:t>
            </a:r>
          </a:p>
          <a:p>
            <a:pPr marL="889200" lvl="1" indent="-457200"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Assistive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hand device can grip a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cup</a:t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that increases in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weight.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6148" name="Picture 4" descr="C:\Users\yowell\AppData\Local\Microsoft\Windows\Temporary Internet Files\Content.IE5\AY8Q4BUN\schoolboy3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3452"/>
            <a:ext cx="11541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3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Client’s Criteria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>
          <a:xfrm>
            <a:off x="838200" y="1066800"/>
            <a:ext cx="8077200" cy="3429000"/>
          </a:xfrm>
        </p:spPr>
        <p:txBody>
          <a:bodyPr>
            <a:normAutofit fontScale="25000" lnSpcReduction="20000"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347663" lvl="0" indent="-347663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M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ust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be able to grip a cup, that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increases</a:t>
            </a:r>
            <a:b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in weight.</a:t>
            </a:r>
            <a:endParaRPr lang="en-US" sz="11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347663" lvl="0" indent="-347663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C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up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gripped must contain at least 200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ml</a:t>
            </a:r>
            <a:b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of sand.</a:t>
            </a:r>
            <a:endParaRPr lang="en-US" sz="11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347663" lvl="0" indent="-347663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M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ust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look somewhat similar to the human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hand.</a:t>
            </a:r>
            <a:endParaRPr lang="en-US" sz="11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347663" lvl="0" indent="-347663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C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an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be manipulated with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hands.</a:t>
            </a:r>
            <a:endParaRPr lang="en-US" sz="11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347663" lvl="0" indent="-347663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Costs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equal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to,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or less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than,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$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50.00.</a:t>
            </a:r>
            <a:endParaRPr lang="en-US" sz="11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347663" lvl="0" indent="-347663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Is completed </a:t>
            </a:r>
            <a:r>
              <a:rPr lang="en-US" sz="11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in 5 </a:t>
            </a:r>
            <a:r>
              <a:rPr lang="en-US" sz="11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days.</a:t>
            </a:r>
            <a:endParaRPr lang="en-US" sz="96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886237" y="1192843"/>
            <a:ext cx="1096114" cy="1216153"/>
            <a:chOff x="7659307" y="3415442"/>
            <a:chExt cx="1484693" cy="1647286"/>
          </a:xfrm>
        </p:grpSpPr>
        <p:pic>
          <p:nvPicPr>
            <p:cNvPr id="5" name="Picture 2" descr="C:\Users\yowell\AppData\Local\Microsoft\Windows\Temporary Internet Files\Content.IE5\Y7SQQMEJ\The-Lines-On-A-Solo-Cup-Are-Measurement-Marks-e1339022851551[1]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29" r="30304" b="3415"/>
            <a:stretch/>
          </p:blipFill>
          <p:spPr bwMode="auto">
            <a:xfrm flipH="1">
              <a:off x="7813500" y="3415442"/>
              <a:ext cx="1330500" cy="164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21157849">
              <a:off x="7659307" y="3794863"/>
              <a:ext cx="304800" cy="1184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C:\Users\yowell\AppData\Local\Microsoft\Windows\Temporary Internet Files\Content.IE5\O393EVTX\hand-106729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28" y="3352800"/>
            <a:ext cx="1905000" cy="13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engineer</a:t>
            </a:r>
            <a:endParaRPr lang="en-US" dirty="0"/>
          </a:p>
        </p:txBody>
      </p:sp>
      <p:sp>
        <p:nvSpPr>
          <p:cNvPr id="2" name="Shape 159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person who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uses knowledge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in the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STEM fields, particularly engineering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and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medicine, to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create solutions that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improve the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health and quality of life for human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beings.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sp>
        <p:nvSpPr>
          <p:cNvPr id="2" name="Shape 159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study of the motions of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human body, especially of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</a:t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forces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exerted by muscles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on</a:t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the skeletal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structure.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8196" name="Picture 4" descr="C:\Users\yowell\AppData\Local\Microsoft\Windows\Temporary Internet Files\Content.IE5\D7DNAN3V\science_circulatory_system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54" y="1371600"/>
            <a:ext cx="2782177" cy="32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30000"/>
              </a:lnSpc>
              <a:spcAft>
                <a:spcPts val="0"/>
              </a:spcAft>
              <a:buSzPct val="100000"/>
              <a:buFont typeface="+mj-lt"/>
              <a:buAutoNum type="arabicPeriod" startAt="2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Research the Problem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  <a:p>
            <a:pPr marL="804863" indent="-347663">
              <a:spcAft>
                <a:spcPts val="600"/>
              </a:spcAft>
              <a:buClr>
                <a:srgbClr val="006699"/>
              </a:buClr>
              <a:buSzPct val="60000"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Collect information about concepts relevant to the problem statement.</a:t>
            </a:r>
          </a:p>
          <a:p>
            <a:pPr marL="8048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Take notes (in own words) from valid sources.</a:t>
            </a: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947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Engineering</a:t>
            </a:r>
            <a:endParaRPr lang="en-US" dirty="0"/>
          </a:p>
        </p:txBody>
      </p:sp>
      <p:sp>
        <p:nvSpPr>
          <p:cNvPr id="2" name="Shape 159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process of conducting research on</a:t>
            </a:r>
          </a:p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how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solution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(object or process)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works, in order to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understand what works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well and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what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does not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work well.</a:t>
            </a:r>
          </a:p>
        </p:txBody>
      </p:sp>
    </p:spTree>
    <p:extLst>
      <p:ext uri="{BB962C8B-B14F-4D97-AF65-F5344CB8AC3E}">
        <p14:creationId xmlns:p14="http://schemas.microsoft.com/office/powerpoint/2010/main" val="40759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9"/>
          <p:cNvSpPr txBox="1">
            <a:spLocks noGrp="1"/>
          </p:cNvSpPr>
          <p:nvPr>
            <p:ph type="body" idx="4294967295"/>
          </p:nvPr>
        </p:nvSpPr>
        <p:spPr>
          <a:xfrm>
            <a:off x="441327" y="302685"/>
            <a:ext cx="8702675" cy="6288616"/>
          </a:xfrm>
        </p:spPr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Research relevant topics:</a:t>
            </a:r>
          </a:p>
          <a:p>
            <a:pPr marL="3476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structure of the human hand</a:t>
            </a:r>
          </a:p>
          <a:p>
            <a:pPr marL="3476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function of the human </a:t>
            </a: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hand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60000"/>
              <a:buNone/>
            </a:pPr>
            <a:r>
              <a:rPr lang="en-US" sz="3200" b="1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	And then: </a:t>
            </a:r>
          </a:p>
          <a:p>
            <a:pPr marL="0" indent="0">
              <a:spcAft>
                <a:spcPts val="600"/>
              </a:spcAft>
              <a:buClr>
                <a:srgbClr val="006699"/>
              </a:buClr>
              <a:buSzPct val="60000"/>
              <a:buNone/>
            </a:pPr>
            <a:r>
              <a:rPr lang="en-US" sz="32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C</a:t>
            </a: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onduct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 </a:t>
            </a:r>
            <a:r>
              <a:rPr lang="en-US" sz="3200" i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reverse engineering:</a:t>
            </a:r>
          </a:p>
          <a:p>
            <a:pPr marL="3476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assistive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hand devices that have already been invented</a:t>
            </a:r>
          </a:p>
          <a:p>
            <a:pPr marL="3476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assistive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technologies for gripping cups</a:t>
            </a:r>
          </a:p>
          <a:p>
            <a:pPr marL="3476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pros and cons of both (above) technologies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2" name="Shape 184"/>
          <p:cNvSpPr txBox="1">
            <a:spLocks noGrp="1"/>
          </p:cNvSpPr>
          <p:nvPr>
            <p:ph idx="1"/>
          </p:nvPr>
        </p:nvSpPr>
        <p:spPr>
          <a:xfrm>
            <a:off x="878380" y="1250905"/>
            <a:ext cx="7520940" cy="3579851"/>
          </a:xfrm>
        </p:spPr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In your research,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consider the </a:t>
            </a:r>
            <a:r>
              <a:rPr lang="en-US" sz="3200" b="1" i="1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materials</a:t>
            </a: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 </a:t>
            </a:r>
          </a:p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you </a:t>
            </a:r>
            <a:r>
              <a:rPr lang="en-US" sz="32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will </a:t>
            </a: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use and </a:t>
            </a:r>
            <a:r>
              <a:rPr lang="en-US" sz="32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their </a:t>
            </a:r>
            <a:endParaRPr lang="en-US" sz="3200" b="1" dirty="0" smtClean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b="1" i="1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costs </a:t>
            </a:r>
            <a:r>
              <a:rPr lang="en-US" sz="3200" b="1" i="1" dirty="0">
                <a:solidFill>
                  <a:schemeClr val="accent2"/>
                </a:solidFill>
                <a:latin typeface="Arial" pitchFamily="18"/>
                <a:cs typeface="Arial" pitchFamily="2"/>
              </a:rPr>
              <a:t>per </a:t>
            </a:r>
            <a:r>
              <a:rPr lang="en-US" sz="3200" b="1" i="1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unit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sp>
        <p:nvSpPr>
          <p:cNvPr id="3" name="Rectangle 2"/>
          <p:cNvSpPr/>
          <p:nvPr/>
        </p:nvSpPr>
        <p:spPr>
          <a:xfrm rot="20393928">
            <a:off x="8166681" y="1324924"/>
            <a:ext cx="514047" cy="1170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:\Users\yowell\AppData\Local\Microsoft\Windows\Temporary Internet Files\Content.IE5\D7DNAN3V\school_suppli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25" y="762000"/>
            <a:ext cx="1958288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yowell\AppData\Local\Microsoft\Windows\Temporary Internet Files\Content.IE5\RBM4JCZS\dollar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1895475" cy="18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9"/>
          <p:cNvSpPr txBox="1">
            <a:spLocks noGrp="1"/>
          </p:cNvSpPr>
          <p:nvPr>
            <p:ph type="body" idx="4294967295"/>
          </p:nvPr>
        </p:nvSpPr>
        <p:spPr>
          <a:xfrm>
            <a:off x="379412" y="339683"/>
            <a:ext cx="8764588" cy="6265333"/>
          </a:xfrm>
        </p:spPr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600" b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On Notebook </a:t>
            </a:r>
            <a:r>
              <a:rPr lang="en-US" sz="3600" b="1" cap="all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Paper  </a:t>
            </a:r>
            <a:endParaRPr lang="en-US" sz="3600" b="1" cap="all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000" b="1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                 </a:t>
            </a:r>
            <a:r>
              <a:rPr lang="en-US" sz="3200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Pros</a:t>
            </a:r>
            <a:r>
              <a:rPr lang="en-US" sz="3000" b="1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                         </a:t>
            </a:r>
            <a:r>
              <a:rPr lang="en-US" sz="3200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Cons </a:t>
            </a:r>
            <a:r>
              <a:rPr lang="en-US" sz="3000" b="1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                 </a:t>
            </a:r>
            <a:r>
              <a:rPr lang="en-US" sz="3000" b="1" dirty="0">
                <a:solidFill>
                  <a:srgbClr val="434343"/>
                </a:solidFill>
                <a:latin typeface="Arial" pitchFamily="18"/>
                <a:cs typeface="Arial" pitchFamily="2"/>
              </a:rPr>
              <a:t>	</a:t>
            </a:r>
          </a:p>
        </p:txBody>
      </p:sp>
      <p:sp>
        <p:nvSpPr>
          <p:cNvPr id="3" name="Straight Connector 2"/>
          <p:cNvSpPr/>
          <p:nvPr/>
        </p:nvSpPr>
        <p:spPr>
          <a:xfrm>
            <a:off x="4206240" y="1341120"/>
            <a:ext cx="0" cy="5242560"/>
          </a:xfrm>
          <a:prstGeom prst="line">
            <a:avLst/>
          </a:prstGeom>
          <a:noFill/>
          <a:ln w="38100">
            <a:solidFill>
              <a:srgbClr val="006699"/>
            </a:solidFill>
            <a:prstDash val="solid"/>
          </a:ln>
        </p:spPr>
        <p:txBody>
          <a:bodyPr vert="horz" wrap="none" lIns="99000" tIns="54000" rIns="99000" bIns="54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yowell\AppData\Local\Microsoft\Windows\Temporary Internet Files\Content.IE5\CDOK1XC2\fetch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400"/>
            <a:ext cx="2657152" cy="250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102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457200">
              <a:spcAft>
                <a:spcPts val="0"/>
              </a:spcAft>
              <a:buNone/>
            </a:pPr>
            <a:endParaRPr lang="en-US" sz="3000" b="1" dirty="0" smtClean="0"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…the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application of science,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math and technology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, to design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and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build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solutions for everyday problems.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…the creation of things to benefit society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.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Engineering is…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2" name="Shape 159"/>
          <p:cNvSpPr txBox="1">
            <a:spLocks noGrp="1"/>
          </p:cNvSpPr>
          <p:nvPr>
            <p:ph idx="1"/>
          </p:nvPr>
        </p:nvSpPr>
        <p:spPr>
          <a:xfrm>
            <a:off x="838200" y="1143000"/>
            <a:ext cx="7520940" cy="3579851"/>
          </a:xfrm>
        </p:spPr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347663" indent="-347663">
              <a:spcAft>
                <a:spcPts val="1200"/>
              </a:spcAft>
              <a:buClr>
                <a:srgbClr val="006699"/>
              </a:buClr>
              <a:buSzPct val="60000"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determined quantity that must be considered in design and testing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plans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347663" indent="-347663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constraint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10242" name="Picture 2" descr="C:\Users\yowell\AppData\Local\Microsoft\Windows\Temporary Internet Files\Content.IE5\PFLMBTYT\budget-e1357286201755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2"/>
          <a:stretch/>
        </p:blipFill>
        <p:spPr bwMode="auto">
          <a:xfrm>
            <a:off x="6260840" y="2514600"/>
            <a:ext cx="2235459" cy="20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4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yowell\AppData\Local\Microsoft\Windows\Temporary Internet Files\Content.IE5\0NCUP0G1\brainstorm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413760" cy="34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30000"/>
              </a:lnSpc>
              <a:spcAft>
                <a:spcPts val="0"/>
              </a:spcAft>
              <a:buSzPct val="100000"/>
              <a:buFont typeface="+mj-lt"/>
              <a:buAutoNum type="arabicPeriod" startAt="3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Brainstorm Solutions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Generate ideas that will solve the </a:t>
            </a:r>
            <a:endParaRPr lang="en-US" sz="3000" dirty="0" smtClean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problem (as defined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in step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1, </a:t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i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Define the Problem/</a:t>
            </a:r>
            <a:br>
              <a:rPr lang="en-US" sz="3000" i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i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Identify the Need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).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827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rainstorming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3000" b="1" dirty="0"/>
              <a:t>Brainstorming Rules</a:t>
            </a:r>
          </a:p>
        </p:txBody>
      </p:sp>
      <p:sp>
        <p:nvSpPr>
          <p:cNvPr id="3" name="Shape 206"/>
          <p:cNvSpPr txBox="1">
            <a:spLocks noGrp="1"/>
          </p:cNvSpPr>
          <p:nvPr>
            <p:ph idx="1"/>
          </p:nvPr>
        </p:nvSpPr>
        <p:spPr>
          <a:xfrm>
            <a:off x="762000" y="1066800"/>
            <a:ext cx="7520940" cy="3579851"/>
          </a:xfrm>
        </p:spPr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20000"/>
              </a:lnSpc>
              <a:spcAft>
                <a:spcPts val="600"/>
              </a:spcAft>
              <a:buClr>
                <a:srgbClr val="006699"/>
              </a:buClr>
              <a:buSzPct val="80000"/>
              <a:buFont typeface="+mj-lt"/>
              <a:buAutoNum type="arabicPeriod"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Generate as many ideas as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possible.</a:t>
            </a:r>
          </a:p>
          <a:p>
            <a:pPr marL="514350" lvl="0" indent="-514350">
              <a:lnSpc>
                <a:spcPct val="120000"/>
              </a:lnSpc>
              <a:spcAft>
                <a:spcPts val="600"/>
              </a:spcAft>
              <a:buClr>
                <a:srgbClr val="006699"/>
              </a:buClr>
              <a:buSzPct val="80000"/>
              <a:buFont typeface="+mj-lt"/>
              <a:buAutoNum type="arabicPeriod"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Withhold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judgment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and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respectful.</a:t>
            </a:r>
          </a:p>
          <a:p>
            <a:pPr marL="514350" lvl="0" indent="-514350">
              <a:lnSpc>
                <a:spcPct val="120000"/>
              </a:lnSpc>
              <a:spcAft>
                <a:spcPts val="600"/>
              </a:spcAft>
              <a:buClr>
                <a:srgbClr val="006699"/>
              </a:buClr>
              <a:buSzPct val="80000"/>
              <a:buFont typeface="+mj-lt"/>
              <a:buAutoNum type="arabicPeriod"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Encourage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wild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ideas.</a:t>
            </a:r>
          </a:p>
          <a:p>
            <a:pPr marL="514350" lvl="0" indent="-514350">
              <a:lnSpc>
                <a:spcPct val="120000"/>
              </a:lnSpc>
              <a:spcAft>
                <a:spcPts val="600"/>
              </a:spcAft>
              <a:buClr>
                <a:srgbClr val="006699"/>
              </a:buClr>
              <a:buSzPct val="80000"/>
              <a:buFont typeface="+mj-lt"/>
              <a:buAutoNum type="arabicPeriod"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Build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on others’ ideas as much as possible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.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yowell\AppData\Local\Microsoft\Windows\Temporary Internet Files\Content.IE5\D7DNAN3V\how_to_choose_website_designers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3889"/>
          <a:stretch/>
        </p:blipFill>
        <p:spPr bwMode="auto">
          <a:xfrm>
            <a:off x="6934200" y="914400"/>
            <a:ext cx="190195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30000"/>
              </a:lnSpc>
              <a:spcAft>
                <a:spcPts val="0"/>
              </a:spcAft>
              <a:buSzPct val="100000"/>
              <a:buFont typeface="+mj-lt"/>
              <a:buAutoNum type="arabicPeriod" startAt="4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Select the Best Solution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 smtClean="0"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Pick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one design that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will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best </a:t>
            </a:r>
            <a:r>
              <a:rPr lang="en-US" sz="30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solve</a:t>
            </a:r>
            <a:br>
              <a:rPr lang="en-US" sz="30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30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problem.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3000" i="1" dirty="0">
                <a:solidFill>
                  <a:schemeClr val="accent2"/>
                </a:solidFill>
                <a:latin typeface="Arial" pitchFamily="18"/>
                <a:cs typeface="Arial" pitchFamily="2"/>
              </a:rPr>
              <a:t>All members of the design team </a:t>
            </a:r>
            <a:r>
              <a:rPr lang="en-US" sz="3000" b="1" i="1" dirty="0">
                <a:solidFill>
                  <a:schemeClr val="accent2"/>
                </a:solidFill>
                <a:latin typeface="Arial" pitchFamily="18"/>
                <a:cs typeface="Arial" pitchFamily="2"/>
              </a:rPr>
              <a:t>must </a:t>
            </a:r>
            <a:r>
              <a:rPr lang="en-US" sz="3000" b="1" i="1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agree</a:t>
            </a:r>
            <a:r>
              <a:rPr lang="en-US" sz="3000" i="1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 to </a:t>
            </a:r>
            <a:r>
              <a:rPr lang="en-US" sz="3000" i="1" dirty="0">
                <a:solidFill>
                  <a:schemeClr val="accent2"/>
                </a:solidFill>
                <a:latin typeface="Arial" pitchFamily="18"/>
                <a:cs typeface="Arial" pitchFamily="2"/>
              </a:rPr>
              <a:t>start with this choice.</a:t>
            </a: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524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 lnSpcReduction="10000"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30000"/>
              </a:lnSpc>
              <a:spcAft>
                <a:spcPts val="1200"/>
              </a:spcAft>
              <a:buSzPct val="100000"/>
              <a:buFont typeface="+mj-lt"/>
              <a:buAutoNum type="arabicPeriod" startAt="5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Build Prototype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2"/>
                </a:solidFill>
                <a:latin typeface="Arial" pitchFamily="18"/>
                <a:cs typeface="Arial" pitchFamily="2"/>
              </a:rPr>
              <a:t>Followed by</a:t>
            </a:r>
          </a:p>
          <a:p>
            <a:pPr marL="514350" lvl="0" indent="-51435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 startAt="6"/>
            </a:pPr>
            <a:r>
              <a:rPr lang="en-US" sz="3200" b="1" i="1" u="sng" dirty="0">
                <a:solidFill>
                  <a:srgbClr val="006699"/>
                </a:solidFill>
                <a:latin typeface="Arial" pitchFamily="18"/>
                <a:cs typeface="Arial" pitchFamily="2"/>
              </a:rPr>
              <a:t>Test </a:t>
            </a: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and Evaluate Prototype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Observe and collect data on how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your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design performs, whether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criteria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are satisfied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.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15362" name="Picture 2" descr="C:\Users\yowell\AppData\Local\Microsoft\Windows\Temporary Internet Files\Content.IE5\RBM4JCZS\pit_20121108142031-300x1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295400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yowell\AppData\Local\Microsoft\Windows\Temporary Internet Files\Content.IE5\9P1RIZ53\test-361512_640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22200" r="11800" b="15100"/>
          <a:stretch/>
        </p:blipFill>
        <p:spPr bwMode="auto">
          <a:xfrm>
            <a:off x="6705600" y="3166382"/>
            <a:ext cx="1931345" cy="16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2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54864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EDP Vocabulary </a:t>
            </a:r>
            <a:r>
              <a:rPr lang="en-US" sz="3600" b="1" dirty="0">
                <a:solidFill>
                  <a:schemeClr val="accent2"/>
                </a:solidFill>
              </a:rPr>
              <a:t>Term</a:t>
            </a:r>
            <a:r>
              <a:rPr lang="en-US" sz="3600" b="1" dirty="0">
                <a:solidFill>
                  <a:schemeClr val="accent2"/>
                </a:solidFill>
              </a:rPr>
              <a:t>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12"/>
          <p:cNvSpPr txBox="1"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 lnSpcReduction="10000"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User </a:t>
            </a:r>
            <a:r>
              <a:rPr lang="en-US" sz="32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person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using the solution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Client </a:t>
            </a:r>
            <a:r>
              <a:rPr lang="en-US" sz="32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person who hires the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engineer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Engineer </a:t>
            </a:r>
            <a:r>
              <a:rPr lang="en-US" sz="3200" b="1" dirty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person who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designs solutions</a:t>
            </a: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spcAft>
                <a:spcPts val="0"/>
              </a:spcAft>
              <a:buClr>
                <a:srgbClr val="000000"/>
              </a:buClr>
              <a:buSzPct val="60000"/>
            </a:pPr>
            <a:endParaRPr lang="en-US" sz="3200" dirty="0" smtClean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77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ak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1"/>
          <p:cNvSpPr/>
          <p:nvPr/>
        </p:nvSpPr>
        <p:spPr>
          <a:xfrm>
            <a:off x="56520" y="4445763"/>
            <a:ext cx="2819160" cy="1980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2B7BB"/>
          </a:solidFill>
          <a:ln w="12600">
            <a:solidFill>
              <a:srgbClr val="6D6D6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Shape 232"/>
          <p:cNvSpPr/>
          <p:nvPr/>
        </p:nvSpPr>
        <p:spPr>
          <a:xfrm>
            <a:off x="6172200" y="4406403"/>
            <a:ext cx="2819160" cy="1980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2B7BB"/>
          </a:solidFill>
          <a:ln w="12600">
            <a:solidFill>
              <a:srgbClr val="6D6D6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Shape 233"/>
          <p:cNvSpPr txBox="1">
            <a:spLocks noGrp="1"/>
          </p:cNvSpPr>
          <p:nvPr>
            <p:ph type="title"/>
          </p:nvPr>
        </p:nvSpPr>
        <p:spPr/>
        <p:txBody>
          <a:bodyPr tIns="45720" bIns="4572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>
              <a:spcBef>
                <a:spcPct val="0"/>
              </a:spcBef>
              <a:buNone/>
            </a:pPr>
            <a:r>
              <a:rPr lang="en-US" sz="3600" b="1" cap="all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Stakeholders</a:t>
            </a:r>
          </a:p>
        </p:txBody>
      </p:sp>
      <p:sp>
        <p:nvSpPr>
          <p:cNvPr id="5" name="Shape 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/>
          <a:p>
            <a:pPr lvl="0" hangingPunct="0"/>
            <a:r>
              <a:rPr lang="en-US" sz="1400">
                <a:solidFill>
                  <a:srgbClr val="000000"/>
                </a:solidFill>
                <a:latin typeface="Arial" pitchFamily="18"/>
                <a:cs typeface="Arial" pitchFamily="2"/>
              </a:rPr>
              <a:t> </a:t>
            </a:r>
          </a:p>
        </p:txBody>
      </p:sp>
      <p:sp>
        <p:nvSpPr>
          <p:cNvPr id="6" name="Shape 235"/>
          <p:cNvSpPr/>
          <p:nvPr/>
        </p:nvSpPr>
        <p:spPr>
          <a:xfrm>
            <a:off x="3162239" y="1258083"/>
            <a:ext cx="2819160" cy="19804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B2B7BB"/>
          </a:solidFill>
          <a:ln w="12600">
            <a:solidFill>
              <a:srgbClr val="6D6D6D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hape 239"/>
          <p:cNvSpPr/>
          <p:nvPr/>
        </p:nvSpPr>
        <p:spPr>
          <a:xfrm>
            <a:off x="3193200" y="1613301"/>
            <a:ext cx="2757599" cy="12700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1" u="sng" cap="all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Engineers</a:t>
            </a:r>
          </a:p>
          <a:p>
            <a:pPr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1" cap="all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Members of your design team</a:t>
            </a:r>
          </a:p>
        </p:txBody>
      </p:sp>
      <p:sp>
        <p:nvSpPr>
          <p:cNvPr id="10" name="Shape 240"/>
          <p:cNvSpPr/>
          <p:nvPr/>
        </p:nvSpPr>
        <p:spPr>
          <a:xfrm>
            <a:off x="6324479" y="4769760"/>
            <a:ext cx="2514240" cy="1097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algn="ctr" hangingPunct="0">
              <a:defRPr sz="1800"/>
            </a:pPr>
            <a:r>
              <a:rPr lang="en-US" sz="2000" b="1" u="sng" cap="all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User</a:t>
            </a:r>
            <a:endParaRPr lang="en-US" sz="2000" b="1" u="sng" cap="all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  <a:p>
            <a:pPr algn="ctr" hangingPunct="0">
              <a:defRPr sz="1800"/>
            </a:pPr>
            <a:r>
              <a:rPr lang="en-US" sz="2000" b="1" cap="all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12 </a:t>
            </a:r>
            <a:r>
              <a:rPr lang="en-US" sz="2000" b="1" cap="all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year-old </a:t>
            </a:r>
            <a:r>
              <a:rPr lang="en-US" sz="2000" b="1" cap="all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boy</a:t>
            </a:r>
          </a:p>
          <a:p>
            <a:pPr algn="ctr" hangingPunct="0">
              <a:defRPr sz="1800"/>
            </a:pPr>
            <a:r>
              <a:rPr lang="en-US" sz="2000" b="1" cap="all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(any student)</a:t>
            </a:r>
          </a:p>
        </p:txBody>
      </p:sp>
      <p:sp>
        <p:nvSpPr>
          <p:cNvPr id="11" name="Shape 241"/>
          <p:cNvSpPr/>
          <p:nvPr/>
        </p:nvSpPr>
        <p:spPr>
          <a:xfrm>
            <a:off x="-168600" y="4793016"/>
            <a:ext cx="3216600" cy="1357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1" u="sng" cap="all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Client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1" cap="all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The doctor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1" cap="all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(teacher</a:t>
            </a:r>
            <a:r>
              <a:rPr lang="en-US" sz="2000" b="1" cap="all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867400" y="2772921"/>
            <a:ext cx="1066800" cy="1633480"/>
          </a:xfrm>
          <a:prstGeom prst="straightConnector1">
            <a:avLst/>
          </a:prstGeom>
          <a:ln w="25400">
            <a:solidFill>
              <a:srgbClr val="0066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994745" y="2772921"/>
            <a:ext cx="1257239" cy="1672840"/>
          </a:xfrm>
          <a:prstGeom prst="straightConnector1">
            <a:avLst/>
          </a:prstGeom>
          <a:ln w="25400">
            <a:solidFill>
              <a:srgbClr val="0066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5436002"/>
            <a:ext cx="3048000" cy="0"/>
          </a:xfrm>
          <a:prstGeom prst="straightConnector1">
            <a:avLst/>
          </a:prstGeom>
          <a:ln w="25400">
            <a:solidFill>
              <a:srgbClr val="006699"/>
            </a:solidFill>
            <a:headEnd type="arrow"/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30000"/>
              </a:lnSpc>
              <a:spcAft>
                <a:spcPts val="1200"/>
              </a:spcAft>
              <a:buSzPct val="100000"/>
              <a:buFont typeface="+mj-lt"/>
              <a:buAutoNum type="arabicPeriod" startAt="7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Communicate the Design</a:t>
            </a:r>
            <a:endParaRPr lang="en-US" sz="3200" b="1" i="1" u="sng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Communicate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to other(s)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about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how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your prototype </a:t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performed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in the test,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and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why.</a:t>
            </a: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14338" name="Picture 2" descr="C:\Users\yowell\AppData\Local\Microsoft\Windows\Temporary Internet Files\Content.IE5\AY8Q4BUN\social-media-communication-linchi-kwok-blo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88" y="2057400"/>
            <a:ext cx="301601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Design Process</a:t>
            </a:r>
            <a:endParaRPr lang="en-US" dirty="0"/>
          </a:p>
        </p:txBody>
      </p:sp>
      <p:sp>
        <p:nvSpPr>
          <p:cNvPr id="2" name="Shape 144"/>
          <p:cNvSpPr txBox="1">
            <a:spLocks noGrp="1"/>
          </p:cNvSpPr>
          <p:nvPr>
            <p:ph idx="1"/>
          </p:nvPr>
        </p:nvSpPr>
        <p:spPr>
          <a:xfrm>
            <a:off x="822960" y="1100628"/>
            <a:ext cx="7520940" cy="3776172"/>
          </a:xfrm>
        </p:spPr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514350" indent="-514350">
              <a:lnSpc>
                <a:spcPct val="130000"/>
              </a:lnSpc>
              <a:spcAft>
                <a:spcPts val="1200"/>
              </a:spcAft>
              <a:buSzPct val="100000"/>
              <a:buFont typeface="+mj-lt"/>
              <a:buAutoNum type="arabicPeriod" startAt="8"/>
            </a:pPr>
            <a:r>
              <a:rPr lang="en-US" sz="3200" b="1" i="1" u="sng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Redesign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Go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back to any step in the EDP and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revise your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prototype, according to feedback </a:t>
            </a:r>
            <a:r>
              <a:rPr lang="en-US" sz="30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from step </a:t>
            </a:r>
            <a:r>
              <a:rPr lang="en-US" sz="30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7, </a:t>
            </a:r>
            <a:r>
              <a:rPr lang="en-US" sz="3000" i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Communicate the Design.</a:t>
            </a:r>
            <a:endParaRPr lang="en-US" sz="3000" i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endParaRPr lang="en-US" sz="30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514350" indent="-514350">
              <a:lnSpc>
                <a:spcPct val="120000"/>
              </a:lnSpc>
              <a:spcAft>
                <a:spcPts val="0"/>
              </a:spcAft>
              <a:buClr>
                <a:srgbClr val="006699"/>
              </a:buClr>
              <a:buSzPct val="100000"/>
              <a:buFont typeface="+mj-lt"/>
              <a:buAutoNum type="arabicPeriod"/>
            </a:pPr>
            <a:endParaRPr lang="en-US" sz="3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13314" name="Picture 2" descr="C:\Users\yowell\AppData\Local\Microsoft\Windows\Temporary Internet Files\Content.IE5\0NCUP0G1\Change-Cloc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048000"/>
            <a:ext cx="238125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2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Engineering Design Process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07"/>
          <p:cNvSpPr txBox="1">
            <a:spLocks noGrp="1"/>
          </p:cNvSpPr>
          <p:nvPr>
            <p:ph idx="1"/>
          </p:nvPr>
        </p:nvSpPr>
        <p:spPr>
          <a:xfrm>
            <a:off x="914400" y="1295400"/>
            <a:ext cx="7520940" cy="3579851"/>
          </a:xfrm>
        </p:spPr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>
              <a:spcAft>
                <a:spcPts val="0"/>
              </a:spcAft>
              <a:buNone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The formal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, iterative process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used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to design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and build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solutions,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often explained in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5-8 steps.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3200" dirty="0" smtClean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Also called EDP.</a:t>
            </a:r>
            <a:endParaRPr lang="en-US" sz="3200" i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  <p:pic>
        <p:nvPicPr>
          <p:cNvPr id="1027" name="Picture 3" descr="C:\Users\yowell\AppData\Local\Microsoft\Windows\Temporary Internet Files\Content.IE5\ABCZ4O37\Ppl-Presence-Proces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971649" cy="23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54864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EDP Vocabulary </a:t>
            </a:r>
            <a:r>
              <a:rPr lang="en-US" sz="3600" b="1" dirty="0">
                <a:solidFill>
                  <a:schemeClr val="accent2"/>
                </a:solidFill>
              </a:rPr>
              <a:t>Term</a:t>
            </a:r>
            <a:r>
              <a:rPr lang="en-US" sz="3600" b="1" dirty="0">
                <a:solidFill>
                  <a:schemeClr val="accent2"/>
                </a:solidFill>
              </a:rPr>
              <a:t>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1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Formal</a:t>
            </a:r>
            <a:r>
              <a:rPr lang="en-US" sz="3200" b="1" dirty="0">
                <a:solidFill>
                  <a:srgbClr val="006699"/>
                </a:solidFill>
                <a:latin typeface="Arial" pitchFamily="18"/>
                <a:cs typeface="Arial" pitchFamily="2"/>
              </a:rPr>
              <a:t> </a:t>
            </a:r>
            <a:r>
              <a:rPr lang="en-US" sz="3200" b="1" dirty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60000"/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steps of the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design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process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are followed in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particular order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/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(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clockwise)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  <p:pic>
        <p:nvPicPr>
          <p:cNvPr id="16386" name="Picture 2" descr="C:\Users\yowell\AppData\Local\Microsoft\Windows\Temporary Internet Files\Content.IE5\3S8K49FH\Silk_arrow_rotate_clockwis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54864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EDP Vocabulary </a:t>
            </a:r>
            <a:r>
              <a:rPr lang="en-US" sz="3600" b="1" dirty="0">
                <a:solidFill>
                  <a:schemeClr val="accent2"/>
                </a:solidFill>
              </a:rPr>
              <a:t>Term</a:t>
            </a:r>
            <a:r>
              <a:rPr lang="en-US" sz="3600" b="1" dirty="0">
                <a:solidFill>
                  <a:schemeClr val="accent2"/>
                </a:solidFill>
              </a:rPr>
              <a:t>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12"/>
          <p:cNvSpPr txBox="1">
            <a:spLocks noGrp="1"/>
          </p:cNvSpPr>
          <p:nvPr>
            <p:ph idx="1"/>
          </p:nvPr>
        </p:nvSpPr>
        <p:spPr>
          <a:xfrm>
            <a:off x="762000" y="1100628"/>
            <a:ext cx="7520940" cy="3579851"/>
          </a:xfrm>
        </p:spPr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Iterative </a:t>
            </a:r>
            <a:r>
              <a:rPr lang="en-US" sz="32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06699"/>
              </a:buClr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Repetitive</a:t>
            </a:r>
          </a:p>
          <a:p>
            <a:pPr marL="457200" indent="-457200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Steps of the EDP may be conducted many times, resulting in the generation of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many </a:t>
            </a:r>
            <a:b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</a:b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designs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and prototypes.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  <p:pic>
        <p:nvPicPr>
          <p:cNvPr id="17410" name="Picture 2" descr="C:\Users\yowell\AppData\Local\Microsoft\Windows\Temporary Internet Files\Content.IE5\CDOK1XC2\repeat-roundabout-580-sized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15660"/>
          <a:stretch/>
        </p:blipFill>
        <p:spPr bwMode="auto">
          <a:xfrm>
            <a:off x="6382512" y="3352800"/>
            <a:ext cx="2761488" cy="169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7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accent2"/>
                </a:solidFill>
              </a:rPr>
              <a:t>What is Engineering?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2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  <a:p>
            <a:pPr marL="457200" indent="-457200">
              <a:spcAft>
                <a:spcPts val="0"/>
              </a:spcAft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body of knowledge</a:t>
            </a:r>
          </a:p>
          <a:p>
            <a:pPr marL="457200" indent="-457200">
              <a:spcAft>
                <a:spcPts val="0"/>
              </a:spcAft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practice</a:t>
            </a:r>
          </a:p>
          <a:p>
            <a:pPr marL="457200" indent="-457200">
              <a:spcAft>
                <a:spcPts val="0"/>
              </a:spcAft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field</a:t>
            </a:r>
          </a:p>
          <a:p>
            <a:pPr marL="457200" indent="-457200">
              <a:spcAft>
                <a:spcPts val="0"/>
              </a:spcAft>
              <a:buSzPct val="60000"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 way to solve today’s challenges</a:t>
            </a:r>
          </a:p>
          <a:p>
            <a:pPr marL="0" lvl="0" indent="0">
              <a:spcAft>
                <a:spcPts val="0"/>
              </a:spcAft>
              <a:buSzPct val="60000"/>
              <a:buNone/>
            </a:pP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</p:txBody>
      </p:sp>
      <p:pic>
        <p:nvPicPr>
          <p:cNvPr id="4098" name="Picture 2" descr="C:\Users\yowell\AppData\Local\Microsoft\Windows\Temporary Internet Files\Content.IE5\QJQ5O9FC\Rubiks_cube_by_keq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5112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Engineering Design Process</a:t>
            </a:r>
            <a:endParaRPr lang="en-US" dirty="0"/>
          </a:p>
        </p:txBody>
      </p:sp>
      <p:sp>
        <p:nvSpPr>
          <p:cNvPr id="2" name="Shape 127"/>
          <p:cNvSpPr txBox="1"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Define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the </a:t>
            </a: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problem/Identify the need</a:t>
            </a:r>
            <a:endParaRPr lang="en-US" sz="2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Research the problem</a:t>
            </a:r>
            <a:endParaRPr lang="en-US" sz="2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Brainstorm/develop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solutions</a:t>
            </a: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Select the solution</a:t>
            </a:r>
            <a:endParaRPr lang="en-US" sz="2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Build/construct prototype</a:t>
            </a:r>
            <a:endParaRPr lang="en-US" sz="2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Test and evaluate prototype</a:t>
            </a:r>
            <a:endParaRPr lang="en-US" sz="2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Communicate the design</a:t>
            </a:r>
            <a:endParaRPr lang="en-US" sz="28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lnSpc>
                <a:spcPct val="11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Redesign </a:t>
            </a:r>
            <a:r>
              <a:rPr lang="en-US" sz="28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(as needed)</a:t>
            </a:r>
          </a:p>
        </p:txBody>
      </p:sp>
      <p:pic>
        <p:nvPicPr>
          <p:cNvPr id="4" name="Picture 2" descr="Circular diagram shows steps of the engineering design loop: identify the need, research the problem, develop possible solutions, select the most promising solution, construct a prototype, test and evaluate the prototype, communicate the design, and redesig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76" y="1524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54864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EDP Vocabulary </a:t>
            </a:r>
            <a:r>
              <a:rPr lang="en-US" sz="3600" b="1" dirty="0">
                <a:solidFill>
                  <a:schemeClr val="accent2"/>
                </a:solidFill>
              </a:rPr>
              <a:t>Term</a:t>
            </a:r>
            <a:r>
              <a:rPr lang="en-US" sz="3600" b="1" dirty="0">
                <a:solidFill>
                  <a:schemeClr val="accent2"/>
                </a:solidFill>
              </a:rPr>
              <a:t>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1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Criteria </a:t>
            </a:r>
            <a:r>
              <a:rPr lang="en-US" sz="32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indent="0">
              <a:spcAft>
                <a:spcPts val="0"/>
              </a:spcAft>
              <a:buClr>
                <a:srgbClr val="006699"/>
              </a:buClr>
              <a:buSzPct val="60000"/>
              <a:buNone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A limitation or restriction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spcAft>
                <a:spcPts val="0"/>
              </a:spcAft>
              <a:buClr>
                <a:srgbClr val="000000"/>
              </a:buClr>
              <a:buSzPct val="60000"/>
            </a:pP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  <p:pic>
        <p:nvPicPr>
          <p:cNvPr id="3075" name="Picture 3" descr="C:\Users\yowell\AppData\Local\Microsoft\Windows\Temporary Internet Files\Content.IE5\RBM4JCZS\489px-Speedlimit50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64" y="1371600"/>
            <a:ext cx="2628820" cy="322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20940" cy="54864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EDP Vocabulary </a:t>
            </a:r>
            <a:r>
              <a:rPr lang="en-US" sz="3600" b="1" dirty="0">
                <a:solidFill>
                  <a:schemeClr val="accent2"/>
                </a:solidFill>
              </a:rPr>
              <a:t>Term</a:t>
            </a:r>
            <a:r>
              <a:rPr lang="en-US" sz="3600" b="1" dirty="0">
                <a:solidFill>
                  <a:schemeClr val="accent2"/>
                </a:solidFill>
              </a:rPr>
              <a:t>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Shape 112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def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defPPr>
            <a:lvl1pPr marL="432000" marR="0" lvl="0" indent="-324000" algn="l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L="864000" marR="0" lvl="1" indent="-324000" algn="l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L="1295999" marR="0" lvl="2" indent="-288000" algn="l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L="1728000" marR="0" lvl="3" indent="-216000" algn="l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L="2160000" marR="0" lvl="4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L="2592000" marR="0" lvl="5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L="3024000" marR="0" lvl="6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L="3456000" marR="0" lvl="7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L="3887999" marR="0" lvl="8" indent="-216000" algn="l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3200" b="1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Constraint </a:t>
            </a:r>
            <a:r>
              <a:rPr lang="en-US" sz="3200" b="1" dirty="0" smtClean="0">
                <a:solidFill>
                  <a:srgbClr val="006699"/>
                </a:solidFill>
                <a:latin typeface="Times New Roman"/>
                <a:cs typeface="Times New Roman"/>
              </a:rPr>
              <a:t>— </a:t>
            </a:r>
            <a:endParaRPr lang="en-US" sz="3200" b="1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indent="-457200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S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tandards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against which something must be </a:t>
            </a: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judged</a:t>
            </a: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457200" lvl="0" indent="-457200">
              <a:spcAft>
                <a:spcPts val="0"/>
              </a:spcAft>
              <a:buClr>
                <a:srgbClr val="006699"/>
              </a:buClr>
              <a:buSzPct val="60000"/>
            </a:pPr>
            <a:r>
              <a:rPr lang="en-US" sz="3200" dirty="0" smtClean="0">
                <a:solidFill>
                  <a:srgbClr val="006699"/>
                </a:solidFill>
                <a:latin typeface="Arial" pitchFamily="18"/>
                <a:cs typeface="Arial" pitchFamily="2"/>
              </a:rPr>
              <a:t>Minimum </a:t>
            </a:r>
            <a:r>
              <a:rPr lang="en-US" sz="3200" dirty="0">
                <a:solidFill>
                  <a:srgbClr val="006699"/>
                </a:solidFill>
                <a:latin typeface="Arial" pitchFamily="18"/>
                <a:cs typeface="Arial" pitchFamily="2"/>
              </a:rPr>
              <a:t>expectations assigned for a design</a:t>
            </a:r>
          </a:p>
          <a:p>
            <a:pPr marL="457200" lvl="0" indent="-457200">
              <a:spcAft>
                <a:spcPts val="0"/>
              </a:spcAft>
              <a:buClr>
                <a:srgbClr val="000000"/>
              </a:buClr>
              <a:buSzPct val="60000"/>
            </a:pPr>
            <a:endParaRPr lang="en-US" sz="3200" dirty="0">
              <a:solidFill>
                <a:srgbClr val="006699"/>
              </a:solidFill>
              <a:latin typeface="Arial" pitchFamily="18"/>
              <a:cs typeface="Arial" pitchFamily="2"/>
            </a:endParaRPr>
          </a:p>
          <a:p>
            <a:pPr marL="0" lvl="0" indent="457200">
              <a:spcAft>
                <a:spcPts val="0"/>
              </a:spcAft>
              <a:buNone/>
            </a:pPr>
            <a:endParaRPr lang="en-US" sz="3000" dirty="0">
              <a:latin typeface="Arial" pitchFamily="18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190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564</Words>
  <Application>Microsoft Office PowerPoint</Application>
  <PresentationFormat>On-screen Show (4:3)</PresentationFormat>
  <Paragraphs>135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Angles</vt:lpstr>
      <vt:lpstr>What  is Engineering?</vt:lpstr>
      <vt:lpstr>Engineering is…</vt:lpstr>
      <vt:lpstr>Engineering Design Process</vt:lpstr>
      <vt:lpstr>EDP Vocabulary Terms</vt:lpstr>
      <vt:lpstr>EDP Vocabulary Terms</vt:lpstr>
      <vt:lpstr>What is Engineering?</vt:lpstr>
      <vt:lpstr>Engineering Design Process</vt:lpstr>
      <vt:lpstr>EDP Vocabulary Terms</vt:lpstr>
      <vt:lpstr>EDP Vocabulary Terms</vt:lpstr>
      <vt:lpstr>Engineering Design Process</vt:lpstr>
      <vt:lpstr>the Problem: Client Statement</vt:lpstr>
      <vt:lpstr>Client’s Criteria</vt:lpstr>
      <vt:lpstr>Biomedical engineer</vt:lpstr>
      <vt:lpstr>Biomechanics</vt:lpstr>
      <vt:lpstr>Engineering Design Process</vt:lpstr>
      <vt:lpstr>Reverse Engineering</vt:lpstr>
      <vt:lpstr>PowerPoint Presentation</vt:lpstr>
      <vt:lpstr>Remember…</vt:lpstr>
      <vt:lpstr>PowerPoint Presentation</vt:lpstr>
      <vt:lpstr>Budget</vt:lpstr>
      <vt:lpstr>Engineering Design Process</vt:lpstr>
      <vt:lpstr>Brainstorming Rules</vt:lpstr>
      <vt:lpstr>Engineering Design Process</vt:lpstr>
      <vt:lpstr>Engineering Design Process</vt:lpstr>
      <vt:lpstr>EDP Vocabulary Terms</vt:lpstr>
      <vt:lpstr>Stakeholders</vt:lpstr>
      <vt:lpstr>Engineering Design Process</vt:lpstr>
      <vt:lpstr>Engineering Design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SAMSON, CARLEIGH CLAYTON</dc:creator>
  <cp:lastModifiedBy>YOWELL JANET LYNN</cp:lastModifiedBy>
  <cp:revision>17</cp:revision>
  <dcterms:modified xsi:type="dcterms:W3CDTF">2015-08-20T23:53:17Z</dcterms:modified>
</cp:coreProperties>
</file>