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63" r:id="rId2"/>
    <p:sldId id="256" r:id="rId3"/>
    <p:sldId id="257" r:id="rId4"/>
    <p:sldId id="258" r:id="rId5"/>
    <p:sldId id="262" r:id="rId6"/>
    <p:sldId id="261" r:id="rId7"/>
    <p:sldId id="259" r:id="rId8"/>
    <p:sldId id="264"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47" autoAdjust="0"/>
    <p:restoredTop sz="83260" autoAdjust="0"/>
  </p:normalViewPr>
  <p:slideViewPr>
    <p:cSldViewPr>
      <p:cViewPr varScale="1">
        <p:scale>
          <a:sx n="74" d="100"/>
          <a:sy n="74" d="100"/>
        </p:scale>
        <p:origin x="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0A320C-9F29-4E05-81AB-59752C01EA85}" type="datetimeFigureOut">
              <a:rPr lang="en-US" smtClean="0"/>
              <a:pPr/>
              <a:t>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926C6F-457B-451B-AD8F-2DE922E12FB8}" type="slidenum">
              <a:rPr lang="en-US" smtClean="0"/>
              <a:pPr/>
              <a:t>‹#›</a:t>
            </a:fld>
            <a:endParaRPr lang="en-US"/>
          </a:p>
        </p:txBody>
      </p:sp>
    </p:spTree>
    <p:extLst>
      <p:ext uri="{BB962C8B-B14F-4D97-AF65-F5344CB8AC3E}">
        <p14:creationId xmlns:p14="http://schemas.microsoft.com/office/powerpoint/2010/main" val="3523519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Inside a Bone Presentation</a:t>
            </a:r>
          </a:p>
          <a:p>
            <a:r>
              <a:rPr lang="en-US" dirty="0" smtClean="0"/>
              <a:t>Bones! Bones! Bones!</a:t>
            </a:r>
            <a:r>
              <a:rPr lang="en-US" baseline="0" dirty="0" smtClean="0"/>
              <a:t> Lesson &gt; TeachEngineering.org</a:t>
            </a:r>
          </a:p>
          <a:p>
            <a:r>
              <a:rPr lang="en-US" baseline="0" dirty="0" smtClean="0"/>
              <a:t>Image source: Microsoft clipart at http://office.microsoft.com/en-us/images/results.aspx?qu=bones&amp;ex=1#ai:MC900030448|</a:t>
            </a:r>
          </a:p>
        </p:txBody>
      </p:sp>
      <p:sp>
        <p:nvSpPr>
          <p:cNvPr id="4" name="Slide Number Placeholder 3"/>
          <p:cNvSpPr>
            <a:spLocks noGrp="1"/>
          </p:cNvSpPr>
          <p:nvPr>
            <p:ph type="sldNum" sz="quarter" idx="10"/>
          </p:nvPr>
        </p:nvSpPr>
        <p:spPr/>
        <p:txBody>
          <a:bodyPr/>
          <a:lstStyle/>
          <a:p>
            <a:fld id="{CB926C6F-457B-451B-AD8F-2DE922E12FB8}" type="slidenum">
              <a:rPr lang="en-US" smtClean="0"/>
              <a:pPr/>
              <a:t>1</a:t>
            </a:fld>
            <a:endParaRPr lang="en-US"/>
          </a:p>
        </p:txBody>
      </p:sp>
    </p:spTree>
    <p:extLst>
      <p:ext uri="{BB962C8B-B14F-4D97-AF65-F5344CB8AC3E}">
        <p14:creationId xmlns:p14="http://schemas.microsoft.com/office/powerpoint/2010/main" val="414838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Inside a Bone Presentation</a:t>
            </a:r>
          </a:p>
          <a:p>
            <a:r>
              <a:rPr lang="en-US" dirty="0" smtClean="0"/>
              <a:t>Bones! Bones! Bones!</a:t>
            </a:r>
            <a:r>
              <a:rPr lang="en-US" baseline="0" dirty="0" smtClean="0"/>
              <a:t> Lesson &gt; TeachEngineering.org</a:t>
            </a:r>
          </a:p>
          <a:p>
            <a:r>
              <a:rPr lang="en-US" sz="1200" kern="1200" dirty="0" smtClean="0">
                <a:solidFill>
                  <a:schemeClr val="tx1"/>
                </a:solidFill>
                <a:effectLst/>
                <a:latin typeface="+mn-lt"/>
                <a:ea typeface="+mn-ea"/>
                <a:cs typeface="+mn-cs"/>
              </a:rPr>
              <a:t>Note the many different structures in the long bone.</a:t>
            </a:r>
            <a:r>
              <a:rPr lang="en-US" sz="1200" kern="1200" baseline="0" dirty="0" smtClean="0">
                <a:solidFill>
                  <a:schemeClr val="tx1"/>
                </a:solidFill>
                <a:effectLst/>
                <a:latin typeface="+mn-lt"/>
                <a:ea typeface="+mn-ea"/>
                <a:cs typeface="+mn-cs"/>
              </a:rPr>
              <a:t> B</a:t>
            </a:r>
            <a:r>
              <a:rPr lang="en-US" sz="1200" kern="1200" dirty="0" smtClean="0">
                <a:solidFill>
                  <a:schemeClr val="tx1"/>
                </a:solidFill>
                <a:effectLst/>
                <a:latin typeface="+mn-lt"/>
                <a:ea typeface="+mn-ea"/>
                <a:cs typeface="+mn-cs"/>
              </a:rPr>
              <a:t>y the end of the presentation you will know the answer to this question.</a:t>
            </a:r>
            <a:endParaRPr lang="en-US" baseline="0" dirty="0" smtClean="0"/>
          </a:p>
          <a:p>
            <a:r>
              <a:rPr lang="en-US" dirty="0" smtClean="0"/>
              <a:t>Image sources: </a:t>
            </a:r>
          </a:p>
          <a:p>
            <a:r>
              <a:rPr lang="en-US" dirty="0" smtClean="0"/>
              <a:t>(left;</a:t>
            </a:r>
            <a:r>
              <a:rPr lang="en-US" baseline="0" dirty="0" smtClean="0"/>
              <a:t> 3 pairs of human leg bones) 1893-1894 Popular Science via Wikimedia Commons </a:t>
            </a:r>
            <a:r>
              <a:rPr lang="en-US" dirty="0" smtClean="0"/>
              <a:t>http://commons.wikimedia.org/wiki/File:PSM_V44_D639_Showing_leg_bones.png</a:t>
            </a:r>
          </a:p>
          <a:p>
            <a:r>
              <a:rPr lang="en-US" dirty="0" smtClean="0"/>
              <a:t>(right;</a:t>
            </a:r>
            <a:r>
              <a:rPr lang="en-US" baseline="0" dirty="0" smtClean="0"/>
              <a:t> long bone) 2005 National Cancer Institute via Wikimedia Commons http://commons.wikimedia.org/wiki/File:Illu_long_bone.jpg</a:t>
            </a:r>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2</a:t>
            </a:fld>
            <a:endParaRPr lang="en-US"/>
          </a:p>
        </p:txBody>
      </p:sp>
    </p:spTree>
    <p:extLst>
      <p:ext uri="{BB962C8B-B14F-4D97-AF65-F5344CB8AC3E}">
        <p14:creationId xmlns:p14="http://schemas.microsoft.com/office/powerpoint/2010/main" val="687216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Three</a:t>
            </a:r>
            <a:r>
              <a:rPr lang="en-US" sz="1200" kern="1200" baseline="0" dirty="0" smtClean="0">
                <a:solidFill>
                  <a:schemeClr val="tx1"/>
                </a:solidFill>
                <a:effectLst/>
                <a:latin typeface="+mn-lt"/>
                <a:ea typeface="+mn-ea"/>
                <a:cs typeface="+mn-cs"/>
              </a:rPr>
              <a:t> main elements are found in bones. T</a:t>
            </a:r>
            <a:r>
              <a:rPr lang="en-US" sz="1200" kern="1200" dirty="0" smtClean="0">
                <a:solidFill>
                  <a:schemeClr val="tx1"/>
                </a:solidFill>
                <a:effectLst/>
                <a:latin typeface="+mn-lt"/>
                <a:ea typeface="+mn-ea"/>
                <a:cs typeface="+mn-cs"/>
              </a:rPr>
              <a:t>he inorganic mineral salts (calcium phosphate and calcium carbonate) provide bone’s hardness. Water makes up about 25% of adult bone mass.</a:t>
            </a:r>
          </a:p>
          <a:p>
            <a:r>
              <a:rPr lang="en-US" dirty="0" smtClean="0"/>
              <a:t>Image 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(left; diagram of compact bone) 2013</a:t>
            </a:r>
            <a:r>
              <a:rPr lang="en-US" baseline="0" dirty="0" smtClean="0"/>
              <a:t> </a:t>
            </a:r>
            <a:r>
              <a:rPr lang="en-US" baseline="0" dirty="0" err="1" smtClean="0"/>
              <a:t>OpenStax</a:t>
            </a:r>
            <a:r>
              <a:rPr lang="en-US" baseline="0" dirty="0" smtClean="0"/>
              <a:t> College,</a:t>
            </a:r>
            <a:r>
              <a:rPr lang="en-US" dirty="0" smtClean="0"/>
              <a:t> Wikimedia Commons http://commons.wikimedia.org/wiki/File:624_Diagram_of_Compact_Bone-new.jpg</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(right, cranial bones) 2006 National Cancer Institute</a:t>
            </a:r>
            <a:r>
              <a:rPr lang="en-US" baseline="0" dirty="0" smtClean="0"/>
              <a:t> via </a:t>
            </a:r>
            <a:r>
              <a:rPr lang="en-US" dirty="0" smtClean="0"/>
              <a:t>Wikimedia Commons http://commons.wikimedia.org/wiki/File:Illu_cranial_bones.jpg</a:t>
            </a:r>
          </a:p>
        </p:txBody>
      </p:sp>
      <p:sp>
        <p:nvSpPr>
          <p:cNvPr id="4" name="Slide Number Placeholder 3"/>
          <p:cNvSpPr>
            <a:spLocks noGrp="1"/>
          </p:cNvSpPr>
          <p:nvPr>
            <p:ph type="sldNum" sz="quarter" idx="10"/>
          </p:nvPr>
        </p:nvSpPr>
        <p:spPr/>
        <p:txBody>
          <a:bodyPr/>
          <a:lstStyle/>
          <a:p>
            <a:fld id="{CB926C6F-457B-451B-AD8F-2DE922E12FB8}" type="slidenum">
              <a:rPr lang="en-US" smtClean="0"/>
              <a:pPr/>
              <a:t>3</a:t>
            </a:fld>
            <a:endParaRPr lang="en-US"/>
          </a:p>
        </p:txBody>
      </p:sp>
    </p:spTree>
    <p:extLst>
      <p:ext uri="{BB962C8B-B14F-4D97-AF65-F5344CB8AC3E}">
        <p14:creationId xmlns:p14="http://schemas.microsoft.com/office/powerpoint/2010/main" val="2115235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a:t>
            </a:r>
            <a:r>
              <a:rPr lang="en-US" baseline="0" dirty="0" smtClean="0"/>
              <a:t> these bone types in the diagram.</a:t>
            </a:r>
          </a:p>
          <a:p>
            <a:r>
              <a:rPr lang="en-US" baseline="0" dirty="0" smtClean="0"/>
              <a:t>The diagram also shows a sixth type: sutural bones.</a:t>
            </a:r>
          </a:p>
          <a:p>
            <a:r>
              <a:rPr lang="en-US" sz="1200" kern="1200" dirty="0" smtClean="0">
                <a:solidFill>
                  <a:schemeClr val="tx1"/>
                </a:solidFill>
                <a:effectLst/>
                <a:latin typeface="+mn-lt"/>
                <a:ea typeface="+mn-ea"/>
                <a:cs typeface="+mn-cs"/>
              </a:rPr>
              <a:t> These are special bone joints in which the space between infant cranium bones slowly closes up and disappears as the child matures.</a:t>
            </a:r>
            <a:endParaRPr lang="en-US" baseline="0" dirty="0" smtClean="0"/>
          </a:p>
          <a:p>
            <a:r>
              <a:rPr lang="en-US" dirty="0" smtClean="0"/>
              <a:t>Image source: 2013 </a:t>
            </a:r>
            <a:r>
              <a:rPr lang="en-US" dirty="0" err="1" smtClean="0"/>
              <a:t>BruceBlaus</a:t>
            </a:r>
            <a:r>
              <a:rPr lang="en-US" dirty="0" smtClean="0"/>
              <a:t>, Wikimedia Commons </a:t>
            </a:r>
          </a:p>
          <a:p>
            <a:r>
              <a:rPr lang="en-US" dirty="0" smtClean="0"/>
              <a:t>http://commons.wikimedia.org/wiki/File:Blausen_0229_ClassificationofBones.png</a:t>
            </a:r>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4</a:t>
            </a:fld>
            <a:endParaRPr lang="en-US"/>
          </a:p>
        </p:txBody>
      </p:sp>
    </p:spTree>
    <p:extLst>
      <p:ext uri="{BB962C8B-B14F-4D97-AF65-F5344CB8AC3E}">
        <p14:creationId xmlns:p14="http://schemas.microsoft.com/office/powerpoint/2010/main" val="345809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Osseous tissue (aka bone tissue)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the major structural and supportive connective tissue of the body. </a:t>
            </a:r>
          </a:p>
          <a:p>
            <a:r>
              <a:rPr lang="en-US" dirty="0" smtClean="0"/>
              <a:t>Image source: (compact bone and spongy bone) 2011 US</a:t>
            </a:r>
            <a:r>
              <a:rPr lang="en-US" baseline="0" dirty="0" smtClean="0"/>
              <a:t> National Cancer Institute via Wikimedia Commons h</a:t>
            </a:r>
            <a:r>
              <a:rPr lang="en-US" dirty="0" smtClean="0"/>
              <a:t>ttp://commons.wikimedia.org/wiki/File:Illu_compact_spongy_bone.jpg</a:t>
            </a:r>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5</a:t>
            </a:fld>
            <a:endParaRPr lang="en-US"/>
          </a:p>
        </p:txBody>
      </p:sp>
    </p:spTree>
    <p:extLst>
      <p:ext uri="{BB962C8B-B14F-4D97-AF65-F5344CB8AC3E}">
        <p14:creationId xmlns:p14="http://schemas.microsoft.com/office/powerpoint/2010/main" val="345809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Compact (cortical) bone tissue is so hard that surgeons must use a saw to cut through it! </a:t>
            </a:r>
          </a:p>
          <a:p>
            <a:r>
              <a:rPr lang="en-US" sz="1200" kern="1200" dirty="0" smtClean="0">
                <a:solidFill>
                  <a:schemeClr val="tx1"/>
                </a:solidFill>
                <a:effectLst/>
                <a:latin typeface="+mn-lt"/>
                <a:ea typeface="+mn-ea"/>
                <a:cs typeface="+mn-cs"/>
              </a:rPr>
              <a:t>Trabecular (spongy/cancellous) bone tissue makes up the bone interior</a:t>
            </a:r>
            <a:r>
              <a:rPr lang="en-US" sz="1200" kern="1200" baseline="0" dirty="0" smtClean="0">
                <a:solidFill>
                  <a:schemeClr val="tx1"/>
                </a:solidFill>
                <a:effectLst/>
                <a:latin typeface="+mn-lt"/>
                <a:ea typeface="+mn-ea"/>
                <a:cs typeface="+mn-cs"/>
              </a:rPr>
              <a:t> has a porous structure, similar to honeycomb.</a:t>
            </a:r>
          </a:p>
          <a:p>
            <a:r>
              <a:rPr lang="en-US" sz="1200" kern="1200" dirty="0" smtClean="0">
                <a:solidFill>
                  <a:schemeClr val="tx1"/>
                </a:solidFill>
                <a:effectLst/>
                <a:latin typeface="+mn-lt"/>
                <a:ea typeface="+mn-ea"/>
                <a:cs typeface="+mn-cs"/>
              </a:rPr>
              <a:t>Which type of bone tissue do you think is denser? (Answer: Compact bone tissue is denser, and trabecular bone tissue is less dense.)</a:t>
            </a:r>
            <a:endParaRPr lang="en-US" dirty="0" smtClean="0"/>
          </a:p>
          <a:p>
            <a:r>
              <a:rPr lang="en-US" dirty="0" smtClean="0"/>
              <a:t>Image sources:</a:t>
            </a:r>
          </a:p>
          <a:p>
            <a:r>
              <a:rPr lang="en-US" dirty="0" smtClean="0"/>
              <a:t>The bottom photograph is a cross-section </a:t>
            </a:r>
            <a:r>
              <a:rPr lang="en-US" sz="1200" b="0" i="0" kern="1200" dirty="0" smtClean="0">
                <a:solidFill>
                  <a:schemeClr val="tx1"/>
                </a:solidFill>
                <a:effectLst/>
                <a:latin typeface="+mn-lt"/>
                <a:ea typeface="+mn-ea"/>
                <a:cs typeface="+mn-cs"/>
              </a:rPr>
              <a:t>through the head of the femur, showing the cortex, the red bone marrow and a spot of yellow bone marrow. The white bar represents 1 centimeter. Specimen obtained after total hip replacement surgery, left hip.</a:t>
            </a:r>
            <a:endParaRPr lang="en-US" dirty="0" smtClean="0"/>
          </a:p>
          <a:p>
            <a:r>
              <a:rPr lang="en-US" dirty="0" smtClean="0"/>
              <a:t>(top; bone cross-section) 2008 </a:t>
            </a:r>
            <a:r>
              <a:rPr lang="en-US" dirty="0" err="1" smtClean="0"/>
              <a:t>Pbroks</a:t>
            </a:r>
            <a:r>
              <a:rPr lang="en-US" dirty="0" smtClean="0"/>
              <a:t>, Wikimedia Commons http://commons.wikimedia.org/wiki/File:Bone_cross-section.svg</a:t>
            </a:r>
          </a:p>
          <a:p>
            <a:r>
              <a:rPr lang="en-US" dirty="0" smtClean="0"/>
              <a:t>(bottom; </a:t>
            </a:r>
            <a:r>
              <a:rPr lang="en-US" baseline="0" dirty="0" smtClean="0"/>
              <a:t>Caput </a:t>
            </a:r>
            <a:r>
              <a:rPr lang="en-US" baseline="0" dirty="0" err="1" smtClean="0"/>
              <a:t>femoris</a:t>
            </a:r>
            <a:r>
              <a:rPr lang="en-US" baseline="0" dirty="0" smtClean="0"/>
              <a:t> cortex medulla) 2008 </a:t>
            </a:r>
            <a:r>
              <a:rPr lang="en-US" baseline="0" dirty="0" err="1" smtClean="0"/>
              <a:t>Stevenfruitsmaak</a:t>
            </a:r>
            <a:r>
              <a:rPr lang="en-US" baseline="0" dirty="0" smtClean="0"/>
              <a:t>, Wikimedia Commons http://en.wikipedia.org/wiki/Bone#mediaviewer/File:Caput_femoris_cortex_medulla.jpg</a:t>
            </a:r>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6</a:t>
            </a:fld>
            <a:endParaRPr lang="en-US"/>
          </a:p>
        </p:txBody>
      </p:sp>
    </p:spTree>
    <p:extLst>
      <p:ext uri="{BB962C8B-B14F-4D97-AF65-F5344CB8AC3E}">
        <p14:creationId xmlns:p14="http://schemas.microsoft.com/office/powerpoint/2010/main" val="2916116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jelly-like substance resides at the center of the bone and produces blood cells for the body. The two types of bone marrow are red and yellow</a:t>
            </a:r>
            <a:r>
              <a:rPr lang="en-US" sz="1200" kern="1200" baseline="0" dirty="0" smtClean="0">
                <a:solidFill>
                  <a:schemeClr val="tx1"/>
                </a:solidFill>
                <a:effectLst/>
                <a:latin typeface="+mn-lt"/>
                <a:ea typeface="+mn-ea"/>
                <a:cs typeface="+mn-cs"/>
              </a:rPr>
              <a:t> (see more on the next slide).</a:t>
            </a:r>
            <a:r>
              <a:rPr lang="en-US" sz="1200" kern="1200" dirty="0" smtClean="0">
                <a:solidFill>
                  <a:schemeClr val="tx1"/>
                </a:solidFill>
                <a:effectLst/>
                <a:latin typeface="+mn-lt"/>
                <a:ea typeface="+mn-ea"/>
                <a:cs typeface="+mn-cs"/>
              </a:rPr>
              <a:t> </a:t>
            </a:r>
          </a:p>
          <a:p>
            <a:r>
              <a:rPr lang="en-US" dirty="0" smtClean="0"/>
              <a:t>Image source: (bone anatomy) </a:t>
            </a:r>
            <a:r>
              <a:rPr lang="en-US" dirty="0" err="1" smtClean="0"/>
              <a:t>Fotosearch</a:t>
            </a:r>
            <a:r>
              <a:rPr lang="en-US" baseline="0" dirty="0" smtClean="0"/>
              <a:t> via NIH Medline </a:t>
            </a:r>
            <a:r>
              <a:rPr lang="en-US" dirty="0" smtClean="0"/>
              <a:t>http://www.nlm.nih.gov/medlineplus/magazine/issues/summer11/articles/summer11pg15.html</a:t>
            </a:r>
          </a:p>
          <a:p>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7</a:t>
            </a:fld>
            <a:endParaRPr lang="en-US"/>
          </a:p>
        </p:txBody>
      </p:sp>
    </p:spTree>
    <p:extLst>
      <p:ext uri="{BB962C8B-B14F-4D97-AF65-F5344CB8AC3E}">
        <p14:creationId xmlns:p14="http://schemas.microsoft.com/office/powerpoint/2010/main" val="694935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Bones serve</a:t>
            </a:r>
            <a:r>
              <a:rPr lang="en-US" sz="1200" kern="1200" baseline="0" dirty="0" smtClean="0">
                <a:solidFill>
                  <a:schemeClr val="tx1"/>
                </a:solidFill>
                <a:effectLst/>
                <a:latin typeface="+mn-lt"/>
                <a:ea typeface="+mn-ea"/>
                <a:cs typeface="+mn-cs"/>
              </a:rPr>
              <a:t> as more than structures for the body. </a:t>
            </a:r>
            <a:r>
              <a:rPr lang="en-US" sz="1200" kern="1200" dirty="0" smtClean="0">
                <a:solidFill>
                  <a:schemeClr val="tx1"/>
                </a:solidFill>
                <a:effectLst/>
                <a:latin typeface="+mn-lt"/>
                <a:ea typeface="+mn-ea"/>
                <a:cs typeface="+mn-cs"/>
              </a:rPr>
              <a:t>In the red</a:t>
            </a:r>
            <a:r>
              <a:rPr lang="en-US" sz="1200" kern="1200" baseline="0" dirty="0" smtClean="0">
                <a:solidFill>
                  <a:schemeClr val="tx1"/>
                </a:solidFill>
                <a:effectLst/>
                <a:latin typeface="+mn-lt"/>
                <a:ea typeface="+mn-ea"/>
                <a:cs typeface="+mn-cs"/>
              </a:rPr>
              <a:t> bone marrow, a</a:t>
            </a:r>
            <a:r>
              <a:rPr lang="en-US" sz="1200" kern="1200" dirty="0" smtClean="0">
                <a:solidFill>
                  <a:schemeClr val="tx1"/>
                </a:solidFill>
                <a:effectLst/>
                <a:latin typeface="+mn-lt"/>
                <a:ea typeface="+mn-ea"/>
                <a:cs typeface="+mn-cs"/>
              </a:rPr>
              <a:t>ll new red and white blood cells are made. Red bone marrow is found in flat bones such as in the ribs or shoulders. Yellow bone marrow does not produce blood cells and is made </a:t>
            </a:r>
            <a:r>
              <a:rPr lang="en-US" sz="1200" kern="1200" dirty="0" smtClean="0">
                <a:solidFill>
                  <a:schemeClr val="tx1"/>
                </a:solidFill>
                <a:effectLst/>
                <a:latin typeface="+mn-lt"/>
                <a:ea typeface="+mn-ea"/>
                <a:cs typeface="+mn-cs"/>
              </a:rPr>
              <a:t>mostly </a:t>
            </a:r>
            <a:r>
              <a:rPr lang="en-US" sz="1200" kern="1200" dirty="0" smtClean="0">
                <a:solidFill>
                  <a:schemeClr val="tx1"/>
                </a:solidFill>
                <a:effectLst/>
                <a:latin typeface="+mn-lt"/>
                <a:ea typeface="+mn-ea"/>
                <a:cs typeface="+mn-cs"/>
              </a:rPr>
              <a:t>of fat. It is typically found in the hollow centers of long bones.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Image source (magnified view of red and white blood cells)</a:t>
            </a:r>
            <a:r>
              <a:rPr lang="en-US" sz="1200" kern="1200" baseline="0" dirty="0" smtClean="0">
                <a:solidFill>
                  <a:schemeClr val="tx1"/>
                </a:solidFill>
                <a:effectLst/>
                <a:latin typeface="+mn-lt"/>
                <a:ea typeface="+mn-ea"/>
                <a:cs typeface="+mn-cs"/>
              </a:rPr>
              <a:t> Microsoft clipart at http://office.microsoft.com/en-us/images/results.aspx?qu=blood+cells&amp;ex=1#ai:MP900407342|</a:t>
            </a:r>
            <a:endParaRPr lang="en-US" dirty="0"/>
          </a:p>
        </p:txBody>
      </p:sp>
      <p:sp>
        <p:nvSpPr>
          <p:cNvPr id="4" name="Slide Number Placeholder 3"/>
          <p:cNvSpPr>
            <a:spLocks noGrp="1"/>
          </p:cNvSpPr>
          <p:nvPr>
            <p:ph type="sldNum" sz="quarter" idx="10"/>
          </p:nvPr>
        </p:nvSpPr>
        <p:spPr/>
        <p:txBody>
          <a:bodyPr/>
          <a:lstStyle/>
          <a:p>
            <a:fld id="{CB926C6F-457B-451B-AD8F-2DE922E12FB8}" type="slidenum">
              <a:rPr lang="en-US" smtClean="0"/>
              <a:pPr/>
              <a:t>8</a:t>
            </a:fld>
            <a:endParaRPr lang="en-US"/>
          </a:p>
        </p:txBody>
      </p:sp>
    </p:spTree>
    <p:extLst>
      <p:ext uri="{BB962C8B-B14F-4D97-AF65-F5344CB8AC3E}">
        <p14:creationId xmlns:p14="http://schemas.microsoft.com/office/powerpoint/2010/main" val="159713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source</a:t>
            </a:r>
            <a:r>
              <a:rPr lang="en-US" baseline="0" dirty="0" smtClean="0"/>
              <a:t>s:</a:t>
            </a:r>
          </a:p>
          <a:p>
            <a:r>
              <a:rPr lang="en-US" baseline="0" dirty="0" smtClean="0"/>
              <a:t>(top left; porous) Medline Plus via NASA http://science.nasa.gov/science-news/science-at-nasa/2002/30oct_hipscience/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(top right; weightlifter) Microsoft clipart at http://office.microsoft.com/en-us/images/results.aspx?qu=weights&amp;ex=1#ai:MC900365416|</a:t>
            </a:r>
            <a:endParaRPr lang="en-US" dirty="0" smtClean="0"/>
          </a:p>
          <a:p>
            <a:r>
              <a:rPr lang="en-US" baseline="0" dirty="0" smtClean="0"/>
              <a:t>(bottom; normal bone vs. bone w osteoporosis) National Institutes of Health http://www.nia.nih.gov/sites/default/files/menopause_04_bone.jpg</a:t>
            </a:r>
          </a:p>
        </p:txBody>
      </p:sp>
      <p:sp>
        <p:nvSpPr>
          <p:cNvPr id="4" name="Slide Number Placeholder 3"/>
          <p:cNvSpPr>
            <a:spLocks noGrp="1"/>
          </p:cNvSpPr>
          <p:nvPr>
            <p:ph type="sldNum" sz="quarter" idx="10"/>
          </p:nvPr>
        </p:nvSpPr>
        <p:spPr/>
        <p:txBody>
          <a:bodyPr/>
          <a:lstStyle/>
          <a:p>
            <a:fld id="{CB926C6F-457B-451B-AD8F-2DE922E12FB8}" type="slidenum">
              <a:rPr lang="en-US" smtClean="0"/>
              <a:pPr/>
              <a:t>9</a:t>
            </a:fld>
            <a:endParaRPr lang="en-US"/>
          </a:p>
        </p:txBody>
      </p:sp>
    </p:spTree>
    <p:extLst>
      <p:ext uri="{BB962C8B-B14F-4D97-AF65-F5344CB8AC3E}">
        <p14:creationId xmlns:p14="http://schemas.microsoft.com/office/powerpoint/2010/main" val="284883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Autofit/>
            <a:scene3d>
              <a:camera prst="orthographicFront"/>
              <a:lightRig rig="soft" dir="t"/>
            </a:scene3d>
            <a:sp3d prstMaterial="softEdge">
              <a:bevelT w="25400" h="25400"/>
            </a:sp3d>
          </a:bodyPr>
          <a:lstStyle>
            <a:lvl1pPr algn="r">
              <a:defRPr sz="6000" b="1">
                <a:solidFill>
                  <a:srgbClr val="0070C0"/>
                </a:solidFill>
                <a:effectLst>
                  <a:outerShdw blurRad="31750" dist="25400" dir="5400000" algn="tl" rotWithShape="0">
                    <a:srgbClr val="000000">
                      <a:alpha val="25000"/>
                    </a:srgbClr>
                  </a:outerShdw>
                </a:effectLst>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A4EC5D9-6D0D-49D9-8257-311C67F4FDEA}" type="datetimeFigureOut">
              <a:rPr lang="en-US" smtClean="0"/>
              <a:pPr/>
              <a:t>1/21/2015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B6B999E-700F-423C-9F5B-74D901F525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6B999E-700F-423C-9F5B-74D901F525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6B999E-700F-423C-9F5B-74D901F525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6B999E-700F-423C-9F5B-74D901F5257C}" type="slidenum">
              <a:rPr lang="en-US" smtClean="0"/>
              <a:pPr/>
              <a:t>‹#›</a:t>
            </a:fld>
            <a:endParaRPr lang="en-US"/>
          </a:p>
        </p:txBody>
      </p:sp>
      <p:sp>
        <p:nvSpPr>
          <p:cNvPr id="7" name="Title 6"/>
          <p:cNvSpPr>
            <a:spLocks noGrp="1"/>
          </p:cNvSpPr>
          <p:nvPr>
            <p:ph type="title"/>
          </p:nvPr>
        </p:nvSpPr>
        <p:spPr/>
        <p:txBody>
          <a:bodyPr rtlCol="0">
            <a:normAutofit/>
          </a:bodyPr>
          <a:lstStyle>
            <a:lvl1pPr>
              <a:defRPr sz="4400">
                <a:solidFill>
                  <a:srgbClr val="0070C0"/>
                </a:solidFill>
              </a:defRPr>
            </a:lvl1pPr>
            <a:extLst/>
          </a:lstStyle>
          <a:p>
            <a:r>
              <a:rPr kumimoji="0" lang="en-US" dirty="0" smtClean="0"/>
              <a:t>Click to edit Master title style</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B6B999E-700F-423C-9F5B-74D901F5257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6B999E-700F-423C-9F5B-74D901F5257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B6B999E-700F-423C-9F5B-74D901F525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B6B999E-700F-423C-9F5B-74D901F5257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A4EC5D9-6D0D-49D9-8257-311C67F4FDEA}" type="datetimeFigureOut">
              <a:rPr lang="en-US" smtClean="0"/>
              <a:pPr/>
              <a:t>1/21/2015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B6B999E-700F-423C-9F5B-74D901F525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A4EC5D9-6D0D-49D9-8257-311C67F4FDEA}" type="datetimeFigureOut">
              <a:rPr lang="en-US" smtClean="0"/>
              <a:pPr/>
              <a:t>1/21/2015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B6B999E-700F-423C-9F5B-74D901F525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A4EC5D9-6D0D-49D9-8257-311C67F4FDEA}" type="datetimeFigureOut">
              <a:rPr lang="en-US" smtClean="0"/>
              <a:pPr/>
              <a:t>1/21/2015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B6B999E-700F-423C-9F5B-74D901F5257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A4EC5D9-6D0D-49D9-8257-311C67F4FDEA}" type="datetimeFigureOut">
              <a:rPr lang="en-US" smtClean="0"/>
              <a:pPr/>
              <a:t>1/21/2015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B6B999E-700F-423C-9F5B-74D901F525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8800" dirty="0" smtClean="0"/>
              <a:t>Inside a Bone</a:t>
            </a:r>
            <a:endParaRPr lang="en-US" sz="8800" dirty="0"/>
          </a:p>
        </p:txBody>
      </p:sp>
      <p:sp>
        <p:nvSpPr>
          <p:cNvPr id="5" name="Text Placeholder 4"/>
          <p:cNvSpPr>
            <a:spLocks noGrp="1"/>
          </p:cNvSpPr>
          <p:nvPr>
            <p:ph type="body" idx="1"/>
          </p:nvPr>
        </p:nvSpPr>
        <p:spPr/>
        <p:txBody>
          <a:bodyPr/>
          <a:lstStyle/>
          <a:p>
            <a:r>
              <a:rPr lang="en-US" dirty="0" smtClean="0"/>
              <a:t>Bones! Bones! Bones!</a:t>
            </a:r>
            <a:endParaRPr lang="en-US" dirty="0"/>
          </a:p>
        </p:txBody>
      </p:sp>
      <p:pic>
        <p:nvPicPr>
          <p:cNvPr id="1026" name="Picture 2" descr="animals,bones,canines,creatures,dogs,mammals,nature,pe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2713" y="3533775"/>
            <a:ext cx="3095625" cy="3095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73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09600"/>
            <a:ext cx="8763000" cy="990600"/>
          </a:xfrm>
        </p:spPr>
        <p:txBody>
          <a:bodyPr>
            <a:noAutofit/>
          </a:bodyPr>
          <a:lstStyle/>
          <a:p>
            <a:r>
              <a:rPr lang="en-US" sz="4400" dirty="0" smtClean="0">
                <a:solidFill>
                  <a:srgbClr val="0070C0"/>
                </a:solidFill>
              </a:rPr>
              <a:t>What are your bones made of ?</a:t>
            </a:r>
            <a:endParaRPr lang="en-US" sz="4400" dirty="0">
              <a:solidFill>
                <a:srgbClr val="0070C0"/>
              </a:solidFill>
            </a:endParaRPr>
          </a:p>
        </p:txBody>
      </p:sp>
      <p:pic>
        <p:nvPicPr>
          <p:cNvPr id="3" name="Picture 2" descr="C:\Users\samsoncc.ITLL\Downloads\Illu_long_bon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4025" y="2200405"/>
            <a:ext cx="3086100" cy="41148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Z:\__TeachEngineering\TE submissions\432 No Bones about IT\NEW SUBMISSION\Lesson - Bones or Not\old stuff\PSM_V44_D639_Showing_leg_bone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2057400"/>
            <a:ext cx="4619625"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579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24400" y="4433558"/>
            <a:ext cx="3733800" cy="1981200"/>
          </a:xfrm>
        </p:spPr>
        <p:txBody>
          <a:bodyPr>
            <a:noAutofit/>
          </a:bodyPr>
          <a:lstStyle/>
          <a:p>
            <a:pPr>
              <a:spcBef>
                <a:spcPts val="0"/>
              </a:spcBef>
              <a:spcAft>
                <a:spcPts val="1200"/>
              </a:spcAft>
            </a:pPr>
            <a:r>
              <a:rPr lang="en-US" sz="3200" dirty="0" smtClean="0"/>
              <a:t>Mineral salts</a:t>
            </a:r>
          </a:p>
          <a:p>
            <a:pPr>
              <a:spcBef>
                <a:spcPts val="0"/>
              </a:spcBef>
              <a:spcAft>
                <a:spcPts val="1200"/>
              </a:spcAft>
            </a:pPr>
            <a:r>
              <a:rPr lang="en-US" sz="3200" dirty="0" smtClean="0"/>
              <a:t>Water</a:t>
            </a:r>
          </a:p>
          <a:p>
            <a:pPr>
              <a:spcBef>
                <a:spcPts val="0"/>
              </a:spcBef>
              <a:spcAft>
                <a:spcPts val="1200"/>
              </a:spcAft>
            </a:pPr>
            <a:r>
              <a:rPr lang="en-US" sz="3200" dirty="0" smtClean="0"/>
              <a:t>Tissue</a:t>
            </a:r>
            <a:endParaRPr lang="en-US" sz="2800" dirty="0"/>
          </a:p>
        </p:txBody>
      </p:sp>
      <p:sp>
        <p:nvSpPr>
          <p:cNvPr id="3" name="Title 2"/>
          <p:cNvSpPr>
            <a:spLocks noGrp="1"/>
          </p:cNvSpPr>
          <p:nvPr>
            <p:ph type="title"/>
          </p:nvPr>
        </p:nvSpPr>
        <p:spPr>
          <a:xfrm>
            <a:off x="304800" y="274638"/>
            <a:ext cx="8382000" cy="1143000"/>
          </a:xfrm>
        </p:spPr>
        <p:txBody>
          <a:bodyPr>
            <a:normAutofit/>
          </a:bodyPr>
          <a:lstStyle/>
          <a:p>
            <a:r>
              <a:rPr lang="en-US" sz="4400" dirty="0" smtClean="0">
                <a:solidFill>
                  <a:srgbClr val="0070C0"/>
                </a:solidFill>
              </a:rPr>
              <a:t>Inside a Bone</a:t>
            </a:r>
            <a:endParaRPr lang="en-US" sz="4400" dirty="0">
              <a:solidFill>
                <a:srgbClr val="0070C0"/>
              </a:solidFill>
            </a:endParaRPr>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3609" y="1393578"/>
            <a:ext cx="3718161" cy="2776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descr="Z:\__TeachEngineering\TE submissions\432 No Bones about IT\NEW SUBMISSION\Lesson - Bones or Not\old stuff\624_Diagram_of_Compact_Bone-new.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4915"/>
          <a:stretch/>
        </p:blipFill>
        <p:spPr bwMode="auto">
          <a:xfrm>
            <a:off x="533400" y="1676400"/>
            <a:ext cx="3810001"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1172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3854885" cy="3733800"/>
          </a:xfrm>
        </p:spPr>
        <p:txBody>
          <a:bodyPr>
            <a:normAutofit/>
          </a:bodyPr>
          <a:lstStyle/>
          <a:p>
            <a:pPr marL="109728" indent="0">
              <a:buNone/>
            </a:pPr>
            <a:r>
              <a:rPr lang="en-US" sz="3200" dirty="0" smtClean="0"/>
              <a:t>By shape:</a:t>
            </a:r>
          </a:p>
          <a:p>
            <a:pPr>
              <a:spcBef>
                <a:spcPts val="600"/>
              </a:spcBef>
              <a:spcAft>
                <a:spcPts val="600"/>
              </a:spcAft>
            </a:pPr>
            <a:r>
              <a:rPr lang="en-US" sz="2800" dirty="0" smtClean="0"/>
              <a:t>Long bones </a:t>
            </a:r>
          </a:p>
          <a:p>
            <a:pPr>
              <a:spcBef>
                <a:spcPts val="600"/>
              </a:spcBef>
              <a:spcAft>
                <a:spcPts val="600"/>
              </a:spcAft>
            </a:pPr>
            <a:r>
              <a:rPr lang="en-US" sz="2800" dirty="0" smtClean="0"/>
              <a:t>Short bones</a:t>
            </a:r>
          </a:p>
          <a:p>
            <a:pPr>
              <a:spcBef>
                <a:spcPts val="600"/>
              </a:spcBef>
              <a:spcAft>
                <a:spcPts val="600"/>
              </a:spcAft>
            </a:pPr>
            <a:r>
              <a:rPr lang="en-US" sz="2800" dirty="0" smtClean="0"/>
              <a:t>Flat bones</a:t>
            </a:r>
          </a:p>
          <a:p>
            <a:pPr>
              <a:spcBef>
                <a:spcPts val="600"/>
              </a:spcBef>
              <a:spcAft>
                <a:spcPts val="600"/>
              </a:spcAft>
            </a:pPr>
            <a:r>
              <a:rPr lang="en-US" sz="2800" dirty="0" err="1" smtClean="0"/>
              <a:t>Sesamoid</a:t>
            </a:r>
            <a:r>
              <a:rPr lang="en-US" sz="2800" dirty="0" smtClean="0"/>
              <a:t> bones</a:t>
            </a:r>
          </a:p>
          <a:p>
            <a:pPr>
              <a:spcBef>
                <a:spcPts val="600"/>
              </a:spcBef>
              <a:spcAft>
                <a:spcPts val="600"/>
              </a:spcAft>
            </a:pPr>
            <a:r>
              <a:rPr lang="en-US" sz="2800" dirty="0" smtClean="0"/>
              <a:t>Irregular bones</a:t>
            </a:r>
          </a:p>
          <a:p>
            <a:pPr marL="109728" indent="0">
              <a:buNone/>
            </a:pPr>
            <a:endParaRPr lang="en-US" dirty="0" smtClean="0"/>
          </a:p>
        </p:txBody>
      </p:sp>
      <p:sp>
        <p:nvSpPr>
          <p:cNvPr id="3" name="Title 2"/>
          <p:cNvSpPr>
            <a:spLocks noGrp="1"/>
          </p:cNvSpPr>
          <p:nvPr>
            <p:ph type="title"/>
          </p:nvPr>
        </p:nvSpPr>
        <p:spPr/>
        <p:txBody>
          <a:bodyPr>
            <a:normAutofit/>
          </a:bodyPr>
          <a:lstStyle/>
          <a:p>
            <a:r>
              <a:rPr lang="en-US" dirty="0" smtClean="0"/>
              <a:t>Bone T</a:t>
            </a:r>
            <a:r>
              <a:rPr lang="en-US" sz="4400" dirty="0" smtClean="0">
                <a:solidFill>
                  <a:srgbClr val="0070C0"/>
                </a:solidFill>
              </a:rPr>
              <a:t>ypes</a:t>
            </a:r>
            <a:endParaRPr lang="en-US" sz="4400" dirty="0">
              <a:solidFill>
                <a:srgbClr val="0070C0"/>
              </a:solidFill>
            </a:endParaRPr>
          </a:p>
        </p:txBody>
      </p:sp>
      <p:pic>
        <p:nvPicPr>
          <p:cNvPr id="1026" name="Picture 2" descr="Z:\__TeachEngineering\TE submissions\432 No Bones about IT\NEW SUBMISSION\Lesson - Bones or Not\old stuff\Blausen_0229_ClassificationofBone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685800"/>
            <a:ext cx="53340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260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17638"/>
            <a:ext cx="8229600" cy="4678362"/>
          </a:xfrm>
        </p:spPr>
        <p:txBody>
          <a:bodyPr>
            <a:noAutofit/>
          </a:bodyPr>
          <a:lstStyle/>
          <a:p>
            <a:pPr marL="109728" indent="0">
              <a:spcBef>
                <a:spcPts val="600"/>
              </a:spcBef>
              <a:spcAft>
                <a:spcPts val="600"/>
              </a:spcAft>
              <a:buNone/>
            </a:pPr>
            <a:r>
              <a:rPr lang="en-US" sz="3200" dirty="0" smtClean="0"/>
              <a:t>Osseous tissue (bone tissue):</a:t>
            </a:r>
          </a:p>
          <a:p>
            <a:pPr>
              <a:spcBef>
                <a:spcPts val="600"/>
              </a:spcBef>
              <a:spcAft>
                <a:spcPts val="600"/>
              </a:spcAft>
            </a:pPr>
            <a:r>
              <a:rPr lang="en-US" sz="2400" dirty="0" smtClean="0"/>
              <a:t>Is the</a:t>
            </a:r>
            <a:r>
              <a:rPr lang="en-US" sz="2400" dirty="0" smtClean="0">
                <a:solidFill>
                  <a:schemeClr val="accent3"/>
                </a:solidFill>
              </a:rPr>
              <a:t> mineral matrix </a:t>
            </a:r>
            <a:r>
              <a:rPr lang="en-US" sz="2400" dirty="0" smtClean="0"/>
              <a:t>that forms rigid part of bone</a:t>
            </a:r>
          </a:p>
          <a:p>
            <a:pPr>
              <a:spcBef>
                <a:spcPts val="600"/>
              </a:spcBef>
              <a:spcAft>
                <a:spcPts val="600"/>
              </a:spcAft>
            </a:pPr>
            <a:r>
              <a:rPr lang="en-US" sz="2400" dirty="0" smtClean="0"/>
              <a:t>Contains </a:t>
            </a:r>
            <a:r>
              <a:rPr lang="en-US" sz="2400" dirty="0"/>
              <a:t>abundant </a:t>
            </a:r>
            <a:r>
              <a:rPr lang="en-US" sz="2400" dirty="0">
                <a:solidFill>
                  <a:schemeClr val="accent3"/>
                </a:solidFill>
              </a:rPr>
              <a:t>collagen fibers </a:t>
            </a:r>
            <a:r>
              <a:rPr lang="en-US" sz="2400" dirty="0" smtClean="0"/>
              <a:t>that provide </a:t>
            </a:r>
            <a:r>
              <a:rPr lang="en-US" sz="2400" u="sng" dirty="0" smtClean="0"/>
              <a:t>strength</a:t>
            </a:r>
            <a:r>
              <a:rPr lang="en-US" sz="2400" dirty="0" smtClean="0"/>
              <a:t> as well as some </a:t>
            </a:r>
            <a:r>
              <a:rPr lang="en-US" sz="2400" u="sng" dirty="0" smtClean="0"/>
              <a:t>flex</a:t>
            </a:r>
          </a:p>
          <a:p>
            <a:pPr>
              <a:spcBef>
                <a:spcPts val="600"/>
              </a:spcBef>
              <a:spcAft>
                <a:spcPts val="600"/>
              </a:spcAft>
            </a:pPr>
            <a:r>
              <a:rPr lang="en-US" sz="2400" dirty="0" smtClean="0"/>
              <a:t>Provides major structural and supportive </a:t>
            </a:r>
            <a:r>
              <a:rPr lang="en-US" sz="2400" dirty="0" smtClean="0">
                <a:solidFill>
                  <a:schemeClr val="accent3"/>
                </a:solidFill>
              </a:rPr>
              <a:t>connective tissue</a:t>
            </a:r>
          </a:p>
          <a:p>
            <a:pPr>
              <a:spcBef>
                <a:spcPts val="600"/>
              </a:spcBef>
              <a:spcAft>
                <a:spcPts val="600"/>
              </a:spcAft>
            </a:pPr>
            <a:r>
              <a:rPr lang="en-US" sz="2400" dirty="0" smtClean="0"/>
              <a:t>Two </a:t>
            </a:r>
            <a:r>
              <a:rPr lang="en-US" sz="2400" dirty="0"/>
              <a:t>bone </a:t>
            </a:r>
            <a:r>
              <a:rPr lang="en-US" sz="2400" dirty="0" smtClean="0"/>
              <a:t>tissue types:</a:t>
            </a:r>
          </a:p>
          <a:p>
            <a:pPr lvl="1">
              <a:spcBef>
                <a:spcPts val="600"/>
              </a:spcBef>
              <a:spcAft>
                <a:spcPts val="600"/>
              </a:spcAft>
            </a:pPr>
            <a:r>
              <a:rPr lang="en-US" sz="2000" dirty="0" smtClean="0"/>
              <a:t>compact (cortical)</a:t>
            </a:r>
          </a:p>
          <a:p>
            <a:pPr lvl="1">
              <a:spcBef>
                <a:spcPts val="600"/>
              </a:spcBef>
              <a:spcAft>
                <a:spcPts val="600"/>
              </a:spcAft>
            </a:pPr>
            <a:r>
              <a:rPr lang="en-US" sz="2000" dirty="0" smtClean="0"/>
              <a:t>trabecular </a:t>
            </a:r>
            <a:br>
              <a:rPr lang="en-US" sz="2000" dirty="0" smtClean="0"/>
            </a:br>
            <a:r>
              <a:rPr lang="en-US" sz="2000" dirty="0" smtClean="0"/>
              <a:t>(spongy/cancellous) </a:t>
            </a:r>
          </a:p>
        </p:txBody>
      </p:sp>
      <p:sp>
        <p:nvSpPr>
          <p:cNvPr id="3" name="Title 2"/>
          <p:cNvSpPr>
            <a:spLocks noGrp="1"/>
          </p:cNvSpPr>
          <p:nvPr>
            <p:ph type="title"/>
          </p:nvPr>
        </p:nvSpPr>
        <p:spPr/>
        <p:txBody>
          <a:bodyPr>
            <a:normAutofit/>
          </a:bodyPr>
          <a:lstStyle/>
          <a:p>
            <a:r>
              <a:rPr lang="en-US" sz="4400" dirty="0" smtClean="0">
                <a:solidFill>
                  <a:srgbClr val="0070C0"/>
                </a:solidFill>
              </a:rPr>
              <a:t>Bone Structure</a:t>
            </a:r>
            <a:endParaRPr lang="en-US" sz="4400" dirty="0">
              <a:solidFill>
                <a:srgbClr val="0070C0"/>
              </a:solidFill>
            </a:endParaRPr>
          </a:p>
        </p:txBody>
      </p:sp>
      <p:pic>
        <p:nvPicPr>
          <p:cNvPr id="3074" name="Picture 2" descr="http://upload.wikimedia.org/wikipedia/commons/3/34/Illu_compact_spongy_bon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84700" y="3962400"/>
            <a:ext cx="4419600" cy="2549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861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26760"/>
            <a:ext cx="5943600" cy="4014051"/>
          </a:xfrm>
        </p:spPr>
        <p:txBody>
          <a:bodyPr>
            <a:noAutofit/>
          </a:bodyPr>
          <a:lstStyle/>
          <a:p>
            <a:pPr marL="109728" indent="0">
              <a:buNone/>
            </a:pPr>
            <a:r>
              <a:rPr lang="en-US" sz="2800" dirty="0"/>
              <a:t>T</a:t>
            </a:r>
            <a:r>
              <a:rPr lang="en-US" sz="2800" dirty="0" smtClean="0"/>
              <a:t>wo types of bone tissue:</a:t>
            </a:r>
            <a:endParaRPr lang="en-US" sz="2800" dirty="0"/>
          </a:p>
          <a:p>
            <a:r>
              <a:rPr lang="en-US" sz="2800" b="1" dirty="0"/>
              <a:t>C</a:t>
            </a:r>
            <a:r>
              <a:rPr lang="en-US" sz="2800" b="1" dirty="0" smtClean="0"/>
              <a:t>ompact</a:t>
            </a:r>
            <a:r>
              <a:rPr lang="en-US" sz="2800" dirty="0" smtClean="0"/>
              <a:t> </a:t>
            </a:r>
            <a:r>
              <a:rPr lang="en-US" sz="2800" b="1" dirty="0" smtClean="0"/>
              <a:t>(cortical)</a:t>
            </a:r>
            <a:endParaRPr lang="en-US" sz="2800" dirty="0" smtClean="0"/>
          </a:p>
          <a:p>
            <a:pPr lvl="1"/>
            <a:r>
              <a:rPr lang="en-US" sz="2000" dirty="0" smtClean="0"/>
              <a:t>Makes the </a:t>
            </a:r>
            <a:r>
              <a:rPr lang="en-US" sz="2000" b="1" dirty="0" smtClean="0">
                <a:solidFill>
                  <a:schemeClr val="accent3"/>
                </a:solidFill>
              </a:rPr>
              <a:t>hard outer bone layer</a:t>
            </a:r>
            <a:endParaRPr lang="en-US" sz="2000" dirty="0"/>
          </a:p>
          <a:p>
            <a:pPr lvl="1"/>
            <a:r>
              <a:rPr lang="en-US" sz="2000" dirty="0" smtClean="0"/>
              <a:t>Smooth and solid</a:t>
            </a:r>
          </a:p>
          <a:p>
            <a:pPr lvl="1"/>
            <a:r>
              <a:rPr lang="en-US" sz="2000" dirty="0" smtClean="0"/>
              <a:t>Generally cylinder shaped</a:t>
            </a:r>
          </a:p>
          <a:p>
            <a:pPr lvl="1"/>
            <a:r>
              <a:rPr lang="en-US" sz="2000" dirty="0" smtClean="0"/>
              <a:t>Surgeons need saws </a:t>
            </a:r>
            <a:r>
              <a:rPr lang="en-US" sz="2000" dirty="0"/>
              <a:t>to cut </a:t>
            </a:r>
            <a:r>
              <a:rPr lang="en-US" sz="2000" dirty="0" smtClean="0"/>
              <a:t>it!</a:t>
            </a:r>
            <a:endParaRPr lang="en-US" sz="2000" dirty="0"/>
          </a:p>
          <a:p>
            <a:r>
              <a:rPr lang="en-US" sz="2800" b="1" dirty="0" smtClean="0"/>
              <a:t>Trabecular (spongy/</a:t>
            </a:r>
            <a:r>
              <a:rPr lang="en-US" sz="2800" b="1" dirty="0" err="1" smtClean="0"/>
              <a:t>cancellate</a:t>
            </a:r>
            <a:r>
              <a:rPr lang="en-US" sz="2800" b="1" dirty="0" smtClean="0"/>
              <a:t>)</a:t>
            </a:r>
          </a:p>
          <a:p>
            <a:pPr lvl="1"/>
            <a:r>
              <a:rPr lang="en-US" sz="2000" dirty="0" smtClean="0"/>
              <a:t>Makes up </a:t>
            </a:r>
            <a:r>
              <a:rPr lang="en-US" sz="2000" dirty="0"/>
              <a:t>the</a:t>
            </a:r>
            <a:r>
              <a:rPr lang="en-US" sz="2000" b="1" dirty="0" smtClean="0">
                <a:solidFill>
                  <a:schemeClr val="accent2"/>
                </a:solidFill>
              </a:rPr>
              <a:t> </a:t>
            </a:r>
            <a:r>
              <a:rPr lang="en-US" sz="2000" b="1" dirty="0" smtClean="0">
                <a:solidFill>
                  <a:schemeClr val="accent3"/>
                </a:solidFill>
              </a:rPr>
              <a:t>bone interior</a:t>
            </a:r>
          </a:p>
          <a:p>
            <a:pPr lvl="1"/>
            <a:r>
              <a:rPr lang="en-US" sz="2000" dirty="0" smtClean="0"/>
              <a:t>Light, porous, spongy and mesh-like</a:t>
            </a:r>
          </a:p>
          <a:p>
            <a:pPr lvl="1"/>
            <a:r>
              <a:rPr lang="en-US" sz="2000" dirty="0" smtClean="0"/>
              <a:t>Structurally similar to honeycomb</a:t>
            </a:r>
          </a:p>
        </p:txBody>
      </p:sp>
      <p:sp>
        <p:nvSpPr>
          <p:cNvPr id="3" name="Title 2"/>
          <p:cNvSpPr>
            <a:spLocks noGrp="1"/>
          </p:cNvSpPr>
          <p:nvPr>
            <p:ph type="title"/>
          </p:nvPr>
        </p:nvSpPr>
        <p:spPr>
          <a:xfrm>
            <a:off x="457200" y="76200"/>
            <a:ext cx="8229600" cy="1143000"/>
          </a:xfrm>
        </p:spPr>
        <p:txBody>
          <a:bodyPr>
            <a:normAutofit/>
          </a:bodyPr>
          <a:lstStyle/>
          <a:p>
            <a:r>
              <a:rPr lang="en-US" sz="4400" dirty="0" smtClean="0">
                <a:solidFill>
                  <a:srgbClr val="0070C0"/>
                </a:solidFill>
              </a:rPr>
              <a:t>Bone Composition</a:t>
            </a:r>
            <a:endParaRPr lang="en-US" sz="4400" dirty="0">
              <a:solidFill>
                <a:srgbClr val="0070C0"/>
              </a:solidFill>
            </a:endParaRPr>
          </a:p>
        </p:txBody>
      </p:sp>
      <p:pic>
        <p:nvPicPr>
          <p:cNvPr id="2050" name="Picture 2" descr="Z:\__TeachEngineering\TE submissions\432 No Bones about IT\NEW SUBMISSION\Lesson - Bones or Not\old stuff\1000px-Bone_cross-section.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219200"/>
            <a:ext cx="4114800" cy="2057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1" name="Picture 3" descr="Z:\__TeachEngineering\TE submissions\432 No Bones about IT\NEW SUBMISSION\Lesson - Bones or Not\old stuff\1024px-Caput_femoris_cortex_medull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3584164"/>
            <a:ext cx="2819731" cy="260631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1"/>
          <p:cNvSpPr txBox="1">
            <a:spLocks/>
          </p:cNvSpPr>
          <p:nvPr/>
        </p:nvSpPr>
        <p:spPr>
          <a:xfrm>
            <a:off x="5791200" y="6190475"/>
            <a:ext cx="3276600" cy="42659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r">
              <a:spcBef>
                <a:spcPts val="0"/>
              </a:spcBef>
              <a:spcAft>
                <a:spcPts val="1200"/>
              </a:spcAft>
              <a:buNone/>
            </a:pPr>
            <a:r>
              <a:rPr lang="en-US" sz="1800" b="1" dirty="0" smtClean="0">
                <a:solidFill>
                  <a:schemeClr val="accent2"/>
                </a:solidFill>
              </a:rPr>
              <a:t>Red bone marrow in femur</a:t>
            </a:r>
            <a:endParaRPr lang="en-US" sz="1600" b="1" dirty="0">
              <a:solidFill>
                <a:schemeClr val="accent2"/>
              </a:solidFill>
            </a:endParaRPr>
          </a:p>
        </p:txBody>
      </p:sp>
      <p:sp>
        <p:nvSpPr>
          <p:cNvPr id="7" name="Content Placeholder 1"/>
          <p:cNvSpPr txBox="1">
            <a:spLocks/>
          </p:cNvSpPr>
          <p:nvPr/>
        </p:nvSpPr>
        <p:spPr>
          <a:xfrm>
            <a:off x="279730" y="5479640"/>
            <a:ext cx="5334001" cy="1219200"/>
          </a:xfrm>
          <a:prstGeom prst="rect">
            <a:avLst/>
          </a:prstGeom>
          <a:solidFill>
            <a:schemeClr val="accent6"/>
          </a:solidFill>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spcBef>
                <a:spcPts val="0"/>
              </a:spcBef>
              <a:spcAft>
                <a:spcPts val="1200"/>
              </a:spcAft>
              <a:buNone/>
            </a:pPr>
            <a:r>
              <a:rPr lang="en-US" sz="3600" b="1" dirty="0" smtClean="0">
                <a:solidFill>
                  <a:schemeClr val="bg1"/>
                </a:solidFill>
              </a:rPr>
              <a:t>Which bone tissue type is denser?</a:t>
            </a:r>
            <a:endParaRPr lang="en-US" sz="3200" b="1" dirty="0">
              <a:solidFill>
                <a:schemeClr val="bg1"/>
              </a:solidFill>
            </a:endParaRPr>
          </a:p>
        </p:txBody>
      </p:sp>
    </p:spTree>
    <p:extLst>
      <p:ext uri="{BB962C8B-B14F-4D97-AF65-F5344CB8AC3E}">
        <p14:creationId xmlns:p14="http://schemas.microsoft.com/office/powerpoint/2010/main" val="23050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18767" y="1394783"/>
            <a:ext cx="4856967" cy="5092700"/>
          </a:xfrm>
        </p:spPr>
        <p:txBody>
          <a:bodyPr>
            <a:normAutofit/>
          </a:bodyPr>
          <a:lstStyle/>
          <a:p>
            <a:pPr marL="109728" indent="0">
              <a:buNone/>
            </a:pPr>
            <a:r>
              <a:rPr lang="en-US" sz="3200" dirty="0" smtClean="0"/>
              <a:t>Bone marrow</a:t>
            </a:r>
          </a:p>
          <a:p>
            <a:r>
              <a:rPr lang="en-US" sz="2800" dirty="0" smtClean="0"/>
              <a:t>A jelly-like substance</a:t>
            </a:r>
          </a:p>
          <a:p>
            <a:r>
              <a:rPr lang="en-US" sz="2800" dirty="0" smtClean="0"/>
              <a:t>In the </a:t>
            </a:r>
            <a:r>
              <a:rPr lang="en-US" sz="2800" b="1" dirty="0" smtClean="0">
                <a:solidFill>
                  <a:schemeClr val="accent6"/>
                </a:solidFill>
              </a:rPr>
              <a:t>center of the bone</a:t>
            </a:r>
          </a:p>
          <a:p>
            <a:r>
              <a:rPr lang="en-US" sz="2800" dirty="0" smtClean="0"/>
              <a:t>Produces blood cells for the body</a:t>
            </a:r>
          </a:p>
          <a:p>
            <a:pPr marL="109728" indent="0">
              <a:buNone/>
            </a:pPr>
            <a:r>
              <a:rPr lang="en-US" sz="3200" dirty="0" smtClean="0"/>
              <a:t>Blood vessels</a:t>
            </a:r>
          </a:p>
          <a:p>
            <a:r>
              <a:rPr lang="en-US" sz="2800" dirty="0" smtClean="0"/>
              <a:t>Run through the</a:t>
            </a:r>
            <a:r>
              <a:rPr lang="en-US" sz="2800" dirty="0" smtClean="0">
                <a:solidFill>
                  <a:schemeClr val="accent6"/>
                </a:solidFill>
              </a:rPr>
              <a:t> </a:t>
            </a:r>
            <a:r>
              <a:rPr lang="en-US" sz="2800" b="1" dirty="0" smtClean="0">
                <a:solidFill>
                  <a:schemeClr val="accent6"/>
                </a:solidFill>
              </a:rPr>
              <a:t>center of the bone</a:t>
            </a:r>
            <a:r>
              <a:rPr lang="en-US" sz="2800" dirty="0" smtClean="0"/>
              <a:t> </a:t>
            </a:r>
          </a:p>
          <a:p>
            <a:r>
              <a:rPr lang="en-US" sz="2800" dirty="0" smtClean="0"/>
              <a:t>Deliver food, oxygen and minerals</a:t>
            </a:r>
          </a:p>
        </p:txBody>
      </p:sp>
      <p:sp>
        <p:nvSpPr>
          <p:cNvPr id="3" name="Title 2"/>
          <p:cNvSpPr>
            <a:spLocks noGrp="1"/>
          </p:cNvSpPr>
          <p:nvPr>
            <p:ph type="title"/>
          </p:nvPr>
        </p:nvSpPr>
        <p:spPr/>
        <p:txBody>
          <a:bodyPr>
            <a:normAutofit/>
          </a:bodyPr>
          <a:lstStyle/>
          <a:p>
            <a:r>
              <a:rPr lang="en-US" sz="4400" dirty="0" smtClean="0">
                <a:solidFill>
                  <a:srgbClr val="0070C0"/>
                </a:solidFill>
              </a:rPr>
              <a:t>Look Closer Inside the Bone</a:t>
            </a:r>
            <a:endParaRPr lang="en-US" sz="4400" dirty="0">
              <a:solidFill>
                <a:srgbClr val="0070C0"/>
              </a:solidFill>
            </a:endParaRPr>
          </a:p>
        </p:txBody>
      </p:sp>
      <p:pic>
        <p:nvPicPr>
          <p:cNvPr id="4098" name="Picture 2" descr="http://www.nlm.nih.gov/medlineplus/magazine/issues/summer11/images/boneAnatomy-lg.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800" t="2931" r="4993"/>
          <a:stretch/>
        </p:blipFill>
        <p:spPr bwMode="auto">
          <a:xfrm>
            <a:off x="261267" y="1417638"/>
            <a:ext cx="36576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612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dirty="0" smtClean="0">
                <a:solidFill>
                  <a:schemeClr val="tx1"/>
                </a:solidFill>
              </a:rPr>
              <a:t>Two Types of Bone </a:t>
            </a:r>
            <a:r>
              <a:rPr lang="en-US" sz="4400" dirty="0">
                <a:solidFill>
                  <a:schemeClr val="tx1"/>
                </a:solidFill>
              </a:rPr>
              <a:t>Marrow</a:t>
            </a:r>
          </a:p>
        </p:txBody>
      </p:sp>
      <p:sp>
        <p:nvSpPr>
          <p:cNvPr id="5" name="Content Placeholder 1"/>
          <p:cNvSpPr txBox="1">
            <a:spLocks/>
          </p:cNvSpPr>
          <p:nvPr/>
        </p:nvSpPr>
        <p:spPr>
          <a:xfrm>
            <a:off x="228600" y="1417638"/>
            <a:ext cx="4038600" cy="4830762"/>
          </a:xfrm>
          <a:prstGeom prst="rect">
            <a:avLst/>
          </a:prstGeom>
          <a:solidFill>
            <a:schemeClr val="accent2"/>
          </a:solidFill>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spcBef>
                <a:spcPts val="0"/>
              </a:spcBef>
              <a:spcAft>
                <a:spcPts val="1200"/>
              </a:spcAft>
              <a:buNone/>
            </a:pPr>
            <a:r>
              <a:rPr lang="en-US" sz="3200" b="1" dirty="0" smtClean="0"/>
              <a:t>Red </a:t>
            </a:r>
            <a:r>
              <a:rPr lang="en-US" sz="3200" b="1" dirty="0" smtClean="0"/>
              <a:t>Bone Marrow</a:t>
            </a:r>
          </a:p>
          <a:p>
            <a:pPr>
              <a:spcBef>
                <a:spcPts val="0"/>
              </a:spcBef>
              <a:spcAft>
                <a:spcPts val="1200"/>
              </a:spcAft>
            </a:pPr>
            <a:r>
              <a:rPr lang="en-US" sz="2800" b="1" dirty="0" smtClean="0"/>
              <a:t>Generates red and white blood cells &amp; platelets</a:t>
            </a:r>
          </a:p>
          <a:p>
            <a:pPr>
              <a:spcBef>
                <a:spcPts val="0"/>
              </a:spcBef>
              <a:spcAft>
                <a:spcPts val="1200"/>
              </a:spcAft>
            </a:pPr>
            <a:r>
              <a:rPr lang="en-US" sz="2800" b="1" dirty="0" smtClean="0"/>
              <a:t>Found in flat bones like ribs and shoulders</a:t>
            </a:r>
            <a:endParaRPr lang="en-US" sz="2400" b="1" dirty="0"/>
          </a:p>
        </p:txBody>
      </p:sp>
      <p:sp>
        <p:nvSpPr>
          <p:cNvPr id="6" name="Content Placeholder 1"/>
          <p:cNvSpPr txBox="1">
            <a:spLocks/>
          </p:cNvSpPr>
          <p:nvPr/>
        </p:nvSpPr>
        <p:spPr>
          <a:xfrm>
            <a:off x="4419600" y="1828800"/>
            <a:ext cx="4438817" cy="4670509"/>
          </a:xfrm>
          <a:prstGeom prst="rect">
            <a:avLst/>
          </a:prstGeom>
          <a:solidFill>
            <a:schemeClr val="accent6"/>
          </a:solidFill>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spcBef>
                <a:spcPts val="0"/>
              </a:spcBef>
              <a:spcAft>
                <a:spcPts val="1200"/>
              </a:spcAft>
              <a:buNone/>
            </a:pPr>
            <a:endParaRPr lang="en-US" sz="3200" b="1" dirty="0" smtClean="0">
              <a:solidFill>
                <a:srgbClr val="FFFF00"/>
              </a:solidFill>
            </a:endParaRPr>
          </a:p>
          <a:p>
            <a:pPr marL="109728" indent="0" algn="ctr">
              <a:spcBef>
                <a:spcPts val="0"/>
              </a:spcBef>
              <a:spcAft>
                <a:spcPts val="1200"/>
              </a:spcAft>
              <a:buNone/>
            </a:pPr>
            <a:r>
              <a:rPr lang="en-US" sz="3200" b="1" dirty="0" smtClean="0">
                <a:solidFill>
                  <a:srgbClr val="FFFF00"/>
                </a:solidFill>
              </a:rPr>
              <a:t>Yellow</a:t>
            </a:r>
            <a:r>
              <a:rPr lang="en-US" sz="3200" b="1" dirty="0" smtClean="0">
                <a:solidFill>
                  <a:schemeClr val="bg1"/>
                </a:solidFill>
              </a:rPr>
              <a:t> </a:t>
            </a:r>
            <a:r>
              <a:rPr lang="en-US" sz="3200" b="1" dirty="0" smtClean="0"/>
              <a:t>Bone Marrow</a:t>
            </a:r>
          </a:p>
          <a:p>
            <a:pPr>
              <a:spcBef>
                <a:spcPts val="0"/>
              </a:spcBef>
              <a:spcAft>
                <a:spcPts val="1200"/>
              </a:spcAft>
            </a:pPr>
            <a:r>
              <a:rPr lang="en-US" sz="2800" b="1" dirty="0" smtClean="0"/>
              <a:t>Does not make blood cells</a:t>
            </a:r>
          </a:p>
          <a:p>
            <a:pPr>
              <a:spcBef>
                <a:spcPts val="0"/>
              </a:spcBef>
              <a:spcAft>
                <a:spcPts val="1200"/>
              </a:spcAft>
            </a:pPr>
            <a:r>
              <a:rPr lang="en-US" sz="2800" b="1" dirty="0" smtClean="0"/>
              <a:t>Mostly </a:t>
            </a:r>
            <a:r>
              <a:rPr lang="en-US" sz="2800" b="1" dirty="0" smtClean="0"/>
              <a:t>fat; also stores sugar</a:t>
            </a:r>
            <a:endParaRPr lang="en-US" sz="2800" b="1" dirty="0" smtClean="0"/>
          </a:p>
          <a:p>
            <a:pPr>
              <a:spcBef>
                <a:spcPts val="0"/>
              </a:spcBef>
              <a:spcAft>
                <a:spcPts val="1200"/>
              </a:spcAft>
            </a:pPr>
            <a:r>
              <a:rPr lang="en-US" sz="2800" b="1" dirty="0" smtClean="0"/>
              <a:t>Found in hollow centers of long bones</a:t>
            </a:r>
            <a:endParaRPr lang="en-US" sz="2400" b="1" dirty="0"/>
          </a:p>
        </p:txBody>
      </p:sp>
      <p:pic>
        <p:nvPicPr>
          <p:cNvPr id="1026" name="Picture 2" descr="academic,bacteria,biochemistry,biology,blood,cells,medical,research,science,healthcare"/>
          <p:cNvPicPr>
            <a:picLocks noChangeAspect="1" noChangeArrowheads="1"/>
          </p:cNvPicPr>
          <p:nvPr/>
        </p:nvPicPr>
        <p:blipFill rotWithShape="1">
          <a:blip r:embed="rId3">
            <a:extLst>
              <a:ext uri="{28A0092B-C50C-407E-A947-70E740481C1C}">
                <a14:useLocalDpi xmlns:a14="http://schemas.microsoft.com/office/drawing/2010/main" val="0"/>
              </a:ext>
            </a:extLst>
          </a:blip>
          <a:srcRect l="12307" t="44308" r="11385" b="3999"/>
          <a:stretch/>
        </p:blipFill>
        <p:spPr bwMode="auto">
          <a:xfrm>
            <a:off x="1143000" y="4953000"/>
            <a:ext cx="2667001" cy="1806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21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338957"/>
            <a:ext cx="4114800" cy="3711006"/>
          </a:xfrm>
        </p:spPr>
        <p:txBody>
          <a:bodyPr>
            <a:normAutofit/>
          </a:bodyPr>
          <a:lstStyle/>
          <a:p>
            <a:endParaRPr lang="en-US" dirty="0" smtClean="0"/>
          </a:p>
          <a:p>
            <a:pPr>
              <a:spcBef>
                <a:spcPts val="0"/>
              </a:spcBef>
              <a:spcAft>
                <a:spcPts val="1200"/>
              </a:spcAft>
            </a:pPr>
            <a:r>
              <a:rPr lang="en-US" sz="2800" dirty="0" smtClean="0"/>
              <a:t>Bones are one of the strongest materials</a:t>
            </a:r>
          </a:p>
          <a:p>
            <a:pPr>
              <a:spcBef>
                <a:spcPts val="0"/>
              </a:spcBef>
              <a:spcAft>
                <a:spcPts val="1200"/>
              </a:spcAft>
            </a:pPr>
            <a:r>
              <a:rPr lang="en-US" sz="2800" dirty="0" smtClean="0"/>
              <a:t>Bones are extremely </a:t>
            </a:r>
            <a:r>
              <a:rPr lang="en-US" sz="2800" b="1" dirty="0" smtClean="0">
                <a:solidFill>
                  <a:schemeClr val="accent3"/>
                </a:solidFill>
              </a:rPr>
              <a:t>light</a:t>
            </a:r>
            <a:r>
              <a:rPr lang="en-US" sz="2800" dirty="0" smtClean="0"/>
              <a:t>—</a:t>
            </a:r>
            <a:r>
              <a:rPr lang="en-US" sz="2800" i="1" dirty="0" smtClean="0"/>
              <a:t>lighter than steel or concrete</a:t>
            </a:r>
            <a:r>
              <a:rPr lang="en-US" sz="2800" dirty="0" smtClean="0"/>
              <a:t>— however they are </a:t>
            </a:r>
            <a:r>
              <a:rPr lang="en-US" sz="2800" b="1" dirty="0" smtClean="0">
                <a:solidFill>
                  <a:schemeClr val="accent2"/>
                </a:solidFill>
              </a:rPr>
              <a:t>much stronger</a:t>
            </a:r>
            <a:r>
              <a:rPr lang="en-US" sz="2800" dirty="0" smtClean="0"/>
              <a:t>!</a:t>
            </a:r>
            <a:endParaRPr lang="en-US" sz="2800" dirty="0"/>
          </a:p>
        </p:txBody>
      </p:sp>
      <p:sp>
        <p:nvSpPr>
          <p:cNvPr id="3" name="Title 2"/>
          <p:cNvSpPr>
            <a:spLocks noGrp="1"/>
          </p:cNvSpPr>
          <p:nvPr>
            <p:ph type="title"/>
          </p:nvPr>
        </p:nvSpPr>
        <p:spPr>
          <a:xfrm>
            <a:off x="294481" y="1540669"/>
            <a:ext cx="4125119" cy="1143000"/>
          </a:xfrm>
        </p:spPr>
        <p:txBody>
          <a:bodyPr>
            <a:normAutofit/>
          </a:bodyPr>
          <a:lstStyle/>
          <a:p>
            <a:r>
              <a:rPr lang="en-US" sz="4400" dirty="0" smtClean="0">
                <a:solidFill>
                  <a:srgbClr val="0070C0"/>
                </a:solidFill>
              </a:rPr>
              <a:t>Fun Facts</a:t>
            </a:r>
            <a:endParaRPr lang="en-US" sz="4400" dirty="0">
              <a:solidFill>
                <a:srgbClr val="0070C0"/>
              </a:solidFill>
            </a:endParaRPr>
          </a:p>
        </p:txBody>
      </p:sp>
      <p:pic>
        <p:nvPicPr>
          <p:cNvPr id="2052" name="Picture 4" descr="athletes,barbells,lifting,men,persons,sports,sports equipment,weightlifters,weightlifting,weights"/>
          <p:cNvPicPr>
            <a:picLocks noChangeAspect="1" noChangeArrowheads="1"/>
          </p:cNvPicPr>
          <p:nvPr/>
        </p:nvPicPr>
        <p:blipFill rotWithShape="1">
          <a:blip r:embed="rId3">
            <a:extLst>
              <a:ext uri="{28A0092B-C50C-407E-A947-70E740481C1C}">
                <a14:useLocalDpi xmlns:a14="http://schemas.microsoft.com/office/drawing/2010/main" val="0"/>
              </a:ext>
            </a:extLst>
          </a:blip>
          <a:srcRect l="12666" r="13488"/>
          <a:stretch/>
        </p:blipFill>
        <p:spPr bwMode="auto">
          <a:xfrm>
            <a:off x="6477000" y="508569"/>
            <a:ext cx="2286000" cy="30956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nia.nih.gov/sites/default/files/menopause_04_bon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835522"/>
            <a:ext cx="3724275" cy="289865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see cap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557212"/>
            <a:ext cx="1895475" cy="229552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1"/>
          <p:cNvSpPr txBox="1">
            <a:spLocks/>
          </p:cNvSpPr>
          <p:nvPr/>
        </p:nvSpPr>
        <p:spPr>
          <a:xfrm>
            <a:off x="825500" y="715618"/>
            <a:ext cx="4038600" cy="42659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r">
              <a:spcBef>
                <a:spcPts val="0"/>
              </a:spcBef>
              <a:spcAft>
                <a:spcPts val="1200"/>
              </a:spcAft>
              <a:buNone/>
            </a:pPr>
            <a:r>
              <a:rPr lang="en-US" sz="2000" b="1" dirty="0" smtClean="0">
                <a:solidFill>
                  <a:schemeClr val="accent4"/>
                </a:solidFill>
              </a:rPr>
              <a:t>Living bones are porous</a:t>
            </a:r>
            <a:r>
              <a:rPr lang="en-US" sz="2000" b="1" dirty="0" smtClean="0">
                <a:solidFill>
                  <a:schemeClr val="accent4"/>
                </a:solidFill>
                <a:sym typeface="Wingdings" panose="05000000000000000000" pitchFamily="2" charset="2"/>
              </a:rPr>
              <a:t></a:t>
            </a:r>
            <a:endParaRPr lang="en-US" sz="1800" b="1" dirty="0">
              <a:solidFill>
                <a:schemeClr val="accent4"/>
              </a:solidFill>
            </a:endParaRPr>
          </a:p>
        </p:txBody>
      </p:sp>
    </p:spTree>
    <p:extLst>
      <p:ext uri="{BB962C8B-B14F-4D97-AF65-F5344CB8AC3E}">
        <p14:creationId xmlns:p14="http://schemas.microsoft.com/office/powerpoint/2010/main" val="38494694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524</TotalTime>
  <Words>865</Words>
  <Application>Microsoft Office PowerPoint</Application>
  <PresentationFormat>On-screen Show (4:3)</PresentationFormat>
  <Paragraphs>101</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Lucida Sans Unicode</vt:lpstr>
      <vt:lpstr>Verdana</vt:lpstr>
      <vt:lpstr>Wingdings</vt:lpstr>
      <vt:lpstr>Wingdings 2</vt:lpstr>
      <vt:lpstr>Wingdings 3</vt:lpstr>
      <vt:lpstr>Concourse</vt:lpstr>
      <vt:lpstr>Inside a Bone</vt:lpstr>
      <vt:lpstr>What are your bones made of ?</vt:lpstr>
      <vt:lpstr>Inside a Bone</vt:lpstr>
      <vt:lpstr>Bone Types</vt:lpstr>
      <vt:lpstr>Bone Structure</vt:lpstr>
      <vt:lpstr>Bone Composition</vt:lpstr>
      <vt:lpstr>Look Closer Inside the Bone</vt:lpstr>
      <vt:lpstr>Two Types of Bone Marrow</vt:lpstr>
      <vt:lpstr>Fun Facts</vt:lpstr>
    </vt:vector>
  </TitlesOfParts>
  <Company>Framingham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your bones made of?</dc:title>
  <dc:creator>Michelle Gallagher</dc:creator>
  <cp:lastModifiedBy>Denise</cp:lastModifiedBy>
  <cp:revision>44</cp:revision>
  <dcterms:created xsi:type="dcterms:W3CDTF">2012-07-02T17:44:35Z</dcterms:created>
  <dcterms:modified xsi:type="dcterms:W3CDTF">2015-01-22T03:15:32Z</dcterms:modified>
</cp:coreProperties>
</file>