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4AA"/>
    <a:srgbClr val="6091BA"/>
    <a:srgbClr val="F8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/>
    <p:restoredTop sz="94674"/>
  </p:normalViewPr>
  <p:slideViewPr>
    <p:cSldViewPr snapToGrid="0">
      <p:cViewPr>
        <p:scale>
          <a:sx n="112" d="100"/>
          <a:sy n="112" d="100"/>
        </p:scale>
        <p:origin x="76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23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590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80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84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9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15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47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733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86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84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43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file:////upload.wikimedia.org/wikipedia/commons/0/0c/Acid_rain_woods1.JPG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file:////upload.wikimedia.org/wikipedia/commons/1/10/Global_warming_graphic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INTRODUCTION TO ENVIRONMENTAL ENGINEERING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792D1-33A6-9A4B-AB7F-55D7D780BC3D}"/>
              </a:ext>
            </a:extLst>
          </p:cNvPr>
          <p:cNvSpPr/>
          <p:nvPr/>
        </p:nvSpPr>
        <p:spPr>
          <a:xfrm>
            <a:off x="791852" y="1159496"/>
            <a:ext cx="7550870" cy="3318235"/>
          </a:xfrm>
          <a:prstGeom prst="rect">
            <a:avLst/>
          </a:prstGeom>
          <a:solidFill>
            <a:srgbClr val="8D64A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Land Quality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A1B46-989D-0241-9C3A-8EDACB8F8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78" y="1161903"/>
            <a:ext cx="7559681" cy="3147207"/>
          </a:xfrm>
        </p:spPr>
        <p:txBody>
          <a:bodyPr anchor="t"/>
          <a:lstStyle/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 pollution: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Destruction of the Earth’s surface caused by human activities and the misuse of natural resources.</a:t>
            </a:r>
          </a:p>
          <a:p>
            <a:pPr marL="114300" indent="0">
              <a:lnSpc>
                <a:spcPct val="100000"/>
              </a:lnSpc>
              <a:buClr>
                <a:schemeClr val="bg1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Natural resources: 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 and raw materials that exist naturally in the environment undisturbed by humans.</a:t>
            </a:r>
          </a:p>
          <a:p>
            <a:pPr marL="114300" indent="0">
              <a:lnSpc>
                <a:spcPct val="100000"/>
              </a:lnSpc>
              <a:buClr>
                <a:schemeClr val="bg1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 resource: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natural resource that can be replaced by a natural process.</a:t>
            </a:r>
          </a:p>
          <a:p>
            <a:pPr marL="114300" indent="0">
              <a:lnSpc>
                <a:spcPct val="100000"/>
              </a:lnSpc>
              <a:buClr>
                <a:schemeClr val="bg1"/>
              </a:buClr>
              <a:buNone/>
              <a:defRPr/>
            </a:pP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Non-renewable resource: 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natural resource that cannot be produced or re-grown or reused.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Examples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http://newscenter.lbl.gov/wp-content/uploads/201_2658495.JPG">
            <a:extLst>
              <a:ext uri="{FF2B5EF4-FFF2-40B4-BE49-F238E27FC236}">
                <a16:creationId xmlns:a16="http://schemas.microsoft.com/office/drawing/2014/main" id="{C52737C3-E7DB-874A-BF8B-98F7BC40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07"/>
          <a:stretch/>
        </p:blipFill>
        <p:spPr bwMode="auto">
          <a:xfrm>
            <a:off x="643407" y="1504710"/>
            <a:ext cx="1441467" cy="144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http://www.strathamnh.gov/Pages/StrathamNH_Assessing/01511D18-000F8513.0/cut%2520timber.jpg">
            <a:extLst>
              <a:ext uri="{FF2B5EF4-FFF2-40B4-BE49-F238E27FC236}">
                <a16:creationId xmlns:a16="http://schemas.microsoft.com/office/drawing/2014/main" id="{44203876-691B-7E4A-895C-D6BA32DD0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29"/>
          <a:stretch/>
        </p:blipFill>
        <p:spPr bwMode="auto">
          <a:xfrm>
            <a:off x="1418908" y="3034111"/>
            <a:ext cx="1441468" cy="142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http://www.eere.energy.gov/basics/renewable_energy/images/photo_eb_hydropower_dam.jpg">
            <a:extLst>
              <a:ext uri="{FF2B5EF4-FFF2-40B4-BE49-F238E27FC236}">
                <a16:creationId xmlns:a16="http://schemas.microsoft.com/office/drawing/2014/main" id="{7F26AD54-1C75-B441-AF5F-D745F2867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3024" r="-543" b="22357"/>
          <a:stretch/>
        </p:blipFill>
        <p:spPr bwMode="auto">
          <a:xfrm>
            <a:off x="2201882" y="1504710"/>
            <a:ext cx="1446882" cy="144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http://www.arb.ca.gov/cc/oil-gas/images/oil%20pump%20sunset.jpg">
            <a:extLst>
              <a:ext uri="{FF2B5EF4-FFF2-40B4-BE49-F238E27FC236}">
                <a16:creationId xmlns:a16="http://schemas.microsoft.com/office/drawing/2014/main" id="{D781EBDE-6542-794F-8551-AF1BAFDEE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5" r="9150"/>
          <a:stretch/>
        </p:blipFill>
        <p:spPr bwMode="auto">
          <a:xfrm>
            <a:off x="4833859" y="1467900"/>
            <a:ext cx="1554685" cy="152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http://teeic.anl.gov/images/photos/EIA_coal_train.jpg">
            <a:extLst>
              <a:ext uri="{FF2B5EF4-FFF2-40B4-BE49-F238E27FC236}">
                <a16:creationId xmlns:a16="http://schemas.microsoft.com/office/drawing/2014/main" id="{68E388F0-72A8-A843-9F6A-C786E242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/>
          <a:stretch>
            <a:fillRect/>
          </a:stretch>
        </p:blipFill>
        <p:spPr bwMode="auto">
          <a:xfrm>
            <a:off x="5719735" y="3089891"/>
            <a:ext cx="1446881" cy="13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http://www.lacpra.org/assets/images/newsroom/TURTLE_OIL_SPILL.jpg">
            <a:extLst>
              <a:ext uri="{FF2B5EF4-FFF2-40B4-BE49-F238E27FC236}">
                <a16:creationId xmlns:a16="http://schemas.microsoft.com/office/drawing/2014/main" id="{BF011D68-FCBA-0744-BCA0-4B8604463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862" r="22788" b="-862"/>
          <a:stretch/>
        </p:blipFill>
        <p:spPr bwMode="auto">
          <a:xfrm>
            <a:off x="6511047" y="1467901"/>
            <a:ext cx="1544687" cy="153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724001-A2C6-B04B-AAB3-2E60589BD13B}"/>
              </a:ext>
            </a:extLst>
          </p:cNvPr>
          <p:cNvSpPr txBox="1"/>
          <p:nvPr/>
        </p:nvSpPr>
        <p:spPr>
          <a:xfrm>
            <a:off x="972152" y="1164657"/>
            <a:ext cx="2310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Renewable 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4BB64-3B5F-8B43-AC1D-E7E2030D2636}"/>
              </a:ext>
            </a:extLst>
          </p:cNvPr>
          <p:cNvSpPr txBox="1"/>
          <p:nvPr/>
        </p:nvSpPr>
        <p:spPr>
          <a:xfrm>
            <a:off x="5117152" y="1137430"/>
            <a:ext cx="265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 Renewable Resources</a:t>
            </a:r>
          </a:p>
        </p:txBody>
      </p:sp>
    </p:spTree>
    <p:extLst>
      <p:ext uri="{BB962C8B-B14F-4D97-AF65-F5344CB8AC3E}">
        <p14:creationId xmlns:p14="http://schemas.microsoft.com/office/powerpoint/2010/main" val="38649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problems arise from land pollutants?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4" descr="http://pubs.usgs.gov/fs/fs-050-99/images/for_print03-00.jpg">
            <a:extLst>
              <a:ext uri="{FF2B5EF4-FFF2-40B4-BE49-F238E27FC236}">
                <a16:creationId xmlns:a16="http://schemas.microsoft.com/office/drawing/2014/main" id="{5BFE1C3D-971D-7B46-B3E6-FB4CDE8CC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08"/>
          <a:stretch/>
        </p:blipFill>
        <p:spPr bwMode="auto">
          <a:xfrm>
            <a:off x="1103363" y="1966674"/>
            <a:ext cx="1869400" cy="183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http://www.stlouiscountymn.gov/Portals/0/Library/Land-Property/Garbage-n-Recycling/Garbage-Disposal/Packer-truck.jpg">
            <a:extLst>
              <a:ext uri="{FF2B5EF4-FFF2-40B4-BE49-F238E27FC236}">
                <a16:creationId xmlns:a16="http://schemas.microsoft.com/office/drawing/2014/main" id="{77709A8A-7D66-A44F-8B83-216D2AE24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7" t="191" r="2676" b="-191"/>
          <a:stretch/>
        </p:blipFill>
        <p:spPr bwMode="auto">
          <a:xfrm>
            <a:off x="6171237" y="1966674"/>
            <a:ext cx="1833831" cy="1840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http://www.epa.gov/oecaagct/images/sprayer2.jpg">
            <a:extLst>
              <a:ext uri="{FF2B5EF4-FFF2-40B4-BE49-F238E27FC236}">
                <a16:creationId xmlns:a16="http://schemas.microsoft.com/office/drawing/2014/main" id="{2C7663E5-781A-B543-9ACE-CCA9013B5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5"/>
          <a:stretch/>
        </p:blipFill>
        <p:spPr bwMode="auto">
          <a:xfrm>
            <a:off x="3579876" y="1966674"/>
            <a:ext cx="1984248" cy="184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8C3D3A-50E5-CF4C-B808-232D4FF0771C}"/>
              </a:ext>
            </a:extLst>
          </p:cNvPr>
          <p:cNvSpPr txBox="1"/>
          <p:nvPr/>
        </p:nvSpPr>
        <p:spPr>
          <a:xfrm>
            <a:off x="1052409" y="1562580"/>
            <a:ext cx="197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acid mine drainage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FBE85A-EB1D-8344-919C-4387EB24486A}"/>
              </a:ext>
            </a:extLst>
          </p:cNvPr>
          <p:cNvSpPr txBox="1"/>
          <p:nvPr/>
        </p:nvSpPr>
        <p:spPr>
          <a:xfrm>
            <a:off x="3344418" y="1562580"/>
            <a:ext cx="2455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pesticides and herbicides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6F315-9F35-AC44-8517-168B6EA77693}"/>
              </a:ext>
            </a:extLst>
          </p:cNvPr>
          <p:cNvSpPr txBox="1"/>
          <p:nvPr/>
        </p:nvSpPr>
        <p:spPr>
          <a:xfrm>
            <a:off x="6120284" y="1560826"/>
            <a:ext cx="197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landfills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772B9-B1EF-E944-9AD6-8D6BCA4867E5}"/>
              </a:ext>
            </a:extLst>
          </p:cNvPr>
          <p:cNvSpPr txBox="1"/>
          <p:nvPr/>
        </p:nvSpPr>
        <p:spPr>
          <a:xfrm>
            <a:off x="5840730" y="145161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 do we reduce land pollution?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4772B9-B1EF-E944-9AD6-8D6BCA4867E5}"/>
              </a:ext>
            </a:extLst>
          </p:cNvPr>
          <p:cNvSpPr txBox="1"/>
          <p:nvPr/>
        </p:nvSpPr>
        <p:spPr>
          <a:xfrm>
            <a:off x="5840730" y="145161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7" descr="http://cc.howardcountymd.gov/assets/0/113/4294967376/4294967675/6442451711/ac545ba0-1f83-4283-8d4e-81d37011e1ea.jpg">
            <a:extLst>
              <a:ext uri="{FF2B5EF4-FFF2-40B4-BE49-F238E27FC236}">
                <a16:creationId xmlns:a16="http://schemas.microsoft.com/office/drawing/2014/main" id="{A0BCD3E0-4745-FD4A-801F-42DF0F293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42" y="1182571"/>
            <a:ext cx="1801726" cy="1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://www.ia.nrcs.usda.gov/news/images/GoOrganic.gif">
            <a:extLst>
              <a:ext uri="{FF2B5EF4-FFF2-40B4-BE49-F238E27FC236}">
                <a16:creationId xmlns:a16="http://schemas.microsoft.com/office/drawing/2014/main" id="{888BBB16-C7D3-D741-B330-8C2B2B17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49" y="1133632"/>
            <a:ext cx="1483902" cy="148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http://t1.gstatic.com/images?q=tbn:ANd9GcSiHKBGKTMPttxylG_JfP3xUDzgU5JUtx54kd6e6os7S8_Xg2C-3hArEhJu">
            <a:extLst>
              <a:ext uri="{FF2B5EF4-FFF2-40B4-BE49-F238E27FC236}">
                <a16:creationId xmlns:a16="http://schemas.microsoft.com/office/drawing/2014/main" id="{1A33EE02-536C-E14F-9F67-C81B1F7A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730" y="1107546"/>
            <a:ext cx="1918663" cy="153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http://earth911.com/wp-content/uploads/2009/09/Biodegradable-Spoon.jpg">
            <a:extLst>
              <a:ext uri="{FF2B5EF4-FFF2-40B4-BE49-F238E27FC236}">
                <a16:creationId xmlns:a16="http://schemas.microsoft.com/office/drawing/2014/main" id="{14578FCD-5344-A246-AFBA-F3AF113E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19" y="3088587"/>
            <a:ext cx="1875994" cy="125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http://your.kingcounty.gov/solidwaste/garbage-recycling/images/one-less-bag-200.gif">
            <a:extLst>
              <a:ext uri="{FF2B5EF4-FFF2-40B4-BE49-F238E27FC236}">
                <a16:creationId xmlns:a16="http://schemas.microsoft.com/office/drawing/2014/main" id="{C05879B1-15C3-A24C-9AA1-35868E05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571" y="2972741"/>
            <a:ext cx="1296317" cy="142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7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Environmental Engineering?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A1B46-989D-0241-9C3A-8EDACB8F8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11430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Definition: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application of science and engineering knowledge and concepts to care for and/or restore our natural environment and/or solve environmental problems.</a:t>
            </a:r>
          </a:p>
          <a:p>
            <a:pPr marL="114300" indent="0">
              <a:buNone/>
            </a:pPr>
            <a:endParaRPr lang="en-US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Who does it affect?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A1B46-989D-0241-9C3A-8EDACB8F8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41826" cy="3416400"/>
          </a:xfrm>
        </p:spPr>
        <p:txBody>
          <a:bodyPr anchor="t"/>
          <a:lstStyle/>
          <a:p>
            <a:pPr marL="114300" indent="0">
              <a:buNone/>
            </a:pP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Everyone &amp; Everything!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Insects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Animals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Ecosystems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planet 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2" descr="http://www.nsf.gov/news/special_reports/science_nation/images/leafsensor/plant500.jpg">
            <a:extLst>
              <a:ext uri="{FF2B5EF4-FFF2-40B4-BE49-F238E27FC236}">
                <a16:creationId xmlns:a16="http://schemas.microsoft.com/office/drawing/2014/main" id="{558E3B35-6ADA-FF45-B473-E7EF86B0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t="4762" r="7201"/>
          <a:stretch>
            <a:fillRect/>
          </a:stretch>
        </p:blipFill>
        <p:spPr bwMode="auto">
          <a:xfrm>
            <a:off x="3783742" y="2480795"/>
            <a:ext cx="2028999" cy="193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eoimages.gsfc.nasa.gov/images/imagerecords/57000/57723/globe_west_2048.jpg">
            <a:extLst>
              <a:ext uri="{FF2B5EF4-FFF2-40B4-BE49-F238E27FC236}">
                <a16:creationId xmlns:a16="http://schemas.microsoft.com/office/drawing/2014/main" id="{9913C208-C38F-4E4D-B158-19BD73AF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95" y="407317"/>
            <a:ext cx="1925882" cy="192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digitalmedia.fws.gov/FullRes/natdiglib/2972BC1B-997F-2AE6-1A7E31FE2160D51D.jpg">
            <a:extLst>
              <a:ext uri="{FF2B5EF4-FFF2-40B4-BE49-F238E27FC236}">
                <a16:creationId xmlns:a16="http://schemas.microsoft.com/office/drawing/2014/main" id="{9E374D82-B302-5E4B-B785-AA6AB9F9E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309" r="12270" b="395"/>
          <a:stretch/>
        </p:blipFill>
        <p:spPr bwMode="auto">
          <a:xfrm>
            <a:off x="5954142" y="2480795"/>
            <a:ext cx="1997510" cy="193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1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are environmental issues?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A1B46-989D-0241-9C3A-8EDACB8F8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169" y="1152475"/>
            <a:ext cx="1875934" cy="3136721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areas: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90EA706-557F-9848-BF5E-BC821C6BE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"/>
          <a:stretch>
            <a:fillRect/>
          </a:stretch>
        </p:blipFill>
        <p:spPr bwMode="auto">
          <a:xfrm>
            <a:off x="3890629" y="1012635"/>
            <a:ext cx="1362741" cy="34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A81BA50-9DFF-1247-9108-A5AFA0D5830B}"/>
              </a:ext>
            </a:extLst>
          </p:cNvPr>
          <p:cNvSpPr txBox="1">
            <a:spLocks/>
          </p:cNvSpPr>
          <p:nvPr/>
        </p:nvSpPr>
        <p:spPr>
          <a:xfrm>
            <a:off x="5564460" y="1338322"/>
            <a:ext cx="2846279" cy="40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quality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C094557-54CE-414D-BF39-C352DDF5FB08}"/>
              </a:ext>
            </a:extLst>
          </p:cNvPr>
          <p:cNvSpPr txBox="1">
            <a:spLocks/>
          </p:cNvSpPr>
          <p:nvPr/>
        </p:nvSpPr>
        <p:spPr>
          <a:xfrm>
            <a:off x="5564460" y="2431363"/>
            <a:ext cx="2846279" cy="40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 quality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431825E-AA32-E041-A0BA-26EAC8048BA6}"/>
              </a:ext>
            </a:extLst>
          </p:cNvPr>
          <p:cNvSpPr txBox="1">
            <a:spLocks/>
          </p:cNvSpPr>
          <p:nvPr/>
        </p:nvSpPr>
        <p:spPr>
          <a:xfrm>
            <a:off x="5564459" y="3536441"/>
            <a:ext cx="2846279" cy="40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quality</a:t>
            </a:r>
          </a:p>
        </p:txBody>
      </p:sp>
    </p:spTree>
    <p:extLst>
      <p:ext uri="{BB962C8B-B14F-4D97-AF65-F5344CB8AC3E}">
        <p14:creationId xmlns:p14="http://schemas.microsoft.com/office/powerpoint/2010/main" val="2532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44D1A3-AD7F-5E40-8334-CB5A006AF6FF}"/>
              </a:ext>
            </a:extLst>
          </p:cNvPr>
          <p:cNvSpPr/>
          <p:nvPr/>
        </p:nvSpPr>
        <p:spPr>
          <a:xfrm>
            <a:off x="415084" y="1986974"/>
            <a:ext cx="8313827" cy="2170247"/>
          </a:xfrm>
          <a:prstGeom prst="rect">
            <a:avLst/>
          </a:prstGeom>
          <a:solidFill>
            <a:srgbClr val="6091B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Air Quality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A1B46-989D-0241-9C3A-8EDACB8F8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520599" cy="506643"/>
          </a:xfrm>
        </p:spPr>
        <p:txBody>
          <a:bodyPr anchor="t"/>
          <a:lstStyle/>
          <a:p>
            <a:pPr marL="114300" indent="0">
              <a:buNone/>
            </a:pPr>
            <a:r>
              <a:rPr lang="en-US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air quality such a problem?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EDA3C7-BDAB-124D-8A3C-123F345B8674}"/>
              </a:ext>
            </a:extLst>
          </p:cNvPr>
          <p:cNvSpPr txBox="1"/>
          <p:nvPr/>
        </p:nvSpPr>
        <p:spPr>
          <a:xfrm>
            <a:off x="613356" y="2175124"/>
            <a:ext cx="338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 air quality can lead to: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EBAB3-16A2-1A41-B134-9B08BE1A28DB}"/>
              </a:ext>
            </a:extLst>
          </p:cNvPr>
          <p:cNvSpPr txBox="1"/>
          <p:nvPr/>
        </p:nvSpPr>
        <p:spPr>
          <a:xfrm>
            <a:off x="933867" y="2582711"/>
            <a:ext cx="33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smog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64C007-A987-7748-97D8-62222757E753}"/>
              </a:ext>
            </a:extLst>
          </p:cNvPr>
          <p:cNvSpPr txBox="1"/>
          <p:nvPr/>
        </p:nvSpPr>
        <p:spPr>
          <a:xfrm>
            <a:off x="933866" y="3245792"/>
            <a:ext cx="33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respiratory &amp; other illnesses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15EBC-B5A8-EE47-84A0-DB3028582EFB}"/>
              </a:ext>
            </a:extLst>
          </p:cNvPr>
          <p:cNvSpPr txBox="1"/>
          <p:nvPr/>
        </p:nvSpPr>
        <p:spPr>
          <a:xfrm>
            <a:off x="4772148" y="2582711"/>
            <a:ext cx="33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acid rain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13BDC-4E0F-2741-994C-4A93E8A973E5}"/>
              </a:ext>
            </a:extLst>
          </p:cNvPr>
          <p:cNvSpPr txBox="1"/>
          <p:nvPr/>
        </p:nvSpPr>
        <p:spPr>
          <a:xfrm>
            <a:off x="4772147" y="3245792"/>
            <a:ext cx="33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warming</a:t>
            </a:r>
          </a:p>
        </p:txBody>
      </p:sp>
    </p:spTree>
    <p:extLst>
      <p:ext uri="{BB962C8B-B14F-4D97-AF65-F5344CB8AC3E}">
        <p14:creationId xmlns:p14="http://schemas.microsoft.com/office/powerpoint/2010/main" val="2099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From where do air pollutants come?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5646A0-A553-F245-A26C-C9212544DBC5}"/>
              </a:ext>
            </a:extLst>
          </p:cNvPr>
          <p:cNvCxnSpPr>
            <a:cxnSpLocks/>
          </p:cNvCxnSpPr>
          <p:nvPr/>
        </p:nvCxnSpPr>
        <p:spPr>
          <a:xfrm>
            <a:off x="4015819" y="2007909"/>
            <a:ext cx="1348033" cy="532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5BFEEF-DBD3-A943-81EC-162EF9D61D36}"/>
              </a:ext>
            </a:extLst>
          </p:cNvPr>
          <p:cNvCxnSpPr>
            <a:cxnSpLocks/>
          </p:cNvCxnSpPr>
          <p:nvPr/>
        </p:nvCxnSpPr>
        <p:spPr>
          <a:xfrm flipV="1">
            <a:off x="3968685" y="3448916"/>
            <a:ext cx="1395167" cy="393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0B861F-DF74-C94C-A00A-193F24C10E60}"/>
              </a:ext>
            </a:extLst>
          </p:cNvPr>
          <p:cNvCxnSpPr>
            <a:cxnSpLocks/>
          </p:cNvCxnSpPr>
          <p:nvPr/>
        </p:nvCxnSpPr>
        <p:spPr>
          <a:xfrm>
            <a:off x="2617108" y="2951692"/>
            <a:ext cx="27467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http://www.lbl.gov/Education/HGP-images/air-pollution.jpg">
            <a:extLst>
              <a:ext uri="{FF2B5EF4-FFF2-40B4-BE49-F238E27FC236}">
                <a16:creationId xmlns:a16="http://schemas.microsoft.com/office/drawing/2014/main" id="{CC81196B-1F65-964C-986B-7A090E245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466" r="19182" b="-466"/>
          <a:stretch/>
        </p:blipFill>
        <p:spPr bwMode="auto">
          <a:xfrm>
            <a:off x="2504945" y="1122177"/>
            <a:ext cx="1359166" cy="136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http://www.ok.gov/DCS/images/FM-car-exhaust.jpg">
            <a:extLst>
              <a:ext uri="{FF2B5EF4-FFF2-40B4-BE49-F238E27FC236}">
                <a16:creationId xmlns:a16="http://schemas.microsoft.com/office/drawing/2014/main" id="{C804DC75-C66A-CD4C-9C3F-DFDD081D7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138" r="14514" b="-138"/>
          <a:stretch/>
        </p:blipFill>
        <p:spPr bwMode="auto">
          <a:xfrm>
            <a:off x="2504945" y="3310948"/>
            <a:ext cx="1219022" cy="123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://ridley-thomas.lacounty.gov/Environment/wp-content/uploads/2011/08/TruckExhaust.jpg">
            <a:extLst>
              <a:ext uri="{FF2B5EF4-FFF2-40B4-BE49-F238E27FC236}">
                <a16:creationId xmlns:a16="http://schemas.microsoft.com/office/drawing/2014/main" id="{1A47B0A4-05B7-0549-8B35-AFD99CDD2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0" t="-509" r="12666" b="509"/>
          <a:stretch/>
        </p:blipFill>
        <p:spPr bwMode="auto">
          <a:xfrm>
            <a:off x="1013224" y="2221211"/>
            <a:ext cx="1359166" cy="135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ttp://climatemodeling.science.energy.gov/sites/default/files/images/china_0.jpg">
            <a:extLst>
              <a:ext uri="{FF2B5EF4-FFF2-40B4-BE49-F238E27FC236}">
                <a16:creationId xmlns:a16="http://schemas.microsoft.com/office/drawing/2014/main" id="{1554873B-3D9E-054D-8AB7-59F6B885A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5" t="400" r="16102" b="-1148"/>
          <a:stretch/>
        </p:blipFill>
        <p:spPr bwMode="auto">
          <a:xfrm>
            <a:off x="5608570" y="1810493"/>
            <a:ext cx="2001838" cy="200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D97D6BB-1467-C14E-8A69-1A872F2CCC33}"/>
              </a:ext>
            </a:extLst>
          </p:cNvPr>
          <p:cNvSpPr txBox="1"/>
          <p:nvPr/>
        </p:nvSpPr>
        <p:spPr>
          <a:xfrm>
            <a:off x="5608570" y="1480968"/>
            <a:ext cx="2001838" cy="27699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pollution in China</a:t>
            </a:r>
          </a:p>
        </p:txBody>
      </p:sp>
    </p:spTree>
    <p:extLst>
      <p:ext uri="{BB962C8B-B14F-4D97-AF65-F5344CB8AC3E}">
        <p14:creationId xmlns:p14="http://schemas.microsoft.com/office/powerpoint/2010/main" val="30454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Air Quality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A1B46-989D-0241-9C3A-8EDACB8F8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599665" cy="3099014"/>
          </a:xfrm>
        </p:spPr>
        <p:txBody>
          <a:bodyPr anchor="t"/>
          <a:lstStyle/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pollutant: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known substance in the air that can cause harm to humans and the environment.</a:t>
            </a:r>
          </a:p>
          <a:p>
            <a:pPr marL="114300" indent="0">
              <a:buNone/>
            </a:pPr>
            <a:endParaRPr lang="en-US" dirty="0">
              <a:solidFill>
                <a:srgbClr val="8D64A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4488" indent="-55563">
              <a:buFont typeface="Wingdings" pitchFamily="2" charset="2"/>
              <a:buChar char="§"/>
            </a:pPr>
            <a:r>
              <a:rPr lang="en-US" sz="14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nitrogen oxides (NO</a:t>
            </a:r>
            <a:r>
              <a:rPr lang="en-US" sz="1400" baseline="-250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sz="14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4488" indent="-55563">
              <a:buFont typeface="Wingdings" pitchFamily="2" charset="2"/>
              <a:buChar char="§"/>
            </a:pPr>
            <a:r>
              <a:rPr lang="en-US" sz="14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sulfur oxides (</a:t>
            </a:r>
            <a:r>
              <a:rPr lang="en-US" sz="1400" dirty="0" err="1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</a:t>
            </a:r>
            <a:r>
              <a:rPr lang="en-US" sz="1400" baseline="-25000" dirty="0" err="1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sz="14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4488" indent="-55563">
              <a:buFont typeface="Wingdings" pitchFamily="2" charset="2"/>
              <a:buChar char="§"/>
            </a:pPr>
            <a:r>
              <a:rPr lang="en-US" sz="14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 monoxide (CO)</a:t>
            </a:r>
          </a:p>
          <a:p>
            <a:pPr marL="344488" indent="-55563">
              <a:buFont typeface="Wingdings" pitchFamily="2" charset="2"/>
              <a:buChar char="§"/>
            </a:pPr>
            <a:r>
              <a:rPr lang="en-US" sz="14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 dioxide (CO</a:t>
            </a:r>
            <a:r>
              <a:rPr lang="en-US" sz="1400" baseline="-250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descr="http://volcanoes.usgs.gov/ash/images/encyc_leaves_big.jpg">
            <a:extLst>
              <a:ext uri="{FF2B5EF4-FFF2-40B4-BE49-F238E27FC236}">
                <a16:creationId xmlns:a16="http://schemas.microsoft.com/office/drawing/2014/main" id="{CD69A860-BCEC-0A40-886A-368102D73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182" r="19545" b="-182"/>
          <a:stretch/>
        </p:blipFill>
        <p:spPr bwMode="auto">
          <a:xfrm>
            <a:off x="5755459" y="563726"/>
            <a:ext cx="1704771" cy="170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File:Acid rain woods1.JPG">
            <a:hlinkClick r:id="rId5"/>
            <a:extLst>
              <a:ext uri="{FF2B5EF4-FFF2-40B4-BE49-F238E27FC236}">
                <a16:creationId xmlns:a16="http://schemas.microsoft.com/office/drawing/2014/main" id="{6E8481DA-A315-3A4E-BA20-FB13F5CD0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r="14727"/>
          <a:stretch/>
        </p:blipFill>
        <p:spPr bwMode="auto">
          <a:xfrm>
            <a:off x="5755459" y="2762090"/>
            <a:ext cx="1704771" cy="170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5BE42-3694-E74C-832F-44987A844E9B}"/>
              </a:ext>
            </a:extLst>
          </p:cNvPr>
          <p:cNvSpPr txBox="1"/>
          <p:nvPr/>
        </p:nvSpPr>
        <p:spPr>
          <a:xfrm>
            <a:off x="5066561" y="2362554"/>
            <a:ext cx="3082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effects of acid rain on plants</a:t>
            </a:r>
          </a:p>
        </p:txBody>
      </p:sp>
    </p:spTree>
    <p:extLst>
      <p:ext uri="{BB962C8B-B14F-4D97-AF65-F5344CB8AC3E}">
        <p14:creationId xmlns:p14="http://schemas.microsoft.com/office/powerpoint/2010/main" val="7488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792D1-33A6-9A4B-AB7F-55D7D780BC3D}"/>
              </a:ext>
            </a:extLst>
          </p:cNvPr>
          <p:cNvSpPr/>
          <p:nvPr/>
        </p:nvSpPr>
        <p:spPr>
          <a:xfrm>
            <a:off x="791852" y="1159497"/>
            <a:ext cx="7550870" cy="1649691"/>
          </a:xfrm>
          <a:prstGeom prst="rect">
            <a:avLst/>
          </a:prstGeom>
          <a:solidFill>
            <a:srgbClr val="8D64A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Greenhouse Gases &amp; Global Warming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A1B46-989D-0241-9C3A-8EDACB8F8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78" y="1161902"/>
            <a:ext cx="7559681" cy="1647286"/>
          </a:xfrm>
        </p:spPr>
        <p:txBody>
          <a:bodyPr anchor="t"/>
          <a:lstStyle/>
          <a:p>
            <a:pPr marL="114300" indent="0" algn="ctr">
              <a:buNone/>
            </a:pP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warming: 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increase in the average air temperature of the Earth.</a:t>
            </a:r>
          </a:p>
          <a:p>
            <a:pPr marL="114300" indent="0" algn="ctr">
              <a:buNone/>
            </a:pP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ctr">
              <a:buNone/>
            </a:pP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Greenhouse effect: 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Heat from the sun gets trapped inside the glass of a greenhouse and heats up its air.</a:t>
            </a:r>
          </a:p>
          <a:p>
            <a:pPr marL="114300" indent="0" algn="ctr">
              <a:buNone/>
            </a:pP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 algn="ctr">
              <a:buNone/>
            </a:pP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carbon dioxide (CO2) being released in the atmosphere traps more heat.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70EE5E-0863-3C47-9315-945050E01121}"/>
              </a:ext>
            </a:extLst>
          </p:cNvPr>
          <p:cNvCxnSpPr/>
          <p:nvPr/>
        </p:nvCxnSpPr>
        <p:spPr bwMode="auto">
          <a:xfrm flipV="1">
            <a:off x="3831212" y="3723567"/>
            <a:ext cx="941614" cy="10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ile:Global warming graphic.png">
            <a:hlinkClick r:id="rId4"/>
            <a:extLst>
              <a:ext uri="{FF2B5EF4-FFF2-40B4-BE49-F238E27FC236}">
                <a16:creationId xmlns:a16="http://schemas.microsoft.com/office/drawing/2014/main" id="{1E6B4B72-04C2-2149-96FE-F70A072B4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13" y="2993652"/>
            <a:ext cx="1966272" cy="147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://globalwarming.markey.house.gov/impactzones/arctic/admin/pages/files/0001.jpg">
            <a:extLst>
              <a:ext uri="{FF2B5EF4-FFF2-40B4-BE49-F238E27FC236}">
                <a16:creationId xmlns:a16="http://schemas.microsoft.com/office/drawing/2014/main" id="{509D1EC6-D680-0345-877D-A75D3016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23" y="3100838"/>
            <a:ext cx="2464764" cy="125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 do we reduce air pollutants?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A1B46-989D-0241-9C3A-8EDACB8F8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3345900" cy="3099014"/>
          </a:xfrm>
        </p:spPr>
        <p:txBody>
          <a:bodyPr anchor="t"/>
          <a:lstStyle/>
          <a:p>
            <a:pP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carpool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hybrid cars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EPA government regulation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NEW: geologic carbon sequestration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 fuels 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walk, bike or use public transportation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http://www.ornl.gov/info/ornlreview/v41_1_08/images/a11_p15.jpg">
            <a:extLst>
              <a:ext uri="{FF2B5EF4-FFF2-40B4-BE49-F238E27FC236}">
                <a16:creationId xmlns:a16="http://schemas.microsoft.com/office/drawing/2014/main" id="{398C6732-C842-6F4F-A553-FEB9A66D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84" y="1834617"/>
            <a:ext cx="2352485" cy="176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transportation.anl.gov/publications/transforum/v7/v7n1/images/phev_diagram.jpg">
            <a:extLst>
              <a:ext uri="{FF2B5EF4-FFF2-40B4-BE49-F238E27FC236}">
                <a16:creationId xmlns:a16="http://schemas.microsoft.com/office/drawing/2014/main" id="{6A1D36B1-E6A0-5D47-A451-2E4C0103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346889"/>
            <a:ext cx="2368340" cy="135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www.nps.gov/cabr/planyourvisit/images/Bus_1_RESIZED.jpg">
            <a:extLst>
              <a:ext uri="{FF2B5EF4-FFF2-40B4-BE49-F238E27FC236}">
                <a16:creationId xmlns:a16="http://schemas.microsoft.com/office/drawing/2014/main" id="{C8C31F53-9D9A-9E4C-83F5-F12FC76D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976056"/>
            <a:ext cx="2368340" cy="176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328</Words>
  <Application>Microsoft Macintosh PowerPoint</Application>
  <PresentationFormat>On-screen Show (16:9)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Open Sans</vt:lpstr>
      <vt:lpstr>Arial</vt:lpstr>
      <vt:lpstr>Wingdings</vt:lpstr>
      <vt:lpstr>Simple Light</vt:lpstr>
      <vt:lpstr>PowerPoint Presentation</vt:lpstr>
      <vt:lpstr>What is Environmental Engineering?</vt:lpstr>
      <vt:lpstr>Who does it affect?</vt:lpstr>
      <vt:lpstr>What are environmental issues?</vt:lpstr>
      <vt:lpstr>Air Quality</vt:lpstr>
      <vt:lpstr>From where do air pollutants come?</vt:lpstr>
      <vt:lpstr>Air Quality</vt:lpstr>
      <vt:lpstr>Greenhouse Gases &amp; Global Warming</vt:lpstr>
      <vt:lpstr>How do we reduce air pollutants?</vt:lpstr>
      <vt:lpstr>Land Quality</vt:lpstr>
      <vt:lpstr>Examples</vt:lpstr>
      <vt:lpstr>What problems arise from land pollutants?</vt:lpstr>
      <vt:lpstr>How do we reduce land pollution?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Meganne Jimenez</cp:lastModifiedBy>
  <cp:revision>15</cp:revision>
  <dcterms:modified xsi:type="dcterms:W3CDTF">2020-07-13T22:30:30Z</dcterms:modified>
</cp:coreProperties>
</file>